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258" r:id="rId6"/>
    <p:sldId id="262" r:id="rId7"/>
    <p:sldId id="264" r:id="rId8"/>
    <p:sldId id="265" r:id="rId9"/>
    <p:sldId id="266" r:id="rId10"/>
    <p:sldId id="267" r:id="rId11"/>
    <p:sldId id="268" r:id="rId12"/>
    <p:sldId id="26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47" autoAdjust="0"/>
    <p:restoredTop sz="94567" autoAdjust="0"/>
  </p:normalViewPr>
  <p:slideViewPr>
    <p:cSldViewPr snapToGrid="0" showGuides="1">
      <p:cViewPr varScale="1">
        <p:scale>
          <a:sx n="74" d="100"/>
          <a:sy n="74" d="100"/>
        </p:scale>
        <p:origin x="-16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8/4/2017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6750701" y="467286"/>
            <a:ext cx="1765766" cy="488002"/>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1" y="0"/>
            <a:ext cx="1909482" cy="694357"/>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admin/kube-controller-manager/" TargetMode="External"/><Relationship Id="rId2" Type="http://schemas.openxmlformats.org/officeDocument/2006/relationships/hyperlink" Target="https://kubernetes.io/docs/admin/kube-apiserver/" TargetMode="External"/><Relationship Id="rId1" Type="http://schemas.openxmlformats.org/officeDocument/2006/relationships/slideLayout" Target="../slideLayouts/slideLayout3.xml"/><Relationship Id="rId6" Type="http://schemas.openxmlformats.org/officeDocument/2006/relationships/hyperlink" Target="https://kubernetes.io/docs/admin/kube-proxy/" TargetMode="External"/><Relationship Id="rId5" Type="http://schemas.openxmlformats.org/officeDocument/2006/relationships/hyperlink" Target="https://kubernetes.io/docs/admin/kubelet/" TargetMode="External"/><Relationship Id="rId4" Type="http://schemas.openxmlformats.org/officeDocument/2006/relationships/hyperlink" Target="https://kubernetes.io/docs/admin/kube-schedul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7213" y="2910840"/>
            <a:ext cx="5511800" cy="1691640"/>
          </a:xfrm>
        </p:spPr>
        <p:txBody>
          <a:bodyPr/>
          <a:lstStyle/>
          <a:p>
            <a:pPr algn="ctr"/>
            <a:r>
              <a:rPr lang="en-US" dirty="0" smtClean="0"/>
              <a:t>KUBERNETES</a:t>
            </a:r>
            <a:endParaRPr lang="en-US" dirty="0"/>
          </a:p>
        </p:txBody>
      </p:sp>
    </p:spTree>
    <p:extLst>
      <p:ext uri="{BB962C8B-B14F-4D97-AF65-F5344CB8AC3E}">
        <p14:creationId xmlns:p14="http://schemas.microsoft.com/office/powerpoint/2010/main" val="193844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853440"/>
            <a:ext cx="8224838" cy="8063746"/>
          </a:xfrm>
        </p:spPr>
        <p:txBody>
          <a:bodyPr/>
          <a:lstStyle/>
          <a:p>
            <a:pPr marL="0" indent="0">
              <a:buNone/>
            </a:pPr>
            <a:r>
              <a:rPr lang="en-US" sz="2800" b="1" dirty="0" smtClean="0"/>
              <a:t>What </a:t>
            </a:r>
            <a:r>
              <a:rPr lang="en-US" sz="2800" b="1" dirty="0" err="1" smtClean="0"/>
              <a:t>Kubernetes</a:t>
            </a:r>
            <a:r>
              <a:rPr lang="en-US" sz="2800" b="1" dirty="0" smtClean="0"/>
              <a:t> is…</a:t>
            </a:r>
          </a:p>
          <a:p>
            <a:pPr marL="0" indent="0">
              <a:buNone/>
            </a:pPr>
            <a:endParaRPr lang="en-US" b="1" dirty="0" smtClean="0"/>
          </a:p>
          <a:p>
            <a:r>
              <a:rPr lang="en-US" b="1" dirty="0" err="1" smtClean="0"/>
              <a:t>Kubernetes</a:t>
            </a:r>
            <a:r>
              <a:rPr lang="en-US" dirty="0" smtClean="0"/>
              <a:t> – </a:t>
            </a:r>
            <a:r>
              <a:rPr lang="en-US" b="1" dirty="0" smtClean="0"/>
              <a:t>CAAS,</a:t>
            </a:r>
            <a:r>
              <a:rPr lang="en-US" dirty="0"/>
              <a:t> It helps in automating deployment , scaling and operations of application containers across clusters of </a:t>
            </a:r>
            <a:r>
              <a:rPr lang="en-US" dirty="0" smtClean="0"/>
              <a:t>hosts</a:t>
            </a:r>
          </a:p>
          <a:p>
            <a:pPr marL="0" indent="0">
              <a:buNone/>
            </a:pPr>
            <a:endParaRPr lang="en-US" dirty="0" smtClean="0"/>
          </a:p>
          <a:p>
            <a:pPr marL="0" indent="0">
              <a:buNone/>
            </a:pPr>
            <a:r>
              <a:rPr lang="en-US" sz="2800" b="1" dirty="0" smtClean="0"/>
              <a:t>Architecture</a:t>
            </a:r>
          </a:p>
          <a:p>
            <a:r>
              <a:rPr lang="en-US" dirty="0"/>
              <a:t>The </a:t>
            </a:r>
            <a:r>
              <a:rPr lang="en-US" b="1" dirty="0" err="1"/>
              <a:t>Kubernetes</a:t>
            </a:r>
            <a:r>
              <a:rPr lang="en-US" b="1" dirty="0"/>
              <a:t> Master</a:t>
            </a:r>
            <a:r>
              <a:rPr lang="en-US" dirty="0"/>
              <a:t> is a collection of three processes that run on a single node in your </a:t>
            </a:r>
            <a:r>
              <a:rPr lang="en-US" dirty="0" smtClean="0"/>
              <a:t>cluster</a:t>
            </a:r>
            <a:r>
              <a:rPr lang="en-US" b="1" dirty="0"/>
              <a:t> </a:t>
            </a:r>
            <a:r>
              <a:rPr lang="en-US" b="1" u="sng" dirty="0" err="1">
                <a:hlinkClick r:id="rId2"/>
              </a:rPr>
              <a:t>kube-apiserver</a:t>
            </a:r>
            <a:r>
              <a:rPr lang="en-US" b="1" dirty="0"/>
              <a:t>, </a:t>
            </a:r>
            <a:r>
              <a:rPr lang="en-US" b="1" u="sng" dirty="0" err="1">
                <a:hlinkClick r:id="rId3"/>
              </a:rPr>
              <a:t>kube</a:t>
            </a:r>
            <a:r>
              <a:rPr lang="en-US" b="1" u="sng" dirty="0">
                <a:hlinkClick r:id="rId3"/>
              </a:rPr>
              <a:t>-controller-</a:t>
            </a:r>
            <a:r>
              <a:rPr lang="en-US" b="1" u="sng" dirty="0" err="1">
                <a:hlinkClick r:id="rId3"/>
              </a:rPr>
              <a:t>manager</a:t>
            </a:r>
            <a:r>
              <a:rPr lang="en-US" dirty="0" err="1"/>
              <a:t>and</a:t>
            </a:r>
            <a:r>
              <a:rPr lang="en-US" dirty="0"/>
              <a:t> </a:t>
            </a:r>
            <a:r>
              <a:rPr lang="en-US" b="1" u="sng" dirty="0" err="1">
                <a:hlinkClick r:id="rId4"/>
              </a:rPr>
              <a:t>kube</a:t>
            </a:r>
            <a:r>
              <a:rPr lang="en-US" b="1" u="sng" dirty="0">
                <a:hlinkClick r:id="rId4"/>
              </a:rPr>
              <a:t>-scheduler</a:t>
            </a:r>
            <a:r>
              <a:rPr lang="en-US" b="1" dirty="0"/>
              <a:t>.</a:t>
            </a:r>
          </a:p>
          <a:p>
            <a:pPr marL="0" indent="0">
              <a:buNone/>
            </a:pPr>
            <a:endParaRPr lang="en-US" dirty="0"/>
          </a:p>
          <a:p>
            <a:r>
              <a:rPr lang="en-US" dirty="0"/>
              <a:t>Each individual non-master node in your cluster runs two </a:t>
            </a:r>
            <a:r>
              <a:rPr lang="en-US" dirty="0" err="1"/>
              <a:t>processes:</a:t>
            </a:r>
            <a:r>
              <a:rPr lang="en-US" b="1" u="sng" dirty="0" err="1">
                <a:hlinkClick r:id="rId5"/>
              </a:rPr>
              <a:t>kubelet</a:t>
            </a:r>
            <a:r>
              <a:rPr lang="en-US" dirty="0"/>
              <a:t>, which communicates with the </a:t>
            </a:r>
            <a:r>
              <a:rPr lang="en-US" dirty="0" err="1"/>
              <a:t>Kubernetes</a:t>
            </a:r>
            <a:r>
              <a:rPr lang="en-US" dirty="0"/>
              <a:t> </a:t>
            </a:r>
            <a:r>
              <a:rPr lang="en-US" dirty="0" err="1" smtClean="0"/>
              <a:t>Master.</a:t>
            </a:r>
            <a:r>
              <a:rPr lang="en-US" b="1" u="sng" dirty="0" err="1" smtClean="0">
                <a:hlinkClick r:id="rId6"/>
              </a:rPr>
              <a:t>kube</a:t>
            </a:r>
            <a:r>
              <a:rPr lang="en-US" b="1" u="sng" dirty="0" smtClean="0">
                <a:hlinkClick r:id="rId6"/>
              </a:rPr>
              <a:t>-proxy</a:t>
            </a:r>
            <a:r>
              <a:rPr lang="en-US" dirty="0"/>
              <a:t>, a network proxy which reflects </a:t>
            </a:r>
            <a:r>
              <a:rPr lang="en-US" dirty="0" err="1"/>
              <a:t>Kubernetes</a:t>
            </a:r>
            <a:r>
              <a:rPr lang="en-US" dirty="0"/>
              <a:t> networking services on each node</a:t>
            </a:r>
          </a:p>
          <a:p>
            <a:pPr marL="0" indent="0">
              <a:buNone/>
            </a:pPr>
            <a:endParaRPr lang="en-US" dirty="0"/>
          </a:p>
          <a:p>
            <a:pPr marL="0" indent="0">
              <a:buNone/>
            </a:pPr>
            <a:r>
              <a:rPr lang="en-US" dirty="0"/>
              <a:t>The “</a:t>
            </a:r>
            <a:r>
              <a:rPr lang="en-US" b="1" dirty="0"/>
              <a:t>master</a:t>
            </a:r>
            <a:r>
              <a:rPr lang="en-US" dirty="0"/>
              <a:t>” refers to a collection of processes managing the cluster state</a:t>
            </a:r>
          </a:p>
          <a:p>
            <a:pPr marL="0" indent="0">
              <a:buNone/>
            </a:pPr>
            <a:r>
              <a:rPr lang="en-US" dirty="0"/>
              <a:t>The “</a:t>
            </a:r>
            <a:r>
              <a:rPr lang="en-US" b="1" dirty="0"/>
              <a:t>nodes</a:t>
            </a:r>
            <a:r>
              <a:rPr lang="en-US" dirty="0"/>
              <a:t> “in a cluster are the machines (VMs, physical servers, </a:t>
            </a:r>
            <a:r>
              <a:rPr lang="en-US" dirty="0" err="1"/>
              <a:t>etc</a:t>
            </a:r>
            <a:r>
              <a:rPr lang="en-US" dirty="0"/>
              <a:t>) that run your applications and cloud workflows</a:t>
            </a:r>
          </a:p>
          <a:p>
            <a:pPr marL="0" indent="0">
              <a:buNone/>
            </a:pPr>
            <a:endParaRPr lang="en-US" b="1" dirty="0" smtClean="0"/>
          </a:p>
          <a:p>
            <a:endParaRPr lang="en-US" dirty="0"/>
          </a:p>
          <a:p>
            <a:pPr marL="0" indent="0">
              <a:buNone/>
            </a:pPr>
            <a:endParaRPr lang="en-US" dirty="0" smtClean="0"/>
          </a:p>
          <a:p>
            <a:endParaRPr lang="en-US" dirty="0"/>
          </a:p>
          <a:p>
            <a:pPr marL="0" indent="0">
              <a:buNone/>
            </a:pPr>
            <a:endParaRPr lang="en-US" dirty="0"/>
          </a:p>
          <a:p>
            <a:endParaRPr lang="en-US" dirty="0"/>
          </a:p>
          <a:p>
            <a:endParaRPr lang="en-US" dirty="0" smtClean="0"/>
          </a:p>
          <a:p>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6925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Installation </a:t>
            </a:r>
            <a:endParaRPr lang="en-US" dirty="0">
              <a:solidFill>
                <a:schemeClr val="tx1"/>
              </a:solidFill>
            </a:endParaRPr>
          </a:p>
        </p:txBody>
      </p:sp>
      <p:sp>
        <p:nvSpPr>
          <p:cNvPr id="3" name="Text Placeholder 2"/>
          <p:cNvSpPr>
            <a:spLocks noGrp="1"/>
          </p:cNvSpPr>
          <p:nvPr>
            <p:ph type="body" sz="quarter" idx="10"/>
          </p:nvPr>
        </p:nvSpPr>
        <p:spPr>
          <a:xfrm>
            <a:off x="481012" y="1432561"/>
            <a:ext cx="8224838" cy="3323987"/>
          </a:xfrm>
        </p:spPr>
        <p:txBody>
          <a:bodyPr/>
          <a:lstStyle/>
          <a:p>
            <a:r>
              <a:rPr lang="en-US" b="1" dirty="0"/>
              <a:t>Setup Kubernetes Cluster on AWS </a:t>
            </a:r>
            <a:r>
              <a:rPr lang="en-US" b="1" dirty="0" smtClean="0"/>
              <a:t>EC2</a:t>
            </a:r>
          </a:p>
          <a:p>
            <a:pPr marL="0" indent="0">
              <a:buNone/>
            </a:pPr>
            <a:endParaRPr lang="en-US" b="1" dirty="0" smtClean="0"/>
          </a:p>
          <a:p>
            <a:r>
              <a:rPr lang="en-US" b="1" dirty="0" smtClean="0"/>
              <a:t>Launch </a:t>
            </a:r>
            <a:r>
              <a:rPr lang="en-US" dirty="0" smtClean="0"/>
              <a:t>Amazon </a:t>
            </a:r>
            <a:r>
              <a:rPr lang="en-US" dirty="0"/>
              <a:t>AMI </a:t>
            </a:r>
            <a:r>
              <a:rPr lang="en-US" dirty="0" err="1"/>
              <a:t>linux</a:t>
            </a:r>
            <a:r>
              <a:rPr lang="en-US" dirty="0"/>
              <a:t> </a:t>
            </a:r>
            <a:endParaRPr lang="en-US" dirty="0" smtClean="0"/>
          </a:p>
          <a:p>
            <a:pPr marL="0" indent="0">
              <a:buNone/>
            </a:pPr>
            <a:endParaRPr lang="en-US" dirty="0" smtClean="0"/>
          </a:p>
          <a:p>
            <a:r>
              <a:rPr lang="en-US" dirty="0" smtClean="0"/>
              <a:t>Install </a:t>
            </a:r>
            <a:r>
              <a:rPr lang="en-US" dirty="0" err="1" smtClean="0"/>
              <a:t>Kubernetes</a:t>
            </a:r>
            <a:r>
              <a:rPr lang="en-US" dirty="0" err="1"/>
              <a:t>,</a:t>
            </a:r>
            <a:r>
              <a:rPr lang="en-US" dirty="0" err="1" smtClean="0"/>
              <a:t>Kube</a:t>
            </a:r>
            <a:r>
              <a:rPr lang="en-US" dirty="0" smtClean="0"/>
              <a:t>-up will work </a:t>
            </a:r>
            <a:r>
              <a:rPr lang="en-US" dirty="0" err="1" smtClean="0"/>
              <a:t>upto</a:t>
            </a:r>
            <a:r>
              <a:rPr lang="en-US" dirty="0" smtClean="0"/>
              <a:t> </a:t>
            </a:r>
            <a:r>
              <a:rPr lang="en-US" dirty="0"/>
              <a:t>kubernetes version 1.5.x </a:t>
            </a:r>
          </a:p>
          <a:p>
            <a:r>
              <a:rPr lang="en-US" dirty="0" smtClean="0"/>
              <a:t>Edit </a:t>
            </a:r>
            <a:r>
              <a:rPr lang="en-US" dirty="0"/>
              <a:t>config-default.sh </a:t>
            </a:r>
            <a:r>
              <a:rPr lang="en-US" dirty="0" smtClean="0"/>
              <a:t>file ,</a:t>
            </a:r>
            <a:r>
              <a:rPr lang="en-US" b="1" dirty="0" smtClean="0"/>
              <a:t>vi config-default.sh</a:t>
            </a:r>
          </a:p>
          <a:p>
            <a:r>
              <a:rPr lang="en-US" dirty="0" smtClean="0"/>
              <a:t>Start </a:t>
            </a:r>
            <a:r>
              <a:rPr lang="en-US" dirty="0"/>
              <a:t>the cluster by </a:t>
            </a:r>
            <a:r>
              <a:rPr lang="en-US" dirty="0" err="1" smtClean="0"/>
              <a:t>kube-up.sh,</a:t>
            </a:r>
            <a:r>
              <a:rPr lang="en-US" b="1" dirty="0" err="1" smtClean="0"/>
              <a:t>bash</a:t>
            </a:r>
            <a:r>
              <a:rPr lang="en-US" b="1" dirty="0" smtClean="0"/>
              <a:t> cluster/kube-up.sh</a:t>
            </a:r>
          </a:p>
          <a:p>
            <a:endParaRPr lang="en-US" b="1" dirty="0"/>
          </a:p>
          <a:p>
            <a:endParaRPr lang="en-US" dirty="0" smtClean="0"/>
          </a:p>
          <a:p>
            <a:pPr marL="0" indent="0">
              <a:buNone/>
            </a:pPr>
            <a:r>
              <a:rPr lang="en-US" b="1" dirty="0"/>
              <a:t> </a:t>
            </a:r>
            <a:endParaRPr lang="en-US" dirty="0"/>
          </a:p>
          <a:p>
            <a:pPr marL="0" indent="0">
              <a:buNone/>
            </a:pPr>
            <a:endParaRPr lang="en-US" dirty="0" smtClean="0"/>
          </a:p>
          <a:p>
            <a:pPr marL="0" indent="0">
              <a:buNone/>
            </a:pPr>
            <a:endParaRPr lang="en-US" dirty="0"/>
          </a:p>
        </p:txBody>
      </p:sp>
      <p:pic>
        <p:nvPicPr>
          <p:cNvPr id="4" name="Picture 3"/>
          <p:cNvPicPr/>
          <p:nvPr/>
        </p:nvPicPr>
        <p:blipFill>
          <a:blip r:embed="rId2"/>
          <a:stretch>
            <a:fillRect/>
          </a:stretch>
        </p:blipFill>
        <p:spPr>
          <a:xfrm>
            <a:off x="807720" y="3611880"/>
            <a:ext cx="7330440" cy="2545080"/>
          </a:xfrm>
          <a:prstGeom prst="rect">
            <a:avLst/>
          </a:prstGeom>
        </p:spPr>
      </p:pic>
    </p:spTree>
    <p:extLst>
      <p:ext uri="{BB962C8B-B14F-4D97-AF65-F5344CB8AC3E}">
        <p14:creationId xmlns:p14="http://schemas.microsoft.com/office/powerpoint/2010/main" val="130742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Dashboard</a:t>
            </a:r>
            <a:endParaRPr lang="en-US" dirty="0">
              <a:solidFill>
                <a:schemeClr val="tx1"/>
              </a:solidFill>
            </a:endParaRPr>
          </a:p>
        </p:txBody>
      </p:sp>
      <p:sp>
        <p:nvSpPr>
          <p:cNvPr id="3" name="Text Placeholder 2"/>
          <p:cNvSpPr>
            <a:spLocks noGrp="1"/>
          </p:cNvSpPr>
          <p:nvPr>
            <p:ph type="body" sz="quarter" idx="10"/>
          </p:nvPr>
        </p:nvSpPr>
        <p:spPr>
          <a:xfrm>
            <a:off x="481012" y="1971675"/>
            <a:ext cx="8224838" cy="2215991"/>
          </a:xfrm>
        </p:spPr>
        <p:txBody>
          <a:bodyPr/>
          <a:lstStyle/>
          <a:p>
            <a:pPr lvl="0"/>
            <a:r>
              <a:rPr lang="en-US" dirty="0"/>
              <a:t>we can access Kubernetes web UI using ,https://master-public-ip/ui. It will ask for username and password which can be found in /root/.kube/config and /srv/kubernetes/basic_auth.csv files</a:t>
            </a:r>
            <a:r>
              <a:rPr lang="en-US" dirty="0" smtClean="0"/>
              <a:t>.</a:t>
            </a:r>
          </a:p>
          <a:p>
            <a:pPr marL="0" lvl="0" indent="0">
              <a:buNone/>
            </a:pPr>
            <a:r>
              <a:rPr lang="en-US" dirty="0"/>
              <a:t> </a:t>
            </a:r>
          </a:p>
          <a:p>
            <a:r>
              <a:rPr lang="en-US" dirty="0"/>
              <a:t>Finally we will get kubernetes dashboard</a:t>
            </a:r>
          </a:p>
          <a:p>
            <a:pPr marL="0" indent="0">
              <a:buNone/>
            </a:pPr>
            <a:r>
              <a:rPr lang="en-US" dirty="0"/>
              <a:t> </a:t>
            </a:r>
          </a:p>
          <a:p>
            <a:pPr marL="0" indent="0">
              <a:buNone/>
            </a:pPr>
            <a:endParaRPr lang="en-US" dirty="0"/>
          </a:p>
          <a:p>
            <a:endParaRPr lang="en-US" dirty="0"/>
          </a:p>
        </p:txBody>
      </p:sp>
      <p:pic>
        <p:nvPicPr>
          <p:cNvPr id="4" name="Picture 3"/>
          <p:cNvPicPr/>
          <p:nvPr/>
        </p:nvPicPr>
        <p:blipFill>
          <a:blip r:embed="rId2"/>
          <a:stretch>
            <a:fillRect/>
          </a:stretch>
        </p:blipFill>
        <p:spPr>
          <a:xfrm>
            <a:off x="701040" y="3581400"/>
            <a:ext cx="7665720" cy="2545080"/>
          </a:xfrm>
          <a:prstGeom prst="rect">
            <a:avLst/>
          </a:prstGeom>
        </p:spPr>
      </p:pic>
    </p:spTree>
    <p:extLst>
      <p:ext uri="{BB962C8B-B14F-4D97-AF65-F5344CB8AC3E}">
        <p14:creationId xmlns:p14="http://schemas.microsoft.com/office/powerpoint/2010/main" val="389902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Deploying And Exposing services</a:t>
            </a:r>
            <a:endParaRPr lang="en-US" dirty="0">
              <a:solidFill>
                <a:schemeClr val="tx1"/>
              </a:solidFill>
            </a:endParaRPr>
          </a:p>
        </p:txBody>
      </p:sp>
      <p:sp>
        <p:nvSpPr>
          <p:cNvPr id="3" name="Text Placeholder 2"/>
          <p:cNvSpPr>
            <a:spLocks noGrp="1"/>
          </p:cNvSpPr>
          <p:nvPr>
            <p:ph type="body" sz="quarter" idx="10"/>
          </p:nvPr>
        </p:nvSpPr>
        <p:spPr>
          <a:xfrm>
            <a:off x="481012" y="1630681"/>
            <a:ext cx="8224838" cy="4772978"/>
          </a:xfrm>
        </p:spPr>
        <p:txBody>
          <a:bodyPr/>
          <a:lstStyle/>
          <a:p>
            <a:r>
              <a:rPr lang="en-US" dirty="0"/>
              <a:t>Run a Hello World application in your cluster</a:t>
            </a:r>
            <a:r>
              <a:rPr lang="en-US" dirty="0" smtClean="0"/>
              <a:t>:</a:t>
            </a:r>
          </a:p>
          <a:p>
            <a:pPr marL="0" indent="0">
              <a:buNone/>
            </a:pPr>
            <a:endParaRPr lang="en-US" dirty="0" smtClean="0"/>
          </a:p>
          <a:p>
            <a:pPr marL="0" indent="0">
              <a:buNone/>
            </a:pPr>
            <a:r>
              <a:rPr lang="en-US" dirty="0"/>
              <a:t> </a:t>
            </a:r>
            <a:r>
              <a:rPr lang="en-US" b="1" dirty="0" err="1"/>
              <a:t>kubectl</a:t>
            </a:r>
            <a:r>
              <a:rPr lang="en-US" b="1" dirty="0"/>
              <a:t> run hello-world --replicas=5 --labels="run=load-balancer-example" --image=gcr.io/</a:t>
            </a:r>
            <a:r>
              <a:rPr lang="en-US" b="1" dirty="0" err="1"/>
              <a:t>google</a:t>
            </a:r>
            <a:r>
              <a:rPr lang="en-US" b="1" dirty="0"/>
              <a:t>-samples/node-hello:1.0 --</a:t>
            </a:r>
            <a:r>
              <a:rPr lang="en-US" b="1" dirty="0" smtClean="0"/>
              <a:t>port=8080</a:t>
            </a:r>
            <a:endParaRPr lang="en-US" b="1" dirty="0"/>
          </a:p>
          <a:p>
            <a:pPr marL="0" indent="0">
              <a:buNone/>
            </a:pPr>
            <a:endParaRPr lang="en-US" b="1" dirty="0" smtClean="0"/>
          </a:p>
          <a:p>
            <a:r>
              <a:rPr lang="en-US" dirty="0"/>
              <a:t>Create a Service object that exposes the deployment</a:t>
            </a:r>
            <a:r>
              <a:rPr lang="en-US" dirty="0" smtClean="0"/>
              <a:t>:</a:t>
            </a:r>
          </a:p>
          <a:p>
            <a:endParaRPr lang="en-US" dirty="0" smtClean="0"/>
          </a:p>
          <a:p>
            <a:pPr marL="0" indent="0">
              <a:buNone/>
            </a:pPr>
            <a:r>
              <a:rPr lang="en-US" b="1" dirty="0" err="1"/>
              <a:t>kubectl</a:t>
            </a:r>
            <a:r>
              <a:rPr lang="en-US" b="1" dirty="0"/>
              <a:t> expose deployment hello-world --type=</a:t>
            </a:r>
            <a:r>
              <a:rPr lang="en-US" b="1" dirty="0" err="1"/>
              <a:t>LoadBalancer</a:t>
            </a:r>
            <a:r>
              <a:rPr lang="en-US" b="1" dirty="0"/>
              <a:t> --name=my-service</a:t>
            </a:r>
            <a:endParaRPr lang="en-US" b="1" dirty="0" smtClean="0"/>
          </a:p>
          <a:p>
            <a:pPr marL="0" indent="0">
              <a:buNone/>
            </a:pPr>
            <a:endParaRPr lang="en-US" dirty="0"/>
          </a:p>
          <a:p>
            <a:r>
              <a:rPr lang="en-US" dirty="0"/>
              <a:t>Display information about the Service</a:t>
            </a:r>
            <a:r>
              <a:rPr lang="en-US" dirty="0" smtClean="0"/>
              <a:t>:</a:t>
            </a:r>
          </a:p>
          <a:p>
            <a:pPr marL="0" indent="0">
              <a:buNone/>
            </a:pPr>
            <a:r>
              <a:rPr lang="en-US" b="1" dirty="0" err="1" smtClean="0"/>
              <a:t>kubectl</a:t>
            </a:r>
            <a:r>
              <a:rPr lang="en-US" b="1" dirty="0" smtClean="0"/>
              <a:t> </a:t>
            </a:r>
            <a:r>
              <a:rPr lang="en-US" b="1" dirty="0"/>
              <a:t>get services </a:t>
            </a:r>
            <a:r>
              <a:rPr lang="en-US" b="1" dirty="0" smtClean="0"/>
              <a:t>my-service</a:t>
            </a:r>
          </a:p>
          <a:p>
            <a:pPr marL="0" indent="0">
              <a:buNone/>
            </a:pPr>
            <a:endParaRPr lang="en-US" b="1" dirty="0"/>
          </a:p>
          <a:p>
            <a:pPr marL="0" indent="0">
              <a:buNone/>
            </a:pPr>
            <a:r>
              <a:rPr lang="en-US" b="1" dirty="0" smtClean="0"/>
              <a:t>Output:</a:t>
            </a:r>
          </a:p>
          <a:p>
            <a:pPr marL="0" indent="0">
              <a:buNone/>
            </a:pPr>
            <a:endParaRPr lang="en-US" b="1" dirty="0" smtClean="0"/>
          </a:p>
          <a:p>
            <a:pPr marL="0" indent="0">
              <a:buNone/>
            </a:pPr>
            <a:endParaRPr lang="en-US" b="1" dirty="0" smtClean="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3" y="5455921"/>
            <a:ext cx="5057775" cy="1092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84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sz="quarter" idx="10"/>
          </p:nvPr>
        </p:nvSpPr>
        <p:spPr>
          <a:xfrm>
            <a:off x="481013" y="777874"/>
            <a:ext cx="8224837" cy="4985980"/>
          </a:xfrm>
        </p:spPr>
        <p:txBody>
          <a:bodyPr/>
          <a:lstStyle/>
          <a:p>
            <a:r>
              <a:rPr lang="en-US" dirty="0"/>
              <a:t>Display detailed information about the </a:t>
            </a:r>
            <a:r>
              <a:rPr lang="en-US" dirty="0" smtClean="0"/>
              <a:t>Service</a:t>
            </a:r>
          </a:p>
          <a:p>
            <a:pPr marL="0" indent="0">
              <a:buNone/>
            </a:pPr>
            <a:endParaRPr lang="en-US" dirty="0" smtClean="0"/>
          </a:p>
          <a:p>
            <a:pPr marL="0" indent="0">
              <a:buNone/>
            </a:pPr>
            <a:r>
              <a:rPr lang="en-US" dirty="0"/>
              <a:t> </a:t>
            </a:r>
            <a:r>
              <a:rPr lang="en-US" b="1" dirty="0" err="1"/>
              <a:t>kubectl</a:t>
            </a:r>
            <a:r>
              <a:rPr lang="en-US" b="1" dirty="0"/>
              <a:t> describe services </a:t>
            </a:r>
            <a:r>
              <a:rPr lang="en-US" b="1" dirty="0" smtClean="0"/>
              <a:t>my-service</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r>
              <a:rPr lang="en-US" dirty="0" smtClean="0"/>
              <a:t>The </a:t>
            </a:r>
            <a:r>
              <a:rPr lang="en-US" dirty="0"/>
              <a:t>external IP address to access the Hello World </a:t>
            </a:r>
            <a:r>
              <a:rPr lang="en-US" dirty="0" smtClean="0"/>
              <a:t>application</a:t>
            </a:r>
          </a:p>
          <a:p>
            <a:pPr marL="0" indent="0">
              <a:buNone/>
            </a:pPr>
            <a:r>
              <a:rPr lang="en-US" b="1" dirty="0"/>
              <a:t>curl http://&lt;external-ip&gt;:&lt;port&gt;</a:t>
            </a:r>
            <a:endParaRPr lang="en-US" b="1" dirty="0" smtClean="0"/>
          </a:p>
          <a:p>
            <a:pPr marL="0" indent="0">
              <a:buNone/>
            </a:pPr>
            <a:endParaRPr lang="en-US" b="1"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19" y="2213417"/>
            <a:ext cx="6101715" cy="202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97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9"/>
            <a:ext cx="8224837" cy="492443"/>
          </a:xfrm>
        </p:spPr>
        <p:txBody>
          <a:bodyPr/>
          <a:lstStyle/>
          <a:p>
            <a:r>
              <a:rPr lang="en-US" dirty="0" smtClean="0">
                <a:solidFill>
                  <a:schemeClr val="tx1"/>
                </a:solidFill>
              </a:rPr>
              <a:t>Installation _</a:t>
            </a:r>
            <a:r>
              <a:rPr lang="en-US" dirty="0" err="1" smtClean="0">
                <a:solidFill>
                  <a:schemeClr val="tx1"/>
                </a:solidFill>
              </a:rPr>
              <a:t>Kubernetes</a:t>
            </a:r>
            <a:r>
              <a:rPr lang="en-US" dirty="0" smtClean="0">
                <a:solidFill>
                  <a:schemeClr val="tx1"/>
                </a:solidFill>
              </a:rPr>
              <a:t> On </a:t>
            </a:r>
            <a:r>
              <a:rPr lang="en-US" dirty="0" err="1" smtClean="0">
                <a:solidFill>
                  <a:schemeClr val="tx1"/>
                </a:solidFill>
              </a:rPr>
              <a:t>BareMetal</a:t>
            </a:r>
            <a:endParaRPr lang="en-US" dirty="0">
              <a:solidFill>
                <a:schemeClr val="tx1"/>
              </a:solidFill>
            </a:endParaRPr>
          </a:p>
        </p:txBody>
      </p:sp>
      <p:sp>
        <p:nvSpPr>
          <p:cNvPr id="3" name="Text Placeholder 2"/>
          <p:cNvSpPr>
            <a:spLocks noGrp="1"/>
          </p:cNvSpPr>
          <p:nvPr>
            <p:ph type="body" sz="quarter" idx="10"/>
          </p:nvPr>
        </p:nvSpPr>
        <p:spPr>
          <a:xfrm>
            <a:off x="481012" y="1661160"/>
            <a:ext cx="8224838" cy="5816977"/>
          </a:xfrm>
        </p:spPr>
        <p:txBody>
          <a:bodyPr/>
          <a:lstStyle/>
          <a:p>
            <a:r>
              <a:rPr lang="en-US" dirty="0"/>
              <a:t>Red Hat Enterprise Linux (version 7.0 or above) </a:t>
            </a:r>
            <a:r>
              <a:rPr lang="en-US" dirty="0" smtClean="0"/>
              <a:t>machine</a:t>
            </a:r>
          </a:p>
          <a:p>
            <a:r>
              <a:rPr lang="en-US" dirty="0" err="1" smtClean="0"/>
              <a:t>Docker</a:t>
            </a:r>
            <a:r>
              <a:rPr lang="en-US" dirty="0" smtClean="0"/>
              <a:t> Installed</a:t>
            </a:r>
            <a:endParaRPr lang="en-US" dirty="0"/>
          </a:p>
          <a:p>
            <a:r>
              <a:rPr lang="en-US" dirty="0" smtClean="0"/>
              <a:t>Install Latest </a:t>
            </a:r>
            <a:r>
              <a:rPr lang="en-US" dirty="0" err="1" smtClean="0"/>
              <a:t>Kubernetes</a:t>
            </a:r>
            <a:r>
              <a:rPr lang="en-US" dirty="0" smtClean="0"/>
              <a:t> version 1.6.0</a:t>
            </a:r>
          </a:p>
          <a:p>
            <a:pPr marL="0" indent="0">
              <a:buNone/>
            </a:pPr>
            <a:r>
              <a:rPr lang="en-US" dirty="0" smtClean="0"/>
              <a:t> </a:t>
            </a:r>
            <a:r>
              <a:rPr lang="en-US" b="1" dirty="0"/>
              <a:t>yum install -y kubelet-1.6.1-0 kubeadm-1.6.1-0 kubectl-1.6.1-0 </a:t>
            </a:r>
            <a:r>
              <a:rPr lang="en-US" b="1" dirty="0" err="1" smtClean="0"/>
              <a:t>kubernetes-cni</a:t>
            </a:r>
            <a:endParaRPr lang="en-US" dirty="0"/>
          </a:p>
          <a:p>
            <a:r>
              <a:rPr lang="en-US" dirty="0" smtClean="0"/>
              <a:t>Now initiate master</a:t>
            </a:r>
          </a:p>
          <a:p>
            <a:pPr marL="0" indent="0">
              <a:buNone/>
            </a:pPr>
            <a:r>
              <a:rPr lang="en-US" b="1" dirty="0"/>
              <a:t>kubeadm init --apiserver-advertise-address=&lt;your MasterIp &gt; --apiserver-bind-port=8080</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p:nvPr/>
        </p:nvPicPr>
        <p:blipFill>
          <a:blip r:embed="rId2"/>
          <a:stretch>
            <a:fillRect/>
          </a:stretch>
        </p:blipFill>
        <p:spPr>
          <a:xfrm>
            <a:off x="944880" y="3840480"/>
            <a:ext cx="7315199" cy="2727960"/>
          </a:xfrm>
          <a:prstGeom prst="rect">
            <a:avLst/>
          </a:prstGeom>
        </p:spPr>
      </p:pic>
    </p:spTree>
    <p:extLst>
      <p:ext uri="{BB962C8B-B14F-4D97-AF65-F5344CB8AC3E}">
        <p14:creationId xmlns:p14="http://schemas.microsoft.com/office/powerpoint/2010/main" val="203845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624840"/>
            <a:ext cx="8224838" cy="1938992"/>
          </a:xfrm>
        </p:spPr>
        <p:txBody>
          <a:bodyPr/>
          <a:lstStyle/>
          <a:p>
            <a:r>
              <a:rPr lang="en-US" dirty="0" smtClean="0"/>
              <a:t>Node-Launch RHEL 7.0 above and follow Installation Process</a:t>
            </a:r>
          </a:p>
          <a:p>
            <a:pPr marL="0" indent="0">
              <a:buNone/>
            </a:pPr>
            <a:endParaRPr lang="en-US" dirty="0"/>
          </a:p>
          <a:p>
            <a:pPr marL="0" indent="0">
              <a:buNone/>
            </a:pPr>
            <a:r>
              <a:rPr lang="en-US" dirty="0" smtClean="0"/>
              <a:t>Join minion with master using token provided while creating master</a:t>
            </a:r>
          </a:p>
          <a:p>
            <a:pPr marL="0" indent="0">
              <a:buNone/>
            </a:pPr>
            <a:endParaRPr lang="en-US" dirty="0" smtClean="0"/>
          </a:p>
          <a:p>
            <a:pPr marL="0" indent="0">
              <a:buNone/>
            </a:pPr>
            <a:r>
              <a:rPr lang="en-US" b="1" dirty="0"/>
              <a:t>kubeadm join --token 1b9d68.1bb44aba3de83330 135.167.156.51:8080</a:t>
            </a:r>
            <a:endParaRPr lang="en-US" b="1" dirty="0" smtClean="0"/>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243840" y="2788920"/>
            <a:ext cx="8625840" cy="3566160"/>
          </a:xfrm>
          <a:prstGeom prst="rect">
            <a:avLst/>
          </a:prstGeom>
        </p:spPr>
      </p:pic>
    </p:spTree>
    <p:extLst>
      <p:ext uri="{BB962C8B-B14F-4D97-AF65-F5344CB8AC3E}">
        <p14:creationId xmlns:p14="http://schemas.microsoft.com/office/powerpoint/2010/main" val="28249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6252" y="716280"/>
            <a:ext cx="8224838" cy="4339650"/>
          </a:xfrm>
        </p:spPr>
        <p:txBody>
          <a:bodyPr/>
          <a:lstStyle/>
          <a:p>
            <a:r>
              <a:rPr lang="en-US" sz="1600" dirty="0" smtClean="0"/>
              <a:t>Give Permission to the node from the master</a:t>
            </a:r>
          </a:p>
          <a:p>
            <a:endParaRPr lang="en-US" sz="1600" dirty="0" smtClean="0"/>
          </a:p>
          <a:p>
            <a:endParaRPr lang="en-US" sz="1600" dirty="0" smtClean="0"/>
          </a:p>
          <a:p>
            <a:endParaRPr lang="en-US" sz="1600" dirty="0" smtClean="0"/>
          </a:p>
          <a:p>
            <a:pPr marL="0" indent="0">
              <a:buNone/>
            </a:pPr>
            <a:endParaRPr lang="en-US" sz="1600" dirty="0" smtClean="0"/>
          </a:p>
          <a:p>
            <a:r>
              <a:rPr lang="en-US" sz="1600" dirty="0" smtClean="0"/>
              <a:t>Now can able to get see the nodes</a:t>
            </a:r>
          </a:p>
          <a:p>
            <a:pPr marL="0" indent="0">
              <a:buNone/>
            </a:pPr>
            <a:endParaRPr lang="en-US" sz="1600" dirty="0"/>
          </a:p>
          <a:p>
            <a:endParaRPr lang="en-US" sz="1600" dirty="0" smtClean="0"/>
          </a:p>
          <a:p>
            <a:pPr marL="0" indent="0">
              <a:buNone/>
            </a:pPr>
            <a:endParaRPr lang="en-US" sz="1600" dirty="0" smtClean="0"/>
          </a:p>
          <a:p>
            <a:endParaRPr lang="en-US" sz="1600" dirty="0" smtClean="0"/>
          </a:p>
          <a:p>
            <a:endParaRPr lang="en-US" sz="1600"/>
          </a:p>
          <a:p>
            <a:r>
              <a:rPr lang="en-US" sz="1600" smtClean="0"/>
              <a:t>create </a:t>
            </a:r>
            <a:r>
              <a:rPr lang="en-US" sz="1600" dirty="0" smtClean="0"/>
              <a:t>dashboard components</a:t>
            </a:r>
          </a:p>
          <a:p>
            <a:pPr marL="0" indent="0">
              <a:buNone/>
            </a:pPr>
            <a:endParaRPr lang="en-US" dirty="0" smtClean="0"/>
          </a:p>
          <a:p>
            <a:pPr marL="0" indent="0">
              <a:buNone/>
            </a:pPr>
            <a:endParaRPr lang="en-US" dirty="0"/>
          </a:p>
          <a:p>
            <a:pPr marL="0" indent="0">
              <a:buNone/>
            </a:pPr>
            <a:endParaRPr lang="en-US" dirty="0"/>
          </a:p>
          <a:p>
            <a:endParaRPr lang="en-US" dirty="0" smtClean="0"/>
          </a:p>
          <a:p>
            <a:pPr marL="0" indent="0">
              <a:buNone/>
            </a:pPr>
            <a:endParaRPr lang="en-US" dirty="0"/>
          </a:p>
        </p:txBody>
      </p:sp>
      <p:pic>
        <p:nvPicPr>
          <p:cNvPr id="5" name="Picture 4"/>
          <p:cNvPicPr/>
          <p:nvPr/>
        </p:nvPicPr>
        <p:blipFill>
          <a:blip r:embed="rId2"/>
          <a:stretch>
            <a:fillRect/>
          </a:stretch>
        </p:blipFill>
        <p:spPr>
          <a:xfrm>
            <a:off x="899159" y="1173480"/>
            <a:ext cx="6080759" cy="670561"/>
          </a:xfrm>
          <a:prstGeom prst="rect">
            <a:avLst/>
          </a:prstGeom>
        </p:spPr>
      </p:pic>
      <p:pic>
        <p:nvPicPr>
          <p:cNvPr id="6" name="Picture 5"/>
          <p:cNvPicPr/>
          <p:nvPr/>
        </p:nvPicPr>
        <p:blipFill>
          <a:blip r:embed="rId3"/>
          <a:stretch>
            <a:fillRect/>
          </a:stretch>
        </p:blipFill>
        <p:spPr>
          <a:xfrm>
            <a:off x="899159" y="2296475"/>
            <a:ext cx="6080759" cy="675325"/>
          </a:xfrm>
          <a:prstGeom prst="rect">
            <a:avLst/>
          </a:prstGeom>
        </p:spPr>
      </p:pic>
      <p:pic>
        <p:nvPicPr>
          <p:cNvPr id="7" name="Picture 6"/>
          <p:cNvPicPr/>
          <p:nvPr/>
        </p:nvPicPr>
        <p:blipFill>
          <a:blip r:embed="rId4"/>
          <a:stretch>
            <a:fillRect/>
          </a:stretch>
        </p:blipFill>
        <p:spPr>
          <a:xfrm>
            <a:off x="822960" y="3947160"/>
            <a:ext cx="7467600" cy="2423160"/>
          </a:xfrm>
          <a:prstGeom prst="rect">
            <a:avLst/>
          </a:prstGeom>
        </p:spPr>
      </p:pic>
    </p:spTree>
    <p:extLst>
      <p:ext uri="{BB962C8B-B14F-4D97-AF65-F5344CB8AC3E}">
        <p14:creationId xmlns:p14="http://schemas.microsoft.com/office/powerpoint/2010/main" val="3597140066"/>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d6ad1ba-d08e-4b75-8db3-2812d04b0920"/>
    <ds:schemaRef ds:uri="http://www.w3.org/XML/1998/namespac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265</Words>
  <Application>Microsoft Office PowerPoint</Application>
  <PresentationFormat>On-screen Show (4:3)</PresentationFormat>
  <Paragraphs>105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vt:lpstr>
      <vt:lpstr>KUBERNETES</vt:lpstr>
      <vt:lpstr>PowerPoint Presentation</vt:lpstr>
      <vt:lpstr>Installation </vt:lpstr>
      <vt:lpstr>Dashboard</vt:lpstr>
      <vt:lpstr>Deploying And Exposing services</vt:lpstr>
      <vt:lpstr>PowerPoint Presentation</vt:lpstr>
      <vt:lpstr>Installation _Kubernetes On BareMetal</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2017-08-04T05:40:01Z</dcterms:created>
  <dcterms:modified xsi:type="dcterms:W3CDTF">2017-08-04T07:29:44Z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