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AD55ED8-AC0F-40D3-8D18-4E5B4E16F667}">
  <a:tblStyle styleId="{2AD55ED8-AC0F-40D3-8D18-4E5B4E16F6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c0b62eb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c0b62eb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bd39af9a7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bd39af9a7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bd39af9a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bd39af9a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Prajakta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bd39af9a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bd39af9a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Prajakta</a:t>
            </a:r>
            <a:endParaRPr>
              <a:solidFill>
                <a:srgbClr val="3F3F3F"/>
              </a:solidFill>
              <a:latin typeface="Trebuchet MS"/>
              <a:ea typeface="Trebuchet MS"/>
              <a:cs typeface="Trebuchet MS"/>
              <a:sym typeface="Trebuchet MS"/>
            </a:endParaRPr>
          </a:p>
          <a:p>
            <a:pPr indent="0" lvl="0" marL="0" rtl="0" algn="l">
              <a:spcBef>
                <a:spcPts val="800"/>
              </a:spcBef>
              <a:spcAft>
                <a:spcPts val="0"/>
              </a:spcAft>
              <a:buNone/>
            </a:pPr>
            <a:r>
              <a:rPr lang="en">
                <a:solidFill>
                  <a:srgbClr val="3F3F3F"/>
                </a:solidFill>
                <a:latin typeface="Trebuchet MS"/>
                <a:ea typeface="Trebuchet MS"/>
                <a:cs typeface="Trebuchet MS"/>
                <a:sym typeface="Trebuchet MS"/>
              </a:rPr>
              <a:t>There are 33 different Primary Types i.e. crime types in the chicago dataset.</a:t>
            </a:r>
            <a:endParaRPr>
              <a:solidFill>
                <a:srgbClr val="3F3F3F"/>
              </a:solidFill>
              <a:latin typeface="Trebuchet MS"/>
              <a:ea typeface="Trebuchet MS"/>
              <a:cs typeface="Trebuchet MS"/>
              <a:sym typeface="Trebuchet MS"/>
            </a:endParaRPr>
          </a:p>
          <a:p>
            <a:pPr indent="0" lvl="0" marL="0" rtl="0" algn="l">
              <a:spcBef>
                <a:spcPts val="800"/>
              </a:spcBef>
              <a:spcAft>
                <a:spcPts val="0"/>
              </a:spcAft>
              <a:buClr>
                <a:schemeClr val="dk1"/>
              </a:buClr>
              <a:buSzPts val="1100"/>
              <a:buFont typeface="Arial"/>
              <a:buNone/>
            </a:pPr>
            <a:r>
              <a:rPr lang="en">
                <a:solidFill>
                  <a:srgbClr val="3F3F3F"/>
                </a:solidFill>
                <a:latin typeface="Trebuchet MS"/>
                <a:ea typeface="Trebuchet MS"/>
                <a:cs typeface="Trebuchet MS"/>
                <a:sym typeface="Trebuchet MS"/>
              </a:rPr>
              <a:t>The top crime is theft, battery and criminal damage.</a:t>
            </a:r>
            <a:endParaRPr>
              <a:solidFill>
                <a:srgbClr val="3F3F3F"/>
              </a:solidFill>
              <a:latin typeface="Trebuchet MS"/>
              <a:ea typeface="Trebuchet MS"/>
              <a:cs typeface="Trebuchet MS"/>
              <a:sym typeface="Trebuchet MS"/>
            </a:endParaRPr>
          </a:p>
          <a:p>
            <a:pPr indent="0" lvl="0" marL="0" rtl="0" algn="l">
              <a:spcBef>
                <a:spcPts val="800"/>
              </a:spcBef>
              <a:spcAft>
                <a:spcPts val="0"/>
              </a:spcAft>
              <a:buClr>
                <a:schemeClr val="dk1"/>
              </a:buClr>
              <a:buSzPts val="1100"/>
              <a:buFont typeface="Arial"/>
              <a:buNone/>
            </a:pPr>
            <a:r>
              <a:t/>
            </a:r>
            <a:endParaRPr>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bd39af9a7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bd39af9a7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Prajakta</a:t>
            </a:r>
            <a:endParaRPr/>
          </a:p>
          <a:p>
            <a:pPr indent="0" lvl="0" marL="0" rtl="0" algn="l">
              <a:spcBef>
                <a:spcPts val="0"/>
              </a:spcBef>
              <a:spcAft>
                <a:spcPts val="0"/>
              </a:spcAft>
              <a:buNone/>
            </a:pPr>
            <a:r>
              <a:rPr lang="en"/>
              <a:t>The wards 28, 24 and 2 have highest number of crimes.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bd39af9a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bd39af9a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Prajakta</a:t>
            </a:r>
            <a:endParaRPr/>
          </a:p>
          <a:p>
            <a:pPr indent="0" lvl="0" marL="0" rtl="0" algn="l">
              <a:spcBef>
                <a:spcPts val="0"/>
              </a:spcBef>
              <a:spcAft>
                <a:spcPts val="0"/>
              </a:spcAft>
              <a:buNone/>
            </a:pPr>
            <a:r>
              <a:rPr lang="en"/>
              <a:t>Some locations are prone to high crime rate while other aren’t.</a:t>
            </a:r>
            <a:endParaRPr/>
          </a:p>
          <a:p>
            <a:pPr indent="0" lvl="0" marL="0" rtl="0" algn="l">
              <a:spcBef>
                <a:spcPts val="0"/>
              </a:spcBef>
              <a:spcAft>
                <a:spcPts val="0"/>
              </a:spcAft>
              <a:buNone/>
            </a:pPr>
            <a:r>
              <a:rPr lang="en"/>
              <a:t>Based on location, when we plot the number of crimes, the location having highest number of crimes is street, residence and apartments.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bd39af9a7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bd39af9a7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Prajakta</a:t>
            </a:r>
            <a:endParaRPr/>
          </a:p>
          <a:p>
            <a:pPr indent="0" lvl="0" marL="0" rtl="0" algn="l">
              <a:spcBef>
                <a:spcPts val="0"/>
              </a:spcBef>
              <a:spcAft>
                <a:spcPts val="0"/>
              </a:spcAft>
              <a:buNone/>
            </a:pPr>
            <a:r>
              <a:rPr lang="en"/>
              <a:t>There are 31 districts in Chicago</a:t>
            </a:r>
            <a:endParaRPr/>
          </a:p>
          <a:p>
            <a:pPr indent="0" lvl="0" marL="0" rtl="0" algn="l">
              <a:spcBef>
                <a:spcPts val="0"/>
              </a:spcBef>
              <a:spcAft>
                <a:spcPts val="0"/>
              </a:spcAft>
              <a:buNone/>
            </a:pPr>
            <a:r>
              <a:rPr lang="en"/>
              <a:t>The above graph shows the way crime has progresses through the years for each district.</a:t>
            </a:r>
            <a:endParaRPr/>
          </a:p>
          <a:p>
            <a:pPr indent="0" lvl="0" marL="0" rtl="0" algn="l">
              <a:spcBef>
                <a:spcPts val="0"/>
              </a:spcBef>
              <a:spcAft>
                <a:spcPts val="0"/>
              </a:spcAft>
              <a:buNone/>
            </a:pPr>
            <a:r>
              <a:rPr lang="en"/>
              <a:t>As, you can see the rate has been going down through the years mostly except an occassional spike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bd39af9a7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bd39af9a7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Prajakta</a:t>
            </a:r>
            <a:endParaRPr/>
          </a:p>
          <a:p>
            <a:pPr indent="0" lvl="0" marL="0" rtl="0" algn="l">
              <a:spcBef>
                <a:spcPts val="0"/>
              </a:spcBef>
              <a:spcAft>
                <a:spcPts val="0"/>
              </a:spcAft>
              <a:buNone/>
            </a:pPr>
            <a:r>
              <a:rPr lang="en"/>
              <a:t>We have identified top five violent crimes for Chicago and plotted their data for analysis per district </a:t>
            </a:r>
            <a:r>
              <a:rPr lang="en"/>
              <a:t>throughout</a:t>
            </a:r>
            <a:r>
              <a:rPr lang="en"/>
              <a:t> the years. The graph shows  rates of crimes involving arson which is the top violent crime plotted for each district.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bd39af9a7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bd39af9a7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Prajakta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have identified top five non-violent crimes for Chicago and plotted their data for analysis per district throughout the years. The graph shows  rates of crimes involving theft which is the top non-violent crime plotted for each district.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c0b62eb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c0b62eb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c0b62eb4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0b62eb4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bd39af9a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bd39af9a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 Based on the given crimes latitude and longitude, the above heatmap has been generated. The heatmap depicts the locations in Chicago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bd39af9a7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bd39af9a7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bd39af9a7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bd39af9a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bd39af9a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bd39af9a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bd39af9a7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bd39af9a7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bd39af9a7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bd39af9a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 - x-axis: Area in form of the district code, y-axis: number of crimes. B2 district is the least safe with 590 crimes over the period of 5 years while A15 is the safest district with around 10 crime reports.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c006ab4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c006ab4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 - number of A.A. occurred in different districts over the years. District B2 has maximum number of Aggravated assaults over the years (with a peak of 68 occurrences in the year 2016).</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c0b62eb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c0b62eb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6c0b62eb4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c0b62eb4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bd39af9a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bd39af9a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bd39af9a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d39af9a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Prajakta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bd39af9a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bd39af9a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c0b62eb4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c0b62eb4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bd39af9a7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bd39af9a7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c0b62eb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c0b62eb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Prajakta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bd39af9a7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bd39af9a7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Prajakta</a:t>
            </a:r>
            <a:endParaRPr/>
          </a:p>
          <a:p>
            <a:pPr indent="0" lvl="0" marL="0" rtl="0" algn="l">
              <a:spcBef>
                <a:spcPts val="0"/>
              </a:spcBef>
              <a:spcAft>
                <a:spcPts val="0"/>
              </a:spcAft>
              <a:buNone/>
            </a:pPr>
            <a:r>
              <a:rPr lang="en"/>
              <a:t>There are various techniques that we used to mine rules from the dataset like dropping dependent columns, map values from column to have separate identity to be considered as a unique item in an itemset.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c0b62eb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c0b62eb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Prajakta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6bd39af9a7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bd39af9a7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bd39af9a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bd39af9a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bd39af9a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bd39af9a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bd39af9a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bd39af9a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d39af9a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d39af9a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Prajakta</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bd39af9a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bd39af9a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c0b62eb4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c0b62eb4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c0b62eb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c0b62eb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c0b62eb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c0b62eb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Sangeetha</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6bd39af9a7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6bd39af9a7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6bd39af9a7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bd39af9a7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bd39af9a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bd39af9a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6c0b62eb4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6c0b62eb4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 - We can see a prediction for number of aggravated assaults for the 2020 year. Dark blue lines represent the forecast value.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bd39af9a7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bd39af9a7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 - Wednesday, Friday and Saturday experience a large number of crimes as compared to other days. Whereas Tuesday has the least number of crimes reported.</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6c0b62eb4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c0b62eb4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d39af9a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d39af9a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Prajakta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6bd39af9a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bd39af9a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Tej</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6c0b62eb4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c0b62eb4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6bd39af9a7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bd39af9a7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6bd39af9a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6bd39af9a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6bd39af9a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bd39af9a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6c0b62eb4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6c0b62eb4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6c0b62eb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6c0b62eb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6bd39af9a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6bd39af9a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d39af9a7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d39af9a7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Prajakta</a:t>
            </a:r>
            <a:endParaRPr>
              <a:solidFill>
                <a:schemeClr val="dk1"/>
              </a:solidFill>
            </a:endParaRPr>
          </a:p>
          <a:p>
            <a:pPr indent="0" lvl="0" marL="0" rtl="0" algn="l">
              <a:spcBef>
                <a:spcPts val="0"/>
              </a:spcBef>
              <a:spcAft>
                <a:spcPts val="0"/>
              </a:spcAft>
              <a:buNone/>
            </a:pPr>
            <a:r>
              <a:rPr lang="en"/>
              <a:t>Chicago dataset has data of crimes from 2001 to 2019 and provides much more information than the Boston dataset which only has data from 2015 to 2018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bd39af9a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bd39af9a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Prajakta</a:t>
            </a:r>
            <a:endParaRPr>
              <a:solidFill>
                <a:schemeClr val="dk1"/>
              </a:solidFill>
            </a:endParaRPr>
          </a:p>
          <a:p>
            <a:pPr indent="0" lvl="0" marL="0" rtl="0" algn="l">
              <a:spcBef>
                <a:spcPts val="0"/>
              </a:spcBef>
              <a:spcAft>
                <a:spcPts val="0"/>
              </a:spcAft>
              <a:buNone/>
            </a:pPr>
            <a:r>
              <a:rPr lang="en"/>
              <a:t>Before cleaning the number of entries in chicago dataset were 7 million</a:t>
            </a:r>
            <a:endParaRPr/>
          </a:p>
          <a:p>
            <a:pPr indent="0" lvl="0" marL="0" rtl="0" algn="l">
              <a:spcBef>
                <a:spcPts val="0"/>
              </a:spcBef>
              <a:spcAft>
                <a:spcPts val="0"/>
              </a:spcAft>
              <a:buNone/>
            </a:pPr>
            <a:r>
              <a:rPr lang="en"/>
              <a:t>Before cleaning the number of entries in boston dataset was 2.6 lac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bd39af9a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bd39af9a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Prajakta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bd39af9a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bd39af9a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78" y="-6350"/>
            <a:ext cx="9144178" cy="5149935"/>
            <a:chOff x="-104" y="-8467"/>
            <a:chExt cx="12192237" cy="6866580"/>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 name="Google Shape;33;p2"/>
            <p:cNvSpPr/>
            <p:nvPr/>
          </p:nvSpPr>
          <p:spPr>
            <a:xfrm rot="10800000">
              <a:off x="-104" y="54"/>
              <a:ext cx="842700" cy="5666100"/>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130300" y="1803400"/>
            <a:ext cx="5825100" cy="12348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accent1"/>
              </a:buClr>
              <a:buSzPts val="4100"/>
              <a:buFont typeface="Trebuchet MS"/>
              <a:buNone/>
              <a:defRPr sz="41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2"/>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Autofit/>
          </a:bodyPr>
          <a:lstStyle>
            <a:lvl1pPr lvl="0" algn="r">
              <a:spcBef>
                <a:spcPts val="800"/>
              </a:spcBef>
              <a:spcAft>
                <a:spcPts val="0"/>
              </a:spcAft>
              <a:buSzPts val="1100"/>
              <a:buNone/>
              <a:defRPr>
                <a:solidFill>
                  <a:srgbClr val="7F7F7F"/>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36" name="Google Shape;36;p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1"/>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93" name="Google Shape;93;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2"/>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000"/>
              <a:buFont typeface="Trebuchet MS"/>
              <a:buNone/>
              <a:defRPr sz="1200">
                <a:solidFill>
                  <a:srgbClr val="7F7F7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9" name="Google Shape;99;p12"/>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0" name="Google Shape;100;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2"/>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
        <p:nvSpPr>
          <p:cNvPr id="104" name="Google Shape;104;p12"/>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3"/>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8" name="Google Shape;108;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4"/>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rgbClr val="3F3F3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4" name="Google Shape;114;p14"/>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15" name="Google Shape;115;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4"/>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
        <p:nvSpPr>
          <p:cNvPr id="119" name="Google Shape;119;p1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514349" y="457200"/>
            <a:ext cx="6441300" cy="2266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chemeClr val="accent1"/>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23" name="Google Shape;123;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24" name="Google Shape;124;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16"/>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0" name="Google Shape;130;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7"/>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6" name="Google Shape;136;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1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42" name="Google Shape;42;p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200"/>
              <a:buNone/>
              <a:defRPr sz="15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48" name="Google Shape;48;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5"/>
          <p:cNvSpPr txBox="1"/>
          <p:nvPr>
            <p:ph idx="1" type="body"/>
          </p:nvPr>
        </p:nvSpPr>
        <p:spPr>
          <a:xfrm>
            <a:off x="508000" y="1620442"/>
            <a:ext cx="3138000" cy="2910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54" name="Google Shape;54;p5"/>
          <p:cNvSpPr txBox="1"/>
          <p:nvPr>
            <p:ph idx="2" type="body"/>
          </p:nvPr>
        </p:nvSpPr>
        <p:spPr>
          <a:xfrm>
            <a:off x="3817477" y="1620442"/>
            <a:ext cx="3138000" cy="29106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55" name="Google Shape;55;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6"/>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1" name="Google Shape;61;p6"/>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2" name="Google Shape;62;p6"/>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63" name="Google Shape;63;p6"/>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64" name="Google Shape;64;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8"/>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508000" y="1123953"/>
            <a:ext cx="2890800" cy="9588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9"/>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79" name="Google Shape;79;p9"/>
          <p:cNvSpPr txBox="1"/>
          <p:nvPr>
            <p:ph idx="2" type="body"/>
          </p:nvPr>
        </p:nvSpPr>
        <p:spPr>
          <a:xfrm>
            <a:off x="508000" y="2082802"/>
            <a:ext cx="2890800" cy="1938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800"/>
              <a:buNone/>
              <a:defRPr sz="1100"/>
            </a:lvl2pPr>
            <a:lvl3pPr indent="-228600" lvl="2" marL="1371600" algn="l">
              <a:spcBef>
                <a:spcPts val="800"/>
              </a:spcBef>
              <a:spcAft>
                <a:spcPts val="0"/>
              </a:spcAft>
              <a:buSzPts val="700"/>
              <a:buNone/>
              <a:defRPr sz="900"/>
            </a:lvl3pPr>
            <a:lvl4pPr indent="-228600" lvl="3" marL="1828800" algn="l">
              <a:spcBef>
                <a:spcPts val="800"/>
              </a:spcBef>
              <a:spcAft>
                <a:spcPts val="0"/>
              </a:spcAft>
              <a:buSzPts val="600"/>
              <a:buNone/>
              <a:defRPr sz="800"/>
            </a:lvl4pPr>
            <a:lvl5pPr indent="-228600" lvl="4" marL="2286000" algn="l">
              <a:spcBef>
                <a:spcPts val="800"/>
              </a:spcBef>
              <a:spcAft>
                <a:spcPts val="0"/>
              </a:spcAft>
              <a:buSzPts val="600"/>
              <a:buNone/>
              <a:defRPr sz="800"/>
            </a:lvl5pPr>
            <a:lvl6pPr indent="-228600" lvl="5" marL="2743200" algn="l">
              <a:spcBef>
                <a:spcPts val="800"/>
              </a:spcBef>
              <a:spcAft>
                <a:spcPts val="0"/>
              </a:spcAft>
              <a:buSzPts val="600"/>
              <a:buNone/>
              <a:defRPr sz="800"/>
            </a:lvl6pPr>
            <a:lvl7pPr indent="-228600" lvl="6" marL="3200400" algn="l">
              <a:spcBef>
                <a:spcPts val="800"/>
              </a:spcBef>
              <a:spcAft>
                <a:spcPts val="0"/>
              </a:spcAft>
              <a:buSzPts val="600"/>
              <a:buNone/>
              <a:defRPr sz="800"/>
            </a:lvl7pPr>
            <a:lvl8pPr indent="-228600" lvl="7" marL="3657600" algn="l">
              <a:spcBef>
                <a:spcPts val="800"/>
              </a:spcBef>
              <a:spcAft>
                <a:spcPts val="0"/>
              </a:spcAft>
              <a:buSzPts val="600"/>
              <a:buNone/>
              <a:defRPr sz="800"/>
            </a:lvl8pPr>
            <a:lvl9pPr indent="-228600" lvl="8" marL="4114800" algn="l">
              <a:spcBef>
                <a:spcPts val="800"/>
              </a:spcBef>
              <a:spcAft>
                <a:spcPts val="0"/>
              </a:spcAft>
              <a:buSzPts val="600"/>
              <a:buNone/>
              <a:defRPr sz="800"/>
            </a:lvl9pPr>
          </a:lstStyle>
          <a:p/>
        </p:txBody>
      </p:sp>
      <p:sp>
        <p:nvSpPr>
          <p:cNvPr id="80" name="Google Shape;80;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9"/>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0"/>
          <p:cNvSpPr/>
          <p:nvPr>
            <p:ph idx="2" type="pic"/>
          </p:nvPr>
        </p:nvSpPr>
        <p:spPr>
          <a:xfrm>
            <a:off x="508000" y="457200"/>
            <a:ext cx="6447600" cy="28842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508000" y="4025503"/>
            <a:ext cx="6447600" cy="5055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87" name="Google Shape;87;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0"/>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800" cy="2844900"/>
            </a:xfrm>
            <a:prstGeom prst="triangle">
              <a:avLst>
                <a:gd fmla="val 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cs.neu.edu/sangeethac/CS6220-DMT-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872075" y="1803400"/>
            <a:ext cx="6083400" cy="12348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sz="3600"/>
              <a:t>CRIME DATASET ANALYSIS AND PREDICTION</a:t>
            </a:r>
            <a:endParaRPr sz="3600"/>
          </a:p>
          <a:p>
            <a:pPr indent="0" lvl="0" marL="0" rtl="0" algn="ctr">
              <a:spcBef>
                <a:spcPts val="0"/>
              </a:spcBef>
              <a:spcAft>
                <a:spcPts val="0"/>
              </a:spcAft>
              <a:buNone/>
            </a:pPr>
            <a:r>
              <a:rPr lang="en" sz="1800"/>
              <a:t>-</a:t>
            </a:r>
            <a:r>
              <a:rPr lang="en" sz="1800"/>
              <a:t>Chicago and Boston Datasets</a:t>
            </a:r>
            <a:endParaRPr sz="1800"/>
          </a:p>
        </p:txBody>
      </p:sp>
      <p:sp>
        <p:nvSpPr>
          <p:cNvPr id="144" name="Google Shape;144;p18"/>
          <p:cNvSpPr txBox="1"/>
          <p:nvPr>
            <p:ph idx="1" type="subTitle"/>
          </p:nvPr>
        </p:nvSpPr>
        <p:spPr>
          <a:xfrm>
            <a:off x="642950" y="3038125"/>
            <a:ext cx="6312300" cy="8226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rPr lang="en"/>
              <a:t>CS6220 - Data Mining Techniques (Fall 2019)</a:t>
            </a:r>
            <a:endParaRPr/>
          </a:p>
          <a:p>
            <a:pPr indent="0" lvl="0" marL="0" rtl="0" algn="r">
              <a:spcBef>
                <a:spcPts val="800"/>
              </a:spcBef>
              <a:spcAft>
                <a:spcPts val="0"/>
              </a:spcAft>
              <a:buNone/>
            </a:pPr>
            <a:r>
              <a:rPr i="1" lang="en"/>
              <a:t>Prajakta Rodrigues, Samarth Parikh, Sangeetha Chandrashekar, Tej Bhavsar</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Libraries Used and Code</a:t>
            </a:r>
            <a:endParaRPr/>
          </a:p>
        </p:txBody>
      </p:sp>
      <p:sp>
        <p:nvSpPr>
          <p:cNvPr id="199" name="Google Shape;199;p27"/>
          <p:cNvSpPr txBox="1"/>
          <p:nvPr>
            <p:ph idx="1" type="body"/>
          </p:nvPr>
        </p:nvSpPr>
        <p:spPr>
          <a:xfrm>
            <a:off x="508000" y="1620451"/>
            <a:ext cx="6447600" cy="32718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en"/>
              <a:t>We have extensively used panda, numpy, sklearn libraries provided by python for all stages of our data mining process. </a:t>
            </a:r>
            <a:endParaRPr/>
          </a:p>
          <a:p>
            <a:pPr indent="-298450" lvl="0" marL="457200" rtl="0" algn="l">
              <a:spcBef>
                <a:spcPts val="0"/>
              </a:spcBef>
              <a:spcAft>
                <a:spcPts val="0"/>
              </a:spcAft>
              <a:buSzPts val="1100"/>
              <a:buChar char="►"/>
            </a:pPr>
            <a:r>
              <a:rPr lang="en"/>
              <a:t>We used matplotlib to plot our charts and graphs to visualize the data and the explored patterns. Seaborn library was used to generate heatmaps.</a:t>
            </a:r>
            <a:endParaRPr/>
          </a:p>
          <a:p>
            <a:pPr indent="-298450" lvl="0" marL="457200" rtl="0" algn="l">
              <a:spcBef>
                <a:spcPts val="0"/>
              </a:spcBef>
              <a:spcAft>
                <a:spcPts val="0"/>
              </a:spcAft>
              <a:buSzPts val="1100"/>
              <a:buChar char="►"/>
            </a:pPr>
            <a:r>
              <a:rPr lang="en"/>
              <a:t>We used Decision trees algorithm, Random Forest algorithm for classification.</a:t>
            </a:r>
            <a:endParaRPr/>
          </a:p>
          <a:p>
            <a:pPr indent="-298450" lvl="0" marL="457200" rtl="0" algn="l">
              <a:spcBef>
                <a:spcPts val="0"/>
              </a:spcBef>
              <a:spcAft>
                <a:spcPts val="0"/>
              </a:spcAft>
              <a:buSzPts val="1100"/>
              <a:buChar char="►"/>
            </a:pPr>
            <a:r>
              <a:rPr lang="en"/>
              <a:t>The fbprophet library provided by Facebook open source was used for time-series forecast and understanding trends throughout the years</a:t>
            </a:r>
            <a:endParaRPr/>
          </a:p>
          <a:p>
            <a:pPr indent="-298450" lvl="0" marL="457200" rtl="0" algn="l">
              <a:spcBef>
                <a:spcPts val="0"/>
              </a:spcBef>
              <a:spcAft>
                <a:spcPts val="0"/>
              </a:spcAft>
              <a:buSzPts val="1100"/>
              <a:buChar char="►"/>
            </a:pPr>
            <a:r>
              <a:rPr lang="en"/>
              <a:t>Other libraries that have been utilized are sklearn for metrics and other methods, mlxtend for apriori algorithm.</a:t>
            </a:r>
            <a:endParaRPr/>
          </a:p>
          <a:p>
            <a:pPr indent="-298450" lvl="0" marL="457200" rtl="0" algn="l">
              <a:spcBef>
                <a:spcPts val="0"/>
              </a:spcBef>
              <a:spcAft>
                <a:spcPts val="0"/>
              </a:spcAft>
              <a:buSzPts val="1100"/>
              <a:buChar char="►"/>
            </a:pPr>
            <a:r>
              <a:rPr lang="en"/>
              <a:t>The entire project code can be found in the below GitHub link : </a:t>
            </a:r>
            <a:r>
              <a:rPr lang="en" u="sng">
                <a:solidFill>
                  <a:schemeClr val="hlink"/>
                </a:solidFill>
                <a:hlinkClick r:id="rId3"/>
              </a:rPr>
              <a:t>https://github.ccs.neu.edu/sangeethac/CS6220-DMT-Project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 Preprocessing</a:t>
            </a:r>
            <a:endParaRPr/>
          </a:p>
        </p:txBody>
      </p:sp>
      <p:sp>
        <p:nvSpPr>
          <p:cNvPr id="205" name="Google Shape;205;p28"/>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en"/>
              <a:t>Method of preparing the data for analysis and prediction is known as data preprocessing</a:t>
            </a:r>
            <a:endParaRPr/>
          </a:p>
          <a:p>
            <a:pPr indent="-298450" lvl="0" marL="457200" rtl="0" algn="l">
              <a:spcBef>
                <a:spcPts val="0"/>
              </a:spcBef>
              <a:spcAft>
                <a:spcPts val="0"/>
              </a:spcAft>
              <a:buSzPts val="1100"/>
              <a:buChar char="►"/>
            </a:pPr>
            <a:r>
              <a:rPr lang="en"/>
              <a:t>Important because the raw data is generally incomplete, noisy, </a:t>
            </a:r>
            <a:r>
              <a:rPr lang="en"/>
              <a:t>repetitive</a:t>
            </a:r>
            <a:r>
              <a:rPr lang="en"/>
              <a:t> and inconsistent</a:t>
            </a:r>
            <a:endParaRPr/>
          </a:p>
          <a:p>
            <a:pPr indent="-298450" lvl="0" marL="457200" rtl="0" algn="l">
              <a:spcBef>
                <a:spcPts val="0"/>
              </a:spcBef>
              <a:spcAft>
                <a:spcPts val="0"/>
              </a:spcAft>
              <a:buSzPts val="1100"/>
              <a:buChar char="►"/>
            </a:pPr>
            <a:r>
              <a:rPr i="1" lang="en"/>
              <a:t>Data cleaning: </a:t>
            </a:r>
            <a:r>
              <a:rPr lang="en"/>
              <a:t>To remove any invalid or null values that could affect the data analysis</a:t>
            </a:r>
            <a:endParaRPr/>
          </a:p>
          <a:p>
            <a:pPr indent="-298450" lvl="0" marL="457200" rtl="0" algn="l">
              <a:spcBef>
                <a:spcPts val="0"/>
              </a:spcBef>
              <a:spcAft>
                <a:spcPts val="0"/>
              </a:spcAft>
              <a:buSzPts val="1100"/>
              <a:buChar char="►"/>
            </a:pPr>
            <a:r>
              <a:rPr i="1" lang="en"/>
              <a:t>Data reduction: </a:t>
            </a:r>
            <a:r>
              <a:rPr lang="en"/>
              <a:t>To discard some of the features that do not add value to the data analysis</a:t>
            </a:r>
            <a:endParaRPr/>
          </a:p>
          <a:p>
            <a:pPr indent="-298450" lvl="1" marL="914400" rtl="0" algn="l">
              <a:spcBef>
                <a:spcPts val="0"/>
              </a:spcBef>
              <a:spcAft>
                <a:spcPts val="0"/>
              </a:spcAft>
              <a:buSzPts val="1100"/>
              <a:buChar char="►"/>
            </a:pPr>
            <a:r>
              <a:rPr lang="en"/>
              <a:t>For example: Beat, Domestic, FBI code, Updated on etc.</a:t>
            </a:r>
            <a:endParaRPr/>
          </a:p>
          <a:p>
            <a:pPr indent="-298450" lvl="0" marL="457200" rtl="0" algn="l">
              <a:spcBef>
                <a:spcPts val="0"/>
              </a:spcBef>
              <a:spcAft>
                <a:spcPts val="0"/>
              </a:spcAft>
              <a:buSzPts val="1100"/>
              <a:buChar char="►"/>
            </a:pPr>
            <a:r>
              <a:rPr i="1" lang="en"/>
              <a:t>Data Transformation:</a:t>
            </a:r>
            <a:r>
              <a:rPr lang="en"/>
              <a:t> To transform values of certain features for better analysis</a:t>
            </a:r>
            <a:endParaRPr/>
          </a:p>
          <a:p>
            <a:pPr indent="-298450" lvl="1" marL="914400" rtl="0" algn="l">
              <a:spcBef>
                <a:spcPts val="0"/>
              </a:spcBef>
              <a:spcAft>
                <a:spcPts val="0"/>
              </a:spcAft>
              <a:buSzPts val="1100"/>
              <a:buChar char="►"/>
            </a:pPr>
            <a:r>
              <a:rPr lang="en"/>
              <a:t>Values of “Arrest” feature can be transformed to 0 or 1 from true or false</a:t>
            </a:r>
            <a:endParaRPr/>
          </a:p>
          <a:p>
            <a:pPr indent="-298450" lvl="1" marL="914400" rtl="0" algn="l">
              <a:spcBef>
                <a:spcPts val="0"/>
              </a:spcBef>
              <a:spcAft>
                <a:spcPts val="0"/>
              </a:spcAft>
              <a:buSzPts val="1100"/>
              <a:buChar char="►"/>
            </a:pPr>
            <a:r>
              <a:rPr lang="en"/>
              <a:t>Encoding the multiclass label to fit them in classification algorithms</a:t>
            </a:r>
            <a:endParaRPr/>
          </a:p>
          <a:p>
            <a:pPr indent="0" lvl="0" marL="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512350" y="1416725"/>
            <a:ext cx="7410900" cy="1584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4100"/>
              <a:t>Exploratory Data Analysis of Chicago</a:t>
            </a:r>
            <a:endParaRPr sz="4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260175" y="2305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Primary Types of Crimes</a:t>
            </a:r>
            <a:endParaRPr/>
          </a:p>
        </p:txBody>
      </p:sp>
      <p:sp>
        <p:nvSpPr>
          <p:cNvPr id="216" name="Google Shape;216;p30"/>
          <p:cNvSpPr txBox="1"/>
          <p:nvPr>
            <p:ph idx="1" type="body"/>
          </p:nvPr>
        </p:nvSpPr>
        <p:spPr>
          <a:xfrm>
            <a:off x="419300" y="880551"/>
            <a:ext cx="6606300" cy="3251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17" name="Google Shape;217;p30"/>
          <p:cNvPicPr preferRelativeResize="0"/>
          <p:nvPr/>
        </p:nvPicPr>
        <p:blipFill>
          <a:blip r:embed="rId3">
            <a:alphaModFix/>
          </a:blip>
          <a:stretch>
            <a:fillRect/>
          </a:stretch>
        </p:blipFill>
        <p:spPr>
          <a:xfrm>
            <a:off x="419300" y="880550"/>
            <a:ext cx="6606300" cy="32854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Crimes according to Wards</a:t>
            </a:r>
            <a:endParaRPr/>
          </a:p>
        </p:txBody>
      </p:sp>
      <p:sp>
        <p:nvSpPr>
          <p:cNvPr id="223" name="Google Shape;223;p31"/>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24" name="Google Shape;224;p31"/>
          <p:cNvPicPr preferRelativeResize="0"/>
          <p:nvPr/>
        </p:nvPicPr>
        <p:blipFill>
          <a:blip r:embed="rId3">
            <a:alphaModFix/>
          </a:blip>
          <a:stretch>
            <a:fillRect/>
          </a:stretch>
        </p:blipFill>
        <p:spPr>
          <a:xfrm>
            <a:off x="219525" y="1137425"/>
            <a:ext cx="7024530" cy="339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81850" y="1769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Location Description of Crimes</a:t>
            </a:r>
            <a:endParaRPr/>
          </a:p>
          <a:p>
            <a:pPr indent="0" lvl="0" marL="0" rtl="0" algn="l">
              <a:spcBef>
                <a:spcPts val="0"/>
              </a:spcBef>
              <a:spcAft>
                <a:spcPts val="0"/>
              </a:spcAft>
              <a:buNone/>
            </a:pPr>
            <a:r>
              <a:t/>
            </a:r>
            <a:endParaRPr/>
          </a:p>
        </p:txBody>
      </p:sp>
      <p:sp>
        <p:nvSpPr>
          <p:cNvPr id="230" name="Google Shape;230;p32"/>
          <p:cNvSpPr txBox="1"/>
          <p:nvPr>
            <p:ph idx="1" type="body"/>
          </p:nvPr>
        </p:nvSpPr>
        <p:spPr>
          <a:xfrm>
            <a:off x="493975" y="748900"/>
            <a:ext cx="6975900" cy="4282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a:p>
            <a:pPr indent="0" lvl="0" marL="0" rtl="0" algn="l">
              <a:spcBef>
                <a:spcPts val="800"/>
              </a:spcBef>
              <a:spcAft>
                <a:spcPts val="0"/>
              </a:spcAft>
              <a:buNone/>
            </a:pPr>
            <a:r>
              <a:rPr lang="en"/>
              <a:t> </a:t>
            </a:r>
            <a:endParaRPr/>
          </a:p>
        </p:txBody>
      </p:sp>
      <p:pic>
        <p:nvPicPr>
          <p:cNvPr id="231" name="Google Shape;231;p32"/>
          <p:cNvPicPr preferRelativeResize="0"/>
          <p:nvPr/>
        </p:nvPicPr>
        <p:blipFill>
          <a:blip r:embed="rId3">
            <a:alphaModFix/>
          </a:blip>
          <a:stretch>
            <a:fillRect/>
          </a:stretch>
        </p:blipFill>
        <p:spPr>
          <a:xfrm>
            <a:off x="702600" y="748900"/>
            <a:ext cx="6230922" cy="4394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District of Crimes</a:t>
            </a:r>
            <a:endParaRPr/>
          </a:p>
        </p:txBody>
      </p:sp>
      <p:pic>
        <p:nvPicPr>
          <p:cNvPr id="237" name="Google Shape;237;p33"/>
          <p:cNvPicPr preferRelativeResize="0"/>
          <p:nvPr/>
        </p:nvPicPr>
        <p:blipFill rotWithShape="1">
          <a:blip r:embed="rId3">
            <a:alphaModFix/>
          </a:blip>
          <a:srcRect b="42048" l="0" r="0" t="23438"/>
          <a:stretch/>
        </p:blipFill>
        <p:spPr>
          <a:xfrm>
            <a:off x="600625" y="1004600"/>
            <a:ext cx="5789250" cy="3566276"/>
          </a:xfrm>
          <a:prstGeom prst="rect">
            <a:avLst/>
          </a:prstGeom>
          <a:noFill/>
          <a:ln>
            <a:noFill/>
          </a:ln>
        </p:spPr>
      </p:pic>
      <p:sp>
        <p:nvSpPr>
          <p:cNvPr id="238" name="Google Shape;238;p33"/>
          <p:cNvSpPr txBox="1"/>
          <p:nvPr>
            <p:ph idx="4294967295" type="body"/>
          </p:nvPr>
        </p:nvSpPr>
        <p:spPr>
          <a:xfrm>
            <a:off x="719200" y="4570873"/>
            <a:ext cx="6447600" cy="547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Crime trends throughout the years plotted for some districts of Chicago.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508000" y="457200"/>
            <a:ext cx="6447600" cy="609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Top violent crime - Arson </a:t>
            </a:r>
            <a:endParaRPr/>
          </a:p>
        </p:txBody>
      </p:sp>
      <p:sp>
        <p:nvSpPr>
          <p:cNvPr id="244" name="Google Shape;244;p34"/>
          <p:cNvSpPr txBox="1"/>
          <p:nvPr>
            <p:ph idx="1" type="body"/>
          </p:nvPr>
        </p:nvSpPr>
        <p:spPr>
          <a:xfrm>
            <a:off x="508000" y="3550770"/>
            <a:ext cx="6447600" cy="980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Top violent crime </a:t>
            </a:r>
            <a:r>
              <a:rPr lang="en"/>
              <a:t>identified</a:t>
            </a:r>
            <a:r>
              <a:rPr lang="en"/>
              <a:t> plotted against different districts through the years</a:t>
            </a:r>
            <a:endParaRPr/>
          </a:p>
        </p:txBody>
      </p:sp>
      <p:pic>
        <p:nvPicPr>
          <p:cNvPr id="245" name="Google Shape;245;p34"/>
          <p:cNvPicPr preferRelativeResize="0"/>
          <p:nvPr/>
        </p:nvPicPr>
        <p:blipFill>
          <a:blip r:embed="rId3">
            <a:alphaModFix/>
          </a:blip>
          <a:stretch>
            <a:fillRect/>
          </a:stretch>
        </p:blipFill>
        <p:spPr>
          <a:xfrm>
            <a:off x="204575" y="1066800"/>
            <a:ext cx="7680425" cy="25995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Top Non-Violent crime - Theft</a:t>
            </a:r>
            <a:endParaRPr/>
          </a:p>
        </p:txBody>
      </p:sp>
      <p:pic>
        <p:nvPicPr>
          <p:cNvPr id="251" name="Google Shape;251;p35"/>
          <p:cNvPicPr preferRelativeResize="0"/>
          <p:nvPr/>
        </p:nvPicPr>
        <p:blipFill>
          <a:blip r:embed="rId3">
            <a:alphaModFix/>
          </a:blip>
          <a:stretch>
            <a:fillRect/>
          </a:stretch>
        </p:blipFill>
        <p:spPr>
          <a:xfrm>
            <a:off x="189950" y="1350800"/>
            <a:ext cx="7603877" cy="2565274"/>
          </a:xfrm>
          <a:prstGeom prst="rect">
            <a:avLst/>
          </a:prstGeom>
          <a:noFill/>
          <a:ln>
            <a:noFill/>
          </a:ln>
        </p:spPr>
      </p:pic>
      <p:sp>
        <p:nvSpPr>
          <p:cNvPr id="252" name="Google Shape;252;p35"/>
          <p:cNvSpPr txBox="1"/>
          <p:nvPr>
            <p:ph idx="1" type="body"/>
          </p:nvPr>
        </p:nvSpPr>
        <p:spPr>
          <a:xfrm>
            <a:off x="588350" y="3993673"/>
            <a:ext cx="6447600" cy="547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Top non-violent violent crime identified plotted against different districts through the years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Crime Types</a:t>
            </a:r>
            <a:endParaRPr/>
          </a:p>
        </p:txBody>
      </p:sp>
      <p:pic>
        <p:nvPicPr>
          <p:cNvPr id="258" name="Google Shape;258;p36"/>
          <p:cNvPicPr preferRelativeResize="0"/>
          <p:nvPr/>
        </p:nvPicPr>
        <p:blipFill>
          <a:blip r:embed="rId3">
            <a:alphaModFix/>
          </a:blip>
          <a:stretch>
            <a:fillRect/>
          </a:stretch>
        </p:blipFill>
        <p:spPr>
          <a:xfrm>
            <a:off x="508000" y="1027575"/>
            <a:ext cx="5595376" cy="3513175"/>
          </a:xfrm>
          <a:prstGeom prst="rect">
            <a:avLst/>
          </a:prstGeom>
          <a:noFill/>
          <a:ln>
            <a:noFill/>
          </a:ln>
        </p:spPr>
      </p:pic>
      <p:sp>
        <p:nvSpPr>
          <p:cNvPr id="259" name="Google Shape;259;p36"/>
          <p:cNvSpPr txBox="1"/>
          <p:nvPr>
            <p:ph idx="4294967295" type="body"/>
          </p:nvPr>
        </p:nvSpPr>
        <p:spPr>
          <a:xfrm>
            <a:off x="719200" y="4570873"/>
            <a:ext cx="6447600" cy="547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Crime trends throughout the years plotted by 34 types of crimes in Chicago.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Topics</a:t>
            </a:r>
            <a:endParaRPr/>
          </a:p>
        </p:txBody>
      </p:sp>
      <p:sp>
        <p:nvSpPr>
          <p:cNvPr id="150" name="Google Shape;150;p19"/>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SzPts val="1800"/>
              <a:buChar char="►"/>
            </a:pPr>
            <a:r>
              <a:rPr lang="en" sz="1800"/>
              <a:t>Introduction</a:t>
            </a:r>
            <a:endParaRPr sz="1800"/>
          </a:p>
          <a:p>
            <a:pPr indent="-342900" lvl="0" marL="457200" rtl="0" algn="l">
              <a:spcBef>
                <a:spcPts val="0"/>
              </a:spcBef>
              <a:spcAft>
                <a:spcPts val="0"/>
              </a:spcAft>
              <a:buSzPts val="1800"/>
              <a:buChar char="►"/>
            </a:pPr>
            <a:r>
              <a:rPr lang="en" sz="1800"/>
              <a:t>Methodology </a:t>
            </a:r>
            <a:endParaRPr sz="1800"/>
          </a:p>
          <a:p>
            <a:pPr indent="-342900" lvl="0" marL="457200" rtl="0" algn="l">
              <a:spcBef>
                <a:spcPts val="0"/>
              </a:spcBef>
              <a:spcAft>
                <a:spcPts val="0"/>
              </a:spcAft>
              <a:buSzPts val="1800"/>
              <a:buChar char="►"/>
            </a:pPr>
            <a:r>
              <a:rPr lang="en" sz="1800"/>
              <a:t>Future Work</a:t>
            </a:r>
            <a:endParaRPr sz="1800"/>
          </a:p>
          <a:p>
            <a:pPr indent="-342900" lvl="0" marL="457200" rtl="0" algn="l">
              <a:spcBef>
                <a:spcPts val="0"/>
              </a:spcBef>
              <a:spcAft>
                <a:spcPts val="0"/>
              </a:spcAft>
              <a:buSzPts val="1800"/>
              <a:buChar char="►"/>
            </a:pPr>
            <a:r>
              <a:rPr lang="en" sz="1800"/>
              <a:t>Results and Conclusion</a:t>
            </a:r>
            <a:endParaRPr sz="1800"/>
          </a:p>
          <a:p>
            <a:pPr indent="-342900" lvl="0" marL="457200" rtl="0" algn="l">
              <a:spcBef>
                <a:spcPts val="0"/>
              </a:spcBef>
              <a:spcAft>
                <a:spcPts val="0"/>
              </a:spcAft>
              <a:buSzPts val="1800"/>
              <a:buChar char="►"/>
            </a:pPr>
            <a:r>
              <a:rPr lang="en" sz="1800"/>
              <a:t>References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Location Heatmap of Crimes </a:t>
            </a:r>
            <a:endParaRPr/>
          </a:p>
        </p:txBody>
      </p:sp>
      <p:pic>
        <p:nvPicPr>
          <p:cNvPr id="265" name="Google Shape;265;p37"/>
          <p:cNvPicPr preferRelativeResize="0"/>
          <p:nvPr/>
        </p:nvPicPr>
        <p:blipFill>
          <a:blip r:embed="rId3">
            <a:alphaModFix/>
          </a:blip>
          <a:stretch>
            <a:fillRect/>
          </a:stretch>
        </p:blipFill>
        <p:spPr>
          <a:xfrm>
            <a:off x="562675" y="1039350"/>
            <a:ext cx="5726952" cy="3390899"/>
          </a:xfrm>
          <a:prstGeom prst="rect">
            <a:avLst/>
          </a:prstGeom>
          <a:noFill/>
          <a:ln>
            <a:noFill/>
          </a:ln>
        </p:spPr>
      </p:pic>
      <p:sp>
        <p:nvSpPr>
          <p:cNvPr id="266" name="Google Shape;266;p37"/>
          <p:cNvSpPr txBox="1"/>
          <p:nvPr>
            <p:ph idx="1" type="body"/>
          </p:nvPr>
        </p:nvSpPr>
        <p:spPr>
          <a:xfrm>
            <a:off x="508000" y="4430254"/>
            <a:ext cx="6447600" cy="6330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Heatmap based on different crime types plotted using the X and Y coordinates provided in each of the reported crime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Location Heatmap of Crimes contd.</a:t>
            </a:r>
            <a:endParaRPr/>
          </a:p>
          <a:p>
            <a:pPr indent="0" lvl="0" marL="0" rtl="0" algn="l">
              <a:spcBef>
                <a:spcPts val="0"/>
              </a:spcBef>
              <a:spcAft>
                <a:spcPts val="0"/>
              </a:spcAft>
              <a:buNone/>
            </a:pPr>
            <a:r>
              <a:t/>
            </a:r>
            <a:endParaRPr/>
          </a:p>
        </p:txBody>
      </p:sp>
      <p:pic>
        <p:nvPicPr>
          <p:cNvPr id="272" name="Google Shape;272;p38"/>
          <p:cNvPicPr preferRelativeResize="0"/>
          <p:nvPr/>
        </p:nvPicPr>
        <p:blipFill>
          <a:blip r:embed="rId3">
            <a:alphaModFix/>
          </a:blip>
          <a:stretch>
            <a:fillRect/>
          </a:stretch>
        </p:blipFill>
        <p:spPr>
          <a:xfrm>
            <a:off x="507999" y="1148125"/>
            <a:ext cx="6164149" cy="3804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txBox="1"/>
          <p:nvPr>
            <p:ph type="ctrTitle"/>
          </p:nvPr>
        </p:nvSpPr>
        <p:spPr>
          <a:xfrm>
            <a:off x="703225" y="1803400"/>
            <a:ext cx="6590100" cy="1234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4000"/>
              <a:t>Exploratory </a:t>
            </a:r>
            <a:r>
              <a:rPr lang="en" sz="4000"/>
              <a:t>Data Analysis of Boston</a:t>
            </a:r>
            <a:endParaRPr sz="4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Major crimes</a:t>
            </a:r>
            <a:endParaRPr/>
          </a:p>
        </p:txBody>
      </p:sp>
      <p:sp>
        <p:nvSpPr>
          <p:cNvPr id="283" name="Google Shape;283;p40"/>
          <p:cNvSpPr txBox="1"/>
          <p:nvPr>
            <p:ph idx="1" type="body"/>
          </p:nvPr>
        </p:nvSpPr>
        <p:spPr>
          <a:xfrm>
            <a:off x="508000" y="1116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There are 27 different crime types in the Boston dataset and as it is evident from the image ‘Aggravated Assault’ is the most occurred crime type.</a:t>
            </a:r>
            <a:endParaRPr/>
          </a:p>
        </p:txBody>
      </p:sp>
      <p:pic>
        <p:nvPicPr>
          <p:cNvPr id="284" name="Google Shape;284;p40"/>
          <p:cNvPicPr preferRelativeResize="0"/>
          <p:nvPr/>
        </p:nvPicPr>
        <p:blipFill>
          <a:blip r:embed="rId3">
            <a:alphaModFix/>
          </a:blip>
          <a:stretch>
            <a:fillRect/>
          </a:stretch>
        </p:blipFill>
        <p:spPr>
          <a:xfrm>
            <a:off x="299175" y="1791025"/>
            <a:ext cx="7094601" cy="335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Crime Count Per Year</a:t>
            </a:r>
            <a:endParaRPr/>
          </a:p>
        </p:txBody>
      </p:sp>
      <p:sp>
        <p:nvSpPr>
          <p:cNvPr id="290" name="Google Shape;290;p41"/>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91" name="Google Shape;291;p41"/>
          <p:cNvPicPr preferRelativeResize="0"/>
          <p:nvPr/>
        </p:nvPicPr>
        <p:blipFill>
          <a:blip r:embed="rId3">
            <a:alphaModFix/>
          </a:blip>
          <a:stretch>
            <a:fillRect/>
          </a:stretch>
        </p:blipFill>
        <p:spPr>
          <a:xfrm>
            <a:off x="0" y="1447800"/>
            <a:ext cx="7791801" cy="3374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Crime analysis according to area</a:t>
            </a:r>
            <a:endParaRPr/>
          </a:p>
        </p:txBody>
      </p:sp>
      <p:sp>
        <p:nvSpPr>
          <p:cNvPr id="297" name="Google Shape;297;p42"/>
          <p:cNvSpPr txBox="1"/>
          <p:nvPr>
            <p:ph idx="1" type="body"/>
          </p:nvPr>
        </p:nvSpPr>
        <p:spPr>
          <a:xfrm>
            <a:off x="508000" y="1116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98" name="Google Shape;298;p42"/>
          <p:cNvPicPr preferRelativeResize="0"/>
          <p:nvPr/>
        </p:nvPicPr>
        <p:blipFill>
          <a:blip r:embed="rId3">
            <a:alphaModFix/>
          </a:blip>
          <a:stretch>
            <a:fillRect/>
          </a:stretch>
        </p:blipFill>
        <p:spPr>
          <a:xfrm>
            <a:off x="153075" y="1116450"/>
            <a:ext cx="8097949" cy="37055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Aggravated Assault throughout the years in various districts</a:t>
            </a:r>
            <a:endParaRPr/>
          </a:p>
        </p:txBody>
      </p:sp>
      <p:sp>
        <p:nvSpPr>
          <p:cNvPr id="304" name="Google Shape;304;p43"/>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305" name="Google Shape;305;p43"/>
          <p:cNvPicPr preferRelativeResize="0"/>
          <p:nvPr/>
        </p:nvPicPr>
        <p:blipFill>
          <a:blip r:embed="rId3">
            <a:alphaModFix/>
          </a:blip>
          <a:stretch>
            <a:fillRect/>
          </a:stretch>
        </p:blipFill>
        <p:spPr>
          <a:xfrm>
            <a:off x="233125" y="1620450"/>
            <a:ext cx="8677753" cy="318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4"/>
          <p:cNvSpPr txBox="1"/>
          <p:nvPr>
            <p:ph type="ctrTitle"/>
          </p:nvPr>
        </p:nvSpPr>
        <p:spPr>
          <a:xfrm>
            <a:off x="306550" y="1883750"/>
            <a:ext cx="71073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Classification techniques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Classification</a:t>
            </a:r>
            <a:endParaRPr/>
          </a:p>
        </p:txBody>
      </p:sp>
      <p:sp>
        <p:nvSpPr>
          <p:cNvPr id="316" name="Google Shape;316;p45"/>
          <p:cNvSpPr txBox="1"/>
          <p:nvPr>
            <p:ph idx="1" type="body"/>
          </p:nvPr>
        </p:nvSpPr>
        <p:spPr>
          <a:xfrm>
            <a:off x="508000" y="1228676"/>
            <a:ext cx="6447600" cy="34125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en"/>
              <a:t>Classification technique is an important and widely used data mining process that enhances the understanding and prediction of classes based of the dataset</a:t>
            </a:r>
            <a:endParaRPr/>
          </a:p>
          <a:p>
            <a:pPr indent="-298450" lvl="0" marL="457200" rtl="0" algn="l">
              <a:spcBef>
                <a:spcPts val="0"/>
              </a:spcBef>
              <a:spcAft>
                <a:spcPts val="0"/>
              </a:spcAft>
              <a:buSzPts val="1100"/>
              <a:buChar char="►"/>
            </a:pPr>
            <a:r>
              <a:rPr lang="en"/>
              <a:t>Classification is the procedure to fit a set of training data into the classification algorithm to generate relations and understanding the different categories the given dataset falls under. This understanding is extended to a testing data to predict the classes/labels that the test dataset belongs to.</a:t>
            </a:r>
            <a:endParaRPr/>
          </a:p>
          <a:p>
            <a:pPr indent="-298450" lvl="0" marL="457200" rtl="0" algn="l">
              <a:spcBef>
                <a:spcPts val="0"/>
              </a:spcBef>
              <a:spcAft>
                <a:spcPts val="0"/>
              </a:spcAft>
              <a:buSzPts val="1100"/>
              <a:buChar char="►"/>
            </a:pPr>
            <a:r>
              <a:rPr lang="en"/>
              <a:t>Classification helps data analysts to generate the class/category for a set of features that have not been categorized yet.</a:t>
            </a:r>
            <a:endParaRPr/>
          </a:p>
          <a:p>
            <a:pPr indent="-298450" lvl="0" marL="457200" rtl="0" algn="l">
              <a:spcBef>
                <a:spcPts val="0"/>
              </a:spcBef>
              <a:spcAft>
                <a:spcPts val="0"/>
              </a:spcAft>
              <a:buSzPts val="1100"/>
              <a:buChar char="►"/>
            </a:pPr>
            <a:r>
              <a:rPr lang="en"/>
              <a:t>Classification also helps in understanding the influence of various features on the classes.</a:t>
            </a:r>
            <a:endParaRPr/>
          </a:p>
          <a:p>
            <a:pPr indent="-298450" lvl="0" marL="457200" rtl="0" algn="l">
              <a:spcBef>
                <a:spcPts val="0"/>
              </a:spcBef>
              <a:spcAft>
                <a:spcPts val="0"/>
              </a:spcAft>
              <a:buSzPts val="1100"/>
              <a:buChar char="►"/>
            </a:pPr>
            <a:r>
              <a:rPr lang="en"/>
              <a:t>Decision Trees and Random Forest are popular supervised learning algorithms used for classification. They are considered to generate better predictions as compared to probabilistic fitting models like Naive Bayes.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Classification contd.</a:t>
            </a:r>
            <a:endParaRPr/>
          </a:p>
          <a:p>
            <a:pPr indent="0" lvl="0" marL="0" rtl="0" algn="l">
              <a:spcBef>
                <a:spcPts val="0"/>
              </a:spcBef>
              <a:spcAft>
                <a:spcPts val="0"/>
              </a:spcAft>
              <a:buNone/>
            </a:pPr>
            <a:r>
              <a:rPr i="1" lang="en" sz="1400"/>
              <a:t>Chicago Dataset</a:t>
            </a:r>
            <a:endParaRPr i="1" sz="1400"/>
          </a:p>
        </p:txBody>
      </p:sp>
      <p:sp>
        <p:nvSpPr>
          <p:cNvPr id="322" name="Google Shape;322;p46"/>
          <p:cNvSpPr txBox="1"/>
          <p:nvPr>
            <p:ph idx="1" type="body"/>
          </p:nvPr>
        </p:nvSpPr>
        <p:spPr>
          <a:xfrm>
            <a:off x="508000" y="1147375"/>
            <a:ext cx="6447600" cy="3915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As a part of our data analysis and mining, we ran our dataset through two different classification algorithms, Random Forest and Decision Trees to solve the below problem. </a:t>
            </a:r>
            <a:endParaRPr/>
          </a:p>
          <a:p>
            <a:pPr indent="0" lvl="0" marL="0" rtl="0" algn="l">
              <a:spcBef>
                <a:spcPts val="800"/>
              </a:spcBef>
              <a:spcAft>
                <a:spcPts val="0"/>
              </a:spcAft>
              <a:buNone/>
            </a:pPr>
            <a:r>
              <a:rPr lang="en"/>
              <a:t> </a:t>
            </a:r>
            <a:r>
              <a:rPr b="1" lang="en"/>
              <a:t>“Given a data that belongs to a partial feature set, can we predict the type of crime?”</a:t>
            </a:r>
            <a:endParaRPr b="1"/>
          </a:p>
          <a:p>
            <a:pPr indent="0" lvl="0" marL="0" rtl="0" algn="l">
              <a:spcBef>
                <a:spcPts val="800"/>
              </a:spcBef>
              <a:spcAft>
                <a:spcPts val="0"/>
              </a:spcAft>
              <a:buNone/>
            </a:pPr>
            <a:r>
              <a:rPr lang="en"/>
              <a:t>The features used for applying classification algorithm are Description, Location coordinates, Arrest, Domestic, Ward, District, Year</a:t>
            </a:r>
            <a:endParaRPr/>
          </a:p>
          <a:p>
            <a:pPr indent="0" lvl="0" marL="0" rtl="0" algn="l">
              <a:spcBef>
                <a:spcPts val="800"/>
              </a:spcBef>
              <a:spcAft>
                <a:spcPts val="0"/>
              </a:spcAft>
              <a:buNone/>
            </a:pPr>
            <a:r>
              <a:rPr lang="en"/>
              <a:t>The class label to be predicted are the different Primary Type.</a:t>
            </a:r>
            <a:endParaRPr/>
          </a:p>
          <a:p>
            <a:pPr indent="0" lvl="0" marL="0" rtl="0" algn="l">
              <a:spcBef>
                <a:spcPts val="800"/>
              </a:spcBef>
              <a:spcAft>
                <a:spcPts val="0"/>
              </a:spcAft>
              <a:buNone/>
            </a:pPr>
            <a:r>
              <a:rPr lang="en"/>
              <a:t>The result found through various experiments and application of combinations of data features, we found that Random Forest applied for feature set without IUCR feature gives the best prediction results with accuracy ~93%. Although Random Forest eliminates the issue of overfitting by consulting multiple Decision Trees to classify a given data, removing IUCR ensures that the algorithm is not subjected to inadvertent overfitting. </a:t>
            </a:r>
            <a:endParaRPr/>
          </a:p>
          <a:p>
            <a:pPr indent="0" lvl="0" marL="0" rtl="0" algn="l">
              <a:spcBef>
                <a:spcPts val="800"/>
              </a:spcBef>
              <a:spcAft>
                <a:spcPts val="0"/>
              </a:spcAft>
              <a:buNone/>
            </a:pPr>
            <a:r>
              <a:rPr lang="en"/>
              <a:t>The accuracy obtained from Decision Tree classification is ~68%.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ph type="ctrTitle"/>
          </p:nvPr>
        </p:nvSpPr>
        <p:spPr>
          <a:xfrm>
            <a:off x="1130300" y="1803400"/>
            <a:ext cx="5825100" cy="12348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Classification contd. </a:t>
            </a:r>
            <a:endParaRPr/>
          </a:p>
          <a:p>
            <a:pPr indent="0" lvl="0" marL="0" rtl="0" algn="l">
              <a:spcBef>
                <a:spcPts val="0"/>
              </a:spcBef>
              <a:spcAft>
                <a:spcPts val="0"/>
              </a:spcAft>
              <a:buNone/>
            </a:pPr>
            <a:r>
              <a:rPr i="1" lang="en" sz="1400"/>
              <a:t>Chicago Dataset</a:t>
            </a:r>
            <a:endParaRPr i="1" sz="1400"/>
          </a:p>
          <a:p>
            <a:pPr indent="0" lvl="0" marL="0" rtl="0" algn="l">
              <a:spcBef>
                <a:spcPts val="0"/>
              </a:spcBef>
              <a:spcAft>
                <a:spcPts val="0"/>
              </a:spcAft>
              <a:buNone/>
            </a:pPr>
            <a:r>
              <a:t/>
            </a:r>
            <a:endParaRPr/>
          </a:p>
        </p:txBody>
      </p:sp>
      <p:sp>
        <p:nvSpPr>
          <p:cNvPr id="328" name="Google Shape;328;p47"/>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Decision Tree obtained for Chicago dataset for classification of crime types</a:t>
            </a:r>
            <a:r>
              <a:rPr lang="en"/>
              <a:t> </a:t>
            </a:r>
            <a:endParaRPr/>
          </a:p>
        </p:txBody>
      </p:sp>
      <p:pic>
        <p:nvPicPr>
          <p:cNvPr id="329" name="Google Shape;329;p47"/>
          <p:cNvPicPr preferRelativeResize="0"/>
          <p:nvPr/>
        </p:nvPicPr>
        <p:blipFill>
          <a:blip r:embed="rId3">
            <a:alphaModFix/>
          </a:blip>
          <a:stretch>
            <a:fillRect/>
          </a:stretch>
        </p:blipFill>
        <p:spPr>
          <a:xfrm>
            <a:off x="600400" y="2394375"/>
            <a:ext cx="7084233" cy="18352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Metrics: Classification Report</a:t>
            </a:r>
            <a:endParaRPr/>
          </a:p>
        </p:txBody>
      </p:sp>
      <p:sp>
        <p:nvSpPr>
          <p:cNvPr id="335" name="Google Shape;335;p48"/>
          <p:cNvSpPr txBox="1"/>
          <p:nvPr>
            <p:ph idx="1" type="body"/>
          </p:nvPr>
        </p:nvSpPr>
        <p:spPr>
          <a:xfrm>
            <a:off x="508000" y="1321550"/>
            <a:ext cx="3972600" cy="35049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en"/>
              <a:t>The metrics is an effective mathematical calculation to evaluate the results from the classifiers. </a:t>
            </a:r>
            <a:endParaRPr/>
          </a:p>
          <a:p>
            <a:pPr indent="-298450" lvl="0" marL="457200" rtl="0" algn="l">
              <a:spcBef>
                <a:spcPts val="0"/>
              </a:spcBef>
              <a:spcAft>
                <a:spcPts val="0"/>
              </a:spcAft>
              <a:buSzPts val="1100"/>
              <a:buChar char="►"/>
            </a:pPr>
            <a:r>
              <a:rPr lang="en"/>
              <a:t>We see here a classification report </a:t>
            </a:r>
            <a:r>
              <a:rPr lang="en"/>
              <a:t>consisting</a:t>
            </a:r>
            <a:r>
              <a:rPr lang="en"/>
              <a:t> of various metrics for Random Forest classification. </a:t>
            </a:r>
            <a:endParaRPr/>
          </a:p>
          <a:p>
            <a:pPr indent="-298450" lvl="0" marL="457200" rtl="0" algn="l">
              <a:spcBef>
                <a:spcPts val="0"/>
              </a:spcBef>
              <a:spcAft>
                <a:spcPts val="0"/>
              </a:spcAft>
              <a:buSzPts val="1100"/>
              <a:buChar char="►"/>
            </a:pPr>
            <a:r>
              <a:rPr lang="en"/>
              <a:t>The Accuracy is ~92% which is the best result obtained from the different variations of features applied. </a:t>
            </a:r>
            <a:endParaRPr/>
          </a:p>
          <a:p>
            <a:pPr indent="-298450" lvl="0" marL="457200" rtl="0" algn="l">
              <a:spcBef>
                <a:spcPts val="0"/>
              </a:spcBef>
              <a:spcAft>
                <a:spcPts val="0"/>
              </a:spcAft>
              <a:buSzPts val="1100"/>
              <a:buChar char="►"/>
            </a:pPr>
            <a:r>
              <a:rPr lang="en"/>
              <a:t>The accuracy obtained from previous decision tree is ~68% and the result cannot be relied due to the overfitting issue.</a:t>
            </a:r>
            <a:endParaRPr/>
          </a:p>
          <a:p>
            <a:pPr indent="-298450" lvl="0" marL="457200" rtl="0" algn="l">
              <a:spcBef>
                <a:spcPts val="0"/>
              </a:spcBef>
              <a:spcAft>
                <a:spcPts val="0"/>
              </a:spcAft>
              <a:buSzPts val="1100"/>
              <a:buChar char="►"/>
            </a:pPr>
            <a:r>
              <a:rPr lang="en"/>
              <a:t>Other detailed reports can be found in the code.</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pic>
        <p:nvPicPr>
          <p:cNvPr id="336" name="Google Shape;336;p48"/>
          <p:cNvPicPr preferRelativeResize="0"/>
          <p:nvPr/>
        </p:nvPicPr>
        <p:blipFill>
          <a:blip r:embed="rId3">
            <a:alphaModFix/>
          </a:blip>
          <a:stretch>
            <a:fillRect/>
          </a:stretch>
        </p:blipFill>
        <p:spPr>
          <a:xfrm>
            <a:off x="4572000" y="1321548"/>
            <a:ext cx="2519800" cy="3209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Classification</a:t>
            </a:r>
            <a:endParaRPr/>
          </a:p>
          <a:p>
            <a:pPr indent="0" lvl="0" marL="0" rtl="0" algn="l">
              <a:spcBef>
                <a:spcPts val="0"/>
              </a:spcBef>
              <a:spcAft>
                <a:spcPts val="0"/>
              </a:spcAft>
              <a:buNone/>
            </a:pPr>
            <a:r>
              <a:rPr i="1" lang="en" sz="1400"/>
              <a:t>Boston</a:t>
            </a:r>
            <a:r>
              <a:rPr i="1" lang="en" sz="1400"/>
              <a:t> Dataset</a:t>
            </a:r>
            <a:endParaRPr i="1" sz="1400"/>
          </a:p>
        </p:txBody>
      </p:sp>
      <p:sp>
        <p:nvSpPr>
          <p:cNvPr id="342" name="Google Shape;342;p49"/>
          <p:cNvSpPr txBox="1"/>
          <p:nvPr>
            <p:ph idx="1" type="body"/>
          </p:nvPr>
        </p:nvSpPr>
        <p:spPr>
          <a:xfrm>
            <a:off x="508000" y="1147375"/>
            <a:ext cx="6447600" cy="3915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As a part of our data analysis and mining, we ran our dataset through the Random Forest classification algorithm</a:t>
            </a:r>
            <a:endParaRPr b="1"/>
          </a:p>
          <a:p>
            <a:pPr indent="0" lvl="0" marL="0" rtl="0" algn="l">
              <a:spcBef>
                <a:spcPts val="800"/>
              </a:spcBef>
              <a:spcAft>
                <a:spcPts val="0"/>
              </a:spcAft>
              <a:buNone/>
            </a:pPr>
            <a:r>
              <a:rPr lang="en"/>
              <a:t>The features used for applying classification algorithm are Description, District, Reporting area, Shooting, Date, UCR Part</a:t>
            </a:r>
            <a:endParaRPr/>
          </a:p>
          <a:p>
            <a:pPr indent="0" lvl="0" marL="0" rtl="0" algn="l">
              <a:spcBef>
                <a:spcPts val="800"/>
              </a:spcBef>
              <a:spcAft>
                <a:spcPts val="0"/>
              </a:spcAft>
              <a:buNone/>
            </a:pPr>
            <a:r>
              <a:rPr lang="en"/>
              <a:t>The class label to be predicted are the different Offense Code Groups(i.e. Crime types).</a:t>
            </a:r>
            <a:endParaRPr/>
          </a:p>
          <a:p>
            <a:pPr indent="0" lvl="0" marL="0" rtl="0" algn="l">
              <a:spcBef>
                <a:spcPts val="800"/>
              </a:spcBef>
              <a:spcAft>
                <a:spcPts val="0"/>
              </a:spcAft>
              <a:buNone/>
            </a:pPr>
            <a:r>
              <a:rPr lang="en"/>
              <a:t>The result found through various experiments and application of combinations of data features, we found that Random Forest applied for feature set without Offense code feature gives the best prediction results with accuracy ~95%.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0"/>
          <p:cNvSpPr txBox="1"/>
          <p:nvPr>
            <p:ph type="ctrTitle"/>
          </p:nvPr>
        </p:nvSpPr>
        <p:spPr>
          <a:xfrm>
            <a:off x="1130300" y="1803400"/>
            <a:ext cx="58251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Association mining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Association Mining</a:t>
            </a:r>
            <a:endParaRPr/>
          </a:p>
        </p:txBody>
      </p:sp>
      <p:sp>
        <p:nvSpPr>
          <p:cNvPr id="353" name="Google Shape;353;p51"/>
          <p:cNvSpPr txBox="1"/>
          <p:nvPr>
            <p:ph idx="1" type="body"/>
          </p:nvPr>
        </p:nvSpPr>
        <p:spPr>
          <a:xfrm>
            <a:off x="508000" y="920600"/>
            <a:ext cx="6447600" cy="39177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en"/>
              <a:t>Association Mining helps find patterns in data by finding the features that occur together and features that are correlated .</a:t>
            </a:r>
            <a:endParaRPr/>
          </a:p>
          <a:p>
            <a:pPr indent="-298450" lvl="0" marL="457200" rtl="0" algn="l">
              <a:spcBef>
                <a:spcPts val="0"/>
              </a:spcBef>
              <a:spcAft>
                <a:spcPts val="0"/>
              </a:spcAft>
              <a:buSzPts val="1100"/>
              <a:buChar char="►"/>
            </a:pPr>
            <a:r>
              <a:rPr lang="en"/>
              <a:t>Association mining is often applied to dataset that have binary values in predictive columns. A popular example for associating mining is Market-Basket analysis.</a:t>
            </a:r>
            <a:endParaRPr/>
          </a:p>
          <a:p>
            <a:pPr indent="-298450" lvl="0" marL="457200" rtl="0" algn="l">
              <a:spcBef>
                <a:spcPts val="0"/>
              </a:spcBef>
              <a:spcAft>
                <a:spcPts val="0"/>
              </a:spcAft>
              <a:buSzPts val="1100"/>
              <a:buChar char="►"/>
            </a:pPr>
            <a:r>
              <a:rPr lang="en"/>
              <a:t>Apriori is an influential algorithm that helps in mining association rules and identify frequent itemsets. </a:t>
            </a:r>
            <a:endParaRPr/>
          </a:p>
          <a:p>
            <a:pPr indent="-298450" lvl="0" marL="457200" rtl="0" algn="l">
              <a:spcBef>
                <a:spcPts val="0"/>
              </a:spcBef>
              <a:spcAft>
                <a:spcPts val="0"/>
              </a:spcAft>
              <a:buSzPts val="1100"/>
              <a:buChar char="►"/>
            </a:pPr>
            <a:r>
              <a:rPr lang="en"/>
              <a:t>In order to apply Apriori Algorithm, we performed data cleaning and preprocessing activities to make each entry similar to basket and each data entry similar to item.</a:t>
            </a:r>
            <a:endParaRPr/>
          </a:p>
          <a:p>
            <a:pPr indent="-298450" lvl="0" marL="457200" rtl="0" algn="l">
              <a:spcBef>
                <a:spcPts val="0"/>
              </a:spcBef>
              <a:spcAft>
                <a:spcPts val="0"/>
              </a:spcAft>
              <a:buSzPts val="1100"/>
              <a:buChar char="►"/>
            </a:pPr>
            <a:r>
              <a:rPr lang="en"/>
              <a:t>As apriori has high memory requirements we separated the dataset by year and analyzed recent years viz. 2019, 2015 and 2011</a:t>
            </a:r>
            <a:endParaRPr/>
          </a:p>
          <a:p>
            <a:pPr indent="0" lvl="0" marL="457200" rtl="0" algn="l">
              <a:spcBef>
                <a:spcPts val="800"/>
              </a:spcBef>
              <a:spcAft>
                <a:spcPts val="0"/>
              </a:spcAft>
              <a:buNone/>
            </a:pPr>
            <a:r>
              <a:rPr lang="en">
                <a:solidFill>
                  <a:srgbClr val="000000"/>
                </a:solidFill>
                <a:highlight>
                  <a:srgbClr val="FFFFFF"/>
                </a:highlight>
              </a:rPr>
              <a:t>	</a:t>
            </a:r>
            <a:endParaRPr>
              <a:solidFill>
                <a:srgbClr val="000000"/>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Association Mining contd.</a:t>
            </a:r>
            <a:endParaRPr/>
          </a:p>
        </p:txBody>
      </p:sp>
      <p:sp>
        <p:nvSpPr>
          <p:cNvPr id="359" name="Google Shape;359;p52"/>
          <p:cNvSpPr txBox="1"/>
          <p:nvPr>
            <p:ph idx="1" type="body"/>
          </p:nvPr>
        </p:nvSpPr>
        <p:spPr>
          <a:xfrm>
            <a:off x="308325" y="921675"/>
            <a:ext cx="6909600" cy="3947700"/>
          </a:xfrm>
          <a:prstGeom prst="rect">
            <a:avLst/>
          </a:prstGeom>
        </p:spPr>
        <p:txBody>
          <a:bodyPr anchorCtr="0" anchor="t" bIns="34275" lIns="68575" spcFirstLastPara="1" rIns="68575" wrap="square" tIns="34275">
            <a:noAutofit/>
          </a:bodyPr>
          <a:lstStyle/>
          <a:p>
            <a:pPr indent="0" lvl="0" marL="457200" rtl="0" algn="l">
              <a:lnSpc>
                <a:spcPct val="100000"/>
              </a:lnSpc>
              <a:spcBef>
                <a:spcPts val="800"/>
              </a:spcBef>
              <a:spcAft>
                <a:spcPts val="0"/>
              </a:spcAft>
              <a:buNone/>
            </a:pPr>
            <a:r>
              <a:rPr lang="en"/>
              <a:t>F</a:t>
            </a:r>
            <a:r>
              <a:rPr lang="en"/>
              <a:t>ew of the association rules observed for Chicago dataset are as follows:</a:t>
            </a:r>
            <a:endParaRPr/>
          </a:p>
          <a:p>
            <a:pPr indent="-298450" lvl="0" marL="457200" rtl="0" algn="l">
              <a:lnSpc>
                <a:spcPct val="100000"/>
              </a:lnSpc>
              <a:spcBef>
                <a:spcPts val="800"/>
              </a:spcBef>
              <a:spcAft>
                <a:spcPts val="0"/>
              </a:spcAft>
              <a:buSzPts val="1100"/>
              <a:buAutoNum type="arabicPeriod"/>
            </a:pPr>
            <a:r>
              <a:rPr lang="en">
                <a:solidFill>
                  <a:schemeClr val="dk1"/>
                </a:solidFill>
                <a:highlight>
                  <a:schemeClr val="lt1"/>
                </a:highlight>
              </a:rPr>
              <a:t>(no arrest, Not Domestic)  -&gt; (Primary Type THEFT)</a:t>
            </a:r>
            <a:br>
              <a:rPr lang="en">
                <a:solidFill>
                  <a:schemeClr val="dk1"/>
                </a:solidFill>
                <a:highlight>
                  <a:schemeClr val="lt1"/>
                </a:highlight>
              </a:rPr>
            </a:br>
            <a:r>
              <a:rPr lang="en">
                <a:solidFill>
                  <a:schemeClr val="dk1"/>
                </a:solidFill>
                <a:highlight>
                  <a:schemeClr val="lt1"/>
                </a:highlight>
              </a:rPr>
              <a:t>So, in most case when the crimes is not domestic and no arrest there is high confidence that the crime was theft</a:t>
            </a:r>
            <a:endParaRPr>
              <a:solidFill>
                <a:schemeClr val="dk1"/>
              </a:solidFill>
              <a:highlight>
                <a:schemeClr val="lt1"/>
              </a:highlight>
            </a:endParaRPr>
          </a:p>
          <a:p>
            <a:pPr indent="-298450" lvl="0" marL="457200" rtl="0" algn="l">
              <a:lnSpc>
                <a:spcPct val="100000"/>
              </a:lnSpc>
              <a:spcBef>
                <a:spcPts val="0"/>
              </a:spcBef>
              <a:spcAft>
                <a:spcPts val="0"/>
              </a:spcAft>
              <a:buSzPts val="1100"/>
              <a:buAutoNum type="arabicPeriod"/>
            </a:pPr>
            <a:r>
              <a:rPr lang="en">
                <a:solidFill>
                  <a:schemeClr val="dk1"/>
                </a:solidFill>
                <a:highlight>
                  <a:schemeClr val="lt1"/>
                </a:highlight>
              </a:rPr>
              <a:t>  (Location Description STREET)	-&gt; (no arrest)</a:t>
            </a:r>
            <a:br>
              <a:rPr lang="en">
                <a:solidFill>
                  <a:schemeClr val="dk1"/>
                </a:solidFill>
                <a:highlight>
                  <a:schemeClr val="lt1"/>
                </a:highlight>
              </a:rPr>
            </a:br>
            <a:r>
              <a:rPr lang="en">
                <a:solidFill>
                  <a:schemeClr val="dk1"/>
                </a:solidFill>
                <a:highlight>
                  <a:schemeClr val="lt1"/>
                </a:highlight>
              </a:rPr>
              <a:t>So, in case the location of the crime was on the street, the confidence that no arrest was made is high.</a:t>
            </a:r>
            <a:endParaRPr>
              <a:solidFill>
                <a:schemeClr val="dk1"/>
              </a:solidFill>
              <a:highlight>
                <a:schemeClr val="lt1"/>
              </a:highlight>
            </a:endParaRPr>
          </a:p>
          <a:p>
            <a:pPr indent="-298450" lvl="0" marL="457200" rtl="0" algn="l">
              <a:lnSpc>
                <a:spcPct val="100000"/>
              </a:lnSpc>
              <a:spcBef>
                <a:spcPts val="0"/>
              </a:spcBef>
              <a:spcAft>
                <a:spcPts val="0"/>
              </a:spcAft>
              <a:buSzPts val="1100"/>
              <a:buAutoNum type="arabicPeriod"/>
            </a:pPr>
            <a:r>
              <a:rPr lang="en">
                <a:solidFill>
                  <a:schemeClr val="dk1"/>
                </a:solidFill>
                <a:highlight>
                  <a:schemeClr val="lt1"/>
                </a:highlight>
              </a:rPr>
              <a:t>  (no arrest) -&gt; (Community Area 24.0)</a:t>
            </a:r>
            <a:br>
              <a:rPr lang="en">
                <a:solidFill>
                  <a:schemeClr val="dk1"/>
                </a:solidFill>
                <a:highlight>
                  <a:schemeClr val="lt1"/>
                </a:highlight>
              </a:rPr>
            </a:br>
            <a:r>
              <a:rPr lang="en">
                <a:solidFill>
                  <a:schemeClr val="dk1"/>
                </a:solidFill>
                <a:highlight>
                  <a:schemeClr val="lt1"/>
                </a:highlight>
              </a:rPr>
              <a:t>There is high confidence that if an arrest wasn’t made, the community area in which the crime occured is 24</a:t>
            </a:r>
            <a:endParaRPr>
              <a:solidFill>
                <a:schemeClr val="dk1"/>
              </a:solidFill>
              <a:highlight>
                <a:schemeClr val="lt1"/>
              </a:highlight>
            </a:endParaRPr>
          </a:p>
          <a:p>
            <a:pPr indent="-298450" lvl="0" marL="457200" rtl="0" algn="l">
              <a:lnSpc>
                <a:spcPct val="100000"/>
              </a:lnSpc>
              <a:spcBef>
                <a:spcPts val="0"/>
              </a:spcBef>
              <a:spcAft>
                <a:spcPts val="0"/>
              </a:spcAft>
              <a:buSzPts val="1100"/>
              <a:buAutoNum type="arabicPeriod"/>
            </a:pPr>
            <a:r>
              <a:rPr lang="en">
                <a:solidFill>
                  <a:schemeClr val="dk1"/>
                </a:solidFill>
                <a:highlight>
                  <a:schemeClr val="lt1"/>
                </a:highlight>
              </a:rPr>
              <a:t> (Time Period 13) -&gt;	(no arrest)</a:t>
            </a:r>
            <a:br>
              <a:rPr lang="en">
                <a:solidFill>
                  <a:schemeClr val="dk1"/>
                </a:solidFill>
                <a:highlight>
                  <a:schemeClr val="lt1"/>
                </a:highlight>
              </a:rPr>
            </a:br>
            <a:r>
              <a:rPr lang="en">
                <a:solidFill>
                  <a:schemeClr val="dk1"/>
                </a:solidFill>
                <a:highlight>
                  <a:schemeClr val="lt1"/>
                </a:highlight>
              </a:rPr>
              <a:t>Many crimes occur during time period 13 and there is high confidence that no arrest will be made  </a:t>
            </a:r>
            <a:endParaRPr>
              <a:solidFill>
                <a:schemeClr val="dk1"/>
              </a:solidFill>
              <a:highlight>
                <a:schemeClr val="lt1"/>
              </a:highlight>
            </a:endParaRPr>
          </a:p>
          <a:p>
            <a:pPr indent="-298450" lvl="0" marL="457200" rtl="0" algn="l">
              <a:lnSpc>
                <a:spcPct val="100000"/>
              </a:lnSpc>
              <a:spcBef>
                <a:spcPts val="0"/>
              </a:spcBef>
              <a:spcAft>
                <a:spcPts val="0"/>
              </a:spcAft>
              <a:buSzPts val="1100"/>
              <a:buAutoNum type="arabicPeriod"/>
            </a:pPr>
            <a:r>
              <a:rPr lang="en">
                <a:solidFill>
                  <a:schemeClr val="dk1"/>
                </a:solidFill>
                <a:highlight>
                  <a:schemeClr val="lt1"/>
                </a:highlight>
              </a:rPr>
              <a:t> (Primary Type BATTERY) -&gt; (no arrest)</a:t>
            </a:r>
            <a:br>
              <a:rPr lang="en">
                <a:solidFill>
                  <a:schemeClr val="dk1"/>
                </a:solidFill>
                <a:highlight>
                  <a:schemeClr val="lt1"/>
                </a:highlight>
              </a:rPr>
            </a:br>
            <a:r>
              <a:rPr lang="en">
                <a:solidFill>
                  <a:schemeClr val="dk1"/>
                </a:solidFill>
                <a:highlight>
                  <a:schemeClr val="lt1"/>
                </a:highlight>
              </a:rPr>
              <a:t>Crimes with type battery have very high confidence of no arrest	</a:t>
            </a:r>
            <a:endParaRPr>
              <a:solidFill>
                <a:schemeClr val="dk1"/>
              </a:solidFill>
              <a:highlight>
                <a:schemeClr val="lt1"/>
              </a:highlight>
            </a:endParaRPr>
          </a:p>
          <a:p>
            <a:pPr indent="0" lvl="0" marL="457200" rtl="0" algn="l">
              <a:spcBef>
                <a:spcPts val="800"/>
              </a:spcBef>
              <a:spcAft>
                <a:spcPts val="0"/>
              </a:spcAft>
              <a:buClr>
                <a:schemeClr val="dk1"/>
              </a:buClr>
              <a:buSzPts val="1100"/>
              <a:buFont typeface="Arial"/>
              <a:buNone/>
            </a:pPr>
            <a:r>
              <a:t/>
            </a:r>
            <a:endParaRPr>
              <a:solidFill>
                <a:schemeClr val="dk1"/>
              </a:solidFill>
              <a:highlight>
                <a:schemeClr val="lt1"/>
              </a:highlight>
            </a:endParaRPr>
          </a:p>
          <a:p>
            <a:pPr indent="0" lvl="0" marL="457200" rtl="0" algn="l">
              <a:spcBef>
                <a:spcPts val="8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3"/>
          <p:cNvSpPr txBox="1"/>
          <p:nvPr>
            <p:ph type="ctrTitle"/>
          </p:nvPr>
        </p:nvSpPr>
        <p:spPr>
          <a:xfrm>
            <a:off x="816725" y="1803400"/>
            <a:ext cx="61386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Time series model </a:t>
            </a:r>
            <a:endParaRPr/>
          </a:p>
        </p:txBody>
      </p:sp>
      <p:sp>
        <p:nvSpPr>
          <p:cNvPr id="365" name="Google Shape;365;p53"/>
          <p:cNvSpPr txBox="1"/>
          <p:nvPr>
            <p:ph idx="1" type="subTitle"/>
          </p:nvPr>
        </p:nvSpPr>
        <p:spPr>
          <a:xfrm>
            <a:off x="1130300" y="3038125"/>
            <a:ext cx="5825100" cy="8226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4"/>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Time Series Model</a:t>
            </a:r>
            <a:endParaRPr/>
          </a:p>
        </p:txBody>
      </p:sp>
      <p:sp>
        <p:nvSpPr>
          <p:cNvPr id="371" name="Google Shape;371;p54"/>
          <p:cNvSpPr txBox="1"/>
          <p:nvPr>
            <p:ph idx="1" type="body"/>
          </p:nvPr>
        </p:nvSpPr>
        <p:spPr>
          <a:xfrm>
            <a:off x="508000" y="1030700"/>
            <a:ext cx="6447600" cy="3826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To solve the problem we set out with, we needed to help the authorities understand what trend they could expect in the near future. This led us to Prophet, an open source time series model designed by data analysts at Facebook. </a:t>
            </a:r>
            <a:endParaRPr/>
          </a:p>
          <a:p>
            <a:pPr indent="0" lvl="0" marL="0" rtl="0" algn="l">
              <a:spcBef>
                <a:spcPts val="800"/>
              </a:spcBef>
              <a:spcAft>
                <a:spcPts val="0"/>
              </a:spcAft>
              <a:buNone/>
            </a:pPr>
            <a:r>
              <a:rPr lang="en"/>
              <a:t>Prophet uses long term increase or decrease in data, applies Fourier series to understand the seasonal trends and also considers holiday and large events impacting the data series. </a:t>
            </a:r>
            <a:endParaRPr/>
          </a:p>
          <a:p>
            <a:pPr indent="0" lvl="0" marL="0" rtl="0" algn="l">
              <a:spcBef>
                <a:spcPts val="800"/>
              </a:spcBef>
              <a:spcAft>
                <a:spcPts val="0"/>
              </a:spcAft>
              <a:buNone/>
            </a:pPr>
            <a:r>
              <a:rPr lang="en"/>
              <a:t>We fit Chicago and Boston dataset in Prophet model and we observed the results as shown here. The result was later extend to be applied to five different violent and five non-violent crimes to </a:t>
            </a:r>
            <a:r>
              <a:rPr lang="en"/>
              <a:t>individually</a:t>
            </a:r>
            <a:r>
              <a:rPr lang="en"/>
              <a:t> analyse them. These extended forecast models can be obtained from our code file.</a:t>
            </a:r>
            <a:endParaRPr/>
          </a:p>
          <a:p>
            <a:pPr indent="0" lvl="0" marL="0" rtl="0" algn="l">
              <a:spcBef>
                <a:spcPts val="800"/>
              </a:spcBef>
              <a:spcAft>
                <a:spcPts val="0"/>
              </a:spcAft>
              <a:buNone/>
            </a:pPr>
            <a:r>
              <a:rPr lang="en"/>
              <a:t>The results observed give us an insight into the crime patterns for the year 2020. We can also see the weekly, monthly trends as well for the officials to be better prepared with preventive measures during the peak crime days. </a:t>
            </a:r>
            <a:endParaRPr/>
          </a:p>
          <a:p>
            <a:pPr indent="0" lvl="0" marL="0" rtl="0" algn="l">
              <a:spcBef>
                <a:spcPts val="800"/>
              </a:spcBef>
              <a:spcAft>
                <a:spcPts val="0"/>
              </a:spcAft>
              <a:buNone/>
            </a:pPr>
            <a:r>
              <a:rPr lang="en"/>
              <a:t>The root mean squared error for prophet model in our dataset is 88.43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Crime trends 2009-2019</a:t>
            </a:r>
            <a:endParaRPr/>
          </a:p>
          <a:p>
            <a:pPr indent="0" lvl="0" marL="0" rtl="0" algn="l">
              <a:spcBef>
                <a:spcPts val="0"/>
              </a:spcBef>
              <a:spcAft>
                <a:spcPts val="0"/>
              </a:spcAft>
              <a:buClr>
                <a:schemeClr val="dk1"/>
              </a:buClr>
              <a:buSzPts val="1100"/>
              <a:buFont typeface="Arial"/>
              <a:buNone/>
            </a:pPr>
            <a:r>
              <a:rPr i="1" lang="en" sz="1400"/>
              <a:t>Chicago Dataset</a:t>
            </a:r>
            <a:endParaRPr/>
          </a:p>
        </p:txBody>
      </p:sp>
      <p:sp>
        <p:nvSpPr>
          <p:cNvPr id="377" name="Google Shape;377;p55"/>
          <p:cNvSpPr txBox="1"/>
          <p:nvPr>
            <p:ph idx="1" type="body"/>
          </p:nvPr>
        </p:nvSpPr>
        <p:spPr>
          <a:xfrm>
            <a:off x="618075" y="1320243"/>
            <a:ext cx="6447600" cy="461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Below is the time graph plotted using all the crimes reported from 2009-2019</a:t>
            </a:r>
            <a:endParaRPr/>
          </a:p>
        </p:txBody>
      </p:sp>
      <p:pic>
        <p:nvPicPr>
          <p:cNvPr id="378" name="Google Shape;378;p55"/>
          <p:cNvPicPr preferRelativeResize="0"/>
          <p:nvPr/>
        </p:nvPicPr>
        <p:blipFill>
          <a:blip r:embed="rId3">
            <a:alphaModFix/>
          </a:blip>
          <a:stretch>
            <a:fillRect/>
          </a:stretch>
        </p:blipFill>
        <p:spPr>
          <a:xfrm>
            <a:off x="742800" y="1781343"/>
            <a:ext cx="4814233" cy="305735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508000" y="457200"/>
            <a:ext cx="6447600" cy="673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Prophet Forecast Results</a:t>
            </a:r>
            <a:endParaRPr/>
          </a:p>
          <a:p>
            <a:pPr indent="0" lvl="0" marL="0" rtl="0" algn="l">
              <a:spcBef>
                <a:spcPts val="0"/>
              </a:spcBef>
              <a:spcAft>
                <a:spcPts val="0"/>
              </a:spcAft>
              <a:buClr>
                <a:schemeClr val="dk1"/>
              </a:buClr>
              <a:buSzPts val="1100"/>
              <a:buFont typeface="Arial"/>
              <a:buNone/>
            </a:pPr>
            <a:r>
              <a:rPr i="1" lang="en" sz="1400"/>
              <a:t>Chicago Dataset</a:t>
            </a:r>
            <a:endParaRPr/>
          </a:p>
          <a:p>
            <a:pPr indent="0" lvl="0" marL="0" rtl="0" algn="l">
              <a:spcBef>
                <a:spcPts val="0"/>
              </a:spcBef>
              <a:spcAft>
                <a:spcPts val="0"/>
              </a:spcAft>
              <a:buNone/>
            </a:pPr>
            <a:r>
              <a:t/>
            </a:r>
            <a:endParaRPr/>
          </a:p>
        </p:txBody>
      </p:sp>
      <p:pic>
        <p:nvPicPr>
          <p:cNvPr id="384" name="Google Shape;384;p56"/>
          <p:cNvPicPr preferRelativeResize="0"/>
          <p:nvPr/>
        </p:nvPicPr>
        <p:blipFill>
          <a:blip r:embed="rId3">
            <a:alphaModFix/>
          </a:blip>
          <a:stretch>
            <a:fillRect/>
          </a:stretch>
        </p:blipFill>
        <p:spPr>
          <a:xfrm>
            <a:off x="508000" y="1591075"/>
            <a:ext cx="6218750" cy="3169850"/>
          </a:xfrm>
          <a:prstGeom prst="rect">
            <a:avLst/>
          </a:prstGeom>
          <a:noFill/>
          <a:ln>
            <a:noFill/>
          </a:ln>
        </p:spPr>
      </p:pic>
      <p:sp>
        <p:nvSpPr>
          <p:cNvPr id="385" name="Google Shape;385;p56"/>
          <p:cNvSpPr txBox="1"/>
          <p:nvPr/>
        </p:nvSpPr>
        <p:spPr>
          <a:xfrm>
            <a:off x="508000" y="1200850"/>
            <a:ext cx="69471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Forecast of the crime trend in 2020 can be seen by the dark blue line below</a:t>
            </a:r>
            <a:endParaRPr>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Why crime data analysis?</a:t>
            </a:r>
            <a:endParaRPr/>
          </a:p>
        </p:txBody>
      </p:sp>
      <p:sp>
        <p:nvSpPr>
          <p:cNvPr id="161" name="Google Shape;161;p21"/>
          <p:cNvSpPr txBox="1"/>
          <p:nvPr>
            <p:ph idx="1" type="body"/>
          </p:nvPr>
        </p:nvSpPr>
        <p:spPr>
          <a:xfrm>
            <a:off x="508000" y="1074901"/>
            <a:ext cx="6447600" cy="33054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en"/>
              <a:t>Crime has existed since the early days of civilization and has steadily found its ground in every part of the world. </a:t>
            </a:r>
            <a:endParaRPr/>
          </a:p>
          <a:p>
            <a:pPr indent="-298450" lvl="0" marL="457200" rtl="0" algn="l">
              <a:spcBef>
                <a:spcPts val="0"/>
              </a:spcBef>
              <a:spcAft>
                <a:spcPts val="0"/>
              </a:spcAft>
              <a:buSzPts val="1100"/>
              <a:buChar char="►"/>
            </a:pPr>
            <a:r>
              <a:rPr lang="en"/>
              <a:t>Criminals have started manipulating advancements in technology as a means to their end. </a:t>
            </a:r>
            <a:endParaRPr/>
          </a:p>
          <a:p>
            <a:pPr indent="-298450" lvl="0" marL="457200" rtl="0" algn="l">
              <a:spcBef>
                <a:spcPts val="0"/>
              </a:spcBef>
              <a:spcAft>
                <a:spcPts val="0"/>
              </a:spcAft>
              <a:buSzPts val="1100"/>
              <a:buChar char="►"/>
            </a:pPr>
            <a:r>
              <a:rPr lang="en"/>
              <a:t>To minimize and negate advancement in crime, powerful tools such as data mining can shed light on crime patterns as well as aid authorities to be a step ahead in managing crime. </a:t>
            </a:r>
            <a:endParaRPr/>
          </a:p>
          <a:p>
            <a:pPr indent="-298450" lvl="0" marL="457200" rtl="0" algn="l">
              <a:spcBef>
                <a:spcPts val="0"/>
              </a:spcBef>
              <a:spcAft>
                <a:spcPts val="0"/>
              </a:spcAft>
              <a:buSzPts val="1100"/>
              <a:buChar char="►"/>
            </a:pPr>
            <a:r>
              <a:rPr lang="en"/>
              <a:t>Hundreds of crimes recorded daily by the data officers working alongside law enforcement authorities throughout USA</a:t>
            </a:r>
            <a:endParaRPr/>
          </a:p>
          <a:p>
            <a:pPr indent="-298450" lvl="0" marL="457200" rtl="0" algn="l">
              <a:spcBef>
                <a:spcPts val="0"/>
              </a:spcBef>
              <a:spcAft>
                <a:spcPts val="0"/>
              </a:spcAft>
              <a:buSzPts val="1100"/>
              <a:buChar char="►"/>
            </a:pPr>
            <a:r>
              <a:rPr lang="en"/>
              <a:t>To identify the patterns in crime and recognize the threats which would help citizens to be more self aware</a:t>
            </a:r>
            <a:endParaRPr/>
          </a:p>
          <a:p>
            <a:pPr indent="-298450" lvl="0" marL="457200" rtl="0" algn="l">
              <a:spcBef>
                <a:spcPts val="0"/>
              </a:spcBef>
              <a:spcAft>
                <a:spcPts val="0"/>
              </a:spcAft>
              <a:buSzPts val="1100"/>
              <a:buChar char="►"/>
            </a:pPr>
            <a:r>
              <a:rPr lang="en"/>
              <a:t>Data mining techniques will complement the authorities in understanding different crimes and help in crime prevention</a:t>
            </a:r>
            <a:endParaRPr/>
          </a:p>
          <a:p>
            <a:pPr indent="-298450" lvl="0" marL="457200" rtl="0" algn="l">
              <a:spcBef>
                <a:spcPts val="0"/>
              </a:spcBef>
              <a:spcAft>
                <a:spcPts val="0"/>
              </a:spcAft>
              <a:buSzPts val="1100"/>
              <a:buChar char="►"/>
            </a:pPr>
            <a:r>
              <a:rPr lang="en"/>
              <a:t>To identify areas with high crime rates in Chicago and Boston which would help for better crime management </a:t>
            </a:r>
            <a:endParaRPr/>
          </a:p>
          <a:p>
            <a:pPr indent="-298450" lvl="0" marL="457200" rtl="0" algn="l">
              <a:spcBef>
                <a:spcPts val="0"/>
              </a:spcBef>
              <a:spcAft>
                <a:spcPts val="0"/>
              </a:spcAft>
              <a:buSzPts val="1100"/>
              <a:buChar char="►"/>
            </a:pPr>
            <a:r>
              <a:rPr lang="en"/>
              <a:t>Use the solutions to help reduce the crime rate in other cities facing similar issues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Prophet Forecast Results contd.</a:t>
            </a:r>
            <a:endParaRPr/>
          </a:p>
          <a:p>
            <a:pPr indent="0" lvl="0" marL="0" rtl="0" algn="l">
              <a:spcBef>
                <a:spcPts val="0"/>
              </a:spcBef>
              <a:spcAft>
                <a:spcPts val="0"/>
              </a:spcAft>
              <a:buClr>
                <a:schemeClr val="dk1"/>
              </a:buClr>
              <a:buSzPts val="1100"/>
              <a:buFont typeface="Arial"/>
              <a:buNone/>
            </a:pPr>
            <a:r>
              <a:rPr i="1" lang="en" sz="1400"/>
              <a:t>Chicago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91" name="Google Shape;391;p57"/>
          <p:cNvSpPr txBox="1"/>
          <p:nvPr>
            <p:ph idx="1" type="body"/>
          </p:nvPr>
        </p:nvSpPr>
        <p:spPr>
          <a:xfrm>
            <a:off x="618275" y="1269528"/>
            <a:ext cx="6447600" cy="41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Time graph showing the weekly and monthly trend for the forecast year 2020</a:t>
            </a:r>
            <a:endParaRPr/>
          </a:p>
        </p:txBody>
      </p:sp>
      <p:pic>
        <p:nvPicPr>
          <p:cNvPr id="392" name="Google Shape;392;p57"/>
          <p:cNvPicPr preferRelativeResize="0"/>
          <p:nvPr/>
        </p:nvPicPr>
        <p:blipFill>
          <a:blip r:embed="rId3">
            <a:alphaModFix/>
          </a:blip>
          <a:stretch>
            <a:fillRect/>
          </a:stretch>
        </p:blipFill>
        <p:spPr>
          <a:xfrm>
            <a:off x="618275" y="1821278"/>
            <a:ext cx="5063998" cy="314977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8"/>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Time serie model for Assault</a:t>
            </a:r>
            <a:endParaRPr/>
          </a:p>
          <a:p>
            <a:pPr indent="0" lvl="0" marL="0" rtl="0" algn="l">
              <a:spcBef>
                <a:spcPts val="0"/>
              </a:spcBef>
              <a:spcAft>
                <a:spcPts val="0"/>
              </a:spcAft>
              <a:buClr>
                <a:schemeClr val="dk1"/>
              </a:buClr>
              <a:buSzPts val="1100"/>
              <a:buFont typeface="Arial"/>
              <a:buNone/>
            </a:pPr>
            <a:r>
              <a:rPr i="1" lang="en" sz="1400"/>
              <a:t>Chicago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398" name="Google Shape;398;p58"/>
          <p:cNvPicPr preferRelativeResize="0"/>
          <p:nvPr/>
        </p:nvPicPr>
        <p:blipFill>
          <a:blip r:embed="rId3">
            <a:alphaModFix/>
          </a:blip>
          <a:stretch>
            <a:fillRect/>
          </a:stretch>
        </p:blipFill>
        <p:spPr>
          <a:xfrm>
            <a:off x="615400" y="1447800"/>
            <a:ext cx="5354450" cy="3390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9"/>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Prophet Forecast Results for Assault</a:t>
            </a:r>
            <a:endParaRPr/>
          </a:p>
          <a:p>
            <a:pPr indent="0" lvl="0" marL="0" rtl="0" algn="l">
              <a:spcBef>
                <a:spcPts val="0"/>
              </a:spcBef>
              <a:spcAft>
                <a:spcPts val="0"/>
              </a:spcAft>
              <a:buClr>
                <a:schemeClr val="dk1"/>
              </a:buClr>
              <a:buSzPts val="1100"/>
              <a:buFont typeface="Arial"/>
              <a:buNone/>
            </a:pPr>
            <a:r>
              <a:rPr i="1" lang="en" sz="1400"/>
              <a:t>Chicago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404" name="Google Shape;404;p59"/>
          <p:cNvPicPr preferRelativeResize="0"/>
          <p:nvPr/>
        </p:nvPicPr>
        <p:blipFill>
          <a:blip r:embed="rId3">
            <a:alphaModFix/>
          </a:blip>
          <a:stretch>
            <a:fillRect/>
          </a:stretch>
        </p:blipFill>
        <p:spPr>
          <a:xfrm>
            <a:off x="655675" y="1318375"/>
            <a:ext cx="6009108" cy="3390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0"/>
          <p:cNvSpPr txBox="1"/>
          <p:nvPr>
            <p:ph type="title"/>
          </p:nvPr>
        </p:nvSpPr>
        <p:spPr>
          <a:xfrm>
            <a:off x="251650" y="457200"/>
            <a:ext cx="67041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Daily Prophet Forecast Results for Assault</a:t>
            </a:r>
            <a:endParaRPr/>
          </a:p>
          <a:p>
            <a:pPr indent="0" lvl="0" marL="0" rtl="0" algn="l">
              <a:spcBef>
                <a:spcPts val="0"/>
              </a:spcBef>
              <a:spcAft>
                <a:spcPts val="0"/>
              </a:spcAft>
              <a:buClr>
                <a:schemeClr val="dk1"/>
              </a:buClr>
              <a:buSzPts val="1100"/>
              <a:buFont typeface="Arial"/>
              <a:buNone/>
            </a:pPr>
            <a:r>
              <a:rPr i="1" lang="en" sz="1400"/>
              <a:t>Chicago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410" name="Google Shape;410;p60"/>
          <p:cNvPicPr preferRelativeResize="0"/>
          <p:nvPr/>
        </p:nvPicPr>
        <p:blipFill>
          <a:blip r:embed="rId3">
            <a:alphaModFix/>
          </a:blip>
          <a:stretch>
            <a:fillRect/>
          </a:stretch>
        </p:blipFill>
        <p:spPr>
          <a:xfrm>
            <a:off x="508000" y="1590150"/>
            <a:ext cx="6447600" cy="2619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1"/>
          <p:cNvSpPr txBox="1"/>
          <p:nvPr>
            <p:ph type="title"/>
          </p:nvPr>
        </p:nvSpPr>
        <p:spPr>
          <a:xfrm>
            <a:off x="508000" y="2861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Crime trends 2015-2019</a:t>
            </a:r>
            <a:endParaRPr/>
          </a:p>
          <a:p>
            <a:pPr indent="0" lvl="0" marL="0" rtl="0" algn="l">
              <a:spcBef>
                <a:spcPts val="0"/>
              </a:spcBef>
              <a:spcAft>
                <a:spcPts val="0"/>
              </a:spcAft>
              <a:buClr>
                <a:schemeClr val="dk1"/>
              </a:buClr>
              <a:buSzPts val="1100"/>
              <a:buFont typeface="Arial"/>
              <a:buNone/>
            </a:pPr>
            <a:r>
              <a:rPr i="1" lang="en" sz="1400"/>
              <a:t>Boston Dataset</a:t>
            </a:r>
            <a:endParaRPr/>
          </a:p>
          <a:p>
            <a:pPr indent="0" lvl="0" marL="0" rtl="0" algn="l">
              <a:spcBef>
                <a:spcPts val="0"/>
              </a:spcBef>
              <a:spcAft>
                <a:spcPts val="0"/>
              </a:spcAft>
              <a:buNone/>
            </a:pPr>
            <a:r>
              <a:t/>
            </a:r>
            <a:endParaRPr/>
          </a:p>
        </p:txBody>
      </p:sp>
      <p:pic>
        <p:nvPicPr>
          <p:cNvPr id="416" name="Google Shape;416;p61"/>
          <p:cNvPicPr preferRelativeResize="0"/>
          <p:nvPr/>
        </p:nvPicPr>
        <p:blipFill>
          <a:blip r:embed="rId3">
            <a:alphaModFix/>
          </a:blip>
          <a:stretch>
            <a:fillRect/>
          </a:stretch>
        </p:blipFill>
        <p:spPr>
          <a:xfrm>
            <a:off x="604113" y="1030650"/>
            <a:ext cx="6255374" cy="3850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2"/>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Prophet Forecast Results</a:t>
            </a:r>
            <a:endParaRPr/>
          </a:p>
          <a:p>
            <a:pPr indent="0" lvl="0" marL="0" rtl="0" algn="l">
              <a:spcBef>
                <a:spcPts val="0"/>
              </a:spcBef>
              <a:spcAft>
                <a:spcPts val="0"/>
              </a:spcAft>
              <a:buClr>
                <a:schemeClr val="dk1"/>
              </a:buClr>
              <a:buSzPts val="1100"/>
              <a:buFont typeface="Arial"/>
              <a:buNone/>
            </a:pPr>
            <a:r>
              <a:rPr i="1" lang="en" sz="1400"/>
              <a:t>Boston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22" name="Google Shape;422;p62"/>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423" name="Google Shape;423;p62"/>
          <p:cNvPicPr preferRelativeResize="0"/>
          <p:nvPr/>
        </p:nvPicPr>
        <p:blipFill>
          <a:blip r:embed="rId3">
            <a:alphaModFix/>
          </a:blip>
          <a:stretch>
            <a:fillRect/>
          </a:stretch>
        </p:blipFill>
        <p:spPr>
          <a:xfrm>
            <a:off x="585775" y="1554500"/>
            <a:ext cx="6492326" cy="3182375"/>
          </a:xfrm>
          <a:prstGeom prst="rect">
            <a:avLst/>
          </a:prstGeom>
          <a:noFill/>
          <a:ln>
            <a:noFill/>
          </a:ln>
        </p:spPr>
      </p:pic>
      <p:sp>
        <p:nvSpPr>
          <p:cNvPr id="424" name="Google Shape;424;p62"/>
          <p:cNvSpPr txBox="1"/>
          <p:nvPr/>
        </p:nvSpPr>
        <p:spPr>
          <a:xfrm>
            <a:off x="508000" y="1200850"/>
            <a:ext cx="69471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rebuchet MS"/>
                <a:ea typeface="Trebuchet MS"/>
                <a:cs typeface="Trebuchet MS"/>
                <a:sym typeface="Trebuchet MS"/>
              </a:rPr>
              <a:t>Forecast of the crime trend in 2020 can be seen by the dark blue line below</a:t>
            </a:r>
            <a:endParaRPr>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Time series of the Aggravated Assault</a:t>
            </a:r>
            <a:r>
              <a:rPr lang="en"/>
              <a:t>.</a:t>
            </a:r>
            <a:endParaRPr/>
          </a:p>
          <a:p>
            <a:pPr indent="0" lvl="0" marL="0" rtl="0" algn="l">
              <a:spcBef>
                <a:spcPts val="0"/>
              </a:spcBef>
              <a:spcAft>
                <a:spcPts val="0"/>
              </a:spcAft>
              <a:buClr>
                <a:schemeClr val="dk1"/>
              </a:buClr>
              <a:buSzPts val="1100"/>
              <a:buFont typeface="Arial"/>
              <a:buNone/>
            </a:pPr>
            <a:r>
              <a:rPr i="1" lang="en" sz="1400"/>
              <a:t>Boston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30" name="Google Shape;430;p63"/>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431" name="Google Shape;431;p63"/>
          <p:cNvPicPr preferRelativeResize="0"/>
          <p:nvPr/>
        </p:nvPicPr>
        <p:blipFill>
          <a:blip r:embed="rId3">
            <a:alphaModFix/>
          </a:blip>
          <a:stretch>
            <a:fillRect/>
          </a:stretch>
        </p:blipFill>
        <p:spPr>
          <a:xfrm>
            <a:off x="400875" y="1154050"/>
            <a:ext cx="6447600" cy="3735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Prophet Forecast Results for Assault</a:t>
            </a:r>
            <a:endParaRPr/>
          </a:p>
          <a:p>
            <a:pPr indent="0" lvl="0" marL="0" rtl="0" algn="l">
              <a:spcBef>
                <a:spcPts val="0"/>
              </a:spcBef>
              <a:spcAft>
                <a:spcPts val="0"/>
              </a:spcAft>
              <a:buClr>
                <a:schemeClr val="dk1"/>
              </a:buClr>
              <a:buSzPts val="1100"/>
              <a:buFont typeface="Arial"/>
              <a:buNone/>
            </a:pPr>
            <a:r>
              <a:rPr i="1" lang="en" sz="1400"/>
              <a:t>Boston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437" name="Google Shape;437;p64"/>
          <p:cNvPicPr preferRelativeResize="0"/>
          <p:nvPr/>
        </p:nvPicPr>
        <p:blipFill>
          <a:blip r:embed="rId3">
            <a:alphaModFix/>
          </a:blip>
          <a:stretch>
            <a:fillRect/>
          </a:stretch>
        </p:blipFill>
        <p:spPr>
          <a:xfrm>
            <a:off x="601975" y="1580075"/>
            <a:ext cx="6259640" cy="3390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65"/>
          <p:cNvSpPr txBox="1"/>
          <p:nvPr>
            <p:ph type="title"/>
          </p:nvPr>
        </p:nvSpPr>
        <p:spPr>
          <a:xfrm>
            <a:off x="351600" y="457200"/>
            <a:ext cx="66039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Daily </a:t>
            </a:r>
            <a:r>
              <a:rPr lang="en"/>
              <a:t>Prophet Forecast Results for Assault</a:t>
            </a:r>
            <a:endParaRPr/>
          </a:p>
          <a:p>
            <a:pPr indent="0" lvl="0" marL="0" rtl="0" algn="l">
              <a:spcBef>
                <a:spcPts val="0"/>
              </a:spcBef>
              <a:spcAft>
                <a:spcPts val="0"/>
              </a:spcAft>
              <a:buClr>
                <a:schemeClr val="dk1"/>
              </a:buClr>
              <a:buSzPts val="1100"/>
              <a:buFont typeface="Arial"/>
              <a:buNone/>
            </a:pPr>
            <a:r>
              <a:rPr i="1" lang="en" sz="1400"/>
              <a:t>Boston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443" name="Google Shape;443;p65"/>
          <p:cNvPicPr preferRelativeResize="0"/>
          <p:nvPr/>
        </p:nvPicPr>
        <p:blipFill>
          <a:blip r:embed="rId3">
            <a:alphaModFix/>
          </a:blip>
          <a:stretch>
            <a:fillRect/>
          </a:stretch>
        </p:blipFill>
        <p:spPr>
          <a:xfrm>
            <a:off x="125275" y="2051575"/>
            <a:ext cx="7210799" cy="23821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6"/>
          <p:cNvSpPr txBox="1"/>
          <p:nvPr>
            <p:ph type="ctrTitle"/>
          </p:nvPr>
        </p:nvSpPr>
        <p:spPr>
          <a:xfrm>
            <a:off x="1130300" y="1803400"/>
            <a:ext cx="58251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FUTURE 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Problem Statement</a:t>
            </a:r>
            <a:endParaRPr/>
          </a:p>
        </p:txBody>
      </p:sp>
      <p:sp>
        <p:nvSpPr>
          <p:cNvPr id="167" name="Google Shape;167;p22"/>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en"/>
              <a:t>Perform exploratory analysis of the Chicago crime dataset to mine patterns of crimes and understand trends</a:t>
            </a:r>
            <a:endParaRPr/>
          </a:p>
          <a:p>
            <a:pPr indent="-298450" lvl="0" marL="457200" rtl="0" algn="l">
              <a:spcBef>
                <a:spcPts val="0"/>
              </a:spcBef>
              <a:spcAft>
                <a:spcPts val="0"/>
              </a:spcAft>
              <a:buSzPts val="1100"/>
              <a:buChar char="►"/>
            </a:pPr>
            <a:r>
              <a:rPr lang="en"/>
              <a:t>Perform exploratory analysis of the Boston crime dataset and use it for generic comparison with the patterns observed in the Chicago dataset</a:t>
            </a:r>
            <a:endParaRPr/>
          </a:p>
          <a:p>
            <a:pPr indent="-298450" lvl="0" marL="457200" rtl="0" algn="l">
              <a:spcBef>
                <a:spcPts val="0"/>
              </a:spcBef>
              <a:spcAft>
                <a:spcPts val="0"/>
              </a:spcAft>
              <a:buSzPts val="1100"/>
              <a:buChar char="►"/>
            </a:pPr>
            <a:r>
              <a:rPr lang="en"/>
              <a:t>Apply data mining methods like classification and time series model to recognize the crime types and patterns utilizing the given features</a:t>
            </a:r>
            <a:endParaRPr/>
          </a:p>
          <a:p>
            <a:pPr indent="-298450" lvl="0" marL="457200" rtl="0" algn="l">
              <a:spcBef>
                <a:spcPts val="0"/>
              </a:spcBef>
              <a:spcAft>
                <a:spcPts val="0"/>
              </a:spcAft>
              <a:buSzPts val="1100"/>
              <a:buChar char="►"/>
            </a:pPr>
            <a:r>
              <a:rPr lang="en"/>
              <a:t>Apply association mining to identify associations between features</a:t>
            </a:r>
            <a:endParaRPr/>
          </a:p>
          <a:p>
            <a:pPr indent="-298450" lvl="0" marL="457200" rtl="0" algn="l">
              <a:spcBef>
                <a:spcPts val="0"/>
              </a:spcBef>
              <a:spcAft>
                <a:spcPts val="0"/>
              </a:spcAft>
              <a:buSzPts val="1100"/>
              <a:buChar char="►"/>
            </a:pPr>
            <a:r>
              <a:rPr lang="en"/>
              <a:t>Create a forecast tool to help police authorities understand the crime trends of the future to</a:t>
            </a:r>
            <a:r>
              <a:rPr lang="en"/>
              <a:t> plan preventive measures </a:t>
            </a:r>
            <a:endParaRPr/>
          </a:p>
          <a:p>
            <a:pPr indent="0" lvl="0" marL="914400" rtl="0" algn="l">
              <a:spcBef>
                <a:spcPts val="8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7"/>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Future Work</a:t>
            </a:r>
            <a:endParaRPr/>
          </a:p>
        </p:txBody>
      </p:sp>
      <p:sp>
        <p:nvSpPr>
          <p:cNvPr id="454" name="Google Shape;454;p67"/>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As a part of the future work, we believe the time series forecast can be added to every beat inside a police district so that the preventive measures can be applied at the lowest level of the authorities to improve and increase the chances of reducing and handling the control of crime.</a:t>
            </a:r>
            <a:endParaRPr/>
          </a:p>
          <a:p>
            <a:pPr indent="0" lvl="0" marL="0" rtl="0" algn="l">
              <a:spcBef>
                <a:spcPts val="800"/>
              </a:spcBef>
              <a:spcAft>
                <a:spcPts val="0"/>
              </a:spcAft>
              <a:buNone/>
            </a:pPr>
            <a:r>
              <a:rPr lang="en"/>
              <a:t>We can also perform data analysis and reveal more trends and patterns by combining a dataset of household income per community area to understand how the crime affects the richer communities as compared to the poorer communities. </a:t>
            </a:r>
            <a:endParaRPr/>
          </a:p>
          <a:p>
            <a:pPr indent="0" lvl="0" marL="0" rtl="0" algn="l">
              <a:spcBef>
                <a:spcPts val="800"/>
              </a:spcBef>
              <a:spcAft>
                <a:spcPts val="0"/>
              </a:spcAft>
              <a:buNone/>
            </a:pPr>
            <a:r>
              <a:rPr lang="en"/>
              <a:t>We can also combine the crime dataset with the education levels and job </a:t>
            </a:r>
            <a:r>
              <a:rPr lang="en"/>
              <a:t>opportunities</a:t>
            </a:r>
            <a:r>
              <a:rPr lang="en"/>
              <a:t> dataset to understand the mindset of the criminals and </a:t>
            </a:r>
            <a:r>
              <a:rPr lang="en"/>
              <a:t>perpetrators</a:t>
            </a:r>
            <a:r>
              <a:rPr lang="en"/>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8"/>
          <p:cNvSpPr txBox="1"/>
          <p:nvPr>
            <p:ph type="ctrTitle"/>
          </p:nvPr>
        </p:nvSpPr>
        <p:spPr>
          <a:xfrm>
            <a:off x="683125" y="1803400"/>
            <a:ext cx="66303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RESULTS AND CONCLUSION</a:t>
            </a:r>
            <a:endParaRPr/>
          </a:p>
        </p:txBody>
      </p:sp>
      <p:sp>
        <p:nvSpPr>
          <p:cNvPr id="460" name="Google Shape;460;p68"/>
          <p:cNvSpPr txBox="1"/>
          <p:nvPr>
            <p:ph idx="1" type="subTitle"/>
          </p:nvPr>
        </p:nvSpPr>
        <p:spPr>
          <a:xfrm>
            <a:off x="1130300" y="3038125"/>
            <a:ext cx="5825100" cy="8226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9"/>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Final Results and Conclusion</a:t>
            </a:r>
            <a:endParaRPr/>
          </a:p>
        </p:txBody>
      </p:sp>
      <p:sp>
        <p:nvSpPr>
          <p:cNvPr id="466" name="Google Shape;466;p69"/>
          <p:cNvSpPr txBox="1"/>
          <p:nvPr>
            <p:ph idx="1" type="body"/>
          </p:nvPr>
        </p:nvSpPr>
        <p:spPr>
          <a:xfrm>
            <a:off x="508000" y="1070725"/>
            <a:ext cx="6447600" cy="3712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In the previous slides we have seen the application of classification and time series model on the Chicago and Boston Dataset. The metrics for both the classification and prophet model have revealed that the results obtained for the final models are almost ideal and have the least error margin compared to other initial models we used. </a:t>
            </a:r>
            <a:endParaRPr/>
          </a:p>
          <a:p>
            <a:pPr indent="0" lvl="0" marL="0" rtl="0" algn="l">
              <a:spcBef>
                <a:spcPts val="800"/>
              </a:spcBef>
              <a:spcAft>
                <a:spcPts val="0"/>
              </a:spcAft>
              <a:buNone/>
            </a:pPr>
            <a:r>
              <a:rPr lang="en"/>
              <a:t>In order to satisfy our goal and achieve a solution for our problem statement of providing a analysis and predicting the crime trends for future to help the authorities plan preventive measures, we extended the time series prediction to forecast the trend for year 2020 for every crime type in every polica district. In the next slide, we will see the crime trends of Homicide for police district 1.0 as a glimpse of the result obtained. The complete time graphs with forecast for every crime in every district of Chicago and Boston is available in the code file. (230 forecasts for Chicago and 165 forecasts for Boston)</a:t>
            </a:r>
            <a:endParaRPr/>
          </a:p>
          <a:p>
            <a:pPr indent="0" lvl="0" marL="0" rtl="0" algn="l">
              <a:spcBef>
                <a:spcPts val="800"/>
              </a:spcBef>
              <a:spcAft>
                <a:spcPts val="0"/>
              </a:spcAft>
              <a:buNone/>
            </a:pPr>
            <a:r>
              <a:rPr lang="en"/>
              <a:t>Hence we successfully completed our goal to bring about analysis and prediction to help officials take preventive measures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70"/>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Results contd. </a:t>
            </a:r>
            <a:endParaRPr/>
          </a:p>
        </p:txBody>
      </p:sp>
      <p:sp>
        <p:nvSpPr>
          <p:cNvPr id="472" name="Google Shape;472;p70"/>
          <p:cNvSpPr txBox="1"/>
          <p:nvPr>
            <p:ph idx="1" type="body"/>
          </p:nvPr>
        </p:nvSpPr>
        <p:spPr>
          <a:xfrm>
            <a:off x="588050" y="1016693"/>
            <a:ext cx="6447600" cy="431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Crime forecast of Homicide in police district 1.0 </a:t>
            </a:r>
            <a:endParaRPr/>
          </a:p>
        </p:txBody>
      </p:sp>
      <p:pic>
        <p:nvPicPr>
          <p:cNvPr id="473" name="Google Shape;473;p70"/>
          <p:cNvPicPr preferRelativeResize="0"/>
          <p:nvPr/>
        </p:nvPicPr>
        <p:blipFill>
          <a:blip r:embed="rId3">
            <a:alphaModFix/>
          </a:blip>
          <a:stretch>
            <a:fillRect/>
          </a:stretch>
        </p:blipFill>
        <p:spPr>
          <a:xfrm>
            <a:off x="508000" y="1447800"/>
            <a:ext cx="5905500" cy="3390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71"/>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Results contd. </a:t>
            </a:r>
            <a:endParaRPr/>
          </a:p>
          <a:p>
            <a:pPr indent="0" lvl="0" marL="0" rtl="0" algn="l">
              <a:spcBef>
                <a:spcPts val="0"/>
              </a:spcBef>
              <a:spcAft>
                <a:spcPts val="0"/>
              </a:spcAft>
              <a:buNone/>
            </a:pPr>
            <a:r>
              <a:t/>
            </a:r>
            <a:endParaRPr/>
          </a:p>
        </p:txBody>
      </p:sp>
      <p:sp>
        <p:nvSpPr>
          <p:cNvPr id="479" name="Google Shape;479;p71"/>
          <p:cNvSpPr txBox="1"/>
          <p:nvPr>
            <p:ph idx="1" type="body"/>
          </p:nvPr>
        </p:nvSpPr>
        <p:spPr>
          <a:xfrm>
            <a:off x="598225" y="1089043"/>
            <a:ext cx="6447600" cy="469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a:t>Crime forecast of Homicide in police district 1.0 - weekly and monthly</a:t>
            </a:r>
            <a:endParaRPr/>
          </a:p>
          <a:p>
            <a:pPr indent="0" lvl="0" marL="0" rtl="0" algn="l">
              <a:spcBef>
                <a:spcPts val="800"/>
              </a:spcBef>
              <a:spcAft>
                <a:spcPts val="0"/>
              </a:spcAft>
              <a:buNone/>
            </a:pPr>
            <a:r>
              <a:t/>
            </a:r>
            <a:endParaRPr/>
          </a:p>
        </p:txBody>
      </p:sp>
      <p:pic>
        <p:nvPicPr>
          <p:cNvPr id="480" name="Google Shape;480;p71"/>
          <p:cNvPicPr preferRelativeResize="0"/>
          <p:nvPr/>
        </p:nvPicPr>
        <p:blipFill>
          <a:blip r:embed="rId3">
            <a:alphaModFix/>
          </a:blip>
          <a:stretch>
            <a:fillRect/>
          </a:stretch>
        </p:blipFill>
        <p:spPr>
          <a:xfrm>
            <a:off x="598225" y="1558543"/>
            <a:ext cx="5414380" cy="328015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2"/>
          <p:cNvSpPr txBox="1"/>
          <p:nvPr>
            <p:ph type="ctrTitle"/>
          </p:nvPr>
        </p:nvSpPr>
        <p:spPr>
          <a:xfrm>
            <a:off x="1130300" y="1803400"/>
            <a:ext cx="58251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REFERENCES</a:t>
            </a:r>
            <a:endParaRPr/>
          </a:p>
        </p:txBody>
      </p:sp>
      <p:sp>
        <p:nvSpPr>
          <p:cNvPr id="486" name="Google Shape;486;p72"/>
          <p:cNvSpPr txBox="1"/>
          <p:nvPr>
            <p:ph idx="1" type="subTitle"/>
          </p:nvPr>
        </p:nvSpPr>
        <p:spPr>
          <a:xfrm>
            <a:off x="1130300" y="3038125"/>
            <a:ext cx="5825100" cy="8226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73"/>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References </a:t>
            </a:r>
            <a:endParaRPr/>
          </a:p>
        </p:txBody>
      </p:sp>
      <p:sp>
        <p:nvSpPr>
          <p:cNvPr id="492" name="Google Shape;492;p73"/>
          <p:cNvSpPr txBox="1"/>
          <p:nvPr>
            <p:ph idx="1" type="body"/>
          </p:nvPr>
        </p:nvSpPr>
        <p:spPr>
          <a:xfrm>
            <a:off x="508000" y="1208553"/>
            <a:ext cx="6447600" cy="4056000"/>
          </a:xfrm>
          <a:prstGeom prst="rect">
            <a:avLst/>
          </a:prstGeom>
        </p:spPr>
        <p:txBody>
          <a:bodyPr anchorCtr="0" anchor="t" bIns="34275" lIns="68575" spcFirstLastPara="1" rIns="68575" wrap="square" tIns="34275">
            <a:noAutofit/>
          </a:bodyPr>
          <a:lstStyle/>
          <a:p>
            <a:pPr indent="-292100" lvl="0" marL="457200" rtl="0" algn="just">
              <a:lnSpc>
                <a:spcPct val="115000"/>
              </a:lnSpc>
              <a:spcBef>
                <a:spcPts val="1200"/>
              </a:spcBef>
              <a:spcAft>
                <a:spcPts val="0"/>
              </a:spcAft>
              <a:buSzPts val="1000"/>
              <a:buFont typeface="Trebuchet MS"/>
              <a:buChar char="►"/>
            </a:pPr>
            <a:r>
              <a:rPr lang="en" sz="1000">
                <a:solidFill>
                  <a:srgbClr val="000000"/>
                </a:solidFill>
              </a:rPr>
              <a:t>[1] Louppe, Gilles. (2014). Understanding Random Forests: From Theory to Practice. 10.13140/2.1.1570.5928.</a:t>
            </a:r>
            <a:endParaRPr sz="1000">
              <a:solidFill>
                <a:srgbClr val="000000"/>
              </a:solidFill>
            </a:endParaRPr>
          </a:p>
          <a:p>
            <a:pPr indent="-292100" lvl="0" marL="457200" rtl="0" algn="just">
              <a:lnSpc>
                <a:spcPct val="115000"/>
              </a:lnSpc>
              <a:spcBef>
                <a:spcPts val="0"/>
              </a:spcBef>
              <a:spcAft>
                <a:spcPts val="0"/>
              </a:spcAft>
              <a:buSzPts val="1000"/>
              <a:buFont typeface="Trebuchet MS"/>
              <a:buChar char="►"/>
            </a:pPr>
            <a:r>
              <a:rPr lang="en" sz="1000">
                <a:solidFill>
                  <a:srgbClr val="000000"/>
                </a:solidFill>
              </a:rPr>
              <a:t>[2] Taylor SJ, Letham B. 2017. Forecasting at scale. PeerJ Preprints 5:e3190v2</a:t>
            </a:r>
            <a:endParaRPr sz="1000">
              <a:solidFill>
                <a:srgbClr val="000000"/>
              </a:solidFill>
            </a:endParaRPr>
          </a:p>
          <a:p>
            <a:pPr indent="-292100" lvl="0" marL="457200" rtl="0" algn="just">
              <a:lnSpc>
                <a:spcPct val="115000"/>
              </a:lnSpc>
              <a:spcBef>
                <a:spcPts val="0"/>
              </a:spcBef>
              <a:spcAft>
                <a:spcPts val="0"/>
              </a:spcAft>
              <a:buSzPts val="1000"/>
              <a:buFont typeface="Trebuchet MS"/>
              <a:buChar char="►"/>
            </a:pPr>
            <a:r>
              <a:rPr lang="en" sz="1000">
                <a:solidFill>
                  <a:srgbClr val="000000"/>
                </a:solidFill>
              </a:rPr>
              <a:t>[3] Feng, Mingchen &amp; Zheng, Jiangbin &amp; Ren, Jinchang &amp; Hussain, Amir &amp; Li, Xiuxiu &amp; Xi, Yue &amp; Liu, Qiaoyuan. (2019). Big Data Analytics and Mining for Effective Visualization and Trends Forecasting of Crime Data. IEEE Access. PP. 1-1. 10.1109/ACCESS.2019.2930410.</a:t>
            </a:r>
            <a:endParaRPr sz="1000">
              <a:solidFill>
                <a:srgbClr val="000000"/>
              </a:solidFill>
            </a:endParaRPr>
          </a:p>
          <a:p>
            <a:pPr indent="-292100" lvl="0" marL="457200" rtl="0" algn="just">
              <a:lnSpc>
                <a:spcPct val="115000"/>
              </a:lnSpc>
              <a:spcBef>
                <a:spcPts val="0"/>
              </a:spcBef>
              <a:spcAft>
                <a:spcPts val="0"/>
              </a:spcAft>
              <a:buSzPts val="1000"/>
              <a:buFont typeface="Trebuchet MS"/>
              <a:buChar char="►"/>
            </a:pPr>
            <a:r>
              <a:rPr lang="en" sz="1000">
                <a:solidFill>
                  <a:srgbClr val="000000"/>
                </a:solidFill>
              </a:rPr>
              <a:t>[4] M. Feng et al., "Big Data Analytics and Mining for Effective Visualization and Trends Forecasting of Crime Data," in IEEE Access, vol. 7, pp. 106111-106123, 2019. doi: 10.1109/ACCESS.2019.2930410</a:t>
            </a:r>
            <a:endParaRPr sz="1000">
              <a:solidFill>
                <a:srgbClr val="000000"/>
              </a:solidFill>
            </a:endParaRPr>
          </a:p>
          <a:p>
            <a:pPr indent="-292100" lvl="0" marL="457200" rtl="0" algn="just">
              <a:lnSpc>
                <a:spcPct val="115000"/>
              </a:lnSpc>
              <a:spcBef>
                <a:spcPts val="0"/>
              </a:spcBef>
              <a:spcAft>
                <a:spcPts val="0"/>
              </a:spcAft>
              <a:buSzPts val="1000"/>
              <a:buFont typeface="Trebuchet MS"/>
              <a:buChar char="►"/>
            </a:pPr>
            <a:r>
              <a:rPr lang="en" sz="1000">
                <a:solidFill>
                  <a:srgbClr val="000000"/>
                </a:solidFill>
              </a:rPr>
              <a:t>[5] Pradhan, Isha, "Exploratory Data Analysis And Crime Prediction In San Francisco" (2018). Master's Projects. 642.</a:t>
            </a:r>
            <a:endParaRPr sz="1000">
              <a:solidFill>
                <a:srgbClr val="000000"/>
              </a:solidFill>
            </a:endParaRPr>
          </a:p>
          <a:p>
            <a:pPr indent="-292100" lvl="0" marL="457200" rtl="0" algn="just">
              <a:lnSpc>
                <a:spcPct val="115000"/>
              </a:lnSpc>
              <a:spcBef>
                <a:spcPts val="0"/>
              </a:spcBef>
              <a:spcAft>
                <a:spcPts val="0"/>
              </a:spcAft>
              <a:buSzPts val="1000"/>
              <a:buFont typeface="Trebuchet MS"/>
              <a:buChar char="►"/>
            </a:pPr>
            <a:r>
              <a:rPr lang="en" sz="1000">
                <a:solidFill>
                  <a:srgbClr val="000000"/>
                </a:solidFill>
              </a:rPr>
              <a:t>[6] Tong Wang, Cynthia Rudin, Daniel Wagner, and Rich Sevieri. 2013. Detecting patterns of crime with series finder. In Proceedings of the 17th AAAI Conference on Late-Breaking Developments in the Field of Artificial Intelligence (AAAIWS'13-17). AAAI Press 140-142.</a:t>
            </a:r>
            <a:endParaRPr sz="1000">
              <a:solidFill>
                <a:srgbClr val="000000"/>
              </a:solidFill>
            </a:endParaRPr>
          </a:p>
          <a:p>
            <a:pPr indent="-292100" lvl="0" marL="457200" rtl="0" algn="l">
              <a:lnSpc>
                <a:spcPct val="115000"/>
              </a:lnSpc>
              <a:spcBef>
                <a:spcPts val="0"/>
              </a:spcBef>
              <a:spcAft>
                <a:spcPts val="0"/>
              </a:spcAft>
              <a:buSzPts val="1000"/>
              <a:buFont typeface="Trebuchet MS"/>
              <a:buChar char="►"/>
            </a:pPr>
            <a:r>
              <a:rPr lang="en" sz="1000">
                <a:solidFill>
                  <a:srgbClr val="000000"/>
                </a:solidFill>
              </a:rPr>
              <a:t>[7] Pang-Ning Tan, Michael Steinbach, Anuj Karpatne, Vipin Kumar. Introduction to Data Mining (Second Edition)</a:t>
            </a:r>
            <a:endParaRPr sz="1000">
              <a:solidFill>
                <a:srgbClr val="000000"/>
              </a:solidFill>
            </a:endParaRPr>
          </a:p>
          <a:p>
            <a:pPr indent="-292100" lvl="0" marL="457200" rtl="0" algn="l">
              <a:lnSpc>
                <a:spcPct val="115000"/>
              </a:lnSpc>
              <a:spcBef>
                <a:spcPts val="0"/>
              </a:spcBef>
              <a:spcAft>
                <a:spcPts val="0"/>
              </a:spcAft>
              <a:buSzPts val="1000"/>
              <a:buFont typeface="Trebuchet MS"/>
              <a:buChar char="►"/>
            </a:pPr>
            <a:r>
              <a:rPr lang="en" sz="1000">
                <a:solidFill>
                  <a:srgbClr val="000000"/>
                </a:solidFill>
              </a:rPr>
              <a:t>[8] Craig Silverstein, Sergey Brin, Rajeev Motwani. Beyond Market Baskets: Generalizing Association Rules to Dependence Rules.1998 Kluwer Academic Publishers, Boston</a:t>
            </a:r>
            <a:endParaRPr sz="1000">
              <a:solidFill>
                <a:srgbClr val="000000"/>
              </a:solidFill>
            </a:endParaRPr>
          </a:p>
          <a:p>
            <a:pPr indent="0" lvl="0" marL="457200" rtl="0" algn="l">
              <a:spcBef>
                <a:spcPts val="1200"/>
              </a:spcBef>
              <a:spcAft>
                <a:spcPts val="0"/>
              </a:spcAft>
              <a:buNone/>
            </a:pPr>
            <a:r>
              <a:t/>
            </a:r>
            <a:endParaRPr sz="10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74"/>
          <p:cNvSpPr txBox="1"/>
          <p:nvPr>
            <p:ph type="ctrTitle"/>
          </p:nvPr>
        </p:nvSpPr>
        <p:spPr>
          <a:xfrm>
            <a:off x="1130300" y="1803400"/>
            <a:ext cx="58251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sz="3600"/>
              <a:t>Thank you!</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Dataset</a:t>
            </a:r>
            <a:endParaRPr/>
          </a:p>
        </p:txBody>
      </p:sp>
      <p:sp>
        <p:nvSpPr>
          <p:cNvPr id="173" name="Google Shape;173;p23"/>
          <p:cNvSpPr txBox="1"/>
          <p:nvPr>
            <p:ph idx="1" type="body"/>
          </p:nvPr>
        </p:nvSpPr>
        <p:spPr>
          <a:xfrm>
            <a:off x="508000" y="1378867"/>
            <a:ext cx="6447600" cy="2910600"/>
          </a:xfrm>
          <a:prstGeom prst="rect">
            <a:avLst/>
          </a:prstGeom>
        </p:spPr>
        <p:txBody>
          <a:bodyPr anchorCtr="0" anchor="t" bIns="34275" lIns="68575" spcFirstLastPara="1" rIns="68575" wrap="square" tIns="34275">
            <a:noAutofit/>
          </a:bodyPr>
          <a:lstStyle/>
          <a:p>
            <a:pPr indent="-317500" lvl="0" marL="457200" marR="0" rtl="0" algn="l">
              <a:lnSpc>
                <a:spcPct val="115000"/>
              </a:lnSpc>
              <a:spcBef>
                <a:spcPts val="1872"/>
              </a:spcBef>
              <a:spcAft>
                <a:spcPts val="0"/>
              </a:spcAft>
              <a:buSzPts val="1400"/>
              <a:buFont typeface="Trebuchet MS"/>
              <a:buChar char="►"/>
            </a:pPr>
            <a:r>
              <a:rPr lang="en">
                <a:solidFill>
                  <a:schemeClr val="dk1"/>
                </a:solidFill>
              </a:rPr>
              <a:t>We are utilizing the ‘Crimes in Chicago’ dataset for this project. This dataset reflects reported incidents of crime that occurred in the City of Chicago from 2001 to 2019. Its features consist of information on Crime type, Case number, Location, Latitude, Longitude, whether it is domestic or not etc. The dataset is availed from - </a:t>
            </a:r>
            <a:r>
              <a:rPr lang="en">
                <a:solidFill>
                  <a:srgbClr val="0000FF"/>
                </a:solidFill>
              </a:rPr>
              <a:t>https://catalog.data.gov/dataset/crimes-2001-to-present-398a4</a:t>
            </a:r>
            <a:endParaRPr>
              <a:solidFill>
                <a:srgbClr val="0000FF"/>
              </a:solidFill>
            </a:endParaRPr>
          </a:p>
          <a:p>
            <a:pPr indent="-317500" lvl="0" marL="457200" marR="0" rtl="0" algn="just">
              <a:lnSpc>
                <a:spcPct val="115000"/>
              </a:lnSpc>
              <a:spcBef>
                <a:spcPts val="0"/>
              </a:spcBef>
              <a:spcAft>
                <a:spcPts val="0"/>
              </a:spcAft>
              <a:buSzPts val="1400"/>
              <a:buFont typeface="Trebuchet MS"/>
              <a:buChar char="►"/>
            </a:pPr>
            <a:r>
              <a:rPr lang="en">
                <a:solidFill>
                  <a:schemeClr val="dk1"/>
                </a:solidFill>
              </a:rPr>
              <a:t>Apart from this we have utilized ‘Crimes in Boston’ dataset to compare general crime trends between Chicago and Boston. This dataset is comparable to the dataset of crimes in Chicago. Boston crime dataset is availed from - </a:t>
            </a:r>
            <a:r>
              <a:rPr lang="en">
                <a:solidFill>
                  <a:srgbClr val="0000FF"/>
                </a:solidFill>
              </a:rPr>
              <a:t>https://www.kaggle.com/AnalyzeBoston/crimes-in-boston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 description </a:t>
            </a:r>
            <a:endParaRPr/>
          </a:p>
        </p:txBody>
      </p:sp>
      <p:sp>
        <p:nvSpPr>
          <p:cNvPr id="179" name="Google Shape;179;p24"/>
          <p:cNvSpPr txBox="1"/>
          <p:nvPr>
            <p:ph idx="1" type="body"/>
          </p:nvPr>
        </p:nvSpPr>
        <p:spPr>
          <a:xfrm>
            <a:off x="508000" y="1239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Chicago Dataset Features </a:t>
            </a:r>
            <a:endParaRPr/>
          </a:p>
          <a:p>
            <a:pPr indent="0" lvl="0" marL="0" rtl="0" algn="l">
              <a:spcBef>
                <a:spcPts val="800"/>
              </a:spcBef>
              <a:spcAft>
                <a:spcPts val="0"/>
              </a:spcAft>
              <a:buNone/>
            </a:pPr>
            <a:r>
              <a:t/>
            </a:r>
            <a:endParaRPr/>
          </a:p>
        </p:txBody>
      </p:sp>
      <p:graphicFrame>
        <p:nvGraphicFramePr>
          <p:cNvPr id="180" name="Google Shape;180;p24"/>
          <p:cNvGraphicFramePr/>
          <p:nvPr/>
        </p:nvGraphicFramePr>
        <p:xfrm>
          <a:off x="617825" y="1729625"/>
          <a:ext cx="3000000" cy="3000000"/>
        </p:xfrm>
        <a:graphic>
          <a:graphicData uri="http://schemas.openxmlformats.org/drawingml/2006/table">
            <a:tbl>
              <a:tblPr>
                <a:noFill/>
                <a:tableStyleId>{2AD55ED8-AC0F-40D3-8D18-4E5B4E16F667}</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en" sz="1000"/>
                        <a:t>ID</a:t>
                      </a:r>
                      <a:endParaRPr sz="1000"/>
                    </a:p>
                  </a:txBody>
                  <a:tcPr marT="91425" marB="91425" marR="91425" marL="91425"/>
                </a:tc>
                <a:tc>
                  <a:txBody>
                    <a:bodyPr/>
                    <a:lstStyle/>
                    <a:p>
                      <a:pPr indent="0" lvl="0" marL="0" rtl="0" algn="l">
                        <a:spcBef>
                          <a:spcPts val="0"/>
                        </a:spcBef>
                        <a:spcAft>
                          <a:spcPts val="0"/>
                        </a:spcAft>
                        <a:buNone/>
                      </a:pPr>
                      <a:r>
                        <a:rPr lang="en" sz="1000"/>
                        <a:t>Case Number</a:t>
                      </a:r>
                      <a:endParaRPr sz="1000"/>
                    </a:p>
                  </a:txBody>
                  <a:tcPr marT="91425" marB="91425" marR="91425" marL="91425"/>
                </a:tc>
                <a:tc>
                  <a:txBody>
                    <a:bodyPr/>
                    <a:lstStyle/>
                    <a:p>
                      <a:pPr indent="0" lvl="0" marL="0" rtl="0" algn="l">
                        <a:spcBef>
                          <a:spcPts val="0"/>
                        </a:spcBef>
                        <a:spcAft>
                          <a:spcPts val="0"/>
                        </a:spcAft>
                        <a:buNone/>
                      </a:pPr>
                      <a:r>
                        <a:rPr lang="en" sz="1000"/>
                        <a:t>Date</a:t>
                      </a:r>
                      <a:endParaRPr sz="1000"/>
                    </a:p>
                  </a:txBody>
                  <a:tcPr marT="91425" marB="91425" marR="91425" marL="91425"/>
                </a:tc>
                <a:tc>
                  <a:txBody>
                    <a:bodyPr/>
                    <a:lstStyle/>
                    <a:p>
                      <a:pPr indent="0" lvl="0" marL="0" rtl="0" algn="l">
                        <a:spcBef>
                          <a:spcPts val="0"/>
                        </a:spcBef>
                        <a:spcAft>
                          <a:spcPts val="0"/>
                        </a:spcAft>
                        <a:buNone/>
                      </a:pPr>
                      <a:r>
                        <a:rPr lang="en" sz="1000"/>
                        <a:t>Block</a:t>
                      </a:r>
                      <a:endParaRPr sz="1000"/>
                    </a:p>
                  </a:txBody>
                  <a:tcPr marT="91425" marB="91425" marR="91425" marL="91425"/>
                </a:tc>
                <a:tc>
                  <a:txBody>
                    <a:bodyPr/>
                    <a:lstStyle/>
                    <a:p>
                      <a:pPr indent="0" lvl="0" marL="0" rtl="0" algn="l">
                        <a:spcBef>
                          <a:spcPts val="0"/>
                        </a:spcBef>
                        <a:spcAft>
                          <a:spcPts val="0"/>
                        </a:spcAft>
                        <a:buNone/>
                      </a:pPr>
                      <a:r>
                        <a:rPr lang="en" sz="1000"/>
                        <a:t>IUCR</a:t>
                      </a:r>
                      <a:endParaRPr sz="1000"/>
                    </a:p>
                  </a:txBody>
                  <a:tcPr marT="91425" marB="91425" marR="91425" marL="91425"/>
                </a:tc>
                <a:tc>
                  <a:txBody>
                    <a:bodyPr/>
                    <a:lstStyle/>
                    <a:p>
                      <a:pPr indent="0" lvl="0" marL="0" rtl="0" algn="l">
                        <a:spcBef>
                          <a:spcPts val="0"/>
                        </a:spcBef>
                        <a:spcAft>
                          <a:spcPts val="0"/>
                        </a:spcAft>
                        <a:buNone/>
                      </a:pPr>
                      <a:r>
                        <a:rPr lang="en" sz="1000"/>
                        <a:t>Primary Type</a:t>
                      </a:r>
                      <a:endParaRPr sz="1000"/>
                    </a:p>
                  </a:txBody>
                  <a:tcPr marT="91425" marB="91425" marR="91425" marL="91425"/>
                </a:tc>
                <a:tc>
                  <a:txBody>
                    <a:bodyPr/>
                    <a:lstStyle/>
                    <a:p>
                      <a:pPr indent="0" lvl="0" marL="0" rtl="0" algn="l">
                        <a:spcBef>
                          <a:spcPts val="0"/>
                        </a:spcBef>
                        <a:spcAft>
                          <a:spcPts val="0"/>
                        </a:spcAft>
                        <a:buNone/>
                      </a:pPr>
                      <a:r>
                        <a:rPr lang="en" sz="1000"/>
                        <a:t>Description</a:t>
                      </a:r>
                      <a:endParaRPr sz="1000"/>
                    </a:p>
                  </a:txBody>
                  <a:tcPr marT="91425" marB="91425" marR="91425" marL="91425"/>
                </a:tc>
                <a:tc>
                  <a:txBody>
                    <a:bodyPr/>
                    <a:lstStyle/>
                    <a:p>
                      <a:pPr indent="0" lvl="0" marL="0" rtl="0" algn="l">
                        <a:spcBef>
                          <a:spcPts val="0"/>
                        </a:spcBef>
                        <a:spcAft>
                          <a:spcPts val="0"/>
                        </a:spcAft>
                        <a:buNone/>
                      </a:pPr>
                      <a:r>
                        <a:rPr lang="en" sz="1000"/>
                        <a:t>Location Description</a:t>
                      </a:r>
                      <a:endParaRPr sz="1000"/>
                    </a:p>
                  </a:txBody>
                  <a:tcPr marT="91425" marB="91425" marR="91425" marL="91425"/>
                </a:tc>
              </a:tr>
              <a:tr h="381000">
                <a:tc>
                  <a:txBody>
                    <a:bodyPr/>
                    <a:lstStyle/>
                    <a:p>
                      <a:pPr indent="0" lvl="0" marL="0" rtl="0" algn="l">
                        <a:spcBef>
                          <a:spcPts val="0"/>
                        </a:spcBef>
                        <a:spcAft>
                          <a:spcPts val="0"/>
                        </a:spcAft>
                        <a:buNone/>
                      </a:pPr>
                      <a:r>
                        <a:rPr lang="en" sz="1000"/>
                        <a:t>Arrest</a:t>
                      </a:r>
                      <a:endParaRPr sz="1000"/>
                    </a:p>
                  </a:txBody>
                  <a:tcPr marT="91425" marB="91425" marR="91425" marL="91425"/>
                </a:tc>
                <a:tc>
                  <a:txBody>
                    <a:bodyPr/>
                    <a:lstStyle/>
                    <a:p>
                      <a:pPr indent="0" lvl="0" marL="0" rtl="0" algn="l">
                        <a:spcBef>
                          <a:spcPts val="0"/>
                        </a:spcBef>
                        <a:spcAft>
                          <a:spcPts val="0"/>
                        </a:spcAft>
                        <a:buNone/>
                      </a:pPr>
                      <a:r>
                        <a:rPr lang="en" sz="1000"/>
                        <a:t>Domestic</a:t>
                      </a:r>
                      <a:endParaRPr sz="1000"/>
                    </a:p>
                  </a:txBody>
                  <a:tcPr marT="91425" marB="91425" marR="91425" marL="91425"/>
                </a:tc>
                <a:tc>
                  <a:txBody>
                    <a:bodyPr/>
                    <a:lstStyle/>
                    <a:p>
                      <a:pPr indent="0" lvl="0" marL="0" rtl="0" algn="l">
                        <a:spcBef>
                          <a:spcPts val="0"/>
                        </a:spcBef>
                        <a:spcAft>
                          <a:spcPts val="0"/>
                        </a:spcAft>
                        <a:buNone/>
                      </a:pPr>
                      <a:r>
                        <a:rPr lang="en" sz="1000"/>
                        <a:t>Beat</a:t>
                      </a:r>
                      <a:endParaRPr sz="1000"/>
                    </a:p>
                  </a:txBody>
                  <a:tcPr marT="91425" marB="91425" marR="91425" marL="91425"/>
                </a:tc>
                <a:tc>
                  <a:txBody>
                    <a:bodyPr/>
                    <a:lstStyle/>
                    <a:p>
                      <a:pPr indent="0" lvl="0" marL="0" rtl="0" algn="l">
                        <a:spcBef>
                          <a:spcPts val="0"/>
                        </a:spcBef>
                        <a:spcAft>
                          <a:spcPts val="0"/>
                        </a:spcAft>
                        <a:buNone/>
                      </a:pPr>
                      <a:r>
                        <a:rPr lang="en" sz="1000"/>
                        <a:t>District</a:t>
                      </a:r>
                      <a:endParaRPr sz="1000"/>
                    </a:p>
                  </a:txBody>
                  <a:tcPr marT="91425" marB="91425" marR="91425" marL="91425"/>
                </a:tc>
                <a:tc>
                  <a:txBody>
                    <a:bodyPr/>
                    <a:lstStyle/>
                    <a:p>
                      <a:pPr indent="0" lvl="0" marL="0" rtl="0" algn="l">
                        <a:spcBef>
                          <a:spcPts val="0"/>
                        </a:spcBef>
                        <a:spcAft>
                          <a:spcPts val="0"/>
                        </a:spcAft>
                        <a:buNone/>
                      </a:pPr>
                      <a:r>
                        <a:rPr lang="en" sz="1000"/>
                        <a:t>Ward</a:t>
                      </a:r>
                      <a:endParaRPr sz="1000"/>
                    </a:p>
                  </a:txBody>
                  <a:tcPr marT="91425" marB="91425" marR="91425" marL="91425"/>
                </a:tc>
                <a:tc>
                  <a:txBody>
                    <a:bodyPr/>
                    <a:lstStyle/>
                    <a:p>
                      <a:pPr indent="0" lvl="0" marL="0" rtl="0" algn="l">
                        <a:spcBef>
                          <a:spcPts val="0"/>
                        </a:spcBef>
                        <a:spcAft>
                          <a:spcPts val="0"/>
                        </a:spcAft>
                        <a:buNone/>
                      </a:pPr>
                      <a:r>
                        <a:rPr lang="en" sz="1000"/>
                        <a:t>Community Area</a:t>
                      </a:r>
                      <a:endParaRPr sz="1000"/>
                    </a:p>
                  </a:txBody>
                  <a:tcPr marT="91425" marB="91425" marR="91425" marL="91425"/>
                </a:tc>
                <a:tc>
                  <a:txBody>
                    <a:bodyPr/>
                    <a:lstStyle/>
                    <a:p>
                      <a:pPr indent="0" lvl="0" marL="0" rtl="0" algn="l">
                        <a:spcBef>
                          <a:spcPts val="0"/>
                        </a:spcBef>
                        <a:spcAft>
                          <a:spcPts val="0"/>
                        </a:spcAft>
                        <a:buNone/>
                      </a:pPr>
                      <a:r>
                        <a:rPr lang="en" sz="1000"/>
                        <a:t>FBI Code</a:t>
                      </a:r>
                      <a:endParaRPr sz="1000"/>
                    </a:p>
                  </a:txBody>
                  <a:tcPr marT="91425" marB="91425" marR="91425" marL="91425"/>
                </a:tc>
                <a:tc>
                  <a:txBody>
                    <a:bodyPr/>
                    <a:lstStyle/>
                    <a:p>
                      <a:pPr indent="0" lvl="0" marL="0" rtl="0" algn="l">
                        <a:spcBef>
                          <a:spcPts val="0"/>
                        </a:spcBef>
                        <a:spcAft>
                          <a:spcPts val="0"/>
                        </a:spcAft>
                        <a:buNone/>
                      </a:pPr>
                      <a:r>
                        <a:rPr lang="en" sz="1000"/>
                        <a:t>X Coordinate</a:t>
                      </a:r>
                      <a:endParaRPr sz="1000"/>
                    </a:p>
                  </a:txBody>
                  <a:tcPr marT="91425" marB="91425" marR="91425" marL="91425"/>
                </a:tc>
              </a:tr>
              <a:tr h="381000">
                <a:tc>
                  <a:txBody>
                    <a:bodyPr/>
                    <a:lstStyle/>
                    <a:p>
                      <a:pPr indent="0" lvl="0" marL="0" rtl="0" algn="l">
                        <a:spcBef>
                          <a:spcPts val="0"/>
                        </a:spcBef>
                        <a:spcAft>
                          <a:spcPts val="0"/>
                        </a:spcAft>
                        <a:buNone/>
                      </a:pPr>
                      <a:r>
                        <a:rPr lang="en" sz="1000"/>
                        <a:t>Y Coordinate</a:t>
                      </a:r>
                      <a:endParaRPr sz="1000"/>
                    </a:p>
                  </a:txBody>
                  <a:tcPr marT="91425" marB="91425" marR="91425" marL="91425"/>
                </a:tc>
                <a:tc>
                  <a:txBody>
                    <a:bodyPr/>
                    <a:lstStyle/>
                    <a:p>
                      <a:pPr indent="0" lvl="0" marL="0" rtl="0" algn="l">
                        <a:spcBef>
                          <a:spcPts val="0"/>
                        </a:spcBef>
                        <a:spcAft>
                          <a:spcPts val="0"/>
                        </a:spcAft>
                        <a:buNone/>
                      </a:pPr>
                      <a:r>
                        <a:rPr lang="en" sz="1000"/>
                        <a:t>Year</a:t>
                      </a:r>
                      <a:endParaRPr sz="1000"/>
                    </a:p>
                  </a:txBody>
                  <a:tcPr marT="91425" marB="91425" marR="91425" marL="91425"/>
                </a:tc>
                <a:tc>
                  <a:txBody>
                    <a:bodyPr/>
                    <a:lstStyle/>
                    <a:p>
                      <a:pPr indent="0" lvl="0" marL="0" rtl="0" algn="l">
                        <a:spcBef>
                          <a:spcPts val="0"/>
                        </a:spcBef>
                        <a:spcAft>
                          <a:spcPts val="0"/>
                        </a:spcAft>
                        <a:buNone/>
                      </a:pPr>
                      <a:r>
                        <a:rPr lang="en" sz="1000"/>
                        <a:t>Updated On</a:t>
                      </a:r>
                      <a:endParaRPr sz="1000"/>
                    </a:p>
                  </a:txBody>
                  <a:tcPr marT="91425" marB="91425" marR="91425" marL="91425"/>
                </a:tc>
                <a:tc>
                  <a:txBody>
                    <a:bodyPr/>
                    <a:lstStyle/>
                    <a:p>
                      <a:pPr indent="0" lvl="0" marL="0" rtl="0" algn="l">
                        <a:spcBef>
                          <a:spcPts val="0"/>
                        </a:spcBef>
                        <a:spcAft>
                          <a:spcPts val="0"/>
                        </a:spcAft>
                        <a:buNone/>
                      </a:pPr>
                      <a:r>
                        <a:rPr lang="en" sz="1000"/>
                        <a:t>Latitude</a:t>
                      </a:r>
                      <a:endParaRPr sz="1000"/>
                    </a:p>
                  </a:txBody>
                  <a:tcPr marT="91425" marB="91425" marR="91425" marL="91425"/>
                </a:tc>
                <a:tc>
                  <a:txBody>
                    <a:bodyPr/>
                    <a:lstStyle/>
                    <a:p>
                      <a:pPr indent="0" lvl="0" marL="0" rtl="0" algn="l">
                        <a:spcBef>
                          <a:spcPts val="0"/>
                        </a:spcBef>
                        <a:spcAft>
                          <a:spcPts val="0"/>
                        </a:spcAft>
                        <a:buNone/>
                      </a:pPr>
                      <a:r>
                        <a:rPr lang="en" sz="1000"/>
                        <a:t>Longitude</a:t>
                      </a:r>
                      <a:endParaRPr sz="1000"/>
                    </a:p>
                  </a:txBody>
                  <a:tcPr marT="91425" marB="91425" marR="91425" marL="91425"/>
                </a:tc>
                <a:tc>
                  <a:txBody>
                    <a:bodyPr/>
                    <a:lstStyle/>
                    <a:p>
                      <a:pPr indent="0" lvl="0" marL="0" rtl="0" algn="l">
                        <a:spcBef>
                          <a:spcPts val="0"/>
                        </a:spcBef>
                        <a:spcAft>
                          <a:spcPts val="0"/>
                        </a:spcAft>
                        <a:buNone/>
                      </a:pPr>
                      <a:r>
                        <a:rPr lang="en" sz="1000"/>
                        <a:t>Location</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Data description </a:t>
            </a:r>
            <a:endParaRPr/>
          </a:p>
        </p:txBody>
      </p:sp>
      <p:sp>
        <p:nvSpPr>
          <p:cNvPr id="186" name="Google Shape;186;p25"/>
          <p:cNvSpPr txBox="1"/>
          <p:nvPr>
            <p:ph idx="1" type="body"/>
          </p:nvPr>
        </p:nvSpPr>
        <p:spPr>
          <a:xfrm>
            <a:off x="508000" y="1239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Boston</a:t>
            </a:r>
            <a:r>
              <a:rPr lang="en"/>
              <a:t> Dataset Features </a:t>
            </a:r>
            <a:endParaRPr/>
          </a:p>
          <a:p>
            <a:pPr indent="0" lvl="0" marL="0" rtl="0" algn="l">
              <a:spcBef>
                <a:spcPts val="800"/>
              </a:spcBef>
              <a:spcAft>
                <a:spcPts val="0"/>
              </a:spcAft>
              <a:buNone/>
            </a:pPr>
            <a:r>
              <a:t/>
            </a:r>
            <a:endParaRPr/>
          </a:p>
        </p:txBody>
      </p:sp>
      <p:graphicFrame>
        <p:nvGraphicFramePr>
          <p:cNvPr id="187" name="Google Shape;187;p25"/>
          <p:cNvGraphicFramePr/>
          <p:nvPr/>
        </p:nvGraphicFramePr>
        <p:xfrm>
          <a:off x="628350" y="1749525"/>
          <a:ext cx="3000000" cy="3000000"/>
        </p:xfrm>
        <a:graphic>
          <a:graphicData uri="http://schemas.openxmlformats.org/drawingml/2006/table">
            <a:tbl>
              <a:tblPr>
                <a:noFill/>
                <a:tableStyleId>{2AD55ED8-AC0F-40D3-8D18-4E5B4E16F667}</a:tableStyleId>
              </a:tblPr>
              <a:tblGrid>
                <a:gridCol w="1649475"/>
                <a:gridCol w="1346875"/>
                <a:gridCol w="1830400"/>
                <a:gridCol w="754325"/>
                <a:gridCol w="958675"/>
              </a:tblGrid>
              <a:tr h="334300">
                <a:tc>
                  <a:txBody>
                    <a:bodyPr/>
                    <a:lstStyle/>
                    <a:p>
                      <a:pPr indent="0" lvl="0" marL="0" rtl="0" algn="ctr">
                        <a:spcBef>
                          <a:spcPts val="0"/>
                        </a:spcBef>
                        <a:spcAft>
                          <a:spcPts val="0"/>
                        </a:spcAft>
                        <a:buNone/>
                      </a:pPr>
                      <a:r>
                        <a:rPr lang="en" sz="1100"/>
                        <a:t>INCIDENT_NUMBER</a:t>
                      </a:r>
                      <a:endParaRPr sz="1100"/>
                    </a:p>
                  </a:txBody>
                  <a:tcPr marT="91425" marB="91425" marR="91425" marL="91425"/>
                </a:tc>
                <a:tc>
                  <a:txBody>
                    <a:bodyPr/>
                    <a:lstStyle/>
                    <a:p>
                      <a:pPr indent="0" lvl="0" marL="0" rtl="0" algn="ctr">
                        <a:spcBef>
                          <a:spcPts val="0"/>
                        </a:spcBef>
                        <a:spcAft>
                          <a:spcPts val="0"/>
                        </a:spcAft>
                        <a:buNone/>
                      </a:pPr>
                      <a:r>
                        <a:rPr lang="en" sz="1050">
                          <a:solidFill>
                            <a:schemeClr val="dk1"/>
                          </a:solidFill>
                          <a:highlight>
                            <a:srgbClr val="FFFFFF"/>
                          </a:highlight>
                        </a:rPr>
                        <a:t>OFFENSE_CODE</a:t>
                      </a:r>
                      <a:endParaRPr/>
                    </a:p>
                  </a:txBody>
                  <a:tcPr marT="91425" marB="91425" marR="91425" marL="91425"/>
                </a:tc>
                <a:tc>
                  <a:txBody>
                    <a:bodyPr/>
                    <a:lstStyle/>
                    <a:p>
                      <a:pPr indent="0" lvl="0" marL="0" rtl="0" algn="ctr">
                        <a:spcBef>
                          <a:spcPts val="0"/>
                        </a:spcBef>
                        <a:spcAft>
                          <a:spcPts val="0"/>
                        </a:spcAft>
                        <a:buNone/>
                      </a:pPr>
                      <a:r>
                        <a:rPr lang="en" sz="1000">
                          <a:solidFill>
                            <a:schemeClr val="dk1"/>
                          </a:solidFill>
                          <a:highlight>
                            <a:srgbClr val="FFFFFF"/>
                          </a:highlight>
                        </a:rPr>
                        <a:t>OFFENSE_CODE_GROUP</a:t>
                      </a:r>
                      <a:endParaRPr sz="1000"/>
                    </a:p>
                  </a:txBody>
                  <a:tcPr marT="91425" marB="91425" marR="91425" marL="91425"/>
                </a:tc>
                <a:tc>
                  <a:txBody>
                    <a:bodyPr/>
                    <a:lstStyle/>
                    <a:p>
                      <a:pPr indent="0" lvl="0" marL="0" rtl="0" algn="ctr">
                        <a:spcBef>
                          <a:spcPts val="0"/>
                        </a:spcBef>
                        <a:spcAft>
                          <a:spcPts val="0"/>
                        </a:spcAft>
                        <a:buNone/>
                      </a:pPr>
                      <a:r>
                        <a:rPr lang="en" sz="1050">
                          <a:solidFill>
                            <a:schemeClr val="dk1"/>
                          </a:solidFill>
                          <a:highlight>
                            <a:srgbClr val="FFFFFF"/>
                          </a:highlight>
                        </a:rPr>
                        <a:t>YEAR</a:t>
                      </a:r>
                      <a:endParaRPr/>
                    </a:p>
                  </a:txBody>
                  <a:tcPr marT="91425" marB="91425" marR="91425" marL="91425"/>
                </a:tc>
                <a:tc>
                  <a:txBody>
                    <a:bodyPr/>
                    <a:lstStyle/>
                    <a:p>
                      <a:pPr indent="0" lvl="0" marL="0" rtl="0" algn="ctr">
                        <a:spcBef>
                          <a:spcPts val="0"/>
                        </a:spcBef>
                        <a:spcAft>
                          <a:spcPts val="0"/>
                        </a:spcAft>
                        <a:buNone/>
                      </a:pPr>
                      <a:r>
                        <a:rPr lang="en" sz="1050">
                          <a:solidFill>
                            <a:schemeClr val="dk1"/>
                          </a:solidFill>
                          <a:highlight>
                            <a:srgbClr val="FFFFFF"/>
                          </a:highlight>
                        </a:rPr>
                        <a:t>SHOOTING</a:t>
                      </a:r>
                      <a:endParaRPr/>
                    </a:p>
                  </a:txBody>
                  <a:tcPr marT="91425" marB="91425" marR="91425" marL="91425"/>
                </a:tc>
              </a:tr>
              <a:tr h="307650">
                <a:tc>
                  <a:txBody>
                    <a:bodyPr/>
                    <a:lstStyle/>
                    <a:p>
                      <a:pPr indent="0" lvl="0" marL="0" rtl="0" algn="ctr">
                        <a:spcBef>
                          <a:spcPts val="0"/>
                        </a:spcBef>
                        <a:spcAft>
                          <a:spcPts val="0"/>
                        </a:spcAft>
                        <a:buNone/>
                      </a:pPr>
                      <a:r>
                        <a:rPr lang="en" sz="1050">
                          <a:solidFill>
                            <a:schemeClr val="dk1"/>
                          </a:solidFill>
                          <a:highlight>
                            <a:srgbClr val="FFFFFF"/>
                          </a:highlight>
                        </a:rPr>
                        <a:t>REPORTING_AREA</a:t>
                      </a:r>
                      <a:endParaRPr/>
                    </a:p>
                  </a:txBody>
                  <a:tcPr marT="91425" marB="91425" marR="91425" marL="91425"/>
                </a:tc>
                <a:tc>
                  <a:txBody>
                    <a:bodyPr/>
                    <a:lstStyle/>
                    <a:p>
                      <a:pPr indent="0" lvl="0" marL="0" rtl="0" algn="ctr">
                        <a:spcBef>
                          <a:spcPts val="0"/>
                        </a:spcBef>
                        <a:spcAft>
                          <a:spcPts val="0"/>
                        </a:spcAft>
                        <a:buNone/>
                      </a:pPr>
                      <a:r>
                        <a:rPr lang="en" sz="1050">
                          <a:solidFill>
                            <a:schemeClr val="dk1"/>
                          </a:solidFill>
                          <a:highlight>
                            <a:srgbClr val="FFFFFF"/>
                          </a:highlight>
                        </a:rPr>
                        <a:t>DISTRICT</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highlight>
                            <a:srgbClr val="FFFFFF"/>
                          </a:highlight>
                        </a:rPr>
                        <a:t>OFFENSE_DESCRIPTION</a:t>
                      </a:r>
                      <a:endParaRPr/>
                    </a:p>
                  </a:txBody>
                  <a:tcPr marT="91425" marB="91425" marR="91425" marL="91425"/>
                </a:tc>
                <a:tc>
                  <a:txBody>
                    <a:bodyPr/>
                    <a:lstStyle/>
                    <a:p>
                      <a:pPr indent="0" lvl="0" marL="0" rtl="0" algn="ctr">
                        <a:spcBef>
                          <a:spcPts val="0"/>
                        </a:spcBef>
                        <a:spcAft>
                          <a:spcPts val="0"/>
                        </a:spcAft>
                        <a:buNone/>
                      </a:pPr>
                      <a:r>
                        <a:rPr lang="en" sz="1050">
                          <a:solidFill>
                            <a:schemeClr val="dk1"/>
                          </a:solidFill>
                          <a:highlight>
                            <a:srgbClr val="FFFFFF"/>
                          </a:highlight>
                        </a:rPr>
                        <a:t>HOUR</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50">
                          <a:solidFill>
                            <a:schemeClr val="dk1"/>
                          </a:solidFill>
                          <a:highlight>
                            <a:srgbClr val="FFFFFF"/>
                          </a:highlight>
                        </a:rPr>
                        <a:t>LOCATION</a:t>
                      </a:r>
                      <a:endParaRPr/>
                    </a:p>
                  </a:txBody>
                  <a:tcPr marT="91425" marB="91425" marR="91425" marL="91425"/>
                </a:tc>
              </a:tr>
              <a:tr h="307650">
                <a:tc>
                  <a:txBody>
                    <a:bodyPr/>
                    <a:lstStyle/>
                    <a:p>
                      <a:pPr indent="0" lvl="0" marL="0" rtl="0" algn="ctr">
                        <a:spcBef>
                          <a:spcPts val="0"/>
                        </a:spcBef>
                        <a:spcAft>
                          <a:spcPts val="0"/>
                        </a:spcAft>
                        <a:buNone/>
                      </a:pPr>
                      <a:r>
                        <a:rPr lang="en" sz="1050">
                          <a:solidFill>
                            <a:schemeClr val="dk1"/>
                          </a:solidFill>
                          <a:highlight>
                            <a:srgbClr val="FFFFFF"/>
                          </a:highlight>
                        </a:rPr>
                        <a:t>OCCURRED_ON_DATE</a:t>
                      </a:r>
                      <a:endParaRPr/>
                    </a:p>
                  </a:txBody>
                  <a:tcPr marT="91425" marB="91425" marR="91425" marL="91425"/>
                </a:tc>
                <a:tc>
                  <a:txBody>
                    <a:bodyPr/>
                    <a:lstStyle/>
                    <a:p>
                      <a:pPr indent="0" lvl="0" marL="0" rtl="0" algn="ctr">
                        <a:spcBef>
                          <a:spcPts val="0"/>
                        </a:spcBef>
                        <a:spcAft>
                          <a:spcPts val="0"/>
                        </a:spcAft>
                        <a:buNone/>
                      </a:pPr>
                      <a:r>
                        <a:rPr lang="en" sz="1050">
                          <a:solidFill>
                            <a:schemeClr val="dk1"/>
                          </a:solidFill>
                          <a:highlight>
                            <a:srgbClr val="FFFFFF"/>
                          </a:highlight>
                        </a:rPr>
                        <a:t>DAY_OF_WEEK</a:t>
                      </a:r>
                      <a:endParaRPr/>
                    </a:p>
                  </a:txBody>
                  <a:tcPr marT="91425" marB="91425" marR="91425" marL="91425"/>
                </a:tc>
                <a:tc>
                  <a:txBody>
                    <a:bodyPr/>
                    <a:lstStyle/>
                    <a:p>
                      <a:pPr indent="0" lvl="0" marL="0" rtl="0" algn="ctr">
                        <a:spcBef>
                          <a:spcPts val="0"/>
                        </a:spcBef>
                        <a:spcAft>
                          <a:spcPts val="0"/>
                        </a:spcAft>
                        <a:buNone/>
                      </a:pPr>
                      <a:r>
                        <a:rPr lang="en" sz="1050">
                          <a:solidFill>
                            <a:schemeClr val="dk1"/>
                          </a:solidFill>
                          <a:highlight>
                            <a:srgbClr val="FFFFFF"/>
                          </a:highlight>
                        </a:rPr>
                        <a:t>UCR_PART</a:t>
                      </a:r>
                      <a:endParaRPr/>
                    </a:p>
                  </a:txBody>
                  <a:tcPr marT="91425" marB="91425" marR="91425" marL="91425"/>
                </a:tc>
                <a:tc>
                  <a:txBody>
                    <a:bodyPr/>
                    <a:lstStyle/>
                    <a:p>
                      <a:pPr indent="0" lvl="0" marL="0" rtl="0" algn="ctr">
                        <a:spcBef>
                          <a:spcPts val="0"/>
                        </a:spcBef>
                        <a:spcAft>
                          <a:spcPts val="0"/>
                        </a:spcAft>
                        <a:buNone/>
                      </a:pPr>
                      <a:r>
                        <a:rPr lang="en" sz="1000">
                          <a:solidFill>
                            <a:schemeClr val="dk1"/>
                          </a:solidFill>
                          <a:highlight>
                            <a:srgbClr val="FFFFFF"/>
                          </a:highlight>
                        </a:rPr>
                        <a:t>MONTH</a:t>
                      </a:r>
                      <a:endParaRPr sz="1000"/>
                    </a:p>
                  </a:txBody>
                  <a:tcPr marT="91425" marB="91425" marR="91425" marL="91425"/>
                </a:tc>
                <a:tc>
                  <a:txBody>
                    <a:bodyPr/>
                    <a:lstStyle/>
                    <a:p>
                      <a:pPr indent="0" lvl="0" marL="0" rtl="0" algn="ctr">
                        <a:spcBef>
                          <a:spcPts val="0"/>
                        </a:spcBef>
                        <a:spcAft>
                          <a:spcPts val="0"/>
                        </a:spcAft>
                        <a:buNone/>
                      </a:pPr>
                      <a:r>
                        <a:rPr lang="en" sz="1050">
                          <a:solidFill>
                            <a:schemeClr val="dk1"/>
                          </a:solidFill>
                          <a:highlight>
                            <a:srgbClr val="FFFFFF"/>
                          </a:highlight>
                        </a:rPr>
                        <a:t>STREET</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ctrTitle"/>
          </p:nvPr>
        </p:nvSpPr>
        <p:spPr>
          <a:xfrm>
            <a:off x="1130300" y="1803400"/>
            <a:ext cx="5825100" cy="12348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METHODOLOGY</a:t>
            </a:r>
            <a:endParaRPr/>
          </a:p>
        </p:txBody>
      </p:sp>
      <p:sp>
        <p:nvSpPr>
          <p:cNvPr id="193" name="Google Shape;193;p26"/>
          <p:cNvSpPr txBox="1"/>
          <p:nvPr>
            <p:ph idx="1" type="subTitle"/>
          </p:nvPr>
        </p:nvSpPr>
        <p:spPr>
          <a:xfrm>
            <a:off x="1130300" y="3038125"/>
            <a:ext cx="5825100" cy="822600"/>
          </a:xfrm>
          <a:prstGeom prst="rect">
            <a:avLst/>
          </a:prstGeom>
        </p:spPr>
        <p:txBody>
          <a:bodyPr anchorCtr="0" anchor="t" bIns="34275" lIns="68575" spcFirstLastPara="1" rIns="68575" wrap="square" tIns="34275">
            <a:noAutofit/>
          </a:bodyPr>
          <a:lstStyle/>
          <a:p>
            <a:pPr indent="0" lvl="0" marL="0" rtl="0" algn="r">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