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5189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781240" y="3836160"/>
            <a:ext cx="5189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781240" y="383616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8440560" y="383616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7535880" y="144792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9290520" y="144792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5781240" y="383616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7535880" y="383616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9290520" y="383616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5781240" y="1447920"/>
            <a:ext cx="51897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51897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1154880" y="1295280"/>
            <a:ext cx="2792880" cy="741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781240" y="383616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5781240" y="1447920"/>
            <a:ext cx="51897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440560" y="383616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781240" y="3836160"/>
            <a:ext cx="5189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5189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781240" y="3836160"/>
            <a:ext cx="5189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781240" y="383616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8440560" y="383616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7535880" y="144792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9290520" y="144792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781240" y="383616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body"/>
          </p:nvPr>
        </p:nvSpPr>
        <p:spPr>
          <a:xfrm>
            <a:off x="7535880" y="383616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 type="body"/>
          </p:nvPr>
        </p:nvSpPr>
        <p:spPr>
          <a:xfrm>
            <a:off x="9290520" y="383616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5781240" y="1447920"/>
            <a:ext cx="51897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51897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51897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1154880" y="1295280"/>
            <a:ext cx="2792880" cy="741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781240" y="383616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440560" y="383616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781240" y="3836160"/>
            <a:ext cx="5189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5189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781240" y="3836160"/>
            <a:ext cx="5189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5781240" y="383616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8440560" y="383616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7535880" y="144792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9290520" y="144792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5781240" y="383616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7535880" y="383616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9290520" y="3836160"/>
            <a:ext cx="1670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1154880" y="1295280"/>
            <a:ext cx="2792880" cy="741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781240" y="383616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440560" y="383616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440560" y="1447920"/>
            <a:ext cx="25322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781240" y="3836160"/>
            <a:ext cx="51897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21" name="CustomShape 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cxn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" name="CustomShape 11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11" name="Group 12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2" name="CustomShape 13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 rot="5400000">
            <a:off x="10159200" y="179208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E4DF3313-F0AD-465A-AE36-E303CADDAE2E}" type="datetime">
              <a:rPr lang="es-CL" sz="1000" b="0" strike="noStrike" spc="-1">
                <a:solidFill>
                  <a:srgbClr val="FFFFFF"/>
                </a:solidFill>
                <a:latin typeface="Century Gothic"/>
              </a:rPr>
              <a:t>27-11-2018</a:t>
            </a:fld>
            <a:endParaRPr lang="es-CL" sz="1000" b="0" strike="noStrike" spc="-1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 rot="5400000">
            <a:off x="8952120" y="322776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endParaRPr lang="es-CL" sz="2400" b="0" strike="noStrike" spc="-1">
              <a:latin typeface="Times New Roman"/>
            </a:endParaRPr>
          </a:p>
        </p:txBody>
      </p:sp>
      <p:sp>
        <p:nvSpPr>
          <p:cNvPr id="17" name="CustomShape 18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PlaceHolder 19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09596B01-1BE9-4460-B0B0-E40F64E90A75}" type="slidenum">
              <a:rPr lang="es-CL" sz="2800" b="0" strike="noStrike" spc="-1">
                <a:solidFill>
                  <a:srgbClr val="FFFFFF"/>
                </a:solidFill>
                <a:latin typeface="Century Gothic"/>
              </a:rPr>
              <a:t>‹Nº›</a:t>
            </a:fld>
            <a:endParaRPr lang="es-CL" sz="2800" b="0" strike="noStrike" spc="-1">
              <a:latin typeface="Times New Roman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57" name="CustomShape 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CustomShape 3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" name="CustomShape 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" name="CustomShape 5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" name="CustomShape 6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" name="CustomShape 7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" name="CustomShape 8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9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cxn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10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" name="CustomShape 1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PlaceHolder 12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8" name="PlaceHolder 13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Century Gothic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Fifth level</a:t>
            </a:r>
          </a:p>
        </p:txBody>
      </p:sp>
      <p:sp>
        <p:nvSpPr>
          <p:cNvPr id="69" name="PlaceHolder 14"/>
          <p:cNvSpPr>
            <a:spLocks noGrp="1"/>
          </p:cNvSpPr>
          <p:nvPr>
            <p:ph type="dt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4150FAF-1292-4431-8E76-30FBE48272E0}" type="datetime">
              <a:rPr lang="es-CL" sz="1000" b="1" strike="noStrike" spc="-1">
                <a:solidFill>
                  <a:srgbClr val="B31166"/>
                </a:solidFill>
                <a:latin typeface="Century Gothic"/>
              </a:rPr>
              <a:t>27-11-2018</a:t>
            </a:fld>
            <a:endParaRPr lang="es-CL" sz="1000" b="0" strike="noStrike" spc="-1">
              <a:latin typeface="Times New Roman"/>
            </a:endParaRPr>
          </a:p>
        </p:txBody>
      </p:sp>
      <p:sp>
        <p:nvSpPr>
          <p:cNvPr id="70" name="PlaceHolder 15"/>
          <p:cNvSpPr>
            <a:spLocks noGrp="1"/>
          </p:cNvSpPr>
          <p:nvPr>
            <p:ph type="ftr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endParaRPr lang="es-CL" sz="2400" b="0" strike="noStrike" spc="-1">
              <a:latin typeface="Times New Roman"/>
            </a:endParaRPr>
          </a:p>
        </p:txBody>
      </p:sp>
      <p:sp>
        <p:nvSpPr>
          <p:cNvPr id="71" name="PlaceHolder 16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9BC8AE98-43E9-41C1-AE67-33DE04A7A0E6}" type="slidenum">
              <a:rPr lang="es-CL" sz="2800" b="0" strike="noStrike" spc="-1">
                <a:solidFill>
                  <a:srgbClr val="FFFFFF"/>
                </a:solidFill>
                <a:latin typeface="Century Gothic"/>
              </a:rPr>
              <a:t>‹Nº›</a:t>
            </a:fld>
            <a:endParaRPr lang="es-CL" sz="2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09" name="CustomShape 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CustomShape 3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1" name="CustomShape 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2" name="CustomShape 5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3" name="CustomShape 6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4" name="CustomShape 7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5" name="CustomShape 8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9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cxn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10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8" name="CustomShape 11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119" name="Group 12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20" name="CustomShape 13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CustomShape 14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CustomShape 15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CustomShape 16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17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18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lin ang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19"/>
            <p:cNvSpPr/>
            <p:nvPr/>
          </p:nvSpPr>
          <p:spPr>
            <a:xfrm>
              <a:off x="5713560" y="402120"/>
              <a:ext cx="6054840" cy="605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20"/>
            <p:cNvSpPr/>
            <p:nvPr/>
          </p:nvSpPr>
          <p:spPr>
            <a:xfrm rot="15922200">
              <a:off x="3140280" y="1826280"/>
              <a:ext cx="3299040" cy="440640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21"/>
            <p:cNvSpPr/>
            <p:nvPr/>
          </p:nvSpPr>
          <p:spPr>
            <a:xfrm rot="16200000">
              <a:off x="2229120" y="2801880"/>
              <a:ext cx="6053400" cy="1254240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22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0" name="PlaceHolder 23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880" cy="1599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1" name="PlaceHolder 24"/>
          <p:cNvSpPr>
            <a:spLocks noGrp="1"/>
          </p:cNvSpPr>
          <p:nvPr>
            <p:ph type="body"/>
          </p:nvPr>
        </p:nvSpPr>
        <p:spPr>
          <a:xfrm>
            <a:off x="5781240" y="1447920"/>
            <a:ext cx="5189760" cy="4571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Century Gothic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Fifth level</a:t>
            </a:r>
          </a:p>
        </p:txBody>
      </p:sp>
      <p:sp>
        <p:nvSpPr>
          <p:cNvPr id="132" name="PlaceHolder 25"/>
          <p:cNvSpPr>
            <a:spLocks noGrp="1"/>
          </p:cNvSpPr>
          <p:nvPr>
            <p:ph type="body"/>
          </p:nvPr>
        </p:nvSpPr>
        <p:spPr>
          <a:xfrm>
            <a:off x="1154880" y="3129120"/>
            <a:ext cx="2792880" cy="2895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EF53A5"/>
                </a:solidFill>
                <a:latin typeface="Century Gothic"/>
              </a:rPr>
              <a:t>Edit Master text styles</a:t>
            </a:r>
            <a:endParaRPr lang="en-US" sz="14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26"/>
          <p:cNvSpPr>
            <a:spLocks noGrp="1"/>
          </p:cNvSpPr>
          <p:nvPr>
            <p:ph type="dt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1CE530B-FC93-4EAC-86DF-168C112F006B}" type="datetime">
              <a:rPr lang="es-CL" sz="1000" b="1" strike="noStrike" spc="-1">
                <a:solidFill>
                  <a:srgbClr val="B31166"/>
                </a:solidFill>
                <a:latin typeface="Century Gothic"/>
              </a:rPr>
              <a:t>27-11-2018</a:t>
            </a:fld>
            <a:endParaRPr lang="es-CL" sz="1000" b="0" strike="noStrike" spc="-1">
              <a:latin typeface="Times New Roman"/>
            </a:endParaRPr>
          </a:p>
        </p:txBody>
      </p:sp>
      <p:sp>
        <p:nvSpPr>
          <p:cNvPr id="134" name="PlaceHolder 27"/>
          <p:cNvSpPr>
            <a:spLocks noGrp="1"/>
          </p:cNvSpPr>
          <p:nvPr>
            <p:ph type="ftr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endParaRPr lang="es-CL" sz="2400" b="0" strike="noStrike" spc="-1">
              <a:latin typeface="Times New Roman"/>
            </a:endParaRPr>
          </a:p>
        </p:txBody>
      </p:sp>
      <p:sp>
        <p:nvSpPr>
          <p:cNvPr id="135" name="CustomShape 28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6" name="PlaceHolder 29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7E1F2348-AB76-4854-B060-8F613F3F8E56}" type="slidenum">
              <a:rPr lang="es-CL" sz="2800" b="0" strike="noStrike" spc="-1">
                <a:solidFill>
                  <a:srgbClr val="FFFFFF"/>
                </a:solidFill>
                <a:latin typeface="Century Gothic"/>
              </a:rPr>
              <a:t>‹Nº›</a:t>
            </a:fld>
            <a:endParaRPr lang="es-CL" sz="2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844197" y="1286226"/>
            <a:ext cx="8825400" cy="26773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s-CL" sz="5400" b="0" strike="noStrike" spc="-1" dirty="0">
                <a:solidFill>
                  <a:srgbClr val="EBEBEB"/>
                </a:solidFill>
                <a:latin typeface="Comic Sans MS"/>
              </a:rPr>
              <a:t>Integración</a:t>
            </a:r>
            <a:r>
              <a:rPr lang="en-US" sz="5400" b="0" strike="noStrike" spc="-1" dirty="0">
                <a:solidFill>
                  <a:srgbClr val="EBEBEB"/>
                </a:solidFill>
                <a:latin typeface="Comic Sans MS"/>
              </a:rPr>
              <a:t> II</a:t>
            </a:r>
            <a:br>
              <a:rPr dirty="0"/>
            </a:br>
            <a:r>
              <a:rPr lang="es-CL" sz="5400" b="0" strike="noStrike" spc="-1" dirty="0" err="1">
                <a:solidFill>
                  <a:srgbClr val="EBEBEB"/>
                </a:solidFill>
                <a:latin typeface="Comic Sans MS"/>
              </a:rPr>
              <a:t>QueVotan</a:t>
            </a:r>
            <a:r>
              <a:rPr lang="en-US" sz="5400" b="0" strike="noStrike" spc="-1" dirty="0">
                <a:solidFill>
                  <a:srgbClr val="EBEBEB"/>
                </a:solidFill>
                <a:latin typeface="Comic Sans MS"/>
              </a:rPr>
              <a:t>.cl</a:t>
            </a:r>
            <a:r>
              <a:rPr lang="en-US" sz="5400" b="0" strike="noStrike" spc="-1" dirty="0">
                <a:solidFill>
                  <a:srgbClr val="EBEBEB"/>
                </a:solidFill>
                <a:latin typeface="Century Gothic"/>
              </a:rPr>
              <a:t> </a:t>
            </a:r>
            <a:endParaRPr lang="en-US" sz="54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CL" sz="1200" b="0" strike="noStrike" cap="all" spc="-1" dirty="0">
                <a:solidFill>
                  <a:schemeClr val="bg1"/>
                </a:solidFill>
                <a:latin typeface="Consolas"/>
              </a:rPr>
              <a:t>FERNANDO AEDO (JEFE DE GRUPO)</a:t>
            </a:r>
            <a:endParaRPr lang="es-CL" sz="12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CL" sz="1200" b="0" strike="noStrike" cap="all" spc="-1" dirty="0">
                <a:solidFill>
                  <a:schemeClr val="bg1"/>
                </a:solidFill>
                <a:latin typeface="Consolas"/>
              </a:rPr>
              <a:t>JUAN CID</a:t>
            </a:r>
            <a:endParaRPr lang="es-CL" sz="12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CL" sz="1200" b="0" strike="noStrike" cap="all" spc="-1" dirty="0">
                <a:solidFill>
                  <a:schemeClr val="bg1"/>
                </a:solidFill>
                <a:latin typeface="Consolas"/>
              </a:rPr>
              <a:t>LUIS CAMILO FERREIRA </a:t>
            </a:r>
            <a:endParaRPr lang="es-CL" sz="12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CL" sz="1200" b="0" strike="noStrike" cap="all" spc="-1" dirty="0">
                <a:solidFill>
                  <a:schemeClr val="bg1"/>
                </a:solidFill>
                <a:latin typeface="Consolas"/>
              </a:rPr>
              <a:t>FERNANDO YAÑEZ </a:t>
            </a:r>
            <a:endParaRPr lang="es-CL" sz="12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CL" sz="1200" b="0" strike="noStrike" cap="all" spc="-1" dirty="0">
                <a:solidFill>
                  <a:schemeClr val="bg1"/>
                </a:solidFill>
                <a:latin typeface="Consolas"/>
              </a:rPr>
              <a:t>MARCELO CASTILLO</a:t>
            </a:r>
            <a:r>
              <a:rPr lang="es-CL" sz="1200" b="0" strike="noStrike" cap="all" spc="-1" dirty="0">
                <a:solidFill>
                  <a:srgbClr val="808080"/>
                </a:solidFill>
                <a:latin typeface="Consolas"/>
              </a:rPr>
              <a:t> </a:t>
            </a:r>
            <a:endParaRPr lang="es-CL" sz="1200" b="0" strike="noStrike" spc="-1" dirty="0">
              <a:latin typeface="Arial"/>
            </a:endParaRPr>
          </a:p>
        </p:txBody>
      </p:sp>
      <p:pic>
        <p:nvPicPr>
          <p:cNvPr id="175" name="Imagen 4"/>
          <p:cNvPicPr/>
          <p:nvPr/>
        </p:nvPicPr>
        <p:blipFill>
          <a:blip r:embed="rId2"/>
          <a:stretch/>
        </p:blipFill>
        <p:spPr>
          <a:xfrm>
            <a:off x="7180920" y="192240"/>
            <a:ext cx="2742840" cy="274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Proyecto QueVotan.cl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Nuestro equipo es el encargado de la creación del FrondEnd de la Pagina QueVotan.cl reemplazando el antiguo modelo.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br/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En la parte de graficado y diseño de la página, como también una nueva estructura según los datos entregador del BackEnd encargado de otro equipo en este proyecto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154880" y="833760"/>
            <a:ext cx="279288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EBEBEB"/>
                </a:solidFill>
                <a:latin typeface="Century Gothic"/>
              </a:rPr>
              <a:t>QueVotan.cl</a:t>
            </a:r>
            <a:endParaRPr lang="en-US" sz="28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1154880" y="2594548"/>
            <a:ext cx="2792880" cy="28951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s-CL" sz="1600" b="0" strike="noStrike" spc="-1" dirty="0">
                <a:solidFill>
                  <a:srgbClr val="FFF9AE"/>
                </a:solidFill>
                <a:latin typeface="Century Gothic"/>
              </a:rPr>
              <a:t>En</a:t>
            </a:r>
            <a:r>
              <a:rPr lang="en-US" sz="1600" b="0" strike="noStrike" spc="-1" dirty="0">
                <a:solidFill>
                  <a:srgbClr val="FFF9AE"/>
                </a:solidFill>
                <a:latin typeface="Century Gothic"/>
              </a:rPr>
              <a:t> la </a:t>
            </a:r>
            <a:r>
              <a:rPr lang="en-US" sz="1600" b="0" strike="noStrike" spc="-1" dirty="0" err="1">
                <a:solidFill>
                  <a:srgbClr val="FFF9AE"/>
                </a:solidFill>
                <a:latin typeface="Century Gothic"/>
              </a:rPr>
              <a:t>siguiente</a:t>
            </a:r>
            <a:r>
              <a:rPr lang="en-US" sz="1600" b="0" strike="noStrike" spc="-1" dirty="0">
                <a:solidFill>
                  <a:srgbClr val="FFF9AE"/>
                </a:solidFill>
                <a:latin typeface="Century Gothic"/>
              </a:rPr>
              <a:t> imagen </a:t>
            </a:r>
            <a:r>
              <a:rPr lang="en-US" sz="1600" b="0" strike="noStrike" spc="-1" dirty="0" err="1">
                <a:solidFill>
                  <a:srgbClr val="FFF9AE"/>
                </a:solidFill>
                <a:latin typeface="Century Gothic"/>
              </a:rPr>
              <a:t>podemos</a:t>
            </a:r>
            <a:r>
              <a:rPr lang="en-US" sz="1600" b="0" strike="noStrike" spc="-1" dirty="0">
                <a:solidFill>
                  <a:srgbClr val="FFF9AE"/>
                </a:solid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9AE"/>
                </a:solidFill>
                <a:latin typeface="Century Gothic"/>
              </a:rPr>
              <a:t>apreciar</a:t>
            </a:r>
            <a:r>
              <a:rPr lang="en-US" sz="1600" b="0" strike="noStrike" spc="-1" dirty="0">
                <a:solidFill>
                  <a:srgbClr val="FFF9AE"/>
                </a:solidFill>
                <a:latin typeface="Century Gothic"/>
              </a:rPr>
              <a:t> el </a:t>
            </a:r>
            <a:r>
              <a:rPr lang="en-US" sz="1600" b="0" strike="noStrike" spc="-1" dirty="0" err="1">
                <a:solidFill>
                  <a:srgbClr val="FFF9AE"/>
                </a:solidFill>
                <a:latin typeface="Century Gothic"/>
              </a:rPr>
              <a:t>inicio</a:t>
            </a:r>
            <a:r>
              <a:rPr lang="en-US" sz="1600" b="0" strike="noStrike" spc="-1" dirty="0">
                <a:solidFill>
                  <a:srgbClr val="FFF9AE"/>
                </a:solidFill>
                <a:latin typeface="Century Gothic"/>
              </a:rPr>
              <a:t> de la </a:t>
            </a:r>
            <a:r>
              <a:rPr lang="en-US" sz="1600" b="0" strike="noStrike" spc="-1" dirty="0" err="1">
                <a:solidFill>
                  <a:srgbClr val="FFF9AE"/>
                </a:solidFill>
                <a:latin typeface="Century Gothic"/>
              </a:rPr>
              <a:t>página</a:t>
            </a:r>
            <a:r>
              <a:rPr lang="en-US" sz="1600" b="0" strike="noStrike" spc="-1" dirty="0">
                <a:solidFill>
                  <a:srgbClr val="FFF9AE"/>
                </a:solidFill>
                <a:latin typeface="Century Gothic"/>
              </a:rPr>
              <a:t> Quevotan.cl.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 dirty="0">
                <a:solidFill>
                  <a:srgbClr val="FFF9AE"/>
                </a:solidFill>
                <a:latin typeface="Century Gothic"/>
              </a:rPr>
              <a:t>El </a:t>
            </a:r>
            <a:r>
              <a:rPr lang="en-US" sz="1600" b="0" strike="noStrike" spc="-1" dirty="0" err="1">
                <a:solidFill>
                  <a:srgbClr val="FFF9AE"/>
                </a:solidFill>
                <a:latin typeface="Century Gothic"/>
              </a:rPr>
              <a:t>diseño</a:t>
            </a:r>
            <a:r>
              <a:rPr lang="en-US" sz="1600" b="0" strike="noStrike" spc="-1" dirty="0">
                <a:solidFill>
                  <a:srgbClr val="FFF9AE"/>
                </a:solidFill>
                <a:latin typeface="Century Gothic"/>
              </a:rPr>
              <a:t> es </a:t>
            </a:r>
            <a:r>
              <a:rPr lang="en-US" sz="1600" b="0" strike="noStrike" spc="-1" dirty="0" err="1">
                <a:solidFill>
                  <a:srgbClr val="FFF9AE"/>
                </a:solidFill>
                <a:latin typeface="Century Gothic"/>
              </a:rPr>
              <a:t>bastante</a:t>
            </a:r>
            <a:r>
              <a:rPr lang="en-US" sz="1600" b="0" strike="noStrike" spc="-1" dirty="0">
                <a:solidFill>
                  <a:srgbClr val="FFF9AE"/>
                </a:solidFill>
                <a:latin typeface="Century Gothic"/>
              </a:rPr>
              <a:t> simple por que </a:t>
            </a:r>
            <a:r>
              <a:rPr lang="en-US" sz="1600" b="0" strike="noStrike" spc="-1" dirty="0" err="1">
                <a:solidFill>
                  <a:srgbClr val="FFF9AE"/>
                </a:solidFill>
                <a:latin typeface="Century Gothic"/>
              </a:rPr>
              <a:t>esta</a:t>
            </a:r>
            <a:r>
              <a:rPr lang="en-US" sz="1600" b="0" strike="noStrike" spc="-1" dirty="0">
                <a:solidFill>
                  <a:srgbClr val="FFF9AE"/>
                </a:solid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9AE"/>
                </a:solidFill>
                <a:latin typeface="Century Gothic"/>
              </a:rPr>
              <a:t>basado</a:t>
            </a:r>
            <a:r>
              <a:rPr lang="en-US" sz="1600" b="0" strike="noStrike" spc="-1" dirty="0">
                <a:solidFill>
                  <a:srgbClr val="FFF9AE"/>
                </a:solid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9AE"/>
                </a:solidFill>
                <a:latin typeface="Century Gothic"/>
              </a:rPr>
              <a:t>en</a:t>
            </a:r>
            <a:r>
              <a:rPr lang="en-US" sz="1600" b="0" strike="noStrike" spc="-1" dirty="0">
                <a:solidFill>
                  <a:srgbClr val="FFF9AE"/>
                </a:solidFill>
                <a:latin typeface="Century Gothic"/>
              </a:rPr>
              <a:t>  </a:t>
            </a:r>
            <a:r>
              <a:rPr lang="en-US" sz="1600" b="0" strike="noStrike" spc="-1" dirty="0" err="1">
                <a:solidFill>
                  <a:srgbClr val="FFF9AE"/>
                </a:solidFill>
                <a:latin typeface="Century Gothic"/>
              </a:rPr>
              <a:t>Voteview</a:t>
            </a:r>
            <a:r>
              <a:rPr lang="en-US" sz="1600" b="0" strike="noStrike" spc="-1" dirty="0">
                <a:solidFill>
                  <a:srgbClr val="FFF9AE"/>
                </a:solidFill>
                <a:latin typeface="Century Gothic"/>
              </a:rPr>
              <a:t>.</a:t>
            </a:r>
            <a:br>
              <a:rPr sz="2000" dirty="0"/>
            </a:br>
            <a:r>
              <a:rPr lang="en-US" sz="1600" b="0" strike="noStrike" spc="-1" dirty="0" err="1">
                <a:solidFill>
                  <a:srgbClr val="FFF9AE"/>
                </a:solidFill>
                <a:latin typeface="Century Gothic"/>
              </a:rPr>
              <a:t>En</a:t>
            </a:r>
            <a:r>
              <a:rPr lang="en-US" sz="1600" b="0" strike="noStrike" spc="-1" dirty="0">
                <a:solidFill>
                  <a:srgbClr val="FFF9AE"/>
                </a:solidFill>
                <a:latin typeface="Century Gothic"/>
              </a:rPr>
              <a:t> la </a:t>
            </a:r>
            <a:r>
              <a:rPr lang="en-US" sz="1600" b="0" strike="noStrike" spc="-1" dirty="0" err="1">
                <a:solidFill>
                  <a:srgbClr val="FFF9AE"/>
                </a:solidFill>
                <a:latin typeface="Century Gothic"/>
              </a:rPr>
              <a:t>parte</a:t>
            </a:r>
            <a:r>
              <a:rPr lang="en-US" sz="1600" b="0" strike="noStrike" spc="-1" dirty="0">
                <a:solidFill>
                  <a:srgbClr val="FFF9AE"/>
                </a:solidFill>
                <a:latin typeface="Century Gothic"/>
              </a:rPr>
              <a:t> de </a:t>
            </a:r>
            <a:r>
              <a:rPr lang="en-US" sz="1600" b="0" strike="noStrike" spc="-1" dirty="0" err="1">
                <a:solidFill>
                  <a:srgbClr val="FFF9AE"/>
                </a:solidFill>
                <a:latin typeface="Century Gothic"/>
              </a:rPr>
              <a:t>votación</a:t>
            </a:r>
            <a:r>
              <a:rPr lang="en-US" sz="1600" b="0" strike="noStrike" spc="-1" dirty="0">
                <a:solidFill>
                  <a:srgbClr val="FFF9AE"/>
                </a:solidFill>
                <a:latin typeface="Century Gothic"/>
              </a:rPr>
              <a:t> #12, es </a:t>
            </a:r>
            <a:r>
              <a:rPr lang="en-US" sz="1600" b="0" strike="noStrike" spc="-1" dirty="0" err="1">
                <a:solidFill>
                  <a:srgbClr val="FFF9AE"/>
                </a:solidFill>
                <a:latin typeface="Century Gothic"/>
              </a:rPr>
              <a:t>donde</a:t>
            </a:r>
            <a:r>
              <a:rPr lang="en-US" sz="1600" b="0" strike="noStrike" spc="-1" dirty="0">
                <a:solidFill>
                  <a:srgbClr val="FFF9AE"/>
                </a:solidFill>
                <a:latin typeface="Century Gothic"/>
              </a:rPr>
              <a:t> se </a:t>
            </a:r>
            <a:r>
              <a:rPr lang="en-US" sz="1600" b="0" strike="noStrike" spc="-1" dirty="0" err="1">
                <a:solidFill>
                  <a:srgbClr val="FFF9AE"/>
                </a:solidFill>
                <a:latin typeface="Century Gothic"/>
              </a:rPr>
              <a:t>generaran</a:t>
            </a:r>
            <a:r>
              <a:rPr lang="en-US" sz="1600" b="0" strike="noStrike" spc="-1" dirty="0">
                <a:solidFill>
                  <a:srgbClr val="FFF9AE"/>
                </a:solidFill>
                <a:latin typeface="Century Gothic"/>
              </a:rPr>
              <a:t> los </a:t>
            </a:r>
            <a:r>
              <a:rPr lang="en-US" sz="1600" b="0" strike="noStrike" spc="-1" dirty="0" err="1">
                <a:solidFill>
                  <a:srgbClr val="FFF9AE"/>
                </a:solidFill>
                <a:latin typeface="Century Gothic"/>
              </a:rPr>
              <a:t>boletines</a:t>
            </a:r>
            <a:r>
              <a:rPr lang="en-US" sz="1600" b="0" strike="noStrike" spc="-1" dirty="0">
                <a:solidFill>
                  <a:srgbClr val="FFF9AE"/>
                </a:solidFill>
                <a:latin typeface="Century Gothic"/>
              </a:rPr>
              <a:t>.</a:t>
            </a:r>
            <a:br>
              <a:rPr sz="2000" dirty="0"/>
            </a:br>
            <a:r>
              <a:rPr lang="en-US" sz="1600" b="0" strike="noStrike" spc="-1" dirty="0">
                <a:solidFill>
                  <a:srgbClr val="FFF9AE"/>
                </a:solidFill>
                <a:latin typeface="Century Gothic"/>
              </a:rPr>
              <a:t>El </a:t>
            </a:r>
            <a:r>
              <a:rPr lang="en-US" sz="1600" b="0" strike="noStrike" spc="-1" dirty="0" err="1">
                <a:solidFill>
                  <a:srgbClr val="FFF9AE"/>
                </a:solidFill>
                <a:latin typeface="Century Gothic"/>
              </a:rPr>
              <a:t>inicio</a:t>
            </a:r>
            <a:r>
              <a:rPr lang="en-US" sz="1600" b="0" strike="noStrike" spc="-1" dirty="0">
                <a:solidFill>
                  <a:srgbClr val="FFF9AE"/>
                </a:solidFill>
                <a:latin typeface="Century Gothic"/>
              </a:rPr>
              <a:t> es </a:t>
            </a:r>
            <a:r>
              <a:rPr lang="en-US" sz="1600" b="0" strike="noStrike" spc="-1" dirty="0" err="1">
                <a:solidFill>
                  <a:srgbClr val="FFF9AE"/>
                </a:solidFill>
                <a:latin typeface="Century Gothic"/>
              </a:rPr>
              <a:t>posiblemente</a:t>
            </a:r>
            <a:r>
              <a:rPr lang="en-US" sz="1600" b="0" strike="noStrike" spc="-1" dirty="0">
                <a:solidFill>
                  <a:srgbClr val="FFF9AE"/>
                </a:solid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9AE"/>
                </a:solidFill>
                <a:latin typeface="Century Gothic"/>
              </a:rPr>
              <a:t>mejorable</a:t>
            </a:r>
            <a:r>
              <a:rPr lang="en-US" sz="1600" b="0" strike="noStrike" spc="-1" dirty="0">
                <a:solidFill>
                  <a:srgbClr val="FFF9AE"/>
                </a:solidFill>
                <a:latin typeface="Century Gothic"/>
              </a:rPr>
              <a:t> a </a:t>
            </a:r>
            <a:r>
              <a:rPr lang="en-US" sz="1600" b="0" strike="noStrike" spc="-1" dirty="0" err="1">
                <a:solidFill>
                  <a:srgbClr val="FFF9AE"/>
                </a:solidFill>
                <a:latin typeface="Century Gothic"/>
              </a:rPr>
              <a:t>futuro</a:t>
            </a:r>
            <a:endParaRPr lang="en-US" sz="1600" b="0" strike="noStrike" spc="-1" dirty="0">
              <a:solidFill>
                <a:srgbClr val="FFF9AE"/>
              </a:solidFill>
              <a:latin typeface="Century Gothic"/>
            </a:endParaRPr>
          </a:p>
        </p:txBody>
      </p:sp>
      <p:pic>
        <p:nvPicPr>
          <p:cNvPr id="180" name="Imagen 11"/>
          <p:cNvPicPr/>
          <p:nvPr/>
        </p:nvPicPr>
        <p:blipFill>
          <a:blip r:embed="rId2"/>
          <a:stretch/>
        </p:blipFill>
        <p:spPr>
          <a:xfrm>
            <a:off x="5781240" y="1610640"/>
            <a:ext cx="5189760" cy="424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154880" y="1080000"/>
            <a:ext cx="2792880" cy="883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EBEBEB"/>
                </a:solidFill>
                <a:latin typeface="Century Gothic"/>
              </a:rPr>
              <a:t>Contacto</a:t>
            </a:r>
            <a:endParaRPr lang="en-US" sz="28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82" name="Imagen 5"/>
          <p:cNvPicPr/>
          <p:nvPr/>
        </p:nvPicPr>
        <p:blipFill>
          <a:blip r:embed="rId2"/>
          <a:stretch/>
        </p:blipFill>
        <p:spPr>
          <a:xfrm>
            <a:off x="5781240" y="1521720"/>
            <a:ext cx="5189760" cy="4424040"/>
          </a:xfrm>
          <a:prstGeom prst="rect">
            <a:avLst/>
          </a:prstGeom>
          <a:ln>
            <a:noFill/>
          </a:ln>
        </p:spPr>
      </p:pic>
      <p:sp>
        <p:nvSpPr>
          <p:cNvPr id="183" name="TextShape 2"/>
          <p:cNvSpPr txBox="1"/>
          <p:nvPr/>
        </p:nvSpPr>
        <p:spPr>
          <a:xfrm>
            <a:off x="1154880" y="2286180"/>
            <a:ext cx="2792880" cy="36595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En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la imagen se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aprecia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el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diseño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de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contacto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con el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soporte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de la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página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.</a:t>
            </a:r>
            <a:br>
              <a:rPr sz="2000" dirty="0"/>
            </a:br>
            <a:br>
              <a:rPr sz="2000" dirty="0"/>
            </a:b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se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puede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apreciar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en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la imagen el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mapa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de Google Maps con una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advertencia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, es un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tema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de clave API por la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nueva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normativa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y no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afecta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en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nada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ya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que se le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puede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asignar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una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vez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estado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el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dominio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o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incluso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tenemos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un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código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que no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requiere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AP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275688" y="1561513"/>
            <a:ext cx="2792880" cy="728695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EBEBEB"/>
                </a:solidFill>
                <a:latin typeface="Century Gothic"/>
              </a:rPr>
              <a:t>Diputados</a:t>
            </a:r>
            <a:endParaRPr lang="en-US" sz="24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5781240" y="1447920"/>
            <a:ext cx="5189760" cy="457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1221000" y="2510141"/>
            <a:ext cx="2792880" cy="289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 dirty="0" err="1">
                <a:solidFill>
                  <a:srgbClr val="FFFBCC"/>
                </a:solidFill>
                <a:latin typeface="Century Gothic"/>
              </a:rPr>
              <a:t>Aquí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400" b="0" strike="noStrike" spc="-1" dirty="0" err="1">
                <a:solidFill>
                  <a:srgbClr val="FFFBCC"/>
                </a:solidFill>
                <a:latin typeface="Century Gothic"/>
              </a:rPr>
              <a:t>podemos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400" b="0" strike="noStrike" spc="-1" dirty="0" err="1">
                <a:solidFill>
                  <a:srgbClr val="FFFBCC"/>
                </a:solidFill>
                <a:latin typeface="Century Gothic"/>
              </a:rPr>
              <a:t>apreciar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 un </a:t>
            </a:r>
            <a:r>
              <a:rPr lang="en-US" sz="1400" b="0" strike="noStrike" spc="-1" dirty="0" err="1">
                <a:solidFill>
                  <a:srgbClr val="FFFBCC"/>
                </a:solidFill>
                <a:latin typeface="Century Gothic"/>
              </a:rPr>
              <a:t>listado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 con los </a:t>
            </a:r>
            <a:r>
              <a:rPr lang="en-US" sz="1400" b="0" strike="noStrike" spc="-1" dirty="0" err="1">
                <a:solidFill>
                  <a:srgbClr val="FFFBCC"/>
                </a:solidFill>
                <a:latin typeface="Century Gothic"/>
              </a:rPr>
              <a:t>diputados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, </a:t>
            </a:r>
            <a:r>
              <a:rPr lang="en-US" sz="1400" b="0" strike="noStrike" spc="-1" dirty="0" err="1">
                <a:solidFill>
                  <a:srgbClr val="FFFBCC"/>
                </a:solidFill>
                <a:latin typeface="Century Gothic"/>
              </a:rPr>
              <a:t>esperamos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400" b="0" strike="noStrike" spc="-1" dirty="0" err="1">
                <a:solidFill>
                  <a:srgbClr val="FFFBCC"/>
                </a:solidFill>
                <a:latin typeface="Century Gothic"/>
              </a:rPr>
              <a:t>tener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 una imagen del </a:t>
            </a:r>
            <a:r>
              <a:rPr lang="en-US" sz="1400" b="0" strike="noStrike" spc="-1" dirty="0" err="1">
                <a:solidFill>
                  <a:srgbClr val="FFFBCC"/>
                </a:solidFill>
                <a:latin typeface="Century Gothic"/>
              </a:rPr>
              <a:t>diputado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 para </a:t>
            </a:r>
            <a:r>
              <a:rPr lang="en-US" sz="1400" b="0" strike="noStrike" spc="-1" dirty="0" err="1">
                <a:solidFill>
                  <a:srgbClr val="FFFBCC"/>
                </a:solidFill>
                <a:latin typeface="Century Gothic"/>
              </a:rPr>
              <a:t>su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400" b="0" strike="noStrike" spc="-1" dirty="0" err="1">
                <a:solidFill>
                  <a:srgbClr val="FFFBCC"/>
                </a:solidFill>
                <a:latin typeface="Century Gothic"/>
              </a:rPr>
              <a:t>perfil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, </a:t>
            </a:r>
            <a:r>
              <a:rPr lang="en-US" sz="1400" b="0" strike="noStrike" spc="-1" dirty="0" err="1">
                <a:solidFill>
                  <a:srgbClr val="FFFBCC"/>
                </a:solidFill>
                <a:latin typeface="Century Gothic"/>
              </a:rPr>
              <a:t>aunque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 claro </a:t>
            </a:r>
            <a:r>
              <a:rPr lang="en-US" sz="1400" b="0" strike="noStrike" spc="-1" dirty="0" err="1">
                <a:solidFill>
                  <a:srgbClr val="FFFBCC"/>
                </a:solidFill>
                <a:latin typeface="Century Gothic"/>
              </a:rPr>
              <a:t>eso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 no es </a:t>
            </a:r>
            <a:r>
              <a:rPr lang="en-US" sz="1400" b="0" strike="noStrike" spc="-1" dirty="0" err="1">
                <a:solidFill>
                  <a:srgbClr val="FFFBCC"/>
                </a:solidFill>
                <a:latin typeface="Century Gothic"/>
              </a:rPr>
              <a:t>dependiendo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 de </a:t>
            </a:r>
            <a:r>
              <a:rPr lang="en-US" sz="1400" b="0" strike="noStrike" spc="-1" dirty="0" err="1">
                <a:solidFill>
                  <a:srgbClr val="FFFBCC"/>
                </a:solidFill>
                <a:latin typeface="Century Gothic"/>
              </a:rPr>
              <a:t>nuestro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400" b="0" strike="noStrike" spc="-1" dirty="0" err="1">
                <a:solidFill>
                  <a:srgbClr val="FFFBCC"/>
                </a:solidFill>
                <a:latin typeface="Century Gothic"/>
              </a:rPr>
              <a:t>grupo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.</a:t>
            </a:r>
            <a:br>
              <a:rPr dirty="0"/>
            </a:b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De </a:t>
            </a:r>
            <a:r>
              <a:rPr lang="en-US" sz="1400" b="0" strike="noStrike" spc="-1" dirty="0" err="1">
                <a:solidFill>
                  <a:srgbClr val="FFFBCC"/>
                </a:solidFill>
                <a:latin typeface="Century Gothic"/>
              </a:rPr>
              <a:t>momento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 solo </a:t>
            </a:r>
            <a:r>
              <a:rPr lang="en-US" sz="1400" b="0" strike="noStrike" spc="-1" dirty="0" err="1">
                <a:solidFill>
                  <a:srgbClr val="FFFBCC"/>
                </a:solidFill>
                <a:latin typeface="Century Gothic"/>
              </a:rPr>
              <a:t>podemos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400" b="0" strike="noStrike" spc="-1" dirty="0" err="1">
                <a:solidFill>
                  <a:srgbClr val="FFFBCC"/>
                </a:solidFill>
                <a:latin typeface="Century Gothic"/>
              </a:rPr>
              <a:t>mostrar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400" b="0" strike="noStrike" spc="-1" dirty="0" err="1">
                <a:solidFill>
                  <a:srgbClr val="FFFBCC"/>
                </a:solidFill>
                <a:latin typeface="Century Gothic"/>
              </a:rPr>
              <a:t>nombres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400" b="0" strike="noStrike" spc="-1" dirty="0" err="1">
                <a:solidFill>
                  <a:srgbClr val="FFFBCC"/>
                </a:solidFill>
                <a:latin typeface="Century Gothic"/>
              </a:rPr>
              <a:t>ya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 que no </a:t>
            </a:r>
            <a:r>
              <a:rPr lang="en-US" sz="1400" b="0" strike="noStrike" spc="-1" dirty="0" err="1">
                <a:solidFill>
                  <a:srgbClr val="FFFBCC"/>
                </a:solidFill>
                <a:latin typeface="Century Gothic"/>
              </a:rPr>
              <a:t>contamos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 con </a:t>
            </a:r>
            <a:r>
              <a:rPr lang="en-US" sz="1400" b="0" strike="noStrike" spc="-1" dirty="0" err="1">
                <a:solidFill>
                  <a:srgbClr val="FFFBCC"/>
                </a:solidFill>
                <a:latin typeface="Century Gothic"/>
              </a:rPr>
              <a:t>datos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400" b="0" strike="noStrike" spc="-1" dirty="0" err="1">
                <a:solidFill>
                  <a:srgbClr val="FFFBCC"/>
                </a:solidFill>
                <a:latin typeface="Century Gothic"/>
              </a:rPr>
              <a:t>concretos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400" b="0" strike="noStrike" spc="-1" dirty="0" err="1">
                <a:solidFill>
                  <a:srgbClr val="FFFBCC"/>
                </a:solidFill>
                <a:latin typeface="Century Gothic"/>
              </a:rPr>
              <a:t>entregados</a:t>
            </a:r>
            <a:r>
              <a:rPr lang="en-US" sz="1400" b="0" strike="noStrike" spc="-1" dirty="0">
                <a:solidFill>
                  <a:srgbClr val="FFFBCC"/>
                </a:solidFill>
                <a:latin typeface="Century Gothic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F87B91-BFBA-4797-9B69-43B9AE53A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76" y="1295280"/>
            <a:ext cx="6400800" cy="4724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267421" y="970670"/>
            <a:ext cx="2792880" cy="728695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EBEBEB"/>
                </a:solidFill>
                <a:latin typeface="Century Gothic"/>
              </a:rPr>
              <a:t>Boletín</a:t>
            </a:r>
            <a:endParaRPr lang="en-US" sz="24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1038480" y="2324160"/>
            <a:ext cx="2792880" cy="289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De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momento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esta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área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de la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página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está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vacío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porque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no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tenemos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información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 para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insertar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en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ella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.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  <a:ea typeface="Century Gothic"/>
              </a:rPr>
              <a:t> </a:t>
            </a:r>
            <a:br>
              <a:rPr sz="2000" dirty="0"/>
            </a:b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  <a:ea typeface="Century Gothic"/>
              </a:rPr>
              <a:t>esperamos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  <a:ea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  <a:ea typeface="Century Gothic"/>
              </a:rPr>
              <a:t>tener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  <a:ea typeface="Century Gothic"/>
              </a:rPr>
              <a:t> pronto la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  <a:ea typeface="Century Gothic"/>
              </a:rPr>
              <a:t>información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  <a:ea typeface="Century Gothic"/>
              </a:rPr>
              <a:t> para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  <a:ea typeface="Century Gothic"/>
              </a:rPr>
              <a:t>implementar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  <a:ea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  <a:ea typeface="Century Gothic"/>
              </a:rPr>
              <a:t>esta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  <a:ea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  <a:ea typeface="Century Gothic"/>
              </a:rPr>
              <a:t>parte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  <a:ea typeface="Century Gothic"/>
              </a:rPr>
              <a:t> de la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  <a:ea typeface="Century Gothic"/>
              </a:rPr>
              <a:t>pagina</a:t>
            </a:r>
            <a:endParaRPr lang="en-US" sz="1600" b="0" strike="noStrike" spc="-1" dirty="0">
              <a:solidFill>
                <a:srgbClr val="FFFBCC"/>
              </a:solidFill>
              <a:latin typeface="Century Gothic"/>
            </a:endParaRPr>
          </a:p>
        </p:txBody>
      </p:sp>
      <p:pic>
        <p:nvPicPr>
          <p:cNvPr id="189" name="Imagen 9"/>
          <p:cNvPicPr/>
          <p:nvPr/>
        </p:nvPicPr>
        <p:blipFill>
          <a:blip r:embed="rId2"/>
          <a:stretch/>
        </p:blipFill>
        <p:spPr>
          <a:xfrm>
            <a:off x="6995160" y="2324160"/>
            <a:ext cx="2761920" cy="2819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154880" y="925200"/>
            <a:ext cx="2792880" cy="1313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EBEBEB"/>
                </a:solidFill>
                <a:latin typeface="Century Gothic"/>
              </a:rPr>
              <a:t>Desarrollo </a:t>
            </a:r>
            <a:br>
              <a:rPr dirty="0"/>
            </a:br>
            <a:r>
              <a:rPr lang="en-US" sz="2400" b="0" strike="noStrike" spc="-1" dirty="0">
                <a:solidFill>
                  <a:srgbClr val="EBEBEB"/>
                </a:solidFill>
                <a:latin typeface="Century Gothic"/>
              </a:rPr>
              <a:t>Sprint 2</a:t>
            </a:r>
            <a:endParaRPr lang="en-US" sz="24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91" name="Imagen 14"/>
          <p:cNvPicPr/>
          <p:nvPr/>
        </p:nvPicPr>
        <p:blipFill>
          <a:blip r:embed="rId2"/>
          <a:stretch/>
        </p:blipFill>
        <p:spPr>
          <a:xfrm>
            <a:off x="5781240" y="1581840"/>
            <a:ext cx="5189760" cy="4303440"/>
          </a:xfrm>
          <a:prstGeom prst="rect">
            <a:avLst/>
          </a:prstGeom>
          <a:ln>
            <a:noFill/>
          </a:ln>
        </p:spPr>
      </p:pic>
      <p:sp>
        <p:nvSpPr>
          <p:cNvPr id="192" name="TextShape 2"/>
          <p:cNvSpPr txBox="1"/>
          <p:nvPr/>
        </p:nvSpPr>
        <p:spPr>
          <a:xfrm>
            <a:off x="1154880" y="3129120"/>
            <a:ext cx="2792880" cy="2895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En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este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sprint se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cambió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el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diseño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estético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de la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página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anterior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trabajada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en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este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</a:rPr>
              <a:t>mismo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</a:rPr>
              <a:t> sprint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  <a:ea typeface="Century Gothic"/>
              </a:rPr>
              <a:t>.</a:t>
            </a:r>
            <a:br>
              <a:rPr sz="2000" dirty="0"/>
            </a:b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  <a:ea typeface="Century Gothic"/>
              </a:rPr>
              <a:t>Como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  <a:ea typeface="Century Gothic"/>
              </a:rPr>
              <a:t>también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  <a:ea typeface="Century Gothic"/>
              </a:rPr>
              <a:t> se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  <a:ea typeface="Century Gothic"/>
              </a:rPr>
              <a:t>desarrollaron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  <a:ea typeface="Century Gothic"/>
              </a:rPr>
              <a:t> los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  <a:ea typeface="Century Gothic"/>
              </a:rPr>
              <a:t>códigos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  <a:ea typeface="Century Gothic"/>
              </a:rPr>
              <a:t> para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  <a:ea typeface="Century Gothic"/>
              </a:rPr>
              <a:t>poder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  <a:ea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  <a:ea typeface="Century Gothic"/>
              </a:rPr>
              <a:t>tomar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  <a:ea typeface="Century Gothic"/>
              </a:rPr>
              <a:t> los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  <a:ea typeface="Century Gothic"/>
              </a:rPr>
              <a:t>datos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  <a:ea typeface="Century Gothic"/>
              </a:rPr>
              <a:t> y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  <a:ea typeface="Century Gothic"/>
              </a:rPr>
              <a:t>exponerlos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  <a:ea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  <a:ea typeface="Century Gothic"/>
              </a:rPr>
              <a:t>en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  <a:ea typeface="Century Gothic"/>
              </a:rPr>
              <a:t> la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  <a:ea typeface="Century Gothic"/>
              </a:rPr>
              <a:t>página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  <a:ea typeface="Century Gothic"/>
              </a:rPr>
              <a:t>.</a:t>
            </a:r>
            <a:endParaRPr lang="en-US" sz="1600" b="0" strike="noStrike" spc="-1" dirty="0">
              <a:solidFill>
                <a:srgbClr val="FFFBCC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  <a:ea typeface="Century Gothic"/>
              </a:rPr>
              <a:t>Los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  <a:ea typeface="Century Gothic"/>
              </a:rPr>
              <a:t>códigos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  <a:ea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  <a:ea typeface="Century Gothic"/>
              </a:rPr>
              <a:t>debes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  <a:ea typeface="Century Gothic"/>
              </a:rPr>
              <a:t> ser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  <a:ea typeface="Century Gothic"/>
              </a:rPr>
              <a:t>ajustados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  <a:ea typeface="Century Gothic"/>
              </a:rPr>
              <a:t> una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  <a:ea typeface="Century Gothic"/>
              </a:rPr>
              <a:t>vez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  <a:ea typeface="Century Gothic"/>
              </a:rPr>
              <a:t> </a:t>
            </a:r>
            <a:r>
              <a:rPr lang="en-US" sz="1600" b="0" strike="noStrike" spc="-1" dirty="0" err="1">
                <a:solidFill>
                  <a:srgbClr val="FFFBCC"/>
                </a:solidFill>
                <a:latin typeface="Century Gothic"/>
                <a:ea typeface="Century Gothic"/>
              </a:rPr>
              <a:t>estén</a:t>
            </a:r>
            <a:r>
              <a:rPr lang="en-US" sz="1600" b="0" strike="noStrike" spc="-1" dirty="0">
                <a:solidFill>
                  <a:srgbClr val="FFFBCC"/>
                </a:solidFill>
                <a:latin typeface="Century Gothic"/>
                <a:ea typeface="Century Gothic"/>
              </a:rPr>
              <a:t> 100% los Json de back end</a:t>
            </a:r>
            <a:endParaRPr lang="en-US" sz="1600" b="0" strike="noStrike" spc="-1" dirty="0">
              <a:solidFill>
                <a:srgbClr val="FFFBCC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224005" y="941483"/>
            <a:ext cx="2792880" cy="799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EBEBEB"/>
                </a:solidFill>
                <a:latin typeface="Century Gothic"/>
              </a:rPr>
              <a:t>Sprint 2</a:t>
            </a:r>
            <a:endParaRPr lang="en-US" sz="2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6275640" y="1572221"/>
            <a:ext cx="5189760" cy="457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1154880" y="3129120"/>
            <a:ext cx="2792880" cy="289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8F365D1-ACCA-48ED-9B56-351423F0A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556652"/>
              </p:ext>
            </p:extLst>
          </p:nvPr>
        </p:nvGraphicFramePr>
        <p:xfrm>
          <a:off x="4975291" y="1572221"/>
          <a:ext cx="6954115" cy="4744176"/>
        </p:xfrm>
        <a:graphic>
          <a:graphicData uri="http://schemas.openxmlformats.org/drawingml/2006/table">
            <a:tbl>
              <a:tblPr/>
              <a:tblGrid>
                <a:gridCol w="629332">
                  <a:extLst>
                    <a:ext uri="{9D8B030D-6E8A-4147-A177-3AD203B41FA5}">
                      <a16:colId xmlns:a16="http://schemas.microsoft.com/office/drawing/2014/main" val="3749994676"/>
                    </a:ext>
                  </a:extLst>
                </a:gridCol>
                <a:gridCol w="629332">
                  <a:extLst>
                    <a:ext uri="{9D8B030D-6E8A-4147-A177-3AD203B41FA5}">
                      <a16:colId xmlns:a16="http://schemas.microsoft.com/office/drawing/2014/main" val="2908171279"/>
                    </a:ext>
                  </a:extLst>
                </a:gridCol>
                <a:gridCol w="767784">
                  <a:extLst>
                    <a:ext uri="{9D8B030D-6E8A-4147-A177-3AD203B41FA5}">
                      <a16:colId xmlns:a16="http://schemas.microsoft.com/office/drawing/2014/main" val="510891189"/>
                    </a:ext>
                  </a:extLst>
                </a:gridCol>
                <a:gridCol w="1748365">
                  <a:extLst>
                    <a:ext uri="{9D8B030D-6E8A-4147-A177-3AD203B41FA5}">
                      <a16:colId xmlns:a16="http://schemas.microsoft.com/office/drawing/2014/main" val="1462469528"/>
                    </a:ext>
                  </a:extLst>
                </a:gridCol>
                <a:gridCol w="661974">
                  <a:extLst>
                    <a:ext uri="{9D8B030D-6E8A-4147-A177-3AD203B41FA5}">
                      <a16:colId xmlns:a16="http://schemas.microsoft.com/office/drawing/2014/main" val="4039182530"/>
                    </a:ext>
                  </a:extLst>
                </a:gridCol>
                <a:gridCol w="629332">
                  <a:extLst>
                    <a:ext uri="{9D8B030D-6E8A-4147-A177-3AD203B41FA5}">
                      <a16:colId xmlns:a16="http://schemas.microsoft.com/office/drawing/2014/main" val="3201746433"/>
                    </a:ext>
                  </a:extLst>
                </a:gridCol>
                <a:gridCol w="629332">
                  <a:extLst>
                    <a:ext uri="{9D8B030D-6E8A-4147-A177-3AD203B41FA5}">
                      <a16:colId xmlns:a16="http://schemas.microsoft.com/office/drawing/2014/main" val="2042449329"/>
                    </a:ext>
                  </a:extLst>
                </a:gridCol>
                <a:gridCol w="629332">
                  <a:extLst>
                    <a:ext uri="{9D8B030D-6E8A-4147-A177-3AD203B41FA5}">
                      <a16:colId xmlns:a16="http://schemas.microsoft.com/office/drawing/2014/main" val="994020971"/>
                    </a:ext>
                  </a:extLst>
                </a:gridCol>
                <a:gridCol w="629332">
                  <a:extLst>
                    <a:ext uri="{9D8B030D-6E8A-4147-A177-3AD203B41FA5}">
                      <a16:colId xmlns:a16="http://schemas.microsoft.com/office/drawing/2014/main" val="1640347625"/>
                    </a:ext>
                  </a:extLst>
                </a:gridCol>
              </a:tblGrid>
              <a:tr h="304527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Tareas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Estimado (hrs)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Encargado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Estado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6 hasta 13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hasta 20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hasta 27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800">
                          <a:effectLst/>
                        </a:rPr>
                        <a:t>Total de horas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541687"/>
                  </a:ext>
                </a:extLst>
              </a:tr>
              <a:tr h="162124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Inicio Montado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Marcelo Castillo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listo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0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0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85746"/>
                  </a:ext>
                </a:extLst>
              </a:tr>
              <a:tr h="162124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contacto montado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Juan Cid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listo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0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0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34704"/>
                  </a:ext>
                </a:extLst>
              </a:tr>
              <a:tr h="205328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500">
                          <a:effectLst/>
                        </a:rPr>
                        <a:t>votaciones montado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Camilo 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en proceso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0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0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0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0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920479"/>
                  </a:ext>
                </a:extLst>
              </a:tr>
              <a:tr h="205328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500">
                          <a:effectLst/>
                        </a:rPr>
                        <a:t>mejora modulo Busqueda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Marcelo Castillo-Fernando yañez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listo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2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 dirty="0">
                          <a:effectLst/>
                        </a:rPr>
                        <a:t>1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2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160262"/>
                  </a:ext>
                </a:extLst>
              </a:tr>
              <a:tr h="205328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Perfil Diputados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fernando aedo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en proceso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1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1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0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2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987657"/>
                  </a:ext>
                </a:extLst>
              </a:tr>
              <a:tr h="205328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400">
                          <a:effectLst/>
                        </a:rPr>
                        <a:t>Revision diseño pagina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fernando aedo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trabajando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1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1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3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891353"/>
                  </a:ext>
                </a:extLst>
              </a:tr>
              <a:tr h="246245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nuevo diseño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 dirty="0" err="1">
                          <a:effectLst/>
                        </a:rPr>
                        <a:t>fernando</a:t>
                      </a:r>
                      <a:r>
                        <a:rPr lang="es-CL" sz="800" dirty="0">
                          <a:effectLst/>
                        </a:rPr>
                        <a:t> aedo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listo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0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0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469197"/>
                  </a:ext>
                </a:extLst>
              </a:tr>
              <a:tr h="162124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400" i="0">
                          <a:effectLst/>
                          <a:latin typeface="Arial" panose="020B0604020202020204" pitchFamily="34" charset="0"/>
                        </a:rPr>
                        <a:t>Grafico disp.</a:t>
                      </a:r>
                      <a:endParaRPr lang="es-CL" sz="4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camilo ferreira 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listo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0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2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3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39910"/>
                  </a:ext>
                </a:extLst>
              </a:tr>
              <a:tr h="162124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Ajustes Css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Juan Cid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listo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0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0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83441"/>
                  </a:ext>
                </a:extLst>
              </a:tr>
              <a:tr h="205328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Revision nuevo diseño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Fernando Yañez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listo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0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0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223089"/>
                  </a:ext>
                </a:extLst>
              </a:tr>
              <a:tr h="162124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Reuniones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15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Todos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listo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15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878126"/>
                  </a:ext>
                </a:extLst>
              </a:tr>
              <a:tr h="162124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Power point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fernando aedo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listo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0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0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765554"/>
                  </a:ext>
                </a:extLst>
              </a:tr>
              <a:tr h="205328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Practica presentacion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Todos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listo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0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0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800">
                          <a:effectLst/>
                        </a:rPr>
                        <a:t>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351868"/>
                  </a:ext>
                </a:extLst>
              </a:tr>
              <a:tr h="162124"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96945"/>
                  </a:ext>
                </a:extLst>
              </a:tr>
              <a:tr h="162124"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394481"/>
                  </a:ext>
                </a:extLst>
              </a:tr>
              <a:tr h="205328"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800">
                          <a:effectLst/>
                        </a:rPr>
                        <a:t>Total Horas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800">
                          <a:effectLst/>
                        </a:rPr>
                        <a:t>Semana 1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800">
                          <a:effectLst/>
                        </a:rPr>
                        <a:t>Semana 2 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800">
                          <a:effectLst/>
                        </a:rPr>
                        <a:t>Semana 3 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72820"/>
                  </a:ext>
                </a:extLst>
              </a:tr>
              <a:tr h="162124"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rtl="0" fontAlgn="b"/>
                      <a:r>
                        <a:rPr lang="es-CL" sz="800">
                          <a:effectLst/>
                        </a:rPr>
                        <a:t>Horas Realizadas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r" rtl="0" fontAlgn="b"/>
                      <a:r>
                        <a:rPr lang="es-CL" sz="800">
                          <a:effectLst/>
                        </a:rPr>
                        <a:t>75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r" rtl="0" fontAlgn="b"/>
                      <a:r>
                        <a:rPr lang="es-CL" sz="800">
                          <a:effectLst/>
                        </a:rPr>
                        <a:t>66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r" rtl="0" fontAlgn="b"/>
                      <a:r>
                        <a:rPr lang="es-CL" sz="800">
                          <a:effectLst/>
                        </a:rPr>
                        <a:t>51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r" rtl="0" fontAlgn="b"/>
                      <a:r>
                        <a:rPr lang="es-CL" sz="800">
                          <a:effectLst/>
                        </a:rPr>
                        <a:t>8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103040"/>
                  </a:ext>
                </a:extLst>
              </a:tr>
              <a:tr h="162124"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539418"/>
                  </a:ext>
                </a:extLst>
              </a:tr>
              <a:tr h="162124"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214200"/>
                  </a:ext>
                </a:extLst>
              </a:tr>
              <a:tr h="162124"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369363"/>
                  </a:ext>
                </a:extLst>
              </a:tr>
              <a:tr h="162124"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rtl="0" fontAlgn="b"/>
                      <a:r>
                        <a:rPr lang="es-CL" sz="800">
                          <a:effectLst/>
                        </a:rPr>
                        <a:t>Horas Propuestas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 rtl="0" fontAlgn="b"/>
                      <a:r>
                        <a:rPr lang="es-CL" sz="800" dirty="0">
                          <a:effectLst/>
                        </a:rPr>
                        <a:t>75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rtl="0" fontAlgn="b"/>
                      <a:r>
                        <a:rPr lang="es-CL" sz="800">
                          <a:effectLst/>
                        </a:rPr>
                        <a:t>50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rtl="0" fontAlgn="b"/>
                      <a:r>
                        <a:rPr lang="es-CL" sz="800">
                          <a:effectLst/>
                        </a:rPr>
                        <a:t>25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rtl="0" fontAlgn="b"/>
                      <a:r>
                        <a:rPr lang="es-CL" sz="500" b="0">
                          <a:solidFill>
                            <a:srgbClr val="000000"/>
                          </a:solidFill>
                          <a:effectLst/>
                          <a:latin typeface="Inconsolata"/>
                        </a:rPr>
                        <a:t>0</a:t>
                      </a: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901434"/>
                  </a:ext>
                </a:extLst>
              </a:tr>
              <a:tr h="162124"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633626"/>
                  </a:ext>
                </a:extLst>
              </a:tr>
              <a:tr h="162124"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591758"/>
                  </a:ext>
                </a:extLst>
              </a:tr>
              <a:tr h="162124"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46974"/>
                  </a:ext>
                </a:extLst>
              </a:tr>
              <a:tr h="162124"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800" dirty="0">
                        <a:effectLst/>
                      </a:endParaRPr>
                    </a:p>
                  </a:txBody>
                  <a:tcPr marL="12662" marR="12662" marT="8442" marB="84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481836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E8055D38-0028-4579-9509-6C55E054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00" y="3594403"/>
            <a:ext cx="3854225" cy="2416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1154880" y="1224249"/>
            <a:ext cx="2792880" cy="447342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EBEBEB"/>
                </a:solidFill>
                <a:latin typeface="Century Gothic"/>
              </a:rPr>
              <a:t>Próximo</a:t>
            </a:r>
            <a:r>
              <a:rPr lang="en-US" sz="2800" b="0" strike="noStrike" spc="-1" dirty="0">
                <a:solidFill>
                  <a:srgbClr val="EBEBEB"/>
                </a:solidFill>
                <a:latin typeface="Century Gothic"/>
              </a:rPr>
              <a:t> Sprint</a:t>
            </a:r>
            <a:endParaRPr lang="en-US" sz="28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4937760" y="1447920"/>
            <a:ext cx="6033240" cy="457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1047600" y="2158450"/>
            <a:ext cx="2792880" cy="289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b="0" strike="noStrike" spc="-1" dirty="0" err="1">
                <a:solidFill>
                  <a:srgbClr val="FFFBCC"/>
                </a:solidFill>
                <a:latin typeface="Century Gothic"/>
              </a:rPr>
              <a:t>En</a:t>
            </a:r>
            <a:r>
              <a:rPr lang="en-US" b="0" strike="noStrike" spc="-1" dirty="0">
                <a:solidFill>
                  <a:srgbClr val="FFFBCC"/>
                </a:solidFill>
                <a:latin typeface="Century Gothic"/>
              </a:rPr>
              <a:t> el </a:t>
            </a:r>
            <a:r>
              <a:rPr lang="en-US" b="0" strike="noStrike" spc="-1" dirty="0" err="1">
                <a:solidFill>
                  <a:srgbClr val="FFFBCC"/>
                </a:solidFill>
                <a:latin typeface="Century Gothic"/>
              </a:rPr>
              <a:t>próximo</a:t>
            </a:r>
            <a:r>
              <a:rPr lang="en-US" b="0" strike="noStrike" spc="-1" dirty="0">
                <a:solidFill>
                  <a:srgbClr val="FFFBCC"/>
                </a:solidFill>
                <a:latin typeface="Century Gothic"/>
              </a:rPr>
              <a:t> Sprint el </a:t>
            </a:r>
            <a:r>
              <a:rPr lang="en-US" b="0" strike="noStrike" spc="-1" dirty="0" err="1">
                <a:solidFill>
                  <a:srgbClr val="FFFBCC"/>
                </a:solidFill>
                <a:latin typeface="Century Gothic"/>
              </a:rPr>
              <a:t>numero</a:t>
            </a:r>
            <a:r>
              <a:rPr lang="en-US" b="0" strike="noStrike" spc="-1" dirty="0">
                <a:solidFill>
                  <a:srgbClr val="FFFBCC"/>
                </a:solidFill>
                <a:latin typeface="Century Gothic"/>
              </a:rPr>
              <a:t> 3, </a:t>
            </a:r>
            <a:r>
              <a:rPr lang="en-US" b="0" strike="noStrike" spc="-1" dirty="0" err="1">
                <a:solidFill>
                  <a:srgbClr val="FFFBCC"/>
                </a:solidFill>
                <a:latin typeface="Century Gothic"/>
              </a:rPr>
              <a:t>esperamos</a:t>
            </a:r>
            <a:r>
              <a:rPr lang="en-US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b="0" strike="noStrike" spc="-1" dirty="0" err="1">
                <a:solidFill>
                  <a:srgbClr val="FFFBCC"/>
                </a:solidFill>
                <a:latin typeface="Century Gothic"/>
              </a:rPr>
              <a:t>ya</a:t>
            </a:r>
            <a:r>
              <a:rPr lang="en-US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b="0" strike="noStrike" spc="-1" dirty="0" err="1">
                <a:solidFill>
                  <a:srgbClr val="FFFBCC"/>
                </a:solidFill>
                <a:latin typeface="Century Gothic"/>
              </a:rPr>
              <a:t>tener</a:t>
            </a:r>
            <a:r>
              <a:rPr lang="en-US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b="0" strike="noStrike" spc="-1" dirty="0" err="1">
                <a:solidFill>
                  <a:srgbClr val="FFFBCC"/>
                </a:solidFill>
                <a:latin typeface="Century Gothic"/>
              </a:rPr>
              <a:t>todos</a:t>
            </a:r>
            <a:r>
              <a:rPr lang="en-US" b="0" strike="noStrike" spc="-1" dirty="0">
                <a:solidFill>
                  <a:srgbClr val="FFFBCC"/>
                </a:solidFill>
                <a:latin typeface="Century Gothic"/>
              </a:rPr>
              <a:t> los </a:t>
            </a:r>
            <a:r>
              <a:rPr lang="en-US" b="0" strike="noStrike" spc="-1" dirty="0" err="1">
                <a:solidFill>
                  <a:srgbClr val="FFFBCC"/>
                </a:solidFill>
                <a:latin typeface="Century Gothic"/>
              </a:rPr>
              <a:t>datos</a:t>
            </a:r>
            <a:r>
              <a:rPr lang="en-US" b="0" strike="noStrike" spc="-1" dirty="0">
                <a:solidFill>
                  <a:srgbClr val="FFFBCC"/>
                </a:solidFill>
                <a:latin typeface="Century Gothic"/>
              </a:rPr>
              <a:t> y </a:t>
            </a:r>
            <a:r>
              <a:rPr lang="en-US" b="0" strike="noStrike" spc="-1" dirty="0" err="1">
                <a:solidFill>
                  <a:srgbClr val="FFFBCC"/>
                </a:solidFill>
                <a:latin typeface="Century Gothic"/>
              </a:rPr>
              <a:t>realizar</a:t>
            </a:r>
            <a:r>
              <a:rPr lang="en-US" b="0" strike="noStrike" spc="-1" dirty="0">
                <a:solidFill>
                  <a:srgbClr val="FFFBCC"/>
                </a:solidFill>
                <a:latin typeface="Century Gothic"/>
              </a:rPr>
              <a:t> la </a:t>
            </a:r>
            <a:r>
              <a:rPr lang="en-US" b="0" strike="noStrike" spc="-1" dirty="0" err="1">
                <a:solidFill>
                  <a:srgbClr val="FFFBCC"/>
                </a:solidFill>
                <a:latin typeface="Century Gothic"/>
              </a:rPr>
              <a:t>página</a:t>
            </a:r>
            <a:r>
              <a:rPr lang="en-US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b="0" strike="noStrike" spc="-1" dirty="0" err="1">
                <a:solidFill>
                  <a:srgbClr val="FFFBCC"/>
                </a:solidFill>
                <a:latin typeface="Century Gothic"/>
              </a:rPr>
              <a:t>ya</a:t>
            </a:r>
            <a:r>
              <a:rPr lang="en-US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b="0" strike="noStrike" spc="-1" dirty="0" err="1">
                <a:solidFill>
                  <a:srgbClr val="FFFBCC"/>
                </a:solidFill>
                <a:latin typeface="Century Gothic"/>
              </a:rPr>
              <a:t>funcional</a:t>
            </a:r>
            <a:r>
              <a:rPr lang="en-US" b="0" strike="noStrike" spc="-1" dirty="0">
                <a:solidFill>
                  <a:srgbClr val="FFFBCC"/>
                </a:solidFill>
                <a:latin typeface="Century Gothic"/>
              </a:rPr>
              <a:t>, </a:t>
            </a:r>
            <a:r>
              <a:rPr lang="en-US" b="0" strike="noStrike" spc="-1" dirty="0" err="1">
                <a:solidFill>
                  <a:srgbClr val="FFFBCC"/>
                </a:solidFill>
                <a:latin typeface="Century Gothic"/>
              </a:rPr>
              <a:t>realizando</a:t>
            </a:r>
            <a:r>
              <a:rPr lang="en-US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b="0" strike="noStrike" spc="-1" dirty="0" err="1">
                <a:solidFill>
                  <a:srgbClr val="FFFBCC"/>
                </a:solidFill>
                <a:latin typeface="Century Gothic"/>
              </a:rPr>
              <a:t>pruebas</a:t>
            </a:r>
            <a:r>
              <a:rPr lang="en-US" b="0" strike="noStrike" spc="-1" dirty="0">
                <a:solidFill>
                  <a:srgbClr val="FFFBCC"/>
                </a:solidFill>
                <a:latin typeface="Century Gothic"/>
              </a:rPr>
              <a:t> de </a:t>
            </a:r>
            <a:r>
              <a:rPr lang="en-US" b="0" strike="noStrike" spc="-1" dirty="0" err="1">
                <a:solidFill>
                  <a:srgbClr val="FFFBCC"/>
                </a:solidFill>
                <a:latin typeface="Century Gothic"/>
              </a:rPr>
              <a:t>ella</a:t>
            </a:r>
            <a:r>
              <a:rPr lang="en-US" b="0" strike="noStrike" spc="-1" dirty="0">
                <a:solidFill>
                  <a:srgbClr val="FFFBCC"/>
                </a:solidFill>
                <a:latin typeface="Century Gothic"/>
              </a:rPr>
              <a:t> para </a:t>
            </a:r>
            <a:r>
              <a:rPr lang="en-US" b="0" strike="noStrike" spc="-1" dirty="0" err="1">
                <a:solidFill>
                  <a:srgbClr val="FFFBCC"/>
                </a:solidFill>
                <a:latin typeface="Century Gothic"/>
              </a:rPr>
              <a:t>corregir</a:t>
            </a:r>
            <a:r>
              <a:rPr lang="en-US" b="0" strike="noStrike" spc="-1" dirty="0">
                <a:solidFill>
                  <a:srgbClr val="FFFBCC"/>
                </a:solidFill>
                <a:latin typeface="Century Gothic"/>
              </a:rPr>
              <a:t> bugs y </a:t>
            </a:r>
            <a:r>
              <a:rPr lang="en-US" b="0" strike="noStrike" spc="-1" dirty="0" err="1">
                <a:solidFill>
                  <a:srgbClr val="FFFBCC"/>
                </a:solidFill>
                <a:latin typeface="Century Gothic"/>
              </a:rPr>
              <a:t>ajustar</a:t>
            </a:r>
            <a:r>
              <a:rPr lang="en-US" b="0" strike="noStrike" spc="-1" dirty="0">
                <a:solidFill>
                  <a:srgbClr val="FFFBCC"/>
                </a:solidFill>
                <a:latin typeface="Century Gothic"/>
              </a:rPr>
              <a:t> los </a:t>
            </a:r>
            <a:r>
              <a:rPr lang="en-US" b="0" strike="noStrike" spc="-1" dirty="0" err="1">
                <a:solidFill>
                  <a:srgbClr val="FFFBCC"/>
                </a:solidFill>
                <a:latin typeface="Century Gothic"/>
              </a:rPr>
              <a:t>mapas</a:t>
            </a:r>
            <a:r>
              <a:rPr lang="en-US" b="0" strike="noStrike" spc="-1" dirty="0">
                <a:solidFill>
                  <a:srgbClr val="FFFBCC"/>
                </a:solidFill>
                <a:latin typeface="Century Gothic"/>
              </a:rPr>
              <a:t> </a:t>
            </a:r>
            <a:r>
              <a:rPr lang="en-US" b="0" strike="noStrike" spc="-1" dirty="0" err="1">
                <a:solidFill>
                  <a:srgbClr val="FFFBCC"/>
                </a:solidFill>
                <a:latin typeface="Century Gothic"/>
              </a:rPr>
              <a:t>según</a:t>
            </a:r>
            <a:r>
              <a:rPr lang="en-US" b="0" strike="noStrike" spc="-1" dirty="0">
                <a:solidFill>
                  <a:srgbClr val="FFFBCC"/>
                </a:solidFill>
                <a:latin typeface="Century Gothic"/>
              </a:rPr>
              <a:t> los </a:t>
            </a:r>
            <a:r>
              <a:rPr lang="en-US" b="0" strike="noStrike" spc="-1" dirty="0" err="1">
                <a:solidFill>
                  <a:srgbClr val="FFFBCC"/>
                </a:solidFill>
                <a:latin typeface="Century Gothic"/>
              </a:rPr>
              <a:t>datos</a:t>
            </a:r>
            <a:endParaRPr lang="en-US" b="0" strike="noStrike" spc="-1" dirty="0">
              <a:solidFill>
                <a:srgbClr val="FFFBCC"/>
              </a:solidFill>
              <a:latin typeface="Century Gothic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7DC3451-1180-4F8C-B463-F27604A8F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46348"/>
              </p:ext>
            </p:extLst>
          </p:nvPr>
        </p:nvGraphicFramePr>
        <p:xfrm>
          <a:off x="4206240" y="1688124"/>
          <a:ext cx="7765364" cy="4331440"/>
        </p:xfrm>
        <a:graphic>
          <a:graphicData uri="http://schemas.openxmlformats.org/drawingml/2006/table">
            <a:tbl>
              <a:tblPr/>
              <a:tblGrid>
                <a:gridCol w="1417318">
                  <a:extLst>
                    <a:ext uri="{9D8B030D-6E8A-4147-A177-3AD203B41FA5}">
                      <a16:colId xmlns:a16="http://schemas.microsoft.com/office/drawing/2014/main" val="4151300997"/>
                    </a:ext>
                  </a:extLst>
                </a:gridCol>
                <a:gridCol w="855760">
                  <a:extLst>
                    <a:ext uri="{9D8B030D-6E8A-4147-A177-3AD203B41FA5}">
                      <a16:colId xmlns:a16="http://schemas.microsoft.com/office/drawing/2014/main" val="1521673958"/>
                    </a:ext>
                  </a:extLst>
                </a:gridCol>
                <a:gridCol w="1985081">
                  <a:extLst>
                    <a:ext uri="{9D8B030D-6E8A-4147-A177-3AD203B41FA5}">
                      <a16:colId xmlns:a16="http://schemas.microsoft.com/office/drawing/2014/main" val="1867336116"/>
                    </a:ext>
                  </a:extLst>
                </a:gridCol>
                <a:gridCol w="701441">
                  <a:extLst>
                    <a:ext uri="{9D8B030D-6E8A-4147-A177-3AD203B41FA5}">
                      <a16:colId xmlns:a16="http://schemas.microsoft.com/office/drawing/2014/main" val="2361821495"/>
                    </a:ext>
                  </a:extLst>
                </a:gridCol>
                <a:gridCol w="701441">
                  <a:extLst>
                    <a:ext uri="{9D8B030D-6E8A-4147-A177-3AD203B41FA5}">
                      <a16:colId xmlns:a16="http://schemas.microsoft.com/office/drawing/2014/main" val="3812016835"/>
                    </a:ext>
                  </a:extLst>
                </a:gridCol>
                <a:gridCol w="701441">
                  <a:extLst>
                    <a:ext uri="{9D8B030D-6E8A-4147-A177-3AD203B41FA5}">
                      <a16:colId xmlns:a16="http://schemas.microsoft.com/office/drawing/2014/main" val="1079796849"/>
                    </a:ext>
                  </a:extLst>
                </a:gridCol>
                <a:gridCol w="701441">
                  <a:extLst>
                    <a:ext uri="{9D8B030D-6E8A-4147-A177-3AD203B41FA5}">
                      <a16:colId xmlns:a16="http://schemas.microsoft.com/office/drawing/2014/main" val="81210113"/>
                    </a:ext>
                  </a:extLst>
                </a:gridCol>
                <a:gridCol w="701441">
                  <a:extLst>
                    <a:ext uri="{9D8B030D-6E8A-4147-A177-3AD203B41FA5}">
                      <a16:colId xmlns:a16="http://schemas.microsoft.com/office/drawing/2014/main" val="1533830768"/>
                    </a:ext>
                  </a:extLst>
                </a:gridCol>
              </a:tblGrid>
              <a:tr h="36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Tareas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Estimado (hrs)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Encargado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Estado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27-4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4-11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11-18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CL" sz="900">
                          <a:effectLst/>
                        </a:rPr>
                        <a:t>Total en horas 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317776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Revision diseño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Fernando aedo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En Proceso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589888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Perfil Diputado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marcelo castillo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En Proceso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17156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boletines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fernando yañez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En Proceso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57591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Codigos Revision pruebas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15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fernando aedo-camilo Ferreira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En Proceso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39012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Ajustar graficos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10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marcelo castillo-juan cid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En Proceso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522867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Conexion base de datos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fernando yañez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En Proceso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354286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Detalles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15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fernando aedo-camilo Ferreira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En Proceso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49836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Revision Boletines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marcelo castillo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En Proceso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491168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Revision perfil diputado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juan cid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En Proceso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sz="900">
                          <a:effectLst/>
                        </a:rPr>
                        <a:t>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867504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Codigos base de datos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5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juan cid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En Proceso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CL" sz="900">
                        <a:effectLst/>
                      </a:endParaRP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CL" sz="900">
                        <a:effectLst/>
                      </a:endParaRP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CL" sz="900">
                        <a:effectLst/>
                      </a:endParaRP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900">
                        <a:effectLst/>
                      </a:endParaRP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109706"/>
                  </a:ext>
                </a:extLst>
              </a:tr>
              <a:tr h="36055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Revisar pagina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10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todos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900">
                          <a:effectLst/>
                        </a:rPr>
                        <a:t>En Proceso</a:t>
                      </a: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CL" sz="900">
                        <a:effectLst/>
                      </a:endParaRP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CL" sz="900">
                        <a:effectLst/>
                      </a:endParaRP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CL" sz="900">
                        <a:effectLst/>
                      </a:endParaRP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900" dirty="0">
                        <a:effectLst/>
                      </a:endParaRPr>
                    </a:p>
                  </a:txBody>
                  <a:tcPr marL="14089" marR="14089" marT="9393" marB="939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15263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38</TotalTime>
  <Words>479</Words>
  <Application>Microsoft Office PowerPoint</Application>
  <PresentationFormat>Panorámica</PresentationFormat>
  <Paragraphs>238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23" baseType="lpstr">
      <vt:lpstr>Arial</vt:lpstr>
      <vt:lpstr>Arial</vt:lpstr>
      <vt:lpstr>Century Gothic</vt:lpstr>
      <vt:lpstr>Comic Sans MS</vt:lpstr>
      <vt:lpstr>Consolas</vt:lpstr>
      <vt:lpstr>DejaVu Sans</vt:lpstr>
      <vt:lpstr>Inconsolata</vt:lpstr>
      <vt:lpstr>Symbol</vt:lpstr>
      <vt:lpstr>Times New Roman</vt:lpstr>
      <vt:lpstr>Wingdings</vt:lpstr>
      <vt:lpstr>Wingdings 3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 </dc:creator>
  <dc:description/>
  <cp:lastModifiedBy>Juan Andres</cp:lastModifiedBy>
  <cp:revision>157</cp:revision>
  <dcterms:created xsi:type="dcterms:W3CDTF">2015-09-22T16:57:55Z</dcterms:created>
  <dcterms:modified xsi:type="dcterms:W3CDTF">2018-11-27T14:00:16Z</dcterms:modified>
  <dc:language>es-CL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