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58"/>
  </p:notesMasterIdLst>
  <p:handoutMasterIdLst>
    <p:handoutMasterId r:id="rId59"/>
  </p:handoutMasterIdLst>
  <p:sldIdLst>
    <p:sldId id="256" r:id="rId5"/>
    <p:sldId id="276" r:id="rId6"/>
    <p:sldId id="277" r:id="rId7"/>
    <p:sldId id="315" r:id="rId8"/>
    <p:sldId id="316" r:id="rId9"/>
    <p:sldId id="321" r:id="rId10"/>
    <p:sldId id="322" r:id="rId11"/>
    <p:sldId id="323" r:id="rId12"/>
    <p:sldId id="324" r:id="rId13"/>
    <p:sldId id="320" r:id="rId14"/>
    <p:sldId id="317" r:id="rId15"/>
    <p:sldId id="325" r:id="rId16"/>
    <p:sldId id="326" r:id="rId17"/>
    <p:sldId id="327" r:id="rId18"/>
    <p:sldId id="328" r:id="rId19"/>
    <p:sldId id="329" r:id="rId20"/>
    <p:sldId id="330" r:id="rId21"/>
    <p:sldId id="332" r:id="rId22"/>
    <p:sldId id="331" r:id="rId23"/>
    <p:sldId id="467" r:id="rId24"/>
    <p:sldId id="477" r:id="rId25"/>
    <p:sldId id="478" r:id="rId26"/>
    <p:sldId id="479" r:id="rId27"/>
    <p:sldId id="469" r:id="rId28"/>
    <p:sldId id="468" r:id="rId29"/>
    <p:sldId id="318" r:id="rId30"/>
    <p:sldId id="333" r:id="rId31"/>
    <p:sldId id="334" r:id="rId32"/>
    <p:sldId id="453" r:id="rId33"/>
    <p:sldId id="358" r:id="rId34"/>
    <p:sldId id="450" r:id="rId35"/>
    <p:sldId id="454" r:id="rId36"/>
    <p:sldId id="455" r:id="rId37"/>
    <p:sldId id="456" r:id="rId38"/>
    <p:sldId id="457" r:id="rId39"/>
    <p:sldId id="452" r:id="rId40"/>
    <p:sldId id="470" r:id="rId41"/>
    <p:sldId id="472" r:id="rId42"/>
    <p:sldId id="473" r:id="rId43"/>
    <p:sldId id="471" r:id="rId44"/>
    <p:sldId id="475" r:id="rId45"/>
    <p:sldId id="476" r:id="rId46"/>
    <p:sldId id="474" r:id="rId47"/>
    <p:sldId id="463" r:id="rId48"/>
    <p:sldId id="458" r:id="rId49"/>
    <p:sldId id="337" r:id="rId50"/>
    <p:sldId id="464" r:id="rId51"/>
    <p:sldId id="460" r:id="rId52"/>
    <p:sldId id="461" r:id="rId53"/>
    <p:sldId id="462" r:id="rId54"/>
    <p:sldId id="465" r:id="rId55"/>
    <p:sldId id="466" r:id="rId56"/>
    <p:sldId id="275" r:id="rId5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108" y="13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65"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DA49006-DE92-401C-BC9A-E01A2E9A55AD}" type="datetime1">
              <a:rPr lang="es-ES" smtClean="0"/>
              <a:t>08/10/2024</a:t>
            </a:fld>
            <a:endParaRPr lang="es-ES"/>
          </a:p>
        </p:txBody>
      </p:sp>
      <p:sp>
        <p:nvSpPr>
          <p:cNvPr id="4" name="Marcador de pie de pá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s-ES" smtClean="0"/>
              <a:t>‹Nº›</a:t>
            </a:fld>
            <a:endParaRPr lang="es-E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D2296-4015-4C4F-A06C-A353B4B3F106}" type="datetime1">
              <a:rPr lang="es-ES" smtClean="0"/>
              <a:pPr/>
              <a:t>08/10/2024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s-ES" noProof="0" smtClean="0"/>
              <a:t>‹Nº›</a:t>
            </a:fld>
            <a:endParaRPr lang="es-E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a:t>
            </a:fld>
            <a:endParaRPr lang="es-ES"/>
          </a:p>
        </p:txBody>
      </p:sp>
    </p:spTree>
    <p:extLst>
      <p:ext uri="{BB962C8B-B14F-4D97-AF65-F5344CB8AC3E}">
        <p14:creationId xmlns:p14="http://schemas.microsoft.com/office/powerpoint/2010/main" val="786835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53</a:t>
            </a:fld>
            <a:endParaRPr lang="es-ES"/>
          </a:p>
        </p:txBody>
      </p:sp>
    </p:spTree>
    <p:extLst>
      <p:ext uri="{BB962C8B-B14F-4D97-AF65-F5344CB8AC3E}">
        <p14:creationId xmlns:p14="http://schemas.microsoft.com/office/powerpoint/2010/main" val="1169892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8" name="Grá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ido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es-ES" noProof="0"/>
              <a:t>HAGA CLIC PARA EDITAR EL ESTILO DEL TÍTULO DEL PATRÓN</a:t>
            </a:r>
          </a:p>
        </p:txBody>
      </p:sp>
      <p:pic>
        <p:nvPicPr>
          <p:cNvPr id="11" name="Grá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á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á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4" name="Marcador de tex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5" name="Marcador de contenido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6" name="Marcador de contenido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a:p>
            <a:pPr lvl="1" rtl="0"/>
            <a:r>
              <a:rPr lang="es-ES" noProof="0"/>
              <a:t>Segundo nivel</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7" name="Marcador de contenido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nido 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pic>
        <p:nvPicPr>
          <p:cNvPr id="11" name="Grá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14" name="Grá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ítu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20" name="Marcador de tex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25" name="Marcador de tex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6" name="Marcador de tex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27" name="Marcador de tex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8" name="Marcador de tex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29" name="Marcador de tex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de lanzamiento</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5" name="Marcador de texto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es-ES" noProof="0"/>
              <a:t>Haga clic para modificar los estilos de texto del patrón</a:t>
            </a:r>
          </a:p>
        </p:txBody>
      </p:sp>
      <p:sp>
        <p:nvSpPr>
          <p:cNvPr id="7" name="Marcador de posición de gráfico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es-ES" noProof="0"/>
              <a:t>Haga clic en el icono para agregar un gráfico</a:t>
            </a:r>
          </a:p>
        </p:txBody>
      </p:sp>
      <p:sp>
        <p:nvSpPr>
          <p:cNvPr id="11" name="Marcador de texto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s-ES" noProof="0"/>
              <a:t>Haga clic para editar</a:t>
            </a:r>
          </a:p>
        </p:txBody>
      </p:sp>
      <p:sp>
        <p:nvSpPr>
          <p:cNvPr id="13" name="Marcador de contenido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s-ES" noProof="0"/>
              <a:t>Haga clic para agregar contenido</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ronograma 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6" name="Marcador de tex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es-ES" noProof="0"/>
              <a:t>Año</a:t>
            </a:r>
          </a:p>
        </p:txBody>
      </p:sp>
      <p:sp>
        <p:nvSpPr>
          <p:cNvPr id="7" name="Marcador de tex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8" name="Marcador de tex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9" name="Marcador de tex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0" name="Marcador de tex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2" name="Marcador de tex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3" name="Marcador de tex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4" name="Marcador de tex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6" name="Marcador de tex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7" name="Marcador de tex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5" name="Marcador de tex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8" name="Marcador de tex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9" name="Marcador de tex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1" name="Marcador de tex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es-ES" noProof="0"/>
              <a:t>Año</a:t>
            </a:r>
          </a:p>
        </p:txBody>
      </p:sp>
      <p:sp>
        <p:nvSpPr>
          <p:cNvPr id="20" name="Marcador de tex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1" name="Marcador de tex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2" name="Marcador de tex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3" name="Marcador de tex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4" name="Marcador de tex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5" name="Marcador de tex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6" name="Marcador de tex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8" name="Marcador de tex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9" name="Marcador de tex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7" name="Marcador de tex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30" name="Marcador de tex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31" name="Marcador de tex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32" name="Rectángulo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36" name="Marcador de fech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37" name="Marcador de pie de pá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de lanzamiento</a:t>
            </a:r>
          </a:p>
        </p:txBody>
      </p:sp>
      <p:sp>
        <p:nvSpPr>
          <p:cNvPr id="38" name="Marcador de número de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Art">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7" name="Marcador de posición de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es-ES" noProof="0"/>
              <a:t>Haga clic en el icono para agregar un elemento gráfico SmartArt</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de lanzamiento</a:t>
            </a:r>
          </a:p>
        </p:txBody>
      </p:sp>
      <p:cxnSp>
        <p:nvCxnSpPr>
          <p:cNvPr id="10" name="Conector recto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a de equipo de 4 person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es-ES" noProof="0"/>
              <a:t>Haga clic en el icono para agregar una imagen</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es-ES" noProof="0"/>
              <a:t>Haga clic en el icono para agregar una imagen</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es-ES" noProof="0"/>
              <a:t>Haga clic en el icono para agregar una imagen</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cxnSp>
        <p:nvCxnSpPr>
          <p:cNvPr id="10" name="Conector rec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apositiva de equipo de 8 person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s-ES" noProof="0"/>
              <a:t>Haga clic en el icono para agregar una imagen</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5" name="Marcador de posición de imagen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54" name="Marcador de tex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2" name="Marcador de tex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6" name="Marcador de posición de imagen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59" name="Marcador de tex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3" name="Marcador de tex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7" name="Marcador de posición de imagen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s-ES" noProof="0"/>
              <a:t>Haga clic en el icono para agregar una imagen</a:t>
            </a:r>
          </a:p>
        </p:txBody>
      </p:sp>
      <p:sp>
        <p:nvSpPr>
          <p:cNvPr id="60" name="Marcador de tex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4" name="Marcador de tex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8" name="Marcador de posición de imagen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61" name="Marcador de tex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5" name="Marcador de tex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s-ES" noProof="0" smtClean="0"/>
              <a:t>‹Nº›</a:t>
            </a:fld>
            <a:endParaRPr lang="es-ES" noProof="0"/>
          </a:p>
        </p:txBody>
      </p:sp>
      <p:pic>
        <p:nvPicPr>
          <p:cNvPr id="13" name="Grá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á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nciación">
    <p:spTree>
      <p:nvGrpSpPr>
        <p:cNvPr id="1" name=""/>
        <p:cNvGrpSpPr/>
        <p:nvPr/>
      </p:nvGrpSpPr>
      <p:grpSpPr>
        <a:xfrm>
          <a:off x="0" y="0"/>
          <a:ext cx="0" cy="0"/>
          <a:chOff x="0" y="0"/>
          <a:chExt cx="0" cy="0"/>
        </a:xfrm>
      </p:grpSpPr>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1" name="Marcador de contenido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7" name="Marcador de tex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4" name="Marcador de contenido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8" name="Marcador de tex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5" name="Marcador de contenido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9" name="Marcador de tex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6" name="Marcador de contenido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14" name="Marcador de tex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5" name="Marcador de contenido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Resum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de lanzamiento</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es-ES" noProof="0"/>
              <a:t>HAGA CLIC PARA EDITAR EL ESTILO DEL TÍTULO DEL PATRÓN</a:t>
            </a:r>
          </a:p>
        </p:txBody>
      </p:sp>
      <p:sp>
        <p:nvSpPr>
          <p:cNvPr id="3" name="Marcador de contenido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s-ES" noProof="0"/>
              <a:t>20XX</a:t>
            </a:r>
          </a:p>
        </p:txBody>
      </p:sp>
      <p:sp>
        <p:nvSpPr>
          <p:cNvPr id="5" name="Marcador de pie de pá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s-ES" noProof="0"/>
              <a:t>Presentación de lanzamiento</a:t>
            </a:r>
          </a:p>
        </p:txBody>
      </p:sp>
      <p:sp>
        <p:nvSpPr>
          <p:cNvPr id="6" name="Marcador de número de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ierr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6" name="Grá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Marcador de fech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s-ES" noProof="0"/>
              <a:t>Presentación de lanzamiento</a:t>
            </a:r>
          </a:p>
        </p:txBody>
      </p:sp>
      <p:sp>
        <p:nvSpPr>
          <p:cNvPr id="11" name="Marcador de número de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ronograma">
    <p:spTree>
      <p:nvGrpSpPr>
        <p:cNvPr id="1" name=""/>
        <p:cNvGrpSpPr/>
        <p:nvPr/>
      </p:nvGrpSpPr>
      <p:grpSpPr>
        <a:xfrm>
          <a:off x="0" y="0"/>
          <a:ext cx="0" cy="0"/>
          <a:chOff x="0" y="0"/>
          <a:chExt cx="0" cy="0"/>
        </a:xfrm>
      </p:grpSpPr>
      <p:sp>
        <p:nvSpPr>
          <p:cNvPr id="12" name="Grá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EDITAR EL TÍTULO</a:t>
            </a:r>
          </a:p>
        </p:txBody>
      </p:sp>
      <p:sp>
        <p:nvSpPr>
          <p:cNvPr id="16" name="Marcador de tex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7" name="Marcador de tex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8" name="Marcador de tex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9" name="Marcador de tex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34" name="Marcador de tex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5" name="Marcador de tex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6" name="Marcador de tex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7" name="Marcador de tex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cxnSp>
        <p:nvCxnSpPr>
          <p:cNvPr id="3" name="Conector rec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Conector rec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Conector rec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Conector rec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Marcador de fech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6" name="Marcador de pie de pá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es-ES" noProof="0"/>
              <a:t>Presentación de lanzamiento</a:t>
            </a:r>
          </a:p>
        </p:txBody>
      </p:sp>
      <p:sp>
        <p:nvSpPr>
          <p:cNvPr id="7" name="Marcador de número de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a de contenido 2">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31" name="Marcador de tex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2" name="Marcador de tex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33" name="Marcador de tex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4" name="Marcador de tex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12" name="Marcador de tex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13" name="Marcador de tex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s-ES" noProof="0"/>
              <a:t>Presentación de lanzamiento</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s-ES" noProof="0" smtClean="0"/>
              <a:t>‹Nº›</a:t>
            </a:fld>
            <a:endParaRPr lang="es-ES" noProof="0"/>
          </a:p>
        </p:txBody>
      </p:sp>
      <p:cxnSp>
        <p:nvCxnSpPr>
          <p:cNvPr id="2" name="Conector rec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a de contenido 3">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6" name="Marcador de tex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18" name="Marcador de tex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9" name="Marcador de tex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20" name="Marcador de tex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3" name="Marcador de tex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24" name="Marcador de tex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de lanzamiento</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pic>
        <p:nvPicPr>
          <p:cNvPr id="2" name="Grá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14" name="Conector rec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Marcador de fech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s-ES" noProof="0"/>
              <a:t>Presentación de lanzamiento</a:t>
            </a:r>
          </a:p>
        </p:txBody>
      </p:sp>
      <p:sp>
        <p:nvSpPr>
          <p:cNvPr id="11" name="Marcador de número de diapositiva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lt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es-ES" noProof="0"/>
              <a:t>HAGA CLIC PARA MODIFICAR EL ESTILO DEL TÍTULO MAESTRO</a:t>
            </a:r>
          </a:p>
        </p:txBody>
      </p:sp>
      <p:pic>
        <p:nvPicPr>
          <p:cNvPr id="5" name="Grá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ítu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EDITAR EL ESTILO DEL TÍTULO DEL PATRÓN</a:t>
            </a:r>
          </a:p>
        </p:txBody>
      </p:sp>
      <p:cxnSp>
        <p:nvCxnSpPr>
          <p:cNvPr id="9" name="Conector rec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Marcador de tex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12" name="Marcador de tex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3" name="Marcador de tex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14" name="Marcador de tex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5" name="Marcador de tex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16" name="Marcador de tex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7" name="Marcador de fech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18" name="Marcador de pie de pá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de lanzamiento</a:t>
            </a:r>
          </a:p>
        </p:txBody>
      </p:sp>
      <p:sp>
        <p:nvSpPr>
          <p:cNvPr id="19" name="Marcador de número de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tre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s-ES" noProof="0"/>
              <a:t>20XX</a:t>
            </a:r>
          </a:p>
        </p:txBody>
      </p:sp>
      <p:sp>
        <p:nvSpPr>
          <p:cNvPr id="5" name="Marcador de pie de pá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s-ES" noProof="0"/>
              <a:t>Presentación de lanzamiento</a:t>
            </a:r>
          </a:p>
        </p:txBody>
      </p:sp>
      <p:sp>
        <p:nvSpPr>
          <p:cNvPr id="6" name="Marcador de número de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bin"/><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3.bin"/><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4.bin"/><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7.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5.bin"/><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6.bin"/><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8" Type="http://schemas.openxmlformats.org/officeDocument/2006/relationships/hyperlink" Target="https://docs.python.org/3/library/unittest.html#unittest.TestCase.assertIsNone" TargetMode="External"/><Relationship Id="rId13" Type="http://schemas.openxmlformats.org/officeDocument/2006/relationships/hyperlink" Target="https://docs.python.org/3/library/unittest.html#unittest.TestCase.assertNotIsInstance" TargetMode="External"/><Relationship Id="rId3" Type="http://schemas.openxmlformats.org/officeDocument/2006/relationships/hyperlink" Target="https://docs.python.org/3/library/unittest.html#unittest.TestCase.assertNotEqual" TargetMode="External"/><Relationship Id="rId7" Type="http://schemas.openxmlformats.org/officeDocument/2006/relationships/hyperlink" Target="https://docs.python.org/3/library/unittest.html#unittest.TestCase.assertIsNot" TargetMode="External"/><Relationship Id="rId12" Type="http://schemas.openxmlformats.org/officeDocument/2006/relationships/hyperlink" Target="https://docs.python.org/3/library/unittest.html#unittest.TestCase.assertIsInstance" TargetMode="External"/><Relationship Id="rId2" Type="http://schemas.openxmlformats.org/officeDocument/2006/relationships/hyperlink" Target="https://docs.python.org/3/library/unittest.html#unittest.TestCase.assertEqual" TargetMode="External"/><Relationship Id="rId1" Type="http://schemas.openxmlformats.org/officeDocument/2006/relationships/slideLayout" Target="../slideLayouts/slideLayout9.xml"/><Relationship Id="rId6" Type="http://schemas.openxmlformats.org/officeDocument/2006/relationships/hyperlink" Target="https://docs.python.org/3/library/unittest.html#unittest.TestCase.assertIs" TargetMode="External"/><Relationship Id="rId11" Type="http://schemas.openxmlformats.org/officeDocument/2006/relationships/hyperlink" Target="https://docs.python.org/3/library/unittest.html#unittest.TestCase.assertNotIn" TargetMode="External"/><Relationship Id="rId5" Type="http://schemas.openxmlformats.org/officeDocument/2006/relationships/hyperlink" Target="https://docs.python.org/3/library/unittest.html#unittest.TestCase.assertFalse" TargetMode="External"/><Relationship Id="rId10" Type="http://schemas.openxmlformats.org/officeDocument/2006/relationships/hyperlink" Target="https://docs.python.org/3/library/unittest.html#unittest.TestCase.assertIn" TargetMode="External"/><Relationship Id="rId4" Type="http://schemas.openxmlformats.org/officeDocument/2006/relationships/hyperlink" Target="https://docs.python.org/3/library/unittest.html#unittest.TestCase.assertTrue" TargetMode="External"/><Relationship Id="rId9" Type="http://schemas.openxmlformats.org/officeDocument/2006/relationships/hyperlink" Target="https://docs.python.org/3/library/unittest.html#unittest.TestCase.assertIsNotNon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python.org/3/library/unittest.html#unittest.TestCase.assertRaisesRegex" TargetMode="External"/><Relationship Id="rId7" Type="http://schemas.openxmlformats.org/officeDocument/2006/relationships/hyperlink" Target="https://docs.python.org/3/library/unittest.html#unittest.TestCase.assertNoLogs" TargetMode="External"/><Relationship Id="rId2" Type="http://schemas.openxmlformats.org/officeDocument/2006/relationships/hyperlink" Target="https://docs.python.org/3/library/unittest.html#unittest.TestCase.assertRaises" TargetMode="External"/><Relationship Id="rId1" Type="http://schemas.openxmlformats.org/officeDocument/2006/relationships/slideLayout" Target="../slideLayouts/slideLayout9.xml"/><Relationship Id="rId6" Type="http://schemas.openxmlformats.org/officeDocument/2006/relationships/hyperlink" Target="https://docs.python.org/3/library/unittest.html#unittest.TestCase.assertLogs" TargetMode="External"/><Relationship Id="rId5" Type="http://schemas.openxmlformats.org/officeDocument/2006/relationships/hyperlink" Target="https://docs.python.org/3/library/unittest.html#unittest.TestCase.assertWarnsRegex" TargetMode="External"/><Relationship Id="rId4" Type="http://schemas.openxmlformats.org/officeDocument/2006/relationships/hyperlink" Target="https://docs.python.org/3/library/unittest.html#unittest.TestCase.assertWarns"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docs.python.org/3/library/unittest.html#unittest.TestCase.assertRegex" TargetMode="External"/><Relationship Id="rId3" Type="http://schemas.openxmlformats.org/officeDocument/2006/relationships/hyperlink" Target="https://docs.python.org/3/library/unittest.html#unittest.TestCase.assertNotAlmostEqual" TargetMode="External"/><Relationship Id="rId7" Type="http://schemas.openxmlformats.org/officeDocument/2006/relationships/hyperlink" Target="https://docs.python.org/3/library/unittest.html#unittest.TestCase.assertLessEqual" TargetMode="External"/><Relationship Id="rId2" Type="http://schemas.openxmlformats.org/officeDocument/2006/relationships/hyperlink" Target="https://docs.python.org/3/library/unittest.html#unittest.TestCase.assertAlmostEqual" TargetMode="External"/><Relationship Id="rId1" Type="http://schemas.openxmlformats.org/officeDocument/2006/relationships/slideLayout" Target="../slideLayouts/slideLayout9.xml"/><Relationship Id="rId6" Type="http://schemas.openxmlformats.org/officeDocument/2006/relationships/hyperlink" Target="https://docs.python.org/3/library/unittest.html#unittest.TestCase.assertLess" TargetMode="External"/><Relationship Id="rId5" Type="http://schemas.openxmlformats.org/officeDocument/2006/relationships/hyperlink" Target="https://docs.python.org/3/library/unittest.html#unittest.TestCase.assertGreaterEqual" TargetMode="External"/><Relationship Id="rId10" Type="http://schemas.openxmlformats.org/officeDocument/2006/relationships/hyperlink" Target="https://docs.python.org/3/library/unittest.html#unittest.TestCase.assertCountEqual" TargetMode="External"/><Relationship Id="rId4" Type="http://schemas.openxmlformats.org/officeDocument/2006/relationships/hyperlink" Target="https://docs.python.org/3/library/unittest.html#unittest.TestCase.assertGreater" TargetMode="External"/><Relationship Id="rId9" Type="http://schemas.openxmlformats.org/officeDocument/2006/relationships/hyperlink" Target="https://docs.python.org/3/library/unittest.html#unittest.TestCase.assertNotRegex"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ocs.python.org/3/library/unittest.html#unittest.TestCase.assertSequenceEqual" TargetMode="External"/><Relationship Id="rId7" Type="http://schemas.openxmlformats.org/officeDocument/2006/relationships/hyperlink" Target="https://docs.python.org/3/library/unittest.html#unittest.TestCase.assertDictEqual" TargetMode="External"/><Relationship Id="rId2" Type="http://schemas.openxmlformats.org/officeDocument/2006/relationships/hyperlink" Target="https://docs.python.org/3/library/unittest.html#unittest.TestCase.assertMultiLineEqual" TargetMode="External"/><Relationship Id="rId1" Type="http://schemas.openxmlformats.org/officeDocument/2006/relationships/slideLayout" Target="../slideLayouts/slideLayout9.xml"/><Relationship Id="rId6" Type="http://schemas.openxmlformats.org/officeDocument/2006/relationships/hyperlink" Target="https://docs.python.org/3/library/unittest.html#unittest.TestCase.assertSetEqual" TargetMode="External"/><Relationship Id="rId5" Type="http://schemas.openxmlformats.org/officeDocument/2006/relationships/hyperlink" Target="https://docs.python.org/3/library/unittest.html#unittest.TestCase.assertTupleEqual" TargetMode="External"/><Relationship Id="rId4" Type="http://schemas.openxmlformats.org/officeDocument/2006/relationships/hyperlink" Target="https://docs.python.org/3/library/unittest.html#unittest.TestCase.assertListEqual"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7.bin"/><Relationship Id="rId1" Type="http://schemas.openxmlformats.org/officeDocument/2006/relationships/slideLayout" Target="../slideLayouts/slideLayout9.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bin"/><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8.bin"/><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9.bin"/><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5892800" y="3429001"/>
            <a:ext cx="5465011" cy="2128042"/>
          </a:xfrm>
        </p:spPr>
        <p:txBody>
          <a:bodyPr rtlCol="0"/>
          <a:lstStyle/>
          <a:p>
            <a:pPr rtl="0"/>
            <a:r>
              <a:rPr lang="es-ES" b="1" dirty="0">
                <a:solidFill>
                  <a:srgbClr val="000000"/>
                </a:solidFill>
                <a:effectLst/>
                <a:latin typeface="Calibri" panose="020F0502020204030204" pitchFamily="34" charset="0"/>
                <a:ea typeface="Calibri" panose="020F0502020204030204" pitchFamily="34" charset="0"/>
              </a:rPr>
              <a:t>UNIDAD DE TRABAJO 3: DISEÑO Y REALIZACIÓN DE PRUEBAS.</a:t>
            </a:r>
            <a:endParaRPr lang="es-ES" dirty="0"/>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5892800" y="5586890"/>
            <a:ext cx="5465011" cy="396660"/>
          </a:xfrm>
        </p:spPr>
        <p:txBody>
          <a:bodyPr rtlCol="0"/>
          <a:lstStyle/>
          <a:p>
            <a:pPr rtl="0"/>
            <a:r>
              <a:rPr lang="es-ES" dirty="0"/>
              <a:t>César San Juan Pastor</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10</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2031325"/>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Comic Sans MS" panose="030F0702030302020204" pitchFamily="66" charset="0"/>
              </a:rPr>
              <a:t>Tipos de pruebas</a:t>
            </a:r>
          </a:p>
          <a:p>
            <a:pPr marL="742950" lvl="1" indent="-285750">
              <a:buFont typeface="Arial" panose="020B0604020202020204" pitchFamily="34" charset="0"/>
              <a:buChar char="•"/>
            </a:pPr>
            <a:r>
              <a:rPr lang="es-ES" b="1" dirty="0">
                <a:latin typeface="Comic Sans MS" panose="030F0702030302020204" pitchFamily="66" charset="0"/>
              </a:rPr>
              <a:t>Caja blanca o funcionales</a:t>
            </a:r>
            <a:r>
              <a:rPr lang="es-ES" dirty="0">
                <a:latin typeface="Comic Sans MS" panose="030F0702030302020204" pitchFamily="66" charset="0"/>
              </a:rPr>
              <a:t>. Valida la estructura interna del sistema</a:t>
            </a:r>
          </a:p>
          <a:p>
            <a:pPr marL="742950" lvl="1" indent="-285750">
              <a:buFont typeface="Arial" panose="020B0604020202020204" pitchFamily="34" charset="0"/>
              <a:buChar char="•"/>
            </a:pPr>
            <a:r>
              <a:rPr lang="es-ES" b="1" dirty="0">
                <a:latin typeface="Comic Sans MS" panose="030F0702030302020204" pitchFamily="66" charset="0"/>
              </a:rPr>
              <a:t>Caja negra o estructurales</a:t>
            </a:r>
            <a:r>
              <a:rPr lang="es-ES" dirty="0">
                <a:latin typeface="Comic Sans MS" panose="030F0702030302020204" pitchFamily="66" charset="0"/>
              </a:rPr>
              <a:t>. Valida los requisitos funcionales sin observar el funcionamiento interno del programa</a:t>
            </a:r>
          </a:p>
          <a:p>
            <a:pPr marL="285750" indent="-285750">
              <a:buFont typeface="Arial" panose="020B0604020202020204" pitchFamily="34" charset="0"/>
              <a:buChar char="•"/>
            </a:pPr>
            <a:r>
              <a:rPr lang="es-ES" dirty="0">
                <a:latin typeface="Comic Sans MS" panose="030F0702030302020204" pitchFamily="66" charset="0"/>
              </a:rPr>
              <a:t>No son pruebas excluyentes y podemos combinarlas para descubrir distintos tipos de error</a:t>
            </a:r>
          </a:p>
          <a:p>
            <a:pPr marL="285750" indent="-285750">
              <a:buFont typeface="Arial" panose="020B0604020202020204" pitchFamily="34" charset="0"/>
              <a:buChar char="•"/>
            </a:pPr>
            <a:endParaRPr lang="es-ES" dirty="0">
              <a:latin typeface="Comic Sans MS" panose="030F0702030302020204" pitchFamily="66" charset="0"/>
            </a:endParaRPr>
          </a:p>
        </p:txBody>
      </p:sp>
      <p:graphicFrame>
        <p:nvGraphicFramePr>
          <p:cNvPr id="4" name="Objeto 3">
            <a:extLst>
              <a:ext uri="{FF2B5EF4-FFF2-40B4-BE49-F238E27FC236}">
                <a16:creationId xmlns:a16="http://schemas.microsoft.com/office/drawing/2014/main" id="{1BCA0F6C-04A1-2ACE-8CDC-E537A48B2537}"/>
              </a:ext>
            </a:extLst>
          </p:cNvPr>
          <p:cNvGraphicFramePr>
            <a:graphicFrameLocks noChangeAspect="1"/>
          </p:cNvGraphicFramePr>
          <p:nvPr/>
        </p:nvGraphicFramePr>
        <p:xfrm>
          <a:off x="3852862" y="3216273"/>
          <a:ext cx="4486275" cy="3333750"/>
        </p:xfrm>
        <a:graphic>
          <a:graphicData uri="http://schemas.openxmlformats.org/presentationml/2006/ole">
            <mc:AlternateContent xmlns:mc="http://schemas.openxmlformats.org/markup-compatibility/2006">
              <mc:Choice xmlns:v="urn:schemas-microsoft-com:vml" Requires="v">
                <p:oleObj name="Imagen de mapa de bits" r:id="rId2" imgW="4486320" imgH="3333600" progId="Paint.Picture">
                  <p:embed/>
                </p:oleObj>
              </mc:Choice>
              <mc:Fallback>
                <p:oleObj name="Imagen de mapa de bits" r:id="rId2" imgW="4486320" imgH="3333600" progId="Paint.Picture">
                  <p:embed/>
                  <p:pic>
                    <p:nvPicPr>
                      <p:cNvPr id="4" name="Objeto 3">
                        <a:extLst>
                          <a:ext uri="{FF2B5EF4-FFF2-40B4-BE49-F238E27FC236}">
                            <a16:creationId xmlns:a16="http://schemas.microsoft.com/office/drawing/2014/main" id="{1BCA0F6C-04A1-2ACE-8CDC-E537A48B2537}"/>
                          </a:ext>
                        </a:extLst>
                      </p:cNvPr>
                      <p:cNvPicPr/>
                      <p:nvPr/>
                    </p:nvPicPr>
                    <p:blipFill>
                      <a:blip r:embed="rId3"/>
                      <a:stretch>
                        <a:fillRect/>
                      </a:stretch>
                    </p:blipFill>
                    <p:spPr>
                      <a:xfrm>
                        <a:off x="3852862" y="3216273"/>
                        <a:ext cx="4486275" cy="3333750"/>
                      </a:xfrm>
                      <a:prstGeom prst="rect">
                        <a:avLst/>
                      </a:prstGeom>
                    </p:spPr>
                  </p:pic>
                </p:oleObj>
              </mc:Fallback>
            </mc:AlternateContent>
          </a:graphicData>
        </a:graphic>
      </p:graphicFrame>
    </p:spTree>
    <p:extLst>
      <p:ext uri="{BB962C8B-B14F-4D97-AF65-F5344CB8AC3E}">
        <p14:creationId xmlns:p14="http://schemas.microsoft.com/office/powerpoint/2010/main" val="2478942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normAutofit/>
          </a:bodyPr>
          <a:lstStyle/>
          <a:p>
            <a:r>
              <a:rPr lang="es-ES" b="1" dirty="0">
                <a:latin typeface="Comic Sans MS" panose="030F0702030302020204" pitchFamily="66"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Blanca</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11</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970318"/>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Comic Sans MS" panose="030F0702030302020204" pitchFamily="66" charset="0"/>
              </a:rPr>
              <a:t>Objetivos</a:t>
            </a:r>
          </a:p>
          <a:p>
            <a:pPr marL="742950" lvl="1" indent="-285750">
              <a:buFont typeface="Arial" panose="020B0604020202020204" pitchFamily="34" charset="0"/>
              <a:buChar char="•"/>
            </a:pPr>
            <a:r>
              <a:rPr lang="es-ES" dirty="0">
                <a:latin typeface="Comic Sans MS" panose="030F0702030302020204" pitchFamily="66" charset="0"/>
              </a:rPr>
              <a:t>Asegurar que se ejecutan por lo menos una vez todos los caminos de cada módulo.</a:t>
            </a:r>
          </a:p>
          <a:p>
            <a:pPr marL="742950" lvl="1" indent="-285750">
              <a:buFont typeface="Arial" panose="020B0604020202020204" pitchFamily="34" charset="0"/>
              <a:buChar char="•"/>
            </a:pPr>
            <a:r>
              <a:rPr lang="es-ES" dirty="0">
                <a:latin typeface="Comic Sans MS" panose="030F0702030302020204" pitchFamily="66" charset="0"/>
              </a:rPr>
              <a:t>Todas las sentencias sean ejecutadas al menos una vez.</a:t>
            </a:r>
          </a:p>
          <a:p>
            <a:pPr marL="742950" lvl="1" indent="-285750">
              <a:buFont typeface="Arial" panose="020B0604020202020204" pitchFamily="34" charset="0"/>
              <a:buChar char="•"/>
            </a:pPr>
            <a:r>
              <a:rPr lang="es-ES" dirty="0">
                <a:latin typeface="Comic Sans MS" panose="030F0702030302020204" pitchFamily="66" charset="0"/>
              </a:rPr>
              <a:t>Todas las decisiones lógicas se ejecuten al menos una vez en parte verdadera y otra en la falsa.</a:t>
            </a:r>
          </a:p>
          <a:p>
            <a:pPr marL="742950" lvl="1" indent="-285750">
              <a:buFont typeface="Arial" panose="020B0604020202020204" pitchFamily="34" charset="0"/>
              <a:buChar char="•"/>
            </a:pPr>
            <a:r>
              <a:rPr lang="es-ES" dirty="0">
                <a:latin typeface="Comic Sans MS" panose="030F0702030302020204" pitchFamily="66" charset="0"/>
              </a:rPr>
              <a:t>Todos los bucles sean ejecutados en sus límites.</a:t>
            </a:r>
          </a:p>
          <a:p>
            <a:pPr marL="742950" lvl="1" indent="-285750">
              <a:buFont typeface="Arial" panose="020B0604020202020204" pitchFamily="34" charset="0"/>
              <a:buChar char="•"/>
            </a:pPr>
            <a:r>
              <a:rPr lang="es-ES" dirty="0">
                <a:latin typeface="Comic Sans MS" panose="030F0702030302020204" pitchFamily="66" charset="0"/>
              </a:rPr>
              <a:t>Asegurar que se usen todas las estructuras de datos internas de forma válida</a:t>
            </a:r>
          </a:p>
          <a:p>
            <a:pPr marL="285750" indent="-285750">
              <a:buFont typeface="Arial" panose="020B0604020202020204" pitchFamily="34" charset="0"/>
              <a:buChar char="•"/>
            </a:pPr>
            <a:r>
              <a:rPr lang="es-ES" dirty="0">
                <a:latin typeface="Comic Sans MS" panose="030F0702030302020204" pitchFamily="66" charset="0"/>
              </a:rPr>
              <a:t>Características</a:t>
            </a:r>
          </a:p>
          <a:p>
            <a:pPr marL="742950" lvl="1" indent="-285750">
              <a:buFont typeface="Arial" panose="020B0604020202020204" pitchFamily="34" charset="0"/>
              <a:buChar char="•"/>
            </a:pPr>
            <a:r>
              <a:rPr lang="es-ES" dirty="0">
                <a:latin typeface="Comic Sans MS" panose="030F0702030302020204" pitchFamily="66" charset="0"/>
              </a:rPr>
              <a:t>Se examina el código fuente y su ejecución.</a:t>
            </a:r>
          </a:p>
          <a:p>
            <a:pPr marL="742950" lvl="1" indent="-285750">
              <a:buFont typeface="Arial" panose="020B0604020202020204" pitchFamily="34" charset="0"/>
              <a:buChar char="•"/>
            </a:pPr>
            <a:r>
              <a:rPr lang="es-ES" dirty="0">
                <a:latin typeface="Comic Sans MS" panose="030F0702030302020204" pitchFamily="66" charset="0"/>
              </a:rPr>
              <a:t>Se comprueban los flujos de ejecución dentro de cada</a:t>
            </a:r>
          </a:p>
          <a:p>
            <a:pPr marL="742950" lvl="1" indent="-285750">
              <a:buFont typeface="Arial" panose="020B0604020202020204" pitchFamily="34" charset="0"/>
              <a:buChar char="•"/>
            </a:pPr>
            <a:r>
              <a:rPr lang="es-ES" dirty="0">
                <a:latin typeface="Comic Sans MS" panose="030F0702030302020204" pitchFamily="66" charset="0"/>
              </a:rPr>
              <a:t>También pueden comprobarse los flujos entre unidades durante la integración.</a:t>
            </a:r>
          </a:p>
          <a:p>
            <a:pPr marL="285750" indent="-285750">
              <a:buFont typeface="Arial" panose="020B0604020202020204" pitchFamily="34" charset="0"/>
              <a:buChar char="•"/>
            </a:pPr>
            <a:r>
              <a:rPr lang="es-ES" dirty="0">
                <a:latin typeface="Comic Sans MS" panose="030F0702030302020204" pitchFamily="66" charset="0"/>
              </a:rPr>
              <a:t>Principales técnicas:</a:t>
            </a:r>
          </a:p>
          <a:p>
            <a:pPr marL="742950" lvl="1" indent="-285750">
              <a:buFont typeface="Arial" panose="020B0604020202020204" pitchFamily="34" charset="0"/>
              <a:buChar char="•"/>
            </a:pPr>
            <a:r>
              <a:rPr lang="es-ES" dirty="0">
                <a:latin typeface="Comic Sans MS" panose="030F0702030302020204" pitchFamily="66" charset="0"/>
              </a:rPr>
              <a:t>Cobertura lógica</a:t>
            </a:r>
          </a:p>
          <a:p>
            <a:pPr marL="742950" lvl="1" indent="-285750">
              <a:buFont typeface="Arial" panose="020B0604020202020204" pitchFamily="34" charset="0"/>
              <a:buChar char="•"/>
            </a:pPr>
            <a:r>
              <a:rPr lang="es-ES" dirty="0">
                <a:latin typeface="Comic Sans MS" panose="030F0702030302020204" pitchFamily="66" charset="0"/>
              </a:rPr>
              <a:t>Prueba de bucles</a:t>
            </a:r>
          </a:p>
        </p:txBody>
      </p:sp>
      <p:graphicFrame>
        <p:nvGraphicFramePr>
          <p:cNvPr id="4" name="Objeto 3">
            <a:extLst>
              <a:ext uri="{FF2B5EF4-FFF2-40B4-BE49-F238E27FC236}">
                <a16:creationId xmlns:a16="http://schemas.microsoft.com/office/drawing/2014/main" id="{1BCA0F6C-04A1-2ACE-8CDC-E537A48B2537}"/>
              </a:ext>
            </a:extLst>
          </p:cNvPr>
          <p:cNvGraphicFramePr>
            <a:graphicFrameLocks noChangeAspect="1"/>
          </p:cNvGraphicFramePr>
          <p:nvPr>
            <p:extLst>
              <p:ext uri="{D42A27DB-BD31-4B8C-83A1-F6EECF244321}">
                <p14:modId xmlns:p14="http://schemas.microsoft.com/office/powerpoint/2010/main" val="2731694176"/>
              </p:ext>
            </p:extLst>
          </p:nvPr>
        </p:nvGraphicFramePr>
        <p:xfrm>
          <a:off x="6623446" y="5054600"/>
          <a:ext cx="4486275" cy="1666875"/>
        </p:xfrm>
        <a:graphic>
          <a:graphicData uri="http://schemas.openxmlformats.org/presentationml/2006/ole">
            <mc:AlternateContent xmlns:mc="http://schemas.openxmlformats.org/markup-compatibility/2006">
              <mc:Choice xmlns:v="urn:schemas-microsoft-com:vml" Requires="v">
                <p:oleObj name="Imagen de mapa de bits" r:id="rId2" imgW="4486320" imgH="1666800" progId="Paint.Picture">
                  <p:embed/>
                </p:oleObj>
              </mc:Choice>
              <mc:Fallback>
                <p:oleObj name="Imagen de mapa de bits" r:id="rId2" imgW="4486320" imgH="1666800" progId="Paint.Picture">
                  <p:embed/>
                  <p:pic>
                    <p:nvPicPr>
                      <p:cNvPr id="4" name="Objeto 3">
                        <a:extLst>
                          <a:ext uri="{FF2B5EF4-FFF2-40B4-BE49-F238E27FC236}">
                            <a16:creationId xmlns:a16="http://schemas.microsoft.com/office/drawing/2014/main" id="{1BCA0F6C-04A1-2ACE-8CDC-E537A48B2537}"/>
                          </a:ext>
                        </a:extLst>
                      </p:cNvPr>
                      <p:cNvPicPr/>
                      <p:nvPr/>
                    </p:nvPicPr>
                    <p:blipFill>
                      <a:blip r:embed="rId3"/>
                      <a:stretch>
                        <a:fillRect/>
                      </a:stretch>
                    </p:blipFill>
                    <p:spPr>
                      <a:xfrm>
                        <a:off x="6623446" y="5054600"/>
                        <a:ext cx="4486275" cy="1666875"/>
                      </a:xfrm>
                      <a:prstGeom prst="rect">
                        <a:avLst/>
                      </a:prstGeom>
                    </p:spPr>
                  </p:pic>
                </p:oleObj>
              </mc:Fallback>
            </mc:AlternateContent>
          </a:graphicData>
        </a:graphic>
      </p:graphicFrame>
    </p:spTree>
    <p:extLst>
      <p:ext uri="{BB962C8B-B14F-4D97-AF65-F5344CB8AC3E}">
        <p14:creationId xmlns:p14="http://schemas.microsoft.com/office/powerpoint/2010/main" val="4191304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Blanca – Prueba del camino básico</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12</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2308324"/>
          </a:xfrm>
          <a:prstGeom prst="rect">
            <a:avLst/>
          </a:prstGeom>
          <a:noFill/>
        </p:spPr>
        <p:txBody>
          <a:bodyPr wrap="square" rtlCol="0">
            <a:spAutoFit/>
          </a:bodyPr>
          <a:lstStyle/>
          <a:p>
            <a:r>
              <a:rPr lang="es-ES" dirty="0">
                <a:latin typeface="Comic Sans MS" panose="030F0702030302020204" pitchFamily="66" charset="0"/>
              </a:rPr>
              <a:t>Nos preguntamos cómo crear los casos de prueba para nuestras aplicaciones</a:t>
            </a:r>
          </a:p>
          <a:p>
            <a:endParaRPr lang="es-ES" dirty="0">
              <a:latin typeface="Comic Sans MS" panose="030F0702030302020204" pitchFamily="66" charset="0"/>
            </a:endParaRPr>
          </a:p>
          <a:p>
            <a:pPr marL="285750" indent="-285750">
              <a:buFont typeface="Arial" panose="020B0604020202020204" pitchFamily="34" charset="0"/>
              <a:buChar char="•"/>
            </a:pPr>
            <a:r>
              <a:rPr lang="es-ES" dirty="0">
                <a:latin typeface="Comic Sans MS" panose="030F0702030302020204" pitchFamily="66" charset="0"/>
              </a:rPr>
              <a:t>Esta técnica permite al desarrollador obtener la medida de la complejidad de nuestro sistema. </a:t>
            </a:r>
          </a:p>
          <a:p>
            <a:pPr marL="285750" indent="-285750">
              <a:buFont typeface="Arial" panose="020B0604020202020204" pitchFamily="34" charset="0"/>
              <a:buChar char="•"/>
            </a:pPr>
            <a:r>
              <a:rPr lang="es-ES" dirty="0">
                <a:latin typeface="Comic Sans MS" panose="030F0702030302020204" pitchFamily="66" charset="0"/>
              </a:rPr>
              <a:t>Puede usar esta medida para la definición de un conjunto de caminos de ejecución que aseguren que se prueben todas las rutas del código. </a:t>
            </a:r>
          </a:p>
          <a:p>
            <a:pPr marL="285750" indent="-285750">
              <a:buFont typeface="Arial" panose="020B0604020202020204" pitchFamily="34" charset="0"/>
              <a:buChar char="•"/>
            </a:pPr>
            <a:r>
              <a:rPr lang="es-ES" dirty="0">
                <a:latin typeface="Comic Sans MS" panose="030F0702030302020204" pitchFamily="66" charset="0"/>
              </a:rPr>
              <a:t>Para obtener esta medida de complejidad utilizaremos la técnica de representación de grafo de flujo</a:t>
            </a:r>
          </a:p>
        </p:txBody>
      </p:sp>
    </p:spTree>
    <p:extLst>
      <p:ext uri="{BB962C8B-B14F-4D97-AF65-F5344CB8AC3E}">
        <p14:creationId xmlns:p14="http://schemas.microsoft.com/office/powerpoint/2010/main" val="251769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Blanca – Prueba del camino básico</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13</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416320"/>
          </a:xfrm>
          <a:prstGeom prst="rect">
            <a:avLst/>
          </a:prstGeom>
          <a:noFill/>
        </p:spPr>
        <p:txBody>
          <a:bodyPr wrap="square" rtlCol="0">
            <a:spAutoFit/>
          </a:bodyPr>
          <a:lstStyle/>
          <a:p>
            <a:r>
              <a:rPr lang="es-ES" dirty="0">
                <a:latin typeface="Comic Sans MS" panose="030F0702030302020204" pitchFamily="66" charset="0"/>
              </a:rPr>
              <a:t>Elementos constituyentes</a:t>
            </a:r>
          </a:p>
          <a:p>
            <a:endParaRPr lang="es-ES" dirty="0">
              <a:latin typeface="Comic Sans MS" panose="030F0702030302020204" pitchFamily="66" charset="0"/>
            </a:endParaRPr>
          </a:p>
          <a:p>
            <a:pPr marL="285750" indent="-285750">
              <a:buFont typeface="Arial" panose="020B0604020202020204" pitchFamily="34" charset="0"/>
              <a:buChar char="•"/>
            </a:pPr>
            <a:r>
              <a:rPr lang="es-ES" dirty="0">
                <a:latin typeface="Comic Sans MS" panose="030F0702030302020204" pitchFamily="66" charset="0"/>
              </a:rPr>
              <a:t>Elementos gráficos</a:t>
            </a:r>
          </a:p>
          <a:p>
            <a:pPr marL="742950" lvl="1" indent="-285750">
              <a:buFont typeface="Arial" panose="020B0604020202020204" pitchFamily="34" charset="0"/>
              <a:buChar char="•"/>
            </a:pPr>
            <a:r>
              <a:rPr lang="es-ES" dirty="0">
                <a:latin typeface="Comic Sans MS" panose="030F0702030302020204" pitchFamily="66" charset="0"/>
              </a:rPr>
              <a:t>Cada círculo representa una o más sentencias</a:t>
            </a:r>
          </a:p>
          <a:p>
            <a:pPr marL="742950" lvl="1" indent="-285750">
              <a:buFont typeface="Arial" panose="020B0604020202020204" pitchFamily="34" charset="0"/>
              <a:buChar char="•"/>
            </a:pPr>
            <a:r>
              <a:rPr lang="es-ES" dirty="0">
                <a:latin typeface="Comic Sans MS" panose="030F0702030302020204" pitchFamily="66" charset="0"/>
              </a:rPr>
              <a:t>Se numera cada símbolo y los finales</a:t>
            </a:r>
          </a:p>
          <a:p>
            <a:pPr marL="742950" lvl="1" indent="-285750">
              <a:buFont typeface="Arial" panose="020B0604020202020204" pitchFamily="34" charset="0"/>
              <a:buChar char="•"/>
            </a:pPr>
            <a:r>
              <a:rPr lang="es-ES" dirty="0">
                <a:latin typeface="Comic Sans MS" panose="030F0702030302020204" pitchFamily="66" charset="0"/>
              </a:rPr>
              <a:t>Cada círculo es un nodo</a:t>
            </a:r>
          </a:p>
          <a:p>
            <a:pPr marL="742950" lvl="1" indent="-285750">
              <a:buFont typeface="Arial" panose="020B0604020202020204" pitchFamily="34" charset="0"/>
              <a:buChar char="•"/>
            </a:pPr>
            <a:r>
              <a:rPr lang="es-ES" dirty="0">
                <a:latin typeface="Comic Sans MS" panose="030F0702030302020204" pitchFamily="66" charset="0"/>
              </a:rPr>
              <a:t>Cada flecha es una arista</a:t>
            </a:r>
          </a:p>
          <a:p>
            <a:pPr marL="742950" lvl="1" indent="-285750">
              <a:buFont typeface="Arial" panose="020B0604020202020204" pitchFamily="34" charset="0"/>
              <a:buChar char="•"/>
            </a:pPr>
            <a:r>
              <a:rPr lang="es-ES" dirty="0">
                <a:latin typeface="Comic Sans MS" panose="030F0702030302020204" pitchFamily="66" charset="0"/>
              </a:rPr>
              <a:t>Definiremos regiones: áreas que estarán delimitadas por aristas y nodos. Cabe destacar que el área exterior del nodo es otra región más.</a:t>
            </a:r>
          </a:p>
          <a:p>
            <a:pPr marL="742950" lvl="1" indent="-285750">
              <a:buFont typeface="Arial" panose="020B0604020202020204" pitchFamily="34" charset="0"/>
              <a:buChar char="•"/>
            </a:pPr>
            <a:r>
              <a:rPr lang="es-ES" dirty="0">
                <a:latin typeface="Comic Sans MS" panose="030F0702030302020204" pitchFamily="66" charset="0"/>
              </a:rPr>
              <a:t>El nodo predicado contendrá una condición y su principal característica es </a:t>
            </a:r>
            <a:r>
              <a:rPr lang="es-ES">
                <a:latin typeface="Comic Sans MS" panose="030F0702030302020204" pitchFamily="66" charset="0"/>
              </a:rPr>
              <a:t>que salen dos </a:t>
            </a:r>
            <a:r>
              <a:rPr lang="es-ES" dirty="0">
                <a:latin typeface="Comic Sans MS" panose="030F0702030302020204" pitchFamily="66" charset="0"/>
              </a:rPr>
              <a:t>o más aristas de él.</a:t>
            </a:r>
          </a:p>
          <a:p>
            <a:endParaRPr lang="es-ES" dirty="0">
              <a:latin typeface="Comic Sans MS" panose="030F0702030302020204" pitchFamily="66" charset="0"/>
            </a:endParaRPr>
          </a:p>
        </p:txBody>
      </p:sp>
      <p:pic>
        <p:nvPicPr>
          <p:cNvPr id="1026" name="Picture 2" descr="Software Testing Techniques - Computer Notes">
            <a:extLst>
              <a:ext uri="{FF2B5EF4-FFF2-40B4-BE49-F238E27FC236}">
                <a16:creationId xmlns:a16="http://schemas.microsoft.com/office/drawing/2014/main" id="{FD529863-0B22-C524-3198-40022E3B6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2105" y="4444569"/>
            <a:ext cx="5511429" cy="2094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57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Blanca – Prueba del camino básico</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14</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1477328"/>
          </a:xfrm>
          <a:prstGeom prst="rect">
            <a:avLst/>
          </a:prstGeom>
          <a:noFill/>
        </p:spPr>
        <p:txBody>
          <a:bodyPr wrap="square" rtlCol="0">
            <a:spAutoFit/>
          </a:bodyPr>
          <a:lstStyle/>
          <a:p>
            <a:r>
              <a:rPr lang="es-ES" dirty="0">
                <a:latin typeface="Comic Sans MS" panose="030F0702030302020204" pitchFamily="66" charset="0"/>
              </a:rPr>
              <a:t>Cómo crear un gráfico</a:t>
            </a:r>
          </a:p>
          <a:p>
            <a:endParaRPr lang="es-ES" dirty="0">
              <a:latin typeface="Comic Sans MS" panose="030F0702030302020204" pitchFamily="66" charset="0"/>
            </a:endParaRPr>
          </a:p>
          <a:p>
            <a:pPr marL="285750" indent="-285750">
              <a:buFont typeface="Arial" panose="020B0604020202020204" pitchFamily="34" charset="0"/>
              <a:buChar char="•"/>
            </a:pPr>
            <a:r>
              <a:rPr lang="es-ES" dirty="0">
                <a:latin typeface="Comic Sans MS" panose="030F0702030302020204" pitchFamily="66" charset="0"/>
              </a:rPr>
              <a:t>Partiendo del diagrama de flujo o pseudocódigo recorreremos de arriba abajo e iremos creando el diagrama.</a:t>
            </a:r>
          </a:p>
          <a:p>
            <a:endParaRPr lang="es-ES" dirty="0">
              <a:latin typeface="Comic Sans MS" panose="030F0702030302020204" pitchFamily="66" charset="0"/>
            </a:endParaRPr>
          </a:p>
        </p:txBody>
      </p:sp>
      <p:pic>
        <p:nvPicPr>
          <p:cNvPr id="4" name="Imagen 3">
            <a:extLst>
              <a:ext uri="{FF2B5EF4-FFF2-40B4-BE49-F238E27FC236}">
                <a16:creationId xmlns:a16="http://schemas.microsoft.com/office/drawing/2014/main" id="{DE035D7A-24EC-B5E3-DFC2-E2B152E53E39}"/>
              </a:ext>
            </a:extLst>
          </p:cNvPr>
          <p:cNvPicPr>
            <a:picLocks noChangeAspect="1"/>
          </p:cNvPicPr>
          <p:nvPr/>
        </p:nvPicPr>
        <p:blipFill>
          <a:blip r:embed="rId2"/>
          <a:stretch>
            <a:fillRect/>
          </a:stretch>
        </p:blipFill>
        <p:spPr>
          <a:xfrm>
            <a:off x="2561695" y="2943308"/>
            <a:ext cx="3034771" cy="3563556"/>
          </a:xfrm>
          <a:prstGeom prst="rect">
            <a:avLst/>
          </a:prstGeom>
        </p:spPr>
      </p:pic>
      <p:pic>
        <p:nvPicPr>
          <p:cNvPr id="9" name="Imagen 8">
            <a:extLst>
              <a:ext uri="{FF2B5EF4-FFF2-40B4-BE49-F238E27FC236}">
                <a16:creationId xmlns:a16="http://schemas.microsoft.com/office/drawing/2014/main" id="{74A85915-8589-F337-1AFC-64D395499B45}"/>
              </a:ext>
            </a:extLst>
          </p:cNvPr>
          <p:cNvPicPr>
            <a:picLocks noChangeAspect="1"/>
          </p:cNvPicPr>
          <p:nvPr/>
        </p:nvPicPr>
        <p:blipFill>
          <a:blip r:embed="rId3"/>
          <a:stretch>
            <a:fillRect/>
          </a:stretch>
        </p:blipFill>
        <p:spPr>
          <a:xfrm>
            <a:off x="6659562" y="2951774"/>
            <a:ext cx="2484438" cy="3572663"/>
          </a:xfrm>
          <a:prstGeom prst="rect">
            <a:avLst/>
          </a:prstGeom>
        </p:spPr>
      </p:pic>
    </p:spTree>
    <p:extLst>
      <p:ext uri="{BB962C8B-B14F-4D97-AF65-F5344CB8AC3E}">
        <p14:creationId xmlns:p14="http://schemas.microsoft.com/office/powerpoint/2010/main" val="1812472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Blanca – Prueba del camino básico</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15</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69332"/>
          </a:xfrm>
          <a:prstGeom prst="rect">
            <a:avLst/>
          </a:prstGeom>
          <a:noFill/>
        </p:spPr>
        <p:txBody>
          <a:bodyPr wrap="square" rtlCol="0">
            <a:spAutoFit/>
          </a:bodyPr>
          <a:lstStyle/>
          <a:p>
            <a:r>
              <a:rPr lang="es-ES" dirty="0">
                <a:latin typeface="Comic Sans MS" panose="030F0702030302020204" pitchFamily="66" charset="0"/>
              </a:rPr>
              <a:t>Cómo crear un gráfico</a:t>
            </a:r>
          </a:p>
        </p:txBody>
      </p:sp>
      <p:pic>
        <p:nvPicPr>
          <p:cNvPr id="5" name="Imagen 4">
            <a:extLst>
              <a:ext uri="{FF2B5EF4-FFF2-40B4-BE49-F238E27FC236}">
                <a16:creationId xmlns:a16="http://schemas.microsoft.com/office/drawing/2014/main" id="{ED187446-BFED-09A0-AC4A-8EB920293309}"/>
              </a:ext>
            </a:extLst>
          </p:cNvPr>
          <p:cNvPicPr>
            <a:picLocks noChangeAspect="1"/>
          </p:cNvPicPr>
          <p:nvPr/>
        </p:nvPicPr>
        <p:blipFill>
          <a:blip r:embed="rId2"/>
          <a:stretch>
            <a:fillRect/>
          </a:stretch>
        </p:blipFill>
        <p:spPr>
          <a:xfrm>
            <a:off x="2565367" y="2275318"/>
            <a:ext cx="2562816" cy="4263594"/>
          </a:xfrm>
          <a:prstGeom prst="rect">
            <a:avLst/>
          </a:prstGeom>
        </p:spPr>
      </p:pic>
      <p:pic>
        <p:nvPicPr>
          <p:cNvPr id="8" name="Imagen 7">
            <a:extLst>
              <a:ext uri="{FF2B5EF4-FFF2-40B4-BE49-F238E27FC236}">
                <a16:creationId xmlns:a16="http://schemas.microsoft.com/office/drawing/2014/main" id="{AA39D599-4D22-D836-2192-1A7209DA1E90}"/>
              </a:ext>
            </a:extLst>
          </p:cNvPr>
          <p:cNvPicPr>
            <a:picLocks noChangeAspect="1"/>
          </p:cNvPicPr>
          <p:nvPr/>
        </p:nvPicPr>
        <p:blipFill>
          <a:blip r:embed="rId3"/>
          <a:stretch>
            <a:fillRect/>
          </a:stretch>
        </p:blipFill>
        <p:spPr>
          <a:xfrm>
            <a:off x="6448821" y="2275318"/>
            <a:ext cx="2262563" cy="4263594"/>
          </a:xfrm>
          <a:prstGeom prst="rect">
            <a:avLst/>
          </a:prstGeom>
        </p:spPr>
      </p:pic>
    </p:spTree>
    <p:extLst>
      <p:ext uri="{BB962C8B-B14F-4D97-AF65-F5344CB8AC3E}">
        <p14:creationId xmlns:p14="http://schemas.microsoft.com/office/powerpoint/2010/main" val="245459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Blanca – Prueba del camino básico</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16</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139321"/>
          </a:xfrm>
          <a:prstGeom prst="rect">
            <a:avLst/>
          </a:prstGeom>
          <a:noFill/>
        </p:spPr>
        <p:txBody>
          <a:bodyPr wrap="square" rtlCol="0">
            <a:spAutoFit/>
          </a:bodyPr>
          <a:lstStyle/>
          <a:p>
            <a:r>
              <a:rPr lang="es-ES" dirty="0">
                <a:latin typeface="Comic Sans MS" panose="030F0702030302020204" pitchFamily="66" charset="0"/>
              </a:rPr>
              <a:t>Elementos constituyentes</a:t>
            </a:r>
          </a:p>
          <a:p>
            <a:endParaRPr lang="es-ES" dirty="0">
              <a:latin typeface="Comic Sans MS" panose="030F0702030302020204" pitchFamily="66" charset="0"/>
            </a:endParaRPr>
          </a:p>
          <a:p>
            <a:pPr marL="285750" indent="-285750">
              <a:buFont typeface="Arial" panose="020B0604020202020204" pitchFamily="34" charset="0"/>
              <a:buChar char="•"/>
            </a:pPr>
            <a:r>
              <a:rPr lang="es-ES" dirty="0">
                <a:latin typeface="Comic Sans MS" panose="030F0702030302020204" pitchFamily="66" charset="0"/>
              </a:rPr>
              <a:t>Cálculo de la complejidad </a:t>
            </a:r>
            <a:r>
              <a:rPr lang="es-ES" dirty="0" err="1">
                <a:latin typeface="Comic Sans MS" panose="030F0702030302020204" pitchFamily="66" charset="0"/>
              </a:rPr>
              <a:t>ciclomática</a:t>
            </a:r>
            <a:endParaRPr lang="es-ES" dirty="0">
              <a:latin typeface="Comic Sans MS" panose="030F0702030302020204" pitchFamily="66" charset="0"/>
            </a:endParaRPr>
          </a:p>
          <a:p>
            <a:pPr marL="742950" lvl="1" indent="-285750">
              <a:buFont typeface="Arial" panose="020B0604020202020204" pitchFamily="34" charset="0"/>
              <a:buChar char="•"/>
            </a:pPr>
            <a:r>
              <a:rPr lang="es-ES" dirty="0">
                <a:latin typeface="Comic Sans MS" panose="030F0702030302020204" pitchFamily="66" charset="0"/>
              </a:rPr>
              <a:t>Nos establecerá el número de casos de prueba que deberán ejecutarse para que las sentencias sean ejecutadas al menos una vez</a:t>
            </a:r>
          </a:p>
          <a:p>
            <a:pPr marL="742950" lvl="1" indent="-285750">
              <a:buFont typeface="Arial" panose="020B0604020202020204" pitchFamily="34" charset="0"/>
              <a:buChar char="•"/>
            </a:pPr>
            <a:r>
              <a:rPr lang="es-ES" dirty="0">
                <a:latin typeface="Comic Sans MS" panose="030F0702030302020204" pitchFamily="66" charset="0"/>
              </a:rPr>
              <a:t>El valor V(G) nos va a dar el número de caminos independientes del conjunto básico de un programa.</a:t>
            </a:r>
          </a:p>
          <a:p>
            <a:pPr marL="742950" lvl="1" indent="-285750">
              <a:buFont typeface="Arial" panose="020B0604020202020204" pitchFamily="34" charset="0"/>
              <a:buChar char="•"/>
            </a:pPr>
            <a:r>
              <a:rPr lang="es-ES" dirty="0">
                <a:latin typeface="Comic Sans MS" panose="030F0702030302020204" pitchFamily="66" charset="0"/>
              </a:rPr>
              <a:t>Forma de cálculo</a:t>
            </a:r>
          </a:p>
          <a:p>
            <a:pPr marL="1200150" lvl="2" indent="-285750">
              <a:buFont typeface="Arial" panose="020B0604020202020204" pitchFamily="34" charset="0"/>
              <a:buChar char="•"/>
            </a:pPr>
            <a:r>
              <a:rPr lang="es-ES" dirty="0">
                <a:latin typeface="Comic Sans MS" panose="030F0702030302020204" pitchFamily="66" charset="0"/>
              </a:rPr>
              <a:t>V(G) = Número de regiones del grafo</a:t>
            </a:r>
          </a:p>
          <a:p>
            <a:pPr marL="1200150" lvl="2" indent="-285750">
              <a:buFont typeface="Arial" panose="020B0604020202020204" pitchFamily="34" charset="0"/>
              <a:buChar char="•"/>
            </a:pPr>
            <a:r>
              <a:rPr lang="es-ES" dirty="0">
                <a:latin typeface="Comic Sans MS" panose="030F0702030302020204" pitchFamily="66" charset="0"/>
              </a:rPr>
              <a:t>V(G) = Aristas – Nodos + 2</a:t>
            </a:r>
          </a:p>
          <a:p>
            <a:pPr marL="1200150" lvl="2" indent="-285750">
              <a:buFont typeface="Arial" panose="020B0604020202020204" pitchFamily="34" charset="0"/>
              <a:buChar char="•"/>
            </a:pPr>
            <a:r>
              <a:rPr lang="es-ES" dirty="0">
                <a:latin typeface="Comic Sans MS" panose="030F0702030302020204" pitchFamily="66" charset="0"/>
              </a:rPr>
              <a:t>V(G) = Nodos predicado + 1</a:t>
            </a:r>
          </a:p>
        </p:txBody>
      </p:sp>
      <p:graphicFrame>
        <p:nvGraphicFramePr>
          <p:cNvPr id="3" name="Objeto 2">
            <a:extLst>
              <a:ext uri="{FF2B5EF4-FFF2-40B4-BE49-F238E27FC236}">
                <a16:creationId xmlns:a16="http://schemas.microsoft.com/office/drawing/2014/main" id="{23835CC4-E635-CC1F-0608-3FE1D6679FA0}"/>
              </a:ext>
            </a:extLst>
          </p:cNvPr>
          <p:cNvGraphicFramePr>
            <a:graphicFrameLocks noChangeAspect="1"/>
          </p:cNvGraphicFramePr>
          <p:nvPr>
            <p:extLst>
              <p:ext uri="{D42A27DB-BD31-4B8C-83A1-F6EECF244321}">
                <p14:modId xmlns:p14="http://schemas.microsoft.com/office/powerpoint/2010/main" val="640048358"/>
              </p:ext>
            </p:extLst>
          </p:nvPr>
        </p:nvGraphicFramePr>
        <p:xfrm>
          <a:off x="6969532" y="3716866"/>
          <a:ext cx="4140189" cy="1929342"/>
        </p:xfrm>
        <a:graphic>
          <a:graphicData uri="http://schemas.openxmlformats.org/presentationml/2006/ole">
            <mc:AlternateContent xmlns:mc="http://schemas.openxmlformats.org/markup-compatibility/2006">
              <mc:Choice xmlns:v="urn:schemas-microsoft-com:vml" Requires="v">
                <p:oleObj name="Imagen de mapa de bits" r:id="rId2" imgW="5743440" imgH="2676600" progId="Paint.Picture">
                  <p:embed/>
                </p:oleObj>
              </mc:Choice>
              <mc:Fallback>
                <p:oleObj name="Imagen de mapa de bits" r:id="rId2" imgW="5743440" imgH="2676600" progId="Paint.Picture">
                  <p:embed/>
                  <p:pic>
                    <p:nvPicPr>
                      <p:cNvPr id="0" name=""/>
                      <p:cNvPicPr/>
                      <p:nvPr/>
                    </p:nvPicPr>
                    <p:blipFill>
                      <a:blip r:embed="rId3"/>
                      <a:stretch>
                        <a:fillRect/>
                      </a:stretch>
                    </p:blipFill>
                    <p:spPr>
                      <a:xfrm>
                        <a:off x="6969532" y="3716866"/>
                        <a:ext cx="4140189" cy="1929342"/>
                      </a:xfrm>
                      <a:prstGeom prst="rect">
                        <a:avLst/>
                      </a:prstGeom>
                    </p:spPr>
                  </p:pic>
                </p:oleObj>
              </mc:Fallback>
            </mc:AlternateContent>
          </a:graphicData>
        </a:graphic>
      </p:graphicFrame>
    </p:spTree>
    <p:extLst>
      <p:ext uri="{BB962C8B-B14F-4D97-AF65-F5344CB8AC3E}">
        <p14:creationId xmlns:p14="http://schemas.microsoft.com/office/powerpoint/2010/main" val="2451540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Blanca – Prueba del camino básico</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17</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2585323"/>
          </a:xfrm>
          <a:prstGeom prst="rect">
            <a:avLst/>
          </a:prstGeom>
          <a:noFill/>
        </p:spPr>
        <p:txBody>
          <a:bodyPr wrap="square" rtlCol="0">
            <a:spAutoFit/>
          </a:bodyPr>
          <a:lstStyle/>
          <a:p>
            <a:r>
              <a:rPr lang="es-ES" dirty="0">
                <a:latin typeface="Comic Sans MS" panose="030F0702030302020204" pitchFamily="66" charset="0"/>
              </a:rPr>
              <a:t>Elementos constituyentes</a:t>
            </a:r>
          </a:p>
          <a:p>
            <a:endParaRPr lang="es-ES" dirty="0">
              <a:latin typeface="Comic Sans MS" panose="030F0702030302020204" pitchFamily="66" charset="0"/>
            </a:endParaRPr>
          </a:p>
          <a:p>
            <a:pPr marL="285750" indent="-285750">
              <a:buFont typeface="Arial" panose="020B0604020202020204" pitchFamily="34" charset="0"/>
              <a:buChar char="•"/>
            </a:pPr>
            <a:r>
              <a:rPr lang="es-ES" dirty="0">
                <a:latin typeface="Comic Sans MS" panose="030F0702030302020204" pitchFamily="66" charset="0"/>
              </a:rPr>
              <a:t>Desarrollo de los casos de prueba</a:t>
            </a:r>
          </a:p>
          <a:p>
            <a:pPr marL="742950" lvl="1" indent="-285750">
              <a:buFont typeface="Arial" panose="020B0604020202020204" pitchFamily="34" charset="0"/>
              <a:buChar char="•"/>
            </a:pPr>
            <a:r>
              <a:rPr lang="es-ES" dirty="0">
                <a:latin typeface="Comic Sans MS" panose="030F0702030302020204" pitchFamily="66" charset="0"/>
              </a:rPr>
              <a:t>Construir los casos de prueba que fuerzan la ejecución de cada camino. Para comprobar cada camino escogeremos los casos de prueba de tal forma que las condiciones de los nodos predicado estén establecidas adecuadamente.</a:t>
            </a:r>
          </a:p>
          <a:p>
            <a:pPr marL="742950" lvl="1" indent="-285750">
              <a:buFont typeface="Arial" panose="020B0604020202020204" pitchFamily="34" charset="0"/>
              <a:buChar char="•"/>
            </a:pPr>
            <a:endParaRPr lang="es-ES" dirty="0">
              <a:latin typeface="Comic Sans MS" panose="030F0702030302020204" pitchFamily="66" charset="0"/>
            </a:endParaRPr>
          </a:p>
          <a:p>
            <a:pPr marL="742950" lvl="1" indent="-285750">
              <a:buFont typeface="Arial" panose="020B0604020202020204" pitchFamily="34" charset="0"/>
              <a:buChar char="•"/>
            </a:pPr>
            <a:endParaRPr lang="es-ES" dirty="0">
              <a:latin typeface="Comic Sans MS" panose="030F0702030302020204" pitchFamily="66" charset="0"/>
            </a:endParaRPr>
          </a:p>
          <a:p>
            <a:pPr marL="742950" lvl="1" indent="-285750">
              <a:buFont typeface="Arial" panose="020B0604020202020204" pitchFamily="34" charset="0"/>
              <a:buChar char="•"/>
            </a:pPr>
            <a:r>
              <a:rPr lang="es-ES" dirty="0">
                <a:latin typeface="Comic Sans MS" panose="030F0702030302020204" pitchFamily="66" charset="0"/>
              </a:rPr>
              <a:t>V(G) = 3 </a:t>
            </a:r>
            <a:r>
              <a:rPr lang="es-ES" dirty="0">
                <a:latin typeface="Comic Sans MS" panose="030F0702030302020204" pitchFamily="66" charset="0"/>
                <a:sym typeface="Wingdings" panose="05000000000000000000" pitchFamily="2" charset="2"/>
              </a:rPr>
              <a:t> Tres caminos</a:t>
            </a:r>
            <a:endParaRPr lang="es-ES" dirty="0">
              <a:latin typeface="Comic Sans MS" panose="030F0702030302020204" pitchFamily="66" charset="0"/>
            </a:endParaRPr>
          </a:p>
        </p:txBody>
      </p:sp>
      <p:pic>
        <p:nvPicPr>
          <p:cNvPr id="5" name="Imagen 4">
            <a:extLst>
              <a:ext uri="{FF2B5EF4-FFF2-40B4-BE49-F238E27FC236}">
                <a16:creationId xmlns:a16="http://schemas.microsoft.com/office/drawing/2014/main" id="{FA01DCA5-EA1C-1A77-B0E8-9369F484C2E2}"/>
              </a:ext>
            </a:extLst>
          </p:cNvPr>
          <p:cNvPicPr>
            <a:picLocks noChangeAspect="1"/>
          </p:cNvPicPr>
          <p:nvPr/>
        </p:nvPicPr>
        <p:blipFill>
          <a:blip r:embed="rId2"/>
          <a:stretch>
            <a:fillRect/>
          </a:stretch>
        </p:blipFill>
        <p:spPr>
          <a:xfrm>
            <a:off x="5232399" y="3468504"/>
            <a:ext cx="2837280" cy="3110435"/>
          </a:xfrm>
          <a:prstGeom prst="rect">
            <a:avLst/>
          </a:prstGeom>
        </p:spPr>
      </p:pic>
    </p:spTree>
    <p:extLst>
      <p:ext uri="{BB962C8B-B14F-4D97-AF65-F5344CB8AC3E}">
        <p14:creationId xmlns:p14="http://schemas.microsoft.com/office/powerpoint/2010/main" val="614307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Blanca – Prueba del camino básico</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18</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1200329"/>
          </a:xfrm>
          <a:prstGeom prst="rect">
            <a:avLst/>
          </a:prstGeom>
          <a:noFill/>
        </p:spPr>
        <p:txBody>
          <a:bodyPr wrap="square" rtlCol="0">
            <a:spAutoFit/>
          </a:bodyPr>
          <a:lstStyle/>
          <a:p>
            <a:r>
              <a:rPr lang="es-ES" dirty="0">
                <a:latin typeface="Comic Sans MS" panose="030F0702030302020204" pitchFamily="66" charset="0"/>
              </a:rPr>
              <a:t>Elementos constituyentes</a:t>
            </a:r>
          </a:p>
          <a:p>
            <a:endParaRPr lang="es-ES" dirty="0">
              <a:latin typeface="Comic Sans MS" panose="030F0702030302020204" pitchFamily="66" charset="0"/>
            </a:endParaRPr>
          </a:p>
          <a:p>
            <a:pPr marL="285750" indent="-285750">
              <a:buFont typeface="Arial" panose="020B0604020202020204" pitchFamily="34" charset="0"/>
              <a:buChar char="•"/>
            </a:pPr>
            <a:r>
              <a:rPr lang="es-ES" dirty="0">
                <a:latin typeface="Comic Sans MS" panose="030F0702030302020204" pitchFamily="66" charset="0"/>
              </a:rPr>
              <a:t>Desarrollo de los casos de prueba</a:t>
            </a:r>
          </a:p>
          <a:p>
            <a:pPr marL="742950" lvl="1" indent="-285750">
              <a:buFont typeface="Arial" panose="020B0604020202020204" pitchFamily="34" charset="0"/>
              <a:buChar char="•"/>
            </a:pPr>
            <a:endParaRPr lang="es-ES" dirty="0">
              <a:latin typeface="Comic Sans MS" panose="030F0702030302020204" pitchFamily="66" charset="0"/>
            </a:endParaRPr>
          </a:p>
        </p:txBody>
      </p:sp>
      <p:pic>
        <p:nvPicPr>
          <p:cNvPr id="5" name="Imagen 4">
            <a:extLst>
              <a:ext uri="{FF2B5EF4-FFF2-40B4-BE49-F238E27FC236}">
                <a16:creationId xmlns:a16="http://schemas.microsoft.com/office/drawing/2014/main" id="{FA01DCA5-EA1C-1A77-B0E8-9369F484C2E2}"/>
              </a:ext>
            </a:extLst>
          </p:cNvPr>
          <p:cNvPicPr>
            <a:picLocks noChangeAspect="1"/>
          </p:cNvPicPr>
          <p:nvPr/>
        </p:nvPicPr>
        <p:blipFill>
          <a:blip r:embed="rId2"/>
          <a:stretch>
            <a:fillRect/>
          </a:stretch>
        </p:blipFill>
        <p:spPr>
          <a:xfrm>
            <a:off x="6381541" y="2578377"/>
            <a:ext cx="2837280" cy="3110435"/>
          </a:xfrm>
          <a:prstGeom prst="rect">
            <a:avLst/>
          </a:prstGeom>
        </p:spPr>
      </p:pic>
      <p:graphicFrame>
        <p:nvGraphicFramePr>
          <p:cNvPr id="4" name="Tabla 5">
            <a:extLst>
              <a:ext uri="{FF2B5EF4-FFF2-40B4-BE49-F238E27FC236}">
                <a16:creationId xmlns:a16="http://schemas.microsoft.com/office/drawing/2014/main" id="{3F8C51FC-462D-C996-8FC2-BAADAE43E344}"/>
              </a:ext>
            </a:extLst>
          </p:cNvPr>
          <p:cNvGraphicFramePr>
            <a:graphicFrameLocks noGrp="1"/>
          </p:cNvGraphicFramePr>
          <p:nvPr>
            <p:extLst>
              <p:ext uri="{D42A27DB-BD31-4B8C-83A1-F6EECF244321}">
                <p14:modId xmlns:p14="http://schemas.microsoft.com/office/powerpoint/2010/main" val="871823546"/>
              </p:ext>
            </p:extLst>
          </p:nvPr>
        </p:nvGraphicFramePr>
        <p:xfrm>
          <a:off x="312317" y="2695789"/>
          <a:ext cx="6147750" cy="1780539"/>
        </p:xfrm>
        <a:graphic>
          <a:graphicData uri="http://schemas.openxmlformats.org/drawingml/2006/table">
            <a:tbl>
              <a:tblPr firstRow="1" bandRow="1">
                <a:tableStyleId>{073A0DAA-6AF3-43AB-8588-CEC1D06C72B9}</a:tableStyleId>
              </a:tblPr>
              <a:tblGrid>
                <a:gridCol w="2049250">
                  <a:extLst>
                    <a:ext uri="{9D8B030D-6E8A-4147-A177-3AD203B41FA5}">
                      <a16:colId xmlns:a16="http://schemas.microsoft.com/office/drawing/2014/main" val="975192723"/>
                    </a:ext>
                  </a:extLst>
                </a:gridCol>
                <a:gridCol w="2049250">
                  <a:extLst>
                    <a:ext uri="{9D8B030D-6E8A-4147-A177-3AD203B41FA5}">
                      <a16:colId xmlns:a16="http://schemas.microsoft.com/office/drawing/2014/main" val="3006070656"/>
                    </a:ext>
                  </a:extLst>
                </a:gridCol>
                <a:gridCol w="2049250">
                  <a:extLst>
                    <a:ext uri="{9D8B030D-6E8A-4147-A177-3AD203B41FA5}">
                      <a16:colId xmlns:a16="http://schemas.microsoft.com/office/drawing/2014/main" val="3934330050"/>
                    </a:ext>
                  </a:extLst>
                </a:gridCol>
              </a:tblGrid>
              <a:tr h="380153">
                <a:tc>
                  <a:txBody>
                    <a:bodyPr/>
                    <a:lstStyle/>
                    <a:p>
                      <a:r>
                        <a:rPr lang="es-ES" dirty="0"/>
                        <a:t>Camino</a:t>
                      </a:r>
                    </a:p>
                  </a:txBody>
                  <a:tcPr/>
                </a:tc>
                <a:tc>
                  <a:txBody>
                    <a:bodyPr/>
                    <a:lstStyle/>
                    <a:p>
                      <a:r>
                        <a:rPr lang="es-ES" dirty="0"/>
                        <a:t>Caso de prueba</a:t>
                      </a:r>
                    </a:p>
                  </a:txBody>
                  <a:tcPr/>
                </a:tc>
                <a:tc>
                  <a:txBody>
                    <a:bodyPr/>
                    <a:lstStyle/>
                    <a:p>
                      <a:r>
                        <a:rPr lang="es-ES" dirty="0"/>
                        <a:t>Resultado esperado</a:t>
                      </a:r>
                    </a:p>
                  </a:txBody>
                  <a:tcPr/>
                </a:tc>
                <a:extLst>
                  <a:ext uri="{0D108BD9-81ED-4DB2-BD59-A6C34878D82A}">
                    <a16:rowId xmlns:a16="http://schemas.microsoft.com/office/drawing/2014/main" val="4110328251"/>
                  </a:ext>
                </a:extLst>
              </a:tr>
              <a:tr h="380153">
                <a:tc>
                  <a:txBody>
                    <a:bodyPr/>
                    <a:lstStyle/>
                    <a:p>
                      <a:r>
                        <a:rPr lang="es-ES" dirty="0"/>
                        <a:t>Camino 1</a:t>
                      </a:r>
                    </a:p>
                  </a:txBody>
                  <a:tcPr/>
                </a:tc>
                <a:tc>
                  <a:txBody>
                    <a:bodyPr/>
                    <a:lstStyle/>
                    <a:p>
                      <a:r>
                        <a:rPr lang="es-ES" dirty="0"/>
                        <a:t>C = 10</a:t>
                      </a:r>
                    </a:p>
                  </a:txBody>
                  <a:tcPr/>
                </a:tc>
                <a:tc>
                  <a:txBody>
                    <a:bodyPr/>
                    <a:lstStyle/>
                    <a:p>
                      <a:r>
                        <a:rPr lang="es-ES" dirty="0"/>
                        <a:t>Par = Impar = 0</a:t>
                      </a:r>
                    </a:p>
                  </a:txBody>
                  <a:tcPr/>
                </a:tc>
                <a:extLst>
                  <a:ext uri="{0D108BD9-81ED-4DB2-BD59-A6C34878D82A}">
                    <a16:rowId xmlns:a16="http://schemas.microsoft.com/office/drawing/2014/main" val="3457319217"/>
                  </a:ext>
                </a:extLst>
              </a:tr>
              <a:tr h="380153">
                <a:tc>
                  <a:txBody>
                    <a:bodyPr/>
                    <a:lstStyle/>
                    <a:p>
                      <a:r>
                        <a:rPr lang="es-ES" dirty="0"/>
                        <a:t>Camino 2</a:t>
                      </a:r>
                    </a:p>
                  </a:txBody>
                  <a:tcPr/>
                </a:tc>
                <a:tc>
                  <a:txBody>
                    <a:bodyPr/>
                    <a:lstStyle/>
                    <a:p>
                      <a:r>
                        <a:rPr lang="es-ES" dirty="0"/>
                        <a:t>C = 0 N = 1</a:t>
                      </a:r>
                    </a:p>
                  </a:txBody>
                  <a:tcPr/>
                </a:tc>
                <a:tc>
                  <a:txBody>
                    <a:bodyPr/>
                    <a:lstStyle/>
                    <a:p>
                      <a:r>
                        <a:rPr lang="es-ES" dirty="0"/>
                        <a:t>Par = 0 Impar = 1</a:t>
                      </a:r>
                    </a:p>
                  </a:txBody>
                  <a:tcPr/>
                </a:tc>
                <a:extLst>
                  <a:ext uri="{0D108BD9-81ED-4DB2-BD59-A6C34878D82A}">
                    <a16:rowId xmlns:a16="http://schemas.microsoft.com/office/drawing/2014/main" val="1648982076"/>
                  </a:ext>
                </a:extLst>
              </a:tr>
              <a:tr h="380153">
                <a:tc>
                  <a:txBody>
                    <a:bodyPr/>
                    <a:lstStyle/>
                    <a:p>
                      <a:r>
                        <a:rPr lang="es-ES" dirty="0"/>
                        <a:t>Camino 3</a:t>
                      </a:r>
                    </a:p>
                  </a:txBody>
                  <a:tcPr/>
                </a:tc>
                <a:tc>
                  <a:txBody>
                    <a:bodyPr/>
                    <a:lstStyle/>
                    <a:p>
                      <a:r>
                        <a:rPr lang="es-ES" dirty="0"/>
                        <a:t>C = 0 N = 2</a:t>
                      </a:r>
                    </a:p>
                  </a:txBody>
                  <a:tcPr/>
                </a:tc>
                <a:tc>
                  <a:txBody>
                    <a:bodyPr/>
                    <a:lstStyle/>
                    <a:p>
                      <a:r>
                        <a:rPr lang="es-ES" dirty="0"/>
                        <a:t>Par = 1 Impar = 0</a:t>
                      </a:r>
                    </a:p>
                  </a:txBody>
                  <a:tcPr/>
                </a:tc>
                <a:extLst>
                  <a:ext uri="{0D108BD9-81ED-4DB2-BD59-A6C34878D82A}">
                    <a16:rowId xmlns:a16="http://schemas.microsoft.com/office/drawing/2014/main" val="771947936"/>
                  </a:ext>
                </a:extLst>
              </a:tr>
            </a:tbl>
          </a:graphicData>
        </a:graphic>
      </p:graphicFrame>
      <p:pic>
        <p:nvPicPr>
          <p:cNvPr id="8" name="Imagen 7">
            <a:extLst>
              <a:ext uri="{FF2B5EF4-FFF2-40B4-BE49-F238E27FC236}">
                <a16:creationId xmlns:a16="http://schemas.microsoft.com/office/drawing/2014/main" id="{2FC18FDD-6FA8-15CB-F21D-B5B8BE450D02}"/>
              </a:ext>
            </a:extLst>
          </p:cNvPr>
          <p:cNvPicPr>
            <a:picLocks noChangeAspect="1"/>
          </p:cNvPicPr>
          <p:nvPr/>
        </p:nvPicPr>
        <p:blipFill>
          <a:blip r:embed="rId3"/>
          <a:stretch>
            <a:fillRect/>
          </a:stretch>
        </p:blipFill>
        <p:spPr>
          <a:xfrm>
            <a:off x="9157229" y="2578377"/>
            <a:ext cx="3034771" cy="3563556"/>
          </a:xfrm>
          <a:prstGeom prst="rect">
            <a:avLst/>
          </a:prstGeom>
        </p:spPr>
      </p:pic>
    </p:spTree>
    <p:extLst>
      <p:ext uri="{BB962C8B-B14F-4D97-AF65-F5344CB8AC3E}">
        <p14:creationId xmlns:p14="http://schemas.microsoft.com/office/powerpoint/2010/main" val="2333522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Blanca – Prueba De Bucles</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19</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970318"/>
          </a:xfrm>
          <a:prstGeom prst="rect">
            <a:avLst/>
          </a:prstGeom>
          <a:noFill/>
        </p:spPr>
        <p:txBody>
          <a:bodyPr wrap="square" rtlCol="0">
            <a:spAutoFit/>
          </a:bodyPr>
          <a:lstStyle/>
          <a:p>
            <a:r>
              <a:rPr lang="es-ES" dirty="0">
                <a:latin typeface="Comic Sans MS" panose="030F0702030302020204" pitchFamily="66" charset="0"/>
              </a:rPr>
              <a:t>Nos centramos exclusivamente en los bucles</a:t>
            </a:r>
          </a:p>
          <a:p>
            <a:endParaRPr lang="es-ES" dirty="0">
              <a:latin typeface="Comic Sans MS" panose="030F0702030302020204" pitchFamily="66" charset="0"/>
            </a:endParaRPr>
          </a:p>
          <a:p>
            <a:pPr marL="285750" indent="-285750">
              <a:buFont typeface="Arial" panose="020B0604020202020204" pitchFamily="34" charset="0"/>
              <a:buChar char="•"/>
            </a:pPr>
            <a:r>
              <a:rPr lang="es-ES" dirty="0">
                <a:latin typeface="Comic Sans MS" panose="030F0702030302020204" pitchFamily="66" charset="0"/>
              </a:rPr>
              <a:t>Para bucles simples</a:t>
            </a:r>
          </a:p>
          <a:p>
            <a:pPr marL="742950" lvl="1" indent="-285750">
              <a:buFont typeface="Arial" panose="020B0604020202020204" pitchFamily="34" charset="0"/>
              <a:buChar char="•"/>
            </a:pPr>
            <a:r>
              <a:rPr lang="es-ES" dirty="0">
                <a:latin typeface="Comic Sans MS" panose="030F0702030302020204" pitchFamily="66" charset="0"/>
              </a:rPr>
              <a:t>Saltar el bucle</a:t>
            </a:r>
          </a:p>
          <a:p>
            <a:pPr marL="742950" lvl="1" indent="-285750">
              <a:buFont typeface="Arial" panose="020B0604020202020204" pitchFamily="34" charset="0"/>
              <a:buChar char="•"/>
            </a:pPr>
            <a:r>
              <a:rPr lang="es-ES" dirty="0">
                <a:latin typeface="Comic Sans MS" panose="030F0702030302020204" pitchFamily="66" charset="0"/>
              </a:rPr>
              <a:t>Realizar una iteración</a:t>
            </a:r>
          </a:p>
          <a:p>
            <a:pPr marL="742950" lvl="1" indent="-285750">
              <a:buFont typeface="Arial" panose="020B0604020202020204" pitchFamily="34" charset="0"/>
              <a:buChar char="•"/>
            </a:pPr>
            <a:r>
              <a:rPr lang="es-ES" dirty="0">
                <a:latin typeface="Comic Sans MS" panose="030F0702030302020204" pitchFamily="66" charset="0"/>
              </a:rPr>
              <a:t>Realizar dos iteraciones</a:t>
            </a:r>
          </a:p>
          <a:p>
            <a:pPr marL="742950" lvl="1" indent="-285750">
              <a:buFont typeface="Arial" panose="020B0604020202020204" pitchFamily="34" charset="0"/>
              <a:buChar char="•"/>
            </a:pPr>
            <a:r>
              <a:rPr lang="es-ES" dirty="0">
                <a:latin typeface="Comic Sans MS" panose="030F0702030302020204" pitchFamily="66" charset="0"/>
              </a:rPr>
              <a:t>Realizar un número menor de iteraciones que el máximo pero mayor que dos</a:t>
            </a:r>
          </a:p>
          <a:p>
            <a:pPr marL="742950" lvl="1" indent="-285750">
              <a:buFont typeface="Arial" panose="020B0604020202020204" pitchFamily="34" charset="0"/>
              <a:buChar char="•"/>
            </a:pPr>
            <a:r>
              <a:rPr lang="es-ES" dirty="0">
                <a:latin typeface="Comic Sans MS" panose="030F0702030302020204" pitchFamily="66" charset="0"/>
              </a:rPr>
              <a:t>Realizar las iteraciones n-1, n y n+1 para un bucle de n vueltas</a:t>
            </a:r>
          </a:p>
          <a:p>
            <a:pPr marL="285750" indent="-285750">
              <a:buFont typeface="Arial" panose="020B0604020202020204" pitchFamily="34" charset="0"/>
              <a:buChar char="•"/>
            </a:pPr>
            <a:r>
              <a:rPr lang="es-ES" dirty="0">
                <a:latin typeface="Comic Sans MS" panose="030F0702030302020204" pitchFamily="66" charset="0"/>
              </a:rPr>
              <a:t>Para bucles anidados</a:t>
            </a:r>
          </a:p>
          <a:p>
            <a:pPr marL="742950" lvl="1" indent="-285750">
              <a:buFont typeface="Arial" panose="020B0604020202020204" pitchFamily="34" charset="0"/>
              <a:buChar char="•"/>
            </a:pPr>
            <a:r>
              <a:rPr lang="es-ES" dirty="0">
                <a:latin typeface="Comic Sans MS" panose="030F0702030302020204" pitchFamily="66" charset="0"/>
              </a:rPr>
              <a:t>Comenzar por el bucle más interno y el número mínimo para el resto.</a:t>
            </a:r>
          </a:p>
          <a:p>
            <a:pPr marL="742950" lvl="1" indent="-285750">
              <a:buFont typeface="Arial" panose="020B0604020202020204" pitchFamily="34" charset="0"/>
              <a:buChar char="•"/>
            </a:pPr>
            <a:r>
              <a:rPr lang="es-ES" dirty="0">
                <a:latin typeface="Comic Sans MS" panose="030F0702030302020204" pitchFamily="66" charset="0"/>
              </a:rPr>
              <a:t>Realizar las pruebas para bucles simples para ese bucle.</a:t>
            </a:r>
          </a:p>
          <a:p>
            <a:pPr marL="742950" lvl="1" indent="-285750">
              <a:buFont typeface="Arial" panose="020B0604020202020204" pitchFamily="34" charset="0"/>
              <a:buChar char="•"/>
            </a:pPr>
            <a:r>
              <a:rPr lang="es-ES" dirty="0">
                <a:latin typeface="Comic Sans MS" panose="030F0702030302020204" pitchFamily="66" charset="0"/>
              </a:rPr>
              <a:t>Repetir el proceso saliendo un nivel de anidamiento</a:t>
            </a:r>
          </a:p>
          <a:p>
            <a:pPr marL="742950" lvl="1" indent="-285750">
              <a:buFont typeface="Arial" panose="020B0604020202020204" pitchFamily="34" charset="0"/>
              <a:buChar char="•"/>
            </a:pPr>
            <a:r>
              <a:rPr lang="es-ES" dirty="0">
                <a:latin typeface="Comic Sans MS" panose="030F0702030302020204" pitchFamily="66" charset="0"/>
              </a:rPr>
              <a:t>Continuar hasta probar todos</a:t>
            </a:r>
          </a:p>
          <a:p>
            <a:pPr marL="742950" lvl="1" indent="-285750">
              <a:buFont typeface="Arial" panose="020B0604020202020204" pitchFamily="34" charset="0"/>
              <a:buChar char="•"/>
            </a:pPr>
            <a:endParaRPr lang="es-ES" dirty="0">
              <a:latin typeface="Comic Sans MS" panose="030F0702030302020204" pitchFamily="66" charset="0"/>
            </a:endParaRPr>
          </a:p>
        </p:txBody>
      </p:sp>
    </p:spTree>
    <p:extLst>
      <p:ext uri="{BB962C8B-B14F-4D97-AF65-F5344CB8AC3E}">
        <p14:creationId xmlns:p14="http://schemas.microsoft.com/office/powerpoint/2010/main" val="30842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916FD1-5839-7304-8423-D1A3DDCFC3DF}"/>
              </a:ext>
            </a:extLst>
          </p:cNvPr>
          <p:cNvSpPr>
            <a:spLocks noGrp="1"/>
          </p:cNvSpPr>
          <p:nvPr>
            <p:ph type="title"/>
          </p:nvPr>
        </p:nvSpPr>
        <p:spPr>
          <a:xfrm>
            <a:off x="1362075" y="240771"/>
            <a:ext cx="8552393" cy="1325561"/>
          </a:xfrm>
        </p:spPr>
        <p:txBody>
          <a:bodyPr>
            <a:normAutofit/>
          </a:bodyPr>
          <a:lstStyle/>
          <a:p>
            <a:r>
              <a:rPr lang="es-ES" b="1" dirty="0">
                <a:solidFill>
                  <a:srgbClr val="000000"/>
                </a:solidFill>
                <a:effectLst/>
                <a:latin typeface="Comic Sans MS" panose="030F0702030302020204" pitchFamily="66" charset="0"/>
                <a:ea typeface="Calibri" panose="020F0502020204030204" pitchFamily="34" charset="0"/>
              </a:rPr>
              <a:t>UNIDAD DE TRABAJO 3:DISEÑO Y REALIZACIÓN DE PRUEBAS. </a:t>
            </a:r>
            <a:br>
              <a:rPr lang="es-ES" sz="1800" dirty="0">
                <a:effectLst/>
                <a:latin typeface="Comic Sans MS" panose="030F0702030302020204" pitchFamily="66" charset="0"/>
                <a:ea typeface="Calibri" panose="020F0502020204030204" pitchFamily="34" charset="0"/>
              </a:rPr>
            </a:br>
            <a:r>
              <a:rPr lang="es-ES" sz="1800" dirty="0">
                <a:effectLst/>
                <a:latin typeface="Comic Sans MS" panose="030F0702030302020204" pitchFamily="66" charset="0"/>
                <a:ea typeface="Calibri" panose="020F0502020204030204" pitchFamily="34" charset="0"/>
              </a:rPr>
              <a:t>(Contenidos)</a:t>
            </a:r>
            <a:endParaRPr lang="es-ES" dirty="0">
              <a:latin typeface="Comic Sans MS" panose="030F0702030302020204" pitchFamily="66" charset="0"/>
            </a:endParaRPr>
          </a:p>
        </p:txBody>
      </p:sp>
      <p:sp>
        <p:nvSpPr>
          <p:cNvPr id="3" name="Marcador de texto 2">
            <a:extLst>
              <a:ext uri="{FF2B5EF4-FFF2-40B4-BE49-F238E27FC236}">
                <a16:creationId xmlns:a16="http://schemas.microsoft.com/office/drawing/2014/main" id="{958BC6E1-38C0-F2A0-D2AD-1641DB39EAF9}"/>
              </a:ext>
            </a:extLst>
          </p:cNvPr>
          <p:cNvSpPr>
            <a:spLocks noGrp="1"/>
          </p:cNvSpPr>
          <p:nvPr>
            <p:ph type="body" idx="1"/>
          </p:nvPr>
        </p:nvSpPr>
        <p:spPr>
          <a:xfrm>
            <a:off x="1244071" y="1955799"/>
            <a:ext cx="9703858" cy="4661429"/>
          </a:xfrm>
        </p:spPr>
        <p:txBody>
          <a:bodyPr>
            <a:normAutofit fontScale="32500" lnSpcReduction="20000"/>
          </a:bodyPr>
          <a:lstStyle/>
          <a:p>
            <a:pPr marL="742950" lvl="1" indent="-285750" algn="l">
              <a:lnSpc>
                <a:spcPct val="150000"/>
              </a:lnSpc>
              <a:spcAft>
                <a:spcPts val="130"/>
              </a:spcAft>
              <a:buFont typeface="+mj-lt"/>
              <a:buAutoNum type="arabicPeriod"/>
            </a:pPr>
            <a:r>
              <a:rPr lang="es-ES" sz="8600" dirty="0">
                <a:solidFill>
                  <a:srgbClr val="000000"/>
                </a:solidFill>
                <a:effectLst/>
                <a:latin typeface="Comic Sans MS" panose="030F0702030302020204" pitchFamily="66" charset="0"/>
                <a:ea typeface="Calibri" panose="020F0502020204030204" pitchFamily="34" charset="0"/>
              </a:rPr>
              <a:t>Introducción</a:t>
            </a:r>
          </a:p>
          <a:p>
            <a:pPr marL="742950" lvl="1" indent="-285750">
              <a:lnSpc>
                <a:spcPct val="150000"/>
              </a:lnSpc>
              <a:spcAft>
                <a:spcPts val="130"/>
              </a:spcAft>
              <a:buFont typeface="+mj-lt"/>
              <a:buAutoNum type="arabicPeriod"/>
            </a:pPr>
            <a:r>
              <a:rPr lang="es-ES" sz="8600" dirty="0">
                <a:solidFill>
                  <a:srgbClr val="000000"/>
                </a:solidFill>
                <a:effectLst/>
                <a:latin typeface="Comic Sans MS" panose="030F0702030302020204" pitchFamily="66" charset="0"/>
                <a:ea typeface="Calibri" panose="020F0502020204030204" pitchFamily="34" charset="0"/>
              </a:rPr>
              <a:t>Estrategia de pruebas: unitarias, de integración y de validación</a:t>
            </a:r>
          </a:p>
          <a:p>
            <a:pPr marL="742950" lvl="1" indent="-285750" algn="l">
              <a:lnSpc>
                <a:spcPct val="150000"/>
              </a:lnSpc>
              <a:spcAft>
                <a:spcPts val="130"/>
              </a:spcAft>
              <a:buFont typeface="+mj-lt"/>
              <a:buAutoNum type="arabicPeriod"/>
            </a:pPr>
            <a:r>
              <a:rPr lang="es-ES" sz="8600" dirty="0">
                <a:solidFill>
                  <a:srgbClr val="000000"/>
                </a:solidFill>
                <a:effectLst/>
                <a:latin typeface="Comic Sans MS" panose="030F0702030302020204" pitchFamily="66" charset="0"/>
                <a:ea typeface="Calibri" panose="020F0502020204030204" pitchFamily="34" charset="0"/>
              </a:rPr>
              <a:t>Tipos de prueba: de caja blanca y caja negra</a:t>
            </a:r>
          </a:p>
          <a:p>
            <a:pPr marL="742950" lvl="1" indent="-285750" algn="l">
              <a:lnSpc>
                <a:spcPct val="150000"/>
              </a:lnSpc>
              <a:spcAft>
                <a:spcPts val="130"/>
              </a:spcAft>
              <a:buFont typeface="+mj-lt"/>
              <a:buAutoNum type="arabicPeriod"/>
            </a:pPr>
            <a:r>
              <a:rPr lang="es-ES" sz="8600" dirty="0">
                <a:solidFill>
                  <a:srgbClr val="000000"/>
                </a:solidFill>
                <a:effectLst/>
                <a:latin typeface="Comic Sans MS" panose="030F0702030302020204" pitchFamily="66" charset="0"/>
                <a:ea typeface="Calibri" panose="020F0502020204030204" pitchFamily="34" charset="0"/>
              </a:rPr>
              <a:t>Herramientas de depuración de código</a:t>
            </a:r>
          </a:p>
          <a:p>
            <a:pPr marL="742950" lvl="1" indent="-285750" algn="l">
              <a:lnSpc>
                <a:spcPct val="150000"/>
              </a:lnSpc>
              <a:spcAft>
                <a:spcPts val="130"/>
              </a:spcAft>
              <a:buFont typeface="+mj-lt"/>
              <a:buAutoNum type="arabicPeriod"/>
            </a:pPr>
            <a:r>
              <a:rPr lang="es-ES" sz="8600" dirty="0">
                <a:solidFill>
                  <a:srgbClr val="000000"/>
                </a:solidFill>
                <a:effectLst/>
                <a:latin typeface="Comic Sans MS" panose="030F0702030302020204" pitchFamily="66" charset="0"/>
                <a:ea typeface="Calibri" panose="020F0502020204030204" pitchFamily="34" charset="0"/>
              </a:rPr>
              <a:t>Automatización de las pruebas</a:t>
            </a:r>
          </a:p>
          <a:p>
            <a:pPr marL="742950" lvl="1" indent="-285750" algn="l">
              <a:lnSpc>
                <a:spcPct val="150000"/>
              </a:lnSpc>
              <a:spcAft>
                <a:spcPts val="130"/>
              </a:spcAft>
              <a:buFont typeface="+mj-lt"/>
              <a:buAutoNum type="arabicPeriod"/>
            </a:pPr>
            <a:r>
              <a:rPr lang="es-ES" sz="8600" dirty="0">
                <a:solidFill>
                  <a:srgbClr val="000000"/>
                </a:solidFill>
                <a:effectLst/>
                <a:latin typeface="Comic Sans MS" panose="030F0702030302020204" pitchFamily="66" charset="0"/>
                <a:ea typeface="Calibri" panose="020F0502020204030204" pitchFamily="34" charset="0"/>
              </a:rPr>
              <a:t>Calidad del software (Ampliación)</a:t>
            </a:r>
          </a:p>
          <a:p>
            <a:endParaRPr lang="es-ES" dirty="0"/>
          </a:p>
        </p:txBody>
      </p:sp>
      <p:sp>
        <p:nvSpPr>
          <p:cNvPr id="6" name="Marcador de número de diapositiva 5">
            <a:extLst>
              <a:ext uri="{FF2B5EF4-FFF2-40B4-BE49-F238E27FC236}">
                <a16:creationId xmlns:a16="http://schemas.microsoft.com/office/drawing/2014/main" id="{230E5F43-7013-D027-AD9E-82299F8817CC}"/>
              </a:ext>
            </a:extLst>
          </p:cNvPr>
          <p:cNvSpPr>
            <a:spLocks noGrp="1"/>
          </p:cNvSpPr>
          <p:nvPr>
            <p:ph type="sldNum" sz="quarter" idx="12"/>
          </p:nvPr>
        </p:nvSpPr>
        <p:spPr/>
        <p:txBody>
          <a:bodyPr/>
          <a:lstStyle/>
          <a:p>
            <a:pPr rtl="0"/>
            <a:fld id="{B5CEABB6-07DC-46E8-9B57-56EC44A396E5}" type="slidenum">
              <a:rPr lang="es-ES" noProof="0" smtClean="0"/>
              <a:t>2</a:t>
            </a:fld>
            <a:endParaRPr lang="es-ES" noProof="0"/>
          </a:p>
        </p:txBody>
      </p:sp>
    </p:spTree>
    <p:extLst>
      <p:ext uri="{BB962C8B-B14F-4D97-AF65-F5344CB8AC3E}">
        <p14:creationId xmlns:p14="http://schemas.microsoft.com/office/powerpoint/2010/main" val="245126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Blanca – Ejercicios</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20</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923330"/>
          </a:xfrm>
          <a:prstGeom prst="rect">
            <a:avLst/>
          </a:prstGeom>
          <a:noFill/>
        </p:spPr>
        <p:txBody>
          <a:bodyPr wrap="square" rtlCol="0">
            <a:spAutoFit/>
          </a:bodyPr>
          <a:lstStyle/>
          <a:p>
            <a:r>
              <a:rPr lang="es-ES" dirty="0">
                <a:latin typeface="Comic Sans MS" panose="030F0702030302020204" pitchFamily="66" charset="0"/>
              </a:rPr>
              <a:t>Para el siguiente algoritmo crear los casos de prueba</a:t>
            </a:r>
          </a:p>
          <a:p>
            <a:pPr marL="285750" indent="-285750">
              <a:buFont typeface="Arial" panose="020B0604020202020204" pitchFamily="34" charset="0"/>
              <a:buChar char="•"/>
            </a:pPr>
            <a:r>
              <a:rPr lang="es-ES" dirty="0">
                <a:latin typeface="Comic Sans MS" panose="030F0702030302020204" pitchFamily="66" charset="0"/>
              </a:rPr>
              <a:t>Algoritmo de Euclides para el </a:t>
            </a:r>
            <a:r>
              <a:rPr lang="es-ES" dirty="0" err="1">
                <a:latin typeface="Comic Sans MS" panose="030F0702030302020204" pitchFamily="66" charset="0"/>
              </a:rPr>
              <a:t>Mcd</a:t>
            </a:r>
            <a:endParaRPr lang="es-ES" dirty="0">
              <a:latin typeface="Comic Sans MS" panose="030F0702030302020204" pitchFamily="66" charset="0"/>
            </a:endParaRPr>
          </a:p>
          <a:p>
            <a:pPr marL="285750" indent="-285750">
              <a:buFont typeface="Arial" panose="020B0604020202020204" pitchFamily="34" charset="0"/>
              <a:buChar char="•"/>
            </a:pPr>
            <a:endParaRPr lang="es-ES" dirty="0">
              <a:latin typeface="Comic Sans MS" panose="030F0702030302020204" pitchFamily="66" charset="0"/>
            </a:endParaRPr>
          </a:p>
        </p:txBody>
      </p:sp>
      <p:sp>
        <p:nvSpPr>
          <p:cNvPr id="8" name="CuadroTexto 7">
            <a:extLst>
              <a:ext uri="{FF2B5EF4-FFF2-40B4-BE49-F238E27FC236}">
                <a16:creationId xmlns:a16="http://schemas.microsoft.com/office/drawing/2014/main" id="{092DA2A8-1AB4-1EB3-309F-A315698BA772}"/>
              </a:ext>
            </a:extLst>
          </p:cNvPr>
          <p:cNvSpPr txBox="1"/>
          <p:nvPr/>
        </p:nvSpPr>
        <p:spPr>
          <a:xfrm>
            <a:off x="2578826" y="2264476"/>
            <a:ext cx="3615267" cy="4278094"/>
          </a:xfrm>
          <a:prstGeom prst="rect">
            <a:avLst/>
          </a:prstGeom>
          <a:noFill/>
        </p:spPr>
        <p:txBody>
          <a:bodyPr wrap="square">
            <a:spAutoFit/>
          </a:bodyPr>
          <a:lstStyle/>
          <a:p>
            <a:r>
              <a:rPr lang="pt-BR" sz="1600" dirty="0">
                <a:latin typeface="Comic Sans MS" panose="030F0702030302020204" pitchFamily="66" charset="0"/>
              </a:rPr>
              <a:t>num_1 = 0</a:t>
            </a:r>
          </a:p>
          <a:p>
            <a:r>
              <a:rPr lang="pt-BR" sz="1600" dirty="0">
                <a:latin typeface="Comic Sans MS" panose="030F0702030302020204" pitchFamily="66" charset="0"/>
              </a:rPr>
              <a:t>num_2 = 0</a:t>
            </a:r>
          </a:p>
          <a:p>
            <a:r>
              <a:rPr lang="pt-BR" sz="1600" dirty="0">
                <a:latin typeface="Comic Sans MS" panose="030F0702030302020204" pitchFamily="66" charset="0"/>
              </a:rPr>
              <a:t>resto = 0</a:t>
            </a:r>
          </a:p>
          <a:p>
            <a:r>
              <a:rPr lang="pt-BR" sz="1600" dirty="0">
                <a:latin typeface="Comic Sans MS" panose="030F0702030302020204" pitchFamily="66" charset="0"/>
              </a:rPr>
              <a:t>print("</a:t>
            </a:r>
            <a:r>
              <a:rPr lang="pt-BR" sz="1600" dirty="0" err="1">
                <a:latin typeface="Comic Sans MS" panose="030F0702030302020204" pitchFamily="66" charset="0"/>
              </a:rPr>
              <a:t>Introduce</a:t>
            </a:r>
            <a:r>
              <a:rPr lang="pt-BR" sz="1600" dirty="0">
                <a:latin typeface="Comic Sans MS" panose="030F0702030302020204" pitchFamily="66" charset="0"/>
              </a:rPr>
              <a:t> dos número")</a:t>
            </a:r>
          </a:p>
          <a:p>
            <a:r>
              <a:rPr lang="pt-BR" sz="1600" dirty="0">
                <a:latin typeface="Comic Sans MS" panose="030F0702030302020204" pitchFamily="66" charset="0"/>
              </a:rPr>
              <a:t>num_1 = </a:t>
            </a:r>
            <a:r>
              <a:rPr lang="pt-BR" sz="1600" dirty="0" err="1">
                <a:latin typeface="Comic Sans MS" panose="030F0702030302020204" pitchFamily="66" charset="0"/>
              </a:rPr>
              <a:t>int</a:t>
            </a:r>
            <a:r>
              <a:rPr lang="pt-BR" sz="1600" dirty="0">
                <a:latin typeface="Comic Sans MS" panose="030F0702030302020204" pitchFamily="66" charset="0"/>
              </a:rPr>
              <a:t>(input("Num_1:"))</a:t>
            </a:r>
          </a:p>
          <a:p>
            <a:r>
              <a:rPr lang="pt-BR" sz="1600" dirty="0">
                <a:latin typeface="Comic Sans MS" panose="030F0702030302020204" pitchFamily="66" charset="0"/>
              </a:rPr>
              <a:t>num_2 = </a:t>
            </a:r>
            <a:r>
              <a:rPr lang="pt-BR" sz="1600" dirty="0" err="1">
                <a:latin typeface="Comic Sans MS" panose="030F0702030302020204" pitchFamily="66" charset="0"/>
              </a:rPr>
              <a:t>int</a:t>
            </a:r>
            <a:r>
              <a:rPr lang="pt-BR" sz="1600" dirty="0">
                <a:latin typeface="Comic Sans MS" panose="030F0702030302020204" pitchFamily="66" charset="0"/>
              </a:rPr>
              <a:t>(input("Num_2:"))</a:t>
            </a:r>
          </a:p>
          <a:p>
            <a:r>
              <a:rPr lang="pt-BR" sz="1600" dirty="0" err="1">
                <a:latin typeface="Comic Sans MS" panose="030F0702030302020204" pitchFamily="66" charset="0"/>
              </a:rPr>
              <a:t>if</a:t>
            </a:r>
            <a:r>
              <a:rPr lang="pt-BR" sz="1600" dirty="0">
                <a:latin typeface="Comic Sans MS" panose="030F0702030302020204" pitchFamily="66" charset="0"/>
              </a:rPr>
              <a:t> num_1 &lt; num_2:</a:t>
            </a:r>
          </a:p>
          <a:p>
            <a:r>
              <a:rPr lang="pt-BR" sz="1600" dirty="0">
                <a:latin typeface="Comic Sans MS" panose="030F0702030302020204" pitchFamily="66" charset="0"/>
              </a:rPr>
              <a:t>    </a:t>
            </a:r>
            <a:r>
              <a:rPr lang="pt-BR" sz="1600" dirty="0" err="1">
                <a:latin typeface="Comic Sans MS" panose="030F0702030302020204" pitchFamily="66" charset="0"/>
              </a:rPr>
              <a:t>aux</a:t>
            </a:r>
            <a:r>
              <a:rPr lang="pt-BR" sz="1600" dirty="0">
                <a:latin typeface="Comic Sans MS" panose="030F0702030302020204" pitchFamily="66" charset="0"/>
              </a:rPr>
              <a:t> = num_1</a:t>
            </a:r>
          </a:p>
          <a:p>
            <a:r>
              <a:rPr lang="pt-BR" sz="1600" dirty="0">
                <a:latin typeface="Comic Sans MS" panose="030F0702030302020204" pitchFamily="66" charset="0"/>
              </a:rPr>
              <a:t>    num_1 = num_2</a:t>
            </a:r>
          </a:p>
          <a:p>
            <a:r>
              <a:rPr lang="pt-BR" sz="1600" dirty="0">
                <a:latin typeface="Comic Sans MS" panose="030F0702030302020204" pitchFamily="66" charset="0"/>
              </a:rPr>
              <a:t>    num_2 = </a:t>
            </a:r>
            <a:r>
              <a:rPr lang="pt-BR" sz="1600" dirty="0" err="1">
                <a:latin typeface="Comic Sans MS" panose="030F0702030302020204" pitchFamily="66" charset="0"/>
              </a:rPr>
              <a:t>aux</a:t>
            </a:r>
            <a:endParaRPr lang="pt-BR" sz="1600" dirty="0">
              <a:latin typeface="Comic Sans MS" panose="030F0702030302020204" pitchFamily="66" charset="0"/>
            </a:endParaRPr>
          </a:p>
          <a:p>
            <a:endParaRPr lang="pt-BR" sz="1600" dirty="0">
              <a:latin typeface="Comic Sans MS" panose="030F0702030302020204" pitchFamily="66" charset="0"/>
            </a:endParaRPr>
          </a:p>
          <a:p>
            <a:r>
              <a:rPr lang="pt-BR" sz="1600" dirty="0" err="1">
                <a:latin typeface="Comic Sans MS" panose="030F0702030302020204" pitchFamily="66" charset="0"/>
              </a:rPr>
              <a:t>while</a:t>
            </a:r>
            <a:r>
              <a:rPr lang="pt-BR" sz="1600" dirty="0">
                <a:latin typeface="Comic Sans MS" panose="030F0702030302020204" pitchFamily="66" charset="0"/>
              </a:rPr>
              <a:t> num_2 != 0 :</a:t>
            </a:r>
          </a:p>
          <a:p>
            <a:r>
              <a:rPr lang="pt-BR" sz="1600" dirty="0">
                <a:latin typeface="Comic Sans MS" panose="030F0702030302020204" pitchFamily="66" charset="0"/>
              </a:rPr>
              <a:t>    resto = num_1 % num_2</a:t>
            </a:r>
          </a:p>
          <a:p>
            <a:r>
              <a:rPr lang="pt-BR" sz="1600" dirty="0">
                <a:latin typeface="Comic Sans MS" panose="030F0702030302020204" pitchFamily="66" charset="0"/>
              </a:rPr>
              <a:t>    num_1 = num_2</a:t>
            </a:r>
          </a:p>
          <a:p>
            <a:r>
              <a:rPr lang="pt-BR" sz="1600" dirty="0">
                <a:latin typeface="Comic Sans MS" panose="030F0702030302020204" pitchFamily="66" charset="0"/>
              </a:rPr>
              <a:t>    num_2 = resto</a:t>
            </a:r>
          </a:p>
          <a:p>
            <a:endParaRPr lang="pt-BR" sz="1600" dirty="0">
              <a:latin typeface="Comic Sans MS" panose="030F0702030302020204" pitchFamily="66" charset="0"/>
            </a:endParaRPr>
          </a:p>
          <a:p>
            <a:r>
              <a:rPr lang="pt-BR" sz="1600" dirty="0">
                <a:latin typeface="Comic Sans MS" panose="030F0702030302020204" pitchFamily="66" charset="0"/>
              </a:rPr>
              <a:t>print(num_1)</a:t>
            </a:r>
            <a:endParaRPr lang="es-ES" sz="1600" dirty="0"/>
          </a:p>
        </p:txBody>
      </p:sp>
      <p:pic>
        <p:nvPicPr>
          <p:cNvPr id="10" name="Imagen 9">
            <a:extLst>
              <a:ext uri="{FF2B5EF4-FFF2-40B4-BE49-F238E27FC236}">
                <a16:creationId xmlns:a16="http://schemas.microsoft.com/office/drawing/2014/main" id="{ACD531A9-A3B5-C550-7C10-C25DC73D618E}"/>
              </a:ext>
            </a:extLst>
          </p:cNvPr>
          <p:cNvPicPr>
            <a:picLocks noChangeAspect="1"/>
          </p:cNvPicPr>
          <p:nvPr/>
        </p:nvPicPr>
        <p:blipFill>
          <a:blip r:embed="rId2"/>
          <a:stretch>
            <a:fillRect/>
          </a:stretch>
        </p:blipFill>
        <p:spPr>
          <a:xfrm>
            <a:off x="6194093" y="2264476"/>
            <a:ext cx="2012536" cy="4278094"/>
          </a:xfrm>
          <a:prstGeom prst="rect">
            <a:avLst/>
          </a:prstGeom>
        </p:spPr>
      </p:pic>
      <p:sp>
        <p:nvSpPr>
          <p:cNvPr id="14" name="CuadroTexto 13">
            <a:extLst>
              <a:ext uri="{FF2B5EF4-FFF2-40B4-BE49-F238E27FC236}">
                <a16:creationId xmlns:a16="http://schemas.microsoft.com/office/drawing/2014/main" id="{772479C4-4E1D-4694-1978-FFB0DAB74BBA}"/>
              </a:ext>
            </a:extLst>
          </p:cNvPr>
          <p:cNvSpPr txBox="1"/>
          <p:nvPr/>
        </p:nvSpPr>
        <p:spPr>
          <a:xfrm>
            <a:off x="8813800" y="1862667"/>
            <a:ext cx="2641600" cy="923330"/>
          </a:xfrm>
          <a:prstGeom prst="rect">
            <a:avLst/>
          </a:prstGeom>
          <a:noFill/>
        </p:spPr>
        <p:txBody>
          <a:bodyPr wrap="square" rtlCol="0">
            <a:spAutoFit/>
          </a:bodyPr>
          <a:lstStyle/>
          <a:p>
            <a:r>
              <a:rPr lang="es-ES" dirty="0">
                <a:latin typeface="Comic Sans MS" panose="030F0702030302020204" pitchFamily="66" charset="0"/>
              </a:rPr>
              <a:t>¿Cuántos casos de prueba según el camino básico?</a:t>
            </a:r>
          </a:p>
        </p:txBody>
      </p:sp>
      <p:sp>
        <p:nvSpPr>
          <p:cNvPr id="15" name="CuadroTexto 14">
            <a:extLst>
              <a:ext uri="{FF2B5EF4-FFF2-40B4-BE49-F238E27FC236}">
                <a16:creationId xmlns:a16="http://schemas.microsoft.com/office/drawing/2014/main" id="{A521462E-8CE1-476C-1D5B-17D9FDF2BB31}"/>
              </a:ext>
            </a:extLst>
          </p:cNvPr>
          <p:cNvSpPr txBox="1"/>
          <p:nvPr/>
        </p:nvSpPr>
        <p:spPr>
          <a:xfrm>
            <a:off x="10219267" y="2429992"/>
            <a:ext cx="284360" cy="369332"/>
          </a:xfrm>
          <a:prstGeom prst="rect">
            <a:avLst/>
          </a:prstGeom>
          <a:noFill/>
        </p:spPr>
        <p:txBody>
          <a:bodyPr wrap="square" rtlCol="0">
            <a:spAutoFit/>
          </a:bodyPr>
          <a:lstStyle/>
          <a:p>
            <a:r>
              <a:rPr lang="es-ES" dirty="0">
                <a:latin typeface="Comic Sans MS" panose="030F0702030302020204" pitchFamily="66" charset="0"/>
              </a:rPr>
              <a:t>4</a:t>
            </a:r>
          </a:p>
        </p:txBody>
      </p:sp>
    </p:spTree>
    <p:extLst>
      <p:ext uri="{BB962C8B-B14F-4D97-AF65-F5344CB8AC3E}">
        <p14:creationId xmlns:p14="http://schemas.microsoft.com/office/powerpoint/2010/main" val="136286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Blanca – Ejercicios</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21</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646331"/>
          </a:xfrm>
          <a:prstGeom prst="rect">
            <a:avLst/>
          </a:prstGeom>
          <a:noFill/>
        </p:spPr>
        <p:txBody>
          <a:bodyPr wrap="square" rtlCol="0">
            <a:spAutoFit/>
          </a:bodyPr>
          <a:lstStyle/>
          <a:p>
            <a:r>
              <a:rPr lang="es-ES" dirty="0">
                <a:latin typeface="Comic Sans MS" panose="030F0702030302020204" pitchFamily="66" charset="0"/>
              </a:rPr>
              <a:t>Para el siguiente algoritmo crear los casos de prueba: con IA</a:t>
            </a:r>
          </a:p>
          <a:p>
            <a:pPr marL="285750" indent="-285750">
              <a:buFont typeface="Arial" panose="020B0604020202020204" pitchFamily="34" charset="0"/>
              <a:buChar char="•"/>
            </a:pPr>
            <a:r>
              <a:rPr lang="es-ES" dirty="0">
                <a:latin typeface="Comic Sans MS" panose="030F0702030302020204" pitchFamily="66" charset="0"/>
              </a:rPr>
              <a:t>  Primero, refactoricemos el código para poner la lógica dentro de una función:</a:t>
            </a:r>
          </a:p>
        </p:txBody>
      </p:sp>
      <p:sp>
        <p:nvSpPr>
          <p:cNvPr id="8" name="CuadroTexto 7">
            <a:extLst>
              <a:ext uri="{FF2B5EF4-FFF2-40B4-BE49-F238E27FC236}">
                <a16:creationId xmlns:a16="http://schemas.microsoft.com/office/drawing/2014/main" id="{092DA2A8-1AB4-1EB3-309F-A315698BA772}"/>
              </a:ext>
            </a:extLst>
          </p:cNvPr>
          <p:cNvSpPr txBox="1"/>
          <p:nvPr/>
        </p:nvSpPr>
        <p:spPr>
          <a:xfrm>
            <a:off x="2578826" y="2264476"/>
            <a:ext cx="6587549" cy="2308324"/>
          </a:xfrm>
          <a:prstGeom prst="rect">
            <a:avLst/>
          </a:prstGeom>
          <a:noFill/>
        </p:spPr>
        <p:txBody>
          <a:bodyPr wrap="square">
            <a:spAutoFit/>
          </a:bodyPr>
          <a:lstStyle/>
          <a:p>
            <a:r>
              <a:rPr lang="pt-BR" sz="1600" dirty="0" err="1">
                <a:latin typeface="Comic Sans MS" panose="030F0702030302020204" pitchFamily="66" charset="0"/>
              </a:rPr>
              <a:t>def</a:t>
            </a:r>
            <a:r>
              <a:rPr lang="pt-BR" sz="1600" dirty="0">
                <a:latin typeface="Comic Sans MS" panose="030F0702030302020204" pitchFamily="66" charset="0"/>
              </a:rPr>
              <a:t> </a:t>
            </a:r>
            <a:r>
              <a:rPr lang="pt-BR" sz="1600" dirty="0" err="1">
                <a:latin typeface="Comic Sans MS" panose="030F0702030302020204" pitchFamily="66" charset="0"/>
              </a:rPr>
              <a:t>calcular_mcd</a:t>
            </a:r>
            <a:r>
              <a:rPr lang="pt-BR" sz="1600" dirty="0">
                <a:latin typeface="Comic Sans MS" panose="030F0702030302020204" pitchFamily="66" charset="0"/>
              </a:rPr>
              <a:t>(num_1, num_2):</a:t>
            </a:r>
          </a:p>
          <a:p>
            <a:r>
              <a:rPr lang="pt-BR" sz="1600" dirty="0">
                <a:latin typeface="Comic Sans MS" panose="030F0702030302020204" pitchFamily="66" charset="0"/>
              </a:rPr>
              <a:t>    """Calcula </a:t>
            </a:r>
            <a:r>
              <a:rPr lang="pt-BR" sz="1600" dirty="0" err="1">
                <a:latin typeface="Comic Sans MS" panose="030F0702030302020204" pitchFamily="66" charset="0"/>
              </a:rPr>
              <a:t>el</a:t>
            </a:r>
            <a:r>
              <a:rPr lang="pt-BR" sz="1600" dirty="0">
                <a:latin typeface="Comic Sans MS" panose="030F0702030302020204" pitchFamily="66" charset="0"/>
              </a:rPr>
              <a:t> Máximo </a:t>
            </a:r>
            <a:r>
              <a:rPr lang="pt-BR" sz="1600" dirty="0" err="1">
                <a:latin typeface="Comic Sans MS" panose="030F0702030302020204" pitchFamily="66" charset="0"/>
              </a:rPr>
              <a:t>Común</a:t>
            </a:r>
            <a:r>
              <a:rPr lang="pt-BR" sz="1600" dirty="0">
                <a:latin typeface="Comic Sans MS" panose="030F0702030302020204" pitchFamily="66" charset="0"/>
              </a:rPr>
              <a:t> Divisor (MCD) de dos números."""</a:t>
            </a:r>
          </a:p>
          <a:p>
            <a:r>
              <a:rPr lang="pt-BR" sz="1600" dirty="0">
                <a:latin typeface="Comic Sans MS" panose="030F0702030302020204" pitchFamily="66" charset="0"/>
              </a:rPr>
              <a:t>    </a:t>
            </a:r>
            <a:r>
              <a:rPr lang="pt-BR" sz="1600" dirty="0" err="1">
                <a:latin typeface="Comic Sans MS" panose="030F0702030302020204" pitchFamily="66" charset="0"/>
              </a:rPr>
              <a:t>if</a:t>
            </a:r>
            <a:r>
              <a:rPr lang="pt-BR" sz="1600" dirty="0">
                <a:latin typeface="Comic Sans MS" panose="030F0702030302020204" pitchFamily="66" charset="0"/>
              </a:rPr>
              <a:t> num_1 &lt; num_2:</a:t>
            </a:r>
          </a:p>
          <a:p>
            <a:r>
              <a:rPr lang="pt-BR" sz="1600" dirty="0">
                <a:latin typeface="Comic Sans MS" panose="030F0702030302020204" pitchFamily="66" charset="0"/>
              </a:rPr>
              <a:t>        num_1, num_2 = num_2, num_1</a:t>
            </a:r>
          </a:p>
          <a:p>
            <a:endParaRPr lang="pt-BR" sz="1600" dirty="0">
              <a:latin typeface="Comic Sans MS" panose="030F0702030302020204" pitchFamily="66" charset="0"/>
            </a:endParaRPr>
          </a:p>
          <a:p>
            <a:r>
              <a:rPr lang="pt-BR" sz="1600" dirty="0">
                <a:latin typeface="Comic Sans MS" panose="030F0702030302020204" pitchFamily="66" charset="0"/>
              </a:rPr>
              <a:t>    </a:t>
            </a:r>
            <a:r>
              <a:rPr lang="pt-BR" sz="1600" dirty="0" err="1">
                <a:latin typeface="Comic Sans MS" panose="030F0702030302020204" pitchFamily="66" charset="0"/>
              </a:rPr>
              <a:t>while</a:t>
            </a:r>
            <a:r>
              <a:rPr lang="pt-BR" sz="1600" dirty="0">
                <a:latin typeface="Comic Sans MS" panose="030F0702030302020204" pitchFamily="66" charset="0"/>
              </a:rPr>
              <a:t> num_2 != 0:</a:t>
            </a:r>
          </a:p>
          <a:p>
            <a:r>
              <a:rPr lang="pt-BR" sz="1600" dirty="0">
                <a:latin typeface="Comic Sans MS" panose="030F0702030302020204" pitchFamily="66" charset="0"/>
              </a:rPr>
              <a:t>        num_1, num_2 = num_2, num_1 % num_2</a:t>
            </a:r>
          </a:p>
          <a:p>
            <a:endParaRPr lang="pt-BR" sz="1600" dirty="0">
              <a:latin typeface="Comic Sans MS" panose="030F0702030302020204" pitchFamily="66" charset="0"/>
            </a:endParaRPr>
          </a:p>
          <a:p>
            <a:r>
              <a:rPr lang="pt-BR" sz="1600" dirty="0">
                <a:latin typeface="Comic Sans MS" panose="030F0702030302020204" pitchFamily="66" charset="0"/>
              </a:rPr>
              <a:t>    </a:t>
            </a:r>
            <a:r>
              <a:rPr lang="pt-BR" sz="1600" dirty="0" err="1">
                <a:latin typeface="Comic Sans MS" panose="030F0702030302020204" pitchFamily="66" charset="0"/>
              </a:rPr>
              <a:t>return</a:t>
            </a:r>
            <a:r>
              <a:rPr lang="pt-BR" sz="1600" dirty="0">
                <a:latin typeface="Comic Sans MS" panose="030F0702030302020204" pitchFamily="66" charset="0"/>
              </a:rPr>
              <a:t> num_1</a:t>
            </a:r>
            <a:endParaRPr lang="es-ES" sz="1600" dirty="0"/>
          </a:p>
        </p:txBody>
      </p:sp>
      <p:pic>
        <p:nvPicPr>
          <p:cNvPr id="10" name="Imagen 9">
            <a:extLst>
              <a:ext uri="{FF2B5EF4-FFF2-40B4-BE49-F238E27FC236}">
                <a16:creationId xmlns:a16="http://schemas.microsoft.com/office/drawing/2014/main" id="{ACD531A9-A3B5-C550-7C10-C25DC73D618E}"/>
              </a:ext>
            </a:extLst>
          </p:cNvPr>
          <p:cNvPicPr>
            <a:picLocks noChangeAspect="1"/>
          </p:cNvPicPr>
          <p:nvPr/>
        </p:nvPicPr>
        <p:blipFill>
          <a:blip r:embed="rId2"/>
          <a:stretch>
            <a:fillRect/>
          </a:stretch>
        </p:blipFill>
        <p:spPr>
          <a:xfrm>
            <a:off x="9907266" y="1289953"/>
            <a:ext cx="2012536" cy="4278094"/>
          </a:xfrm>
          <a:prstGeom prst="rect">
            <a:avLst/>
          </a:prstGeom>
        </p:spPr>
      </p:pic>
      <p:sp>
        <p:nvSpPr>
          <p:cNvPr id="15" name="CuadroTexto 14">
            <a:extLst>
              <a:ext uri="{FF2B5EF4-FFF2-40B4-BE49-F238E27FC236}">
                <a16:creationId xmlns:a16="http://schemas.microsoft.com/office/drawing/2014/main" id="{A521462E-8CE1-476C-1D5B-17D9FDF2BB31}"/>
              </a:ext>
            </a:extLst>
          </p:cNvPr>
          <p:cNvSpPr txBox="1"/>
          <p:nvPr/>
        </p:nvSpPr>
        <p:spPr>
          <a:xfrm>
            <a:off x="10219267" y="2429992"/>
            <a:ext cx="284360" cy="369332"/>
          </a:xfrm>
          <a:prstGeom prst="rect">
            <a:avLst/>
          </a:prstGeom>
          <a:noFill/>
        </p:spPr>
        <p:txBody>
          <a:bodyPr wrap="square" rtlCol="0">
            <a:spAutoFit/>
          </a:bodyPr>
          <a:lstStyle/>
          <a:p>
            <a:r>
              <a:rPr lang="es-ES" dirty="0">
                <a:latin typeface="Comic Sans MS" panose="030F0702030302020204" pitchFamily="66" charset="0"/>
              </a:rPr>
              <a:t>4</a:t>
            </a:r>
          </a:p>
        </p:txBody>
      </p:sp>
    </p:spTree>
    <p:extLst>
      <p:ext uri="{BB962C8B-B14F-4D97-AF65-F5344CB8AC3E}">
        <p14:creationId xmlns:p14="http://schemas.microsoft.com/office/powerpoint/2010/main" val="407489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Blanca – Ejercicios</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22</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646331"/>
          </a:xfrm>
          <a:prstGeom prst="rect">
            <a:avLst/>
          </a:prstGeom>
          <a:noFill/>
        </p:spPr>
        <p:txBody>
          <a:bodyPr wrap="square" rtlCol="0">
            <a:spAutoFit/>
          </a:bodyPr>
          <a:lstStyle/>
          <a:p>
            <a:r>
              <a:rPr lang="es-ES" dirty="0">
                <a:latin typeface="Comic Sans MS" panose="030F0702030302020204" pitchFamily="66" charset="0"/>
              </a:rPr>
              <a:t>Para el siguiente algoritmo crear los casos de prueba: con IA</a:t>
            </a:r>
          </a:p>
          <a:p>
            <a:pPr marL="285750" indent="-285750">
              <a:buFont typeface="Arial" panose="020B0604020202020204" pitchFamily="34" charset="0"/>
              <a:buChar char="•"/>
            </a:pPr>
            <a:r>
              <a:rPr lang="es-ES" dirty="0">
                <a:latin typeface="Comic Sans MS" panose="030F0702030302020204" pitchFamily="66" charset="0"/>
              </a:rPr>
              <a:t>  Ahora ya podemos crear los casos de prueba:</a:t>
            </a:r>
          </a:p>
        </p:txBody>
      </p:sp>
      <p:sp>
        <p:nvSpPr>
          <p:cNvPr id="8" name="CuadroTexto 7">
            <a:extLst>
              <a:ext uri="{FF2B5EF4-FFF2-40B4-BE49-F238E27FC236}">
                <a16:creationId xmlns:a16="http://schemas.microsoft.com/office/drawing/2014/main" id="{092DA2A8-1AB4-1EB3-309F-A315698BA772}"/>
              </a:ext>
            </a:extLst>
          </p:cNvPr>
          <p:cNvSpPr txBox="1"/>
          <p:nvPr/>
        </p:nvSpPr>
        <p:spPr>
          <a:xfrm>
            <a:off x="2510287" y="2264476"/>
            <a:ext cx="6656088" cy="4524315"/>
          </a:xfrm>
          <a:prstGeom prst="rect">
            <a:avLst/>
          </a:prstGeom>
          <a:noFill/>
        </p:spPr>
        <p:txBody>
          <a:bodyPr wrap="square">
            <a:spAutoFit/>
          </a:bodyPr>
          <a:lstStyle/>
          <a:p>
            <a:r>
              <a:rPr lang="pt-BR" sz="1600" dirty="0" err="1">
                <a:latin typeface="Comic Sans MS" panose="030F0702030302020204" pitchFamily="66" charset="0"/>
              </a:rPr>
              <a:t>import</a:t>
            </a:r>
            <a:r>
              <a:rPr lang="pt-BR" sz="1600" dirty="0">
                <a:latin typeface="Comic Sans MS" panose="030F0702030302020204" pitchFamily="66" charset="0"/>
              </a:rPr>
              <a:t> </a:t>
            </a:r>
            <a:r>
              <a:rPr lang="pt-BR" sz="1600" dirty="0" err="1">
                <a:latin typeface="Comic Sans MS" panose="030F0702030302020204" pitchFamily="66" charset="0"/>
              </a:rPr>
              <a:t>unittest</a:t>
            </a:r>
            <a:endParaRPr lang="pt-BR" sz="1600" dirty="0">
              <a:latin typeface="Comic Sans MS" panose="030F0702030302020204" pitchFamily="66" charset="0"/>
            </a:endParaRPr>
          </a:p>
          <a:p>
            <a:r>
              <a:rPr lang="pt-BR" sz="1600" dirty="0" err="1">
                <a:latin typeface="Comic Sans MS" panose="030F0702030302020204" pitchFamily="66" charset="0"/>
              </a:rPr>
              <a:t>from</a:t>
            </a:r>
            <a:r>
              <a:rPr lang="pt-BR" sz="1600" dirty="0">
                <a:latin typeface="Comic Sans MS" panose="030F0702030302020204" pitchFamily="66" charset="0"/>
              </a:rPr>
              <a:t> a </a:t>
            </a:r>
            <a:r>
              <a:rPr lang="pt-BR" sz="1600" dirty="0" err="1">
                <a:latin typeface="Comic Sans MS" panose="030F0702030302020204" pitchFamily="66" charset="0"/>
              </a:rPr>
              <a:t>import</a:t>
            </a:r>
            <a:r>
              <a:rPr lang="pt-BR" sz="1600" dirty="0">
                <a:latin typeface="Comic Sans MS" panose="030F0702030302020204" pitchFamily="66" charset="0"/>
              </a:rPr>
              <a:t> </a:t>
            </a:r>
            <a:r>
              <a:rPr lang="pt-BR" sz="1600" dirty="0" err="1">
                <a:latin typeface="Comic Sans MS" panose="030F0702030302020204" pitchFamily="66" charset="0"/>
              </a:rPr>
              <a:t>calcular_mcd</a:t>
            </a:r>
            <a:endParaRPr lang="pt-BR" sz="1600" dirty="0">
              <a:latin typeface="Comic Sans MS" panose="030F0702030302020204" pitchFamily="66" charset="0"/>
            </a:endParaRPr>
          </a:p>
          <a:p>
            <a:r>
              <a:rPr lang="pt-BR" sz="1600" dirty="0" err="1">
                <a:latin typeface="Comic Sans MS" panose="030F0702030302020204" pitchFamily="66" charset="0"/>
              </a:rPr>
              <a:t>class</a:t>
            </a:r>
            <a:r>
              <a:rPr lang="pt-BR" sz="1600" dirty="0">
                <a:latin typeface="Comic Sans MS" panose="030F0702030302020204" pitchFamily="66" charset="0"/>
              </a:rPr>
              <a:t> </a:t>
            </a:r>
            <a:r>
              <a:rPr lang="pt-BR" sz="1600" dirty="0" err="1">
                <a:latin typeface="Comic Sans MS" panose="030F0702030302020204" pitchFamily="66" charset="0"/>
              </a:rPr>
              <a:t>TestCalcularMCD</a:t>
            </a:r>
            <a:r>
              <a:rPr lang="pt-BR" sz="1600" dirty="0">
                <a:latin typeface="Comic Sans MS" panose="030F0702030302020204" pitchFamily="66" charset="0"/>
              </a:rPr>
              <a:t>(</a:t>
            </a:r>
            <a:r>
              <a:rPr lang="pt-BR" sz="1600" dirty="0" err="1">
                <a:latin typeface="Comic Sans MS" panose="030F0702030302020204" pitchFamily="66" charset="0"/>
              </a:rPr>
              <a:t>unittest.TestCase</a:t>
            </a:r>
            <a:r>
              <a:rPr lang="pt-BR" sz="1600" dirty="0">
                <a:latin typeface="Comic Sans MS" panose="030F0702030302020204" pitchFamily="66" charset="0"/>
              </a:rPr>
              <a:t>):</a:t>
            </a:r>
          </a:p>
          <a:p>
            <a:r>
              <a:rPr lang="pt-BR" sz="1600" dirty="0">
                <a:latin typeface="Comic Sans MS" panose="030F0702030302020204" pitchFamily="66" charset="0"/>
              </a:rPr>
              <a:t>    </a:t>
            </a:r>
            <a:r>
              <a:rPr lang="pt-BR" sz="1600" dirty="0" err="1">
                <a:latin typeface="Comic Sans MS" panose="030F0702030302020204" pitchFamily="66" charset="0"/>
              </a:rPr>
              <a:t>def</a:t>
            </a:r>
            <a:r>
              <a:rPr lang="pt-BR" sz="1600" dirty="0">
                <a:latin typeface="Comic Sans MS" panose="030F0702030302020204" pitchFamily="66" charset="0"/>
              </a:rPr>
              <a:t> </a:t>
            </a:r>
            <a:r>
              <a:rPr lang="pt-BR" sz="1600" dirty="0" err="1">
                <a:latin typeface="Comic Sans MS" panose="030F0702030302020204" pitchFamily="66" charset="0"/>
              </a:rPr>
              <a:t>test_mcd_primos</a:t>
            </a:r>
            <a:r>
              <a:rPr lang="pt-BR" sz="1600" dirty="0">
                <a:latin typeface="Comic Sans MS" panose="030F0702030302020204" pitchFamily="66" charset="0"/>
              </a:rPr>
              <a:t>(self):</a:t>
            </a:r>
          </a:p>
          <a:p>
            <a:r>
              <a:rPr lang="pt-BR" sz="1600" dirty="0">
                <a:latin typeface="Comic Sans MS" panose="030F0702030302020204" pitchFamily="66" charset="0"/>
              </a:rPr>
              <a:t>        </a:t>
            </a:r>
            <a:r>
              <a:rPr lang="pt-BR" sz="1600" dirty="0" err="1">
                <a:latin typeface="Comic Sans MS" panose="030F0702030302020204" pitchFamily="66" charset="0"/>
              </a:rPr>
              <a:t>self.assertEqual</a:t>
            </a:r>
            <a:r>
              <a:rPr lang="pt-BR" sz="1600" dirty="0">
                <a:latin typeface="Comic Sans MS" panose="030F0702030302020204" pitchFamily="66" charset="0"/>
              </a:rPr>
              <a:t>(</a:t>
            </a:r>
            <a:r>
              <a:rPr lang="pt-BR" sz="1600" dirty="0" err="1">
                <a:latin typeface="Comic Sans MS" panose="030F0702030302020204" pitchFamily="66" charset="0"/>
              </a:rPr>
              <a:t>calcular_mcd</a:t>
            </a:r>
            <a:r>
              <a:rPr lang="pt-BR" sz="1600" dirty="0">
                <a:latin typeface="Comic Sans MS" panose="030F0702030302020204" pitchFamily="66" charset="0"/>
              </a:rPr>
              <a:t>(13, 7), 1)</a:t>
            </a:r>
          </a:p>
          <a:p>
            <a:r>
              <a:rPr lang="pt-BR" sz="1600" dirty="0">
                <a:latin typeface="Comic Sans MS" panose="030F0702030302020204" pitchFamily="66" charset="0"/>
              </a:rPr>
              <a:t>    </a:t>
            </a:r>
            <a:r>
              <a:rPr lang="pt-BR" sz="1600" dirty="0" err="1">
                <a:latin typeface="Comic Sans MS" panose="030F0702030302020204" pitchFamily="66" charset="0"/>
              </a:rPr>
              <a:t>def</a:t>
            </a:r>
            <a:r>
              <a:rPr lang="pt-BR" sz="1600" dirty="0">
                <a:latin typeface="Comic Sans MS" panose="030F0702030302020204" pitchFamily="66" charset="0"/>
              </a:rPr>
              <a:t> </a:t>
            </a:r>
            <a:r>
              <a:rPr lang="pt-BR" sz="1600" dirty="0" err="1">
                <a:latin typeface="Comic Sans MS" panose="030F0702030302020204" pitchFamily="66" charset="0"/>
              </a:rPr>
              <a:t>test_mcd_iguales</a:t>
            </a:r>
            <a:r>
              <a:rPr lang="pt-BR" sz="1600" dirty="0">
                <a:latin typeface="Comic Sans MS" panose="030F0702030302020204" pitchFamily="66" charset="0"/>
              </a:rPr>
              <a:t>(self):</a:t>
            </a:r>
          </a:p>
          <a:p>
            <a:r>
              <a:rPr lang="pt-BR" sz="1600" dirty="0">
                <a:latin typeface="Comic Sans MS" panose="030F0702030302020204" pitchFamily="66" charset="0"/>
              </a:rPr>
              <a:t>        </a:t>
            </a:r>
            <a:r>
              <a:rPr lang="pt-BR" sz="1600" dirty="0" err="1">
                <a:latin typeface="Comic Sans MS" panose="030F0702030302020204" pitchFamily="66" charset="0"/>
              </a:rPr>
              <a:t>self.assertEqual</a:t>
            </a:r>
            <a:r>
              <a:rPr lang="pt-BR" sz="1600" dirty="0">
                <a:latin typeface="Comic Sans MS" panose="030F0702030302020204" pitchFamily="66" charset="0"/>
              </a:rPr>
              <a:t>(</a:t>
            </a:r>
            <a:r>
              <a:rPr lang="pt-BR" sz="1600" dirty="0" err="1">
                <a:latin typeface="Comic Sans MS" panose="030F0702030302020204" pitchFamily="66" charset="0"/>
              </a:rPr>
              <a:t>calcular_mcd</a:t>
            </a:r>
            <a:r>
              <a:rPr lang="pt-BR" sz="1600" dirty="0">
                <a:latin typeface="Comic Sans MS" panose="030F0702030302020204" pitchFamily="66" charset="0"/>
              </a:rPr>
              <a:t>(10, 10), 10)</a:t>
            </a:r>
          </a:p>
          <a:p>
            <a:r>
              <a:rPr lang="pt-BR" sz="1600" dirty="0">
                <a:latin typeface="Comic Sans MS" panose="030F0702030302020204" pitchFamily="66" charset="0"/>
              </a:rPr>
              <a:t>    </a:t>
            </a:r>
            <a:r>
              <a:rPr lang="pt-BR" sz="1600" dirty="0" err="1">
                <a:latin typeface="Comic Sans MS" panose="030F0702030302020204" pitchFamily="66" charset="0"/>
              </a:rPr>
              <a:t>def</a:t>
            </a:r>
            <a:r>
              <a:rPr lang="pt-BR" sz="1600" dirty="0">
                <a:latin typeface="Comic Sans MS" panose="030F0702030302020204" pitchFamily="66" charset="0"/>
              </a:rPr>
              <a:t> </a:t>
            </a:r>
            <a:r>
              <a:rPr lang="pt-BR" sz="1600" dirty="0" err="1">
                <a:latin typeface="Comic Sans MS" panose="030F0702030302020204" pitchFamily="66" charset="0"/>
              </a:rPr>
              <a:t>test_mcd_general</a:t>
            </a:r>
            <a:r>
              <a:rPr lang="pt-BR" sz="1600" dirty="0">
                <a:latin typeface="Comic Sans MS" panose="030F0702030302020204" pitchFamily="66" charset="0"/>
              </a:rPr>
              <a:t>(self):</a:t>
            </a:r>
          </a:p>
          <a:p>
            <a:r>
              <a:rPr lang="pt-BR" sz="1600" dirty="0">
                <a:latin typeface="Comic Sans MS" panose="030F0702030302020204" pitchFamily="66" charset="0"/>
              </a:rPr>
              <a:t>        </a:t>
            </a:r>
            <a:r>
              <a:rPr lang="pt-BR" sz="1600" dirty="0" err="1">
                <a:latin typeface="Comic Sans MS" panose="030F0702030302020204" pitchFamily="66" charset="0"/>
              </a:rPr>
              <a:t>self.assertEqual</a:t>
            </a:r>
            <a:r>
              <a:rPr lang="pt-BR" sz="1600" dirty="0">
                <a:latin typeface="Comic Sans MS" panose="030F0702030302020204" pitchFamily="66" charset="0"/>
              </a:rPr>
              <a:t>(</a:t>
            </a:r>
            <a:r>
              <a:rPr lang="pt-BR" sz="1600" dirty="0" err="1">
                <a:latin typeface="Comic Sans MS" panose="030F0702030302020204" pitchFamily="66" charset="0"/>
              </a:rPr>
              <a:t>calcular_mcd</a:t>
            </a:r>
            <a:r>
              <a:rPr lang="pt-BR" sz="1600" dirty="0">
                <a:latin typeface="Comic Sans MS" panose="030F0702030302020204" pitchFamily="66" charset="0"/>
              </a:rPr>
              <a:t>(54, 24), 6)</a:t>
            </a:r>
          </a:p>
          <a:p>
            <a:r>
              <a:rPr lang="pt-BR" sz="1600" dirty="0">
                <a:latin typeface="Comic Sans MS" panose="030F0702030302020204" pitchFamily="66" charset="0"/>
              </a:rPr>
              <a:t>        </a:t>
            </a:r>
            <a:r>
              <a:rPr lang="pt-BR" sz="1600" dirty="0" err="1">
                <a:latin typeface="Comic Sans MS" panose="030F0702030302020204" pitchFamily="66" charset="0"/>
              </a:rPr>
              <a:t>self.assertEqual</a:t>
            </a:r>
            <a:r>
              <a:rPr lang="pt-BR" sz="1600" dirty="0">
                <a:latin typeface="Comic Sans MS" panose="030F0702030302020204" pitchFamily="66" charset="0"/>
              </a:rPr>
              <a:t>(</a:t>
            </a:r>
            <a:r>
              <a:rPr lang="pt-BR" sz="1600" dirty="0" err="1">
                <a:latin typeface="Comic Sans MS" panose="030F0702030302020204" pitchFamily="66" charset="0"/>
              </a:rPr>
              <a:t>calcular_mcd</a:t>
            </a:r>
            <a:r>
              <a:rPr lang="pt-BR" sz="1600" dirty="0">
                <a:latin typeface="Comic Sans MS" panose="030F0702030302020204" pitchFamily="66" charset="0"/>
              </a:rPr>
              <a:t>(48, 18), 6)</a:t>
            </a:r>
          </a:p>
          <a:p>
            <a:r>
              <a:rPr lang="pt-BR" sz="1600" dirty="0">
                <a:latin typeface="Comic Sans MS" panose="030F0702030302020204" pitchFamily="66" charset="0"/>
              </a:rPr>
              <a:t>    </a:t>
            </a:r>
            <a:r>
              <a:rPr lang="pt-BR" sz="1600" dirty="0" err="1">
                <a:latin typeface="Comic Sans MS" panose="030F0702030302020204" pitchFamily="66" charset="0"/>
              </a:rPr>
              <a:t>def</a:t>
            </a:r>
            <a:r>
              <a:rPr lang="pt-BR" sz="1600" dirty="0">
                <a:latin typeface="Comic Sans MS" panose="030F0702030302020204" pitchFamily="66" charset="0"/>
              </a:rPr>
              <a:t> </a:t>
            </a:r>
            <a:r>
              <a:rPr lang="pt-BR" sz="1600" dirty="0" err="1">
                <a:latin typeface="Comic Sans MS" panose="030F0702030302020204" pitchFamily="66" charset="0"/>
              </a:rPr>
              <a:t>test_mcd_uno_cero</a:t>
            </a:r>
            <a:r>
              <a:rPr lang="pt-BR" sz="1600" dirty="0">
                <a:latin typeface="Comic Sans MS" panose="030F0702030302020204" pitchFamily="66" charset="0"/>
              </a:rPr>
              <a:t>(self):</a:t>
            </a:r>
          </a:p>
          <a:p>
            <a:r>
              <a:rPr lang="pt-BR" sz="1600" dirty="0">
                <a:latin typeface="Comic Sans MS" panose="030F0702030302020204" pitchFamily="66" charset="0"/>
              </a:rPr>
              <a:t>        </a:t>
            </a:r>
            <a:r>
              <a:rPr lang="pt-BR" sz="1600" dirty="0" err="1">
                <a:latin typeface="Comic Sans MS" panose="030F0702030302020204" pitchFamily="66" charset="0"/>
              </a:rPr>
              <a:t>self.assertEqual</a:t>
            </a:r>
            <a:r>
              <a:rPr lang="pt-BR" sz="1600" dirty="0">
                <a:latin typeface="Comic Sans MS" panose="030F0702030302020204" pitchFamily="66" charset="0"/>
              </a:rPr>
              <a:t>(</a:t>
            </a:r>
            <a:r>
              <a:rPr lang="pt-BR" sz="1600" dirty="0" err="1">
                <a:latin typeface="Comic Sans MS" panose="030F0702030302020204" pitchFamily="66" charset="0"/>
              </a:rPr>
              <a:t>calcular_mcd</a:t>
            </a:r>
            <a:r>
              <a:rPr lang="pt-BR" sz="1600" dirty="0">
                <a:latin typeface="Comic Sans MS" panose="030F0702030302020204" pitchFamily="66" charset="0"/>
              </a:rPr>
              <a:t>(0, 5), 5)</a:t>
            </a:r>
          </a:p>
          <a:p>
            <a:r>
              <a:rPr lang="pt-BR" sz="1600" dirty="0">
                <a:latin typeface="Comic Sans MS" panose="030F0702030302020204" pitchFamily="66" charset="0"/>
              </a:rPr>
              <a:t>        </a:t>
            </a:r>
            <a:r>
              <a:rPr lang="pt-BR" sz="1600" dirty="0" err="1">
                <a:latin typeface="Comic Sans MS" panose="030F0702030302020204" pitchFamily="66" charset="0"/>
              </a:rPr>
              <a:t>self.assertEqual</a:t>
            </a:r>
            <a:r>
              <a:rPr lang="pt-BR" sz="1600" dirty="0">
                <a:latin typeface="Comic Sans MS" panose="030F0702030302020204" pitchFamily="66" charset="0"/>
              </a:rPr>
              <a:t>(</a:t>
            </a:r>
            <a:r>
              <a:rPr lang="pt-BR" sz="1600" dirty="0" err="1">
                <a:latin typeface="Comic Sans MS" panose="030F0702030302020204" pitchFamily="66" charset="0"/>
              </a:rPr>
              <a:t>calcular_mcd</a:t>
            </a:r>
            <a:r>
              <a:rPr lang="pt-BR" sz="1600" dirty="0">
                <a:latin typeface="Comic Sans MS" panose="030F0702030302020204" pitchFamily="66" charset="0"/>
              </a:rPr>
              <a:t>(5, 0), 5)</a:t>
            </a:r>
          </a:p>
          <a:p>
            <a:r>
              <a:rPr lang="pt-BR" sz="1600" dirty="0">
                <a:latin typeface="Comic Sans MS" panose="030F0702030302020204" pitchFamily="66" charset="0"/>
              </a:rPr>
              <a:t>    </a:t>
            </a:r>
            <a:r>
              <a:rPr lang="pt-BR" sz="1600" dirty="0" err="1">
                <a:latin typeface="Comic Sans MS" panose="030F0702030302020204" pitchFamily="66" charset="0"/>
              </a:rPr>
              <a:t>def</a:t>
            </a:r>
            <a:r>
              <a:rPr lang="pt-BR" sz="1600" dirty="0">
                <a:latin typeface="Comic Sans MS" panose="030F0702030302020204" pitchFamily="66" charset="0"/>
              </a:rPr>
              <a:t> </a:t>
            </a:r>
            <a:r>
              <a:rPr lang="pt-BR" sz="1600" dirty="0" err="1">
                <a:latin typeface="Comic Sans MS" panose="030F0702030302020204" pitchFamily="66" charset="0"/>
              </a:rPr>
              <a:t>test_mcd_ambos_cero</a:t>
            </a:r>
            <a:r>
              <a:rPr lang="pt-BR" sz="1600" dirty="0">
                <a:latin typeface="Comic Sans MS" panose="030F0702030302020204" pitchFamily="66" charset="0"/>
              </a:rPr>
              <a:t>(self):</a:t>
            </a:r>
          </a:p>
          <a:p>
            <a:r>
              <a:rPr lang="pt-BR" sz="1600" dirty="0">
                <a:latin typeface="Comic Sans MS" panose="030F0702030302020204" pitchFamily="66" charset="0"/>
              </a:rPr>
              <a:t>        </a:t>
            </a:r>
            <a:r>
              <a:rPr lang="pt-BR" sz="1600" dirty="0" err="1">
                <a:latin typeface="Comic Sans MS" panose="030F0702030302020204" pitchFamily="66" charset="0"/>
              </a:rPr>
              <a:t>self.assertEqual</a:t>
            </a:r>
            <a:r>
              <a:rPr lang="pt-BR" sz="1600" dirty="0">
                <a:latin typeface="Comic Sans MS" panose="030F0702030302020204" pitchFamily="66" charset="0"/>
              </a:rPr>
              <a:t>(</a:t>
            </a:r>
            <a:r>
              <a:rPr lang="pt-BR" sz="1600" dirty="0" err="1">
                <a:latin typeface="Comic Sans MS" panose="030F0702030302020204" pitchFamily="66" charset="0"/>
              </a:rPr>
              <a:t>calcular_mcd</a:t>
            </a:r>
            <a:r>
              <a:rPr lang="pt-BR" sz="1600" dirty="0">
                <a:latin typeface="Comic Sans MS" panose="030F0702030302020204" pitchFamily="66" charset="0"/>
              </a:rPr>
              <a:t>(0, 0), 0)</a:t>
            </a:r>
          </a:p>
          <a:p>
            <a:endParaRPr lang="pt-BR" sz="1600" dirty="0">
              <a:latin typeface="Comic Sans MS" panose="030F0702030302020204" pitchFamily="66" charset="0"/>
            </a:endParaRPr>
          </a:p>
          <a:p>
            <a:r>
              <a:rPr lang="pt-BR" sz="1600" dirty="0" err="1">
                <a:latin typeface="Comic Sans MS" panose="030F0702030302020204" pitchFamily="66" charset="0"/>
              </a:rPr>
              <a:t>if</a:t>
            </a:r>
            <a:r>
              <a:rPr lang="pt-BR" sz="1600" dirty="0">
                <a:latin typeface="Comic Sans MS" panose="030F0702030302020204" pitchFamily="66" charset="0"/>
              </a:rPr>
              <a:t> __</a:t>
            </a:r>
            <a:r>
              <a:rPr lang="pt-BR" sz="1600" dirty="0" err="1">
                <a:latin typeface="Comic Sans MS" panose="030F0702030302020204" pitchFamily="66" charset="0"/>
              </a:rPr>
              <a:t>name</a:t>
            </a:r>
            <a:r>
              <a:rPr lang="pt-BR" sz="1600" dirty="0">
                <a:latin typeface="Comic Sans MS" panose="030F0702030302020204" pitchFamily="66" charset="0"/>
              </a:rPr>
              <a:t>__ == '__main__':</a:t>
            </a:r>
          </a:p>
          <a:p>
            <a:r>
              <a:rPr lang="pt-BR" sz="1600" dirty="0">
                <a:latin typeface="Comic Sans MS" panose="030F0702030302020204" pitchFamily="66" charset="0"/>
              </a:rPr>
              <a:t>    </a:t>
            </a:r>
            <a:r>
              <a:rPr lang="pt-BR" sz="1600" dirty="0" err="1">
                <a:latin typeface="Comic Sans MS" panose="030F0702030302020204" pitchFamily="66" charset="0"/>
              </a:rPr>
              <a:t>unittest.main</a:t>
            </a:r>
            <a:r>
              <a:rPr lang="pt-BR" sz="1600" dirty="0">
                <a:latin typeface="Comic Sans MS" panose="030F0702030302020204" pitchFamily="66" charset="0"/>
              </a:rPr>
              <a:t>()</a:t>
            </a:r>
            <a:endParaRPr lang="es-ES" sz="1600" dirty="0"/>
          </a:p>
        </p:txBody>
      </p:sp>
      <p:pic>
        <p:nvPicPr>
          <p:cNvPr id="10" name="Imagen 9">
            <a:extLst>
              <a:ext uri="{FF2B5EF4-FFF2-40B4-BE49-F238E27FC236}">
                <a16:creationId xmlns:a16="http://schemas.microsoft.com/office/drawing/2014/main" id="{ACD531A9-A3B5-C550-7C10-C25DC73D618E}"/>
              </a:ext>
            </a:extLst>
          </p:cNvPr>
          <p:cNvPicPr>
            <a:picLocks noChangeAspect="1"/>
          </p:cNvPicPr>
          <p:nvPr/>
        </p:nvPicPr>
        <p:blipFill>
          <a:blip r:embed="rId2"/>
          <a:stretch>
            <a:fillRect/>
          </a:stretch>
        </p:blipFill>
        <p:spPr>
          <a:xfrm>
            <a:off x="9907266" y="1289953"/>
            <a:ext cx="2012536" cy="4278094"/>
          </a:xfrm>
          <a:prstGeom prst="rect">
            <a:avLst/>
          </a:prstGeom>
        </p:spPr>
      </p:pic>
      <p:sp>
        <p:nvSpPr>
          <p:cNvPr id="15" name="CuadroTexto 14">
            <a:extLst>
              <a:ext uri="{FF2B5EF4-FFF2-40B4-BE49-F238E27FC236}">
                <a16:creationId xmlns:a16="http://schemas.microsoft.com/office/drawing/2014/main" id="{A521462E-8CE1-476C-1D5B-17D9FDF2BB31}"/>
              </a:ext>
            </a:extLst>
          </p:cNvPr>
          <p:cNvSpPr txBox="1"/>
          <p:nvPr/>
        </p:nvSpPr>
        <p:spPr>
          <a:xfrm>
            <a:off x="10219267" y="2429992"/>
            <a:ext cx="284360" cy="369332"/>
          </a:xfrm>
          <a:prstGeom prst="rect">
            <a:avLst/>
          </a:prstGeom>
          <a:noFill/>
        </p:spPr>
        <p:txBody>
          <a:bodyPr wrap="square" rtlCol="0">
            <a:spAutoFit/>
          </a:bodyPr>
          <a:lstStyle/>
          <a:p>
            <a:r>
              <a:rPr lang="es-ES" dirty="0">
                <a:latin typeface="Comic Sans MS" panose="030F0702030302020204" pitchFamily="66" charset="0"/>
              </a:rPr>
              <a:t>4</a:t>
            </a:r>
          </a:p>
        </p:txBody>
      </p:sp>
    </p:spTree>
    <p:extLst>
      <p:ext uri="{BB962C8B-B14F-4D97-AF65-F5344CB8AC3E}">
        <p14:creationId xmlns:p14="http://schemas.microsoft.com/office/powerpoint/2010/main" val="250767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Blanca – Ejercicios</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23</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69332"/>
          </a:xfrm>
          <a:prstGeom prst="rect">
            <a:avLst/>
          </a:prstGeom>
          <a:noFill/>
        </p:spPr>
        <p:txBody>
          <a:bodyPr wrap="square" rtlCol="0">
            <a:spAutoFit/>
          </a:bodyPr>
          <a:lstStyle/>
          <a:p>
            <a:r>
              <a:rPr lang="es-ES" dirty="0">
                <a:latin typeface="Comic Sans MS" panose="030F0702030302020204" pitchFamily="66" charset="0"/>
              </a:rPr>
              <a:t>Para el siguiente algoritmo crear los casos de prueba: con IA</a:t>
            </a:r>
          </a:p>
        </p:txBody>
      </p:sp>
      <p:pic>
        <p:nvPicPr>
          <p:cNvPr id="6" name="Imagen 5">
            <a:extLst>
              <a:ext uri="{FF2B5EF4-FFF2-40B4-BE49-F238E27FC236}">
                <a16:creationId xmlns:a16="http://schemas.microsoft.com/office/drawing/2014/main" id="{1505C758-EC14-C9CA-AD1C-5BFE0D80604D}"/>
              </a:ext>
            </a:extLst>
          </p:cNvPr>
          <p:cNvPicPr>
            <a:picLocks noChangeAspect="1"/>
          </p:cNvPicPr>
          <p:nvPr/>
        </p:nvPicPr>
        <p:blipFill>
          <a:blip r:embed="rId2"/>
          <a:stretch>
            <a:fillRect/>
          </a:stretch>
        </p:blipFill>
        <p:spPr>
          <a:xfrm>
            <a:off x="3550732" y="2451598"/>
            <a:ext cx="7558989" cy="3738660"/>
          </a:xfrm>
          <a:prstGeom prst="rect">
            <a:avLst/>
          </a:prstGeom>
        </p:spPr>
      </p:pic>
      <p:pic>
        <p:nvPicPr>
          <p:cNvPr id="4" name="Imagen 3">
            <a:extLst>
              <a:ext uri="{FF2B5EF4-FFF2-40B4-BE49-F238E27FC236}">
                <a16:creationId xmlns:a16="http://schemas.microsoft.com/office/drawing/2014/main" id="{7D92C08D-0053-A15E-21EE-8BE4E508B269}"/>
              </a:ext>
            </a:extLst>
          </p:cNvPr>
          <p:cNvPicPr>
            <a:picLocks noChangeAspect="1"/>
          </p:cNvPicPr>
          <p:nvPr/>
        </p:nvPicPr>
        <p:blipFill>
          <a:blip r:embed="rId3"/>
          <a:stretch>
            <a:fillRect/>
          </a:stretch>
        </p:blipFill>
        <p:spPr>
          <a:xfrm>
            <a:off x="1278466" y="2086472"/>
            <a:ext cx="6474644" cy="3738660"/>
          </a:xfrm>
          <a:prstGeom prst="rect">
            <a:avLst/>
          </a:prstGeom>
        </p:spPr>
      </p:pic>
    </p:spTree>
    <p:extLst>
      <p:ext uri="{BB962C8B-B14F-4D97-AF65-F5344CB8AC3E}">
        <p14:creationId xmlns:p14="http://schemas.microsoft.com/office/powerpoint/2010/main" val="380219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Blanca – Ejercicios</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24</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646331"/>
          </a:xfrm>
          <a:prstGeom prst="rect">
            <a:avLst/>
          </a:prstGeom>
          <a:noFill/>
        </p:spPr>
        <p:txBody>
          <a:bodyPr wrap="square" rtlCol="0">
            <a:spAutoFit/>
          </a:bodyPr>
          <a:lstStyle/>
          <a:p>
            <a:r>
              <a:rPr lang="es-ES" dirty="0">
                <a:latin typeface="Comic Sans MS" panose="030F0702030302020204" pitchFamily="66" charset="0"/>
              </a:rPr>
              <a:t>Para el siguiente algoritmo crear los casos de prueba</a:t>
            </a:r>
          </a:p>
          <a:p>
            <a:endParaRPr lang="es-ES" dirty="0">
              <a:latin typeface="Comic Sans MS" panose="030F0702030302020204" pitchFamily="66" charset="0"/>
            </a:endParaRPr>
          </a:p>
        </p:txBody>
      </p:sp>
      <p:sp>
        <p:nvSpPr>
          <p:cNvPr id="8" name="CuadroTexto 7">
            <a:extLst>
              <a:ext uri="{FF2B5EF4-FFF2-40B4-BE49-F238E27FC236}">
                <a16:creationId xmlns:a16="http://schemas.microsoft.com/office/drawing/2014/main" id="{092DA2A8-1AB4-1EB3-309F-A315698BA772}"/>
              </a:ext>
            </a:extLst>
          </p:cNvPr>
          <p:cNvSpPr txBox="1"/>
          <p:nvPr/>
        </p:nvSpPr>
        <p:spPr>
          <a:xfrm>
            <a:off x="2578826" y="2264476"/>
            <a:ext cx="3615267" cy="830997"/>
          </a:xfrm>
          <a:prstGeom prst="rect">
            <a:avLst/>
          </a:prstGeom>
          <a:noFill/>
        </p:spPr>
        <p:txBody>
          <a:bodyPr wrap="square">
            <a:spAutoFit/>
          </a:bodyPr>
          <a:lstStyle/>
          <a:p>
            <a:r>
              <a:rPr lang="pt-BR" sz="1600" dirty="0" err="1">
                <a:latin typeface="Comic Sans MS" panose="030F0702030302020204" pitchFamily="66" charset="0"/>
              </a:rPr>
              <a:t>while</a:t>
            </a:r>
            <a:r>
              <a:rPr lang="pt-BR" sz="1600" dirty="0">
                <a:latin typeface="Comic Sans MS" panose="030F0702030302020204" pitchFamily="66" charset="0"/>
              </a:rPr>
              <a:t> num &gt; 10 :</a:t>
            </a:r>
          </a:p>
          <a:p>
            <a:r>
              <a:rPr lang="pt-BR" sz="1600" dirty="0">
                <a:latin typeface="Comic Sans MS" panose="030F0702030302020204" pitchFamily="66" charset="0"/>
              </a:rPr>
              <a:t>    print(num)</a:t>
            </a:r>
          </a:p>
          <a:p>
            <a:r>
              <a:rPr lang="pt-BR" sz="1600" dirty="0">
                <a:latin typeface="Comic Sans MS" panose="030F0702030302020204" pitchFamily="66" charset="0"/>
              </a:rPr>
              <a:t>    num -= 1</a:t>
            </a:r>
          </a:p>
        </p:txBody>
      </p:sp>
      <p:sp>
        <p:nvSpPr>
          <p:cNvPr id="14" name="CuadroTexto 13">
            <a:extLst>
              <a:ext uri="{FF2B5EF4-FFF2-40B4-BE49-F238E27FC236}">
                <a16:creationId xmlns:a16="http://schemas.microsoft.com/office/drawing/2014/main" id="{772479C4-4E1D-4694-1978-FFB0DAB74BBA}"/>
              </a:ext>
            </a:extLst>
          </p:cNvPr>
          <p:cNvSpPr txBox="1"/>
          <p:nvPr/>
        </p:nvSpPr>
        <p:spPr>
          <a:xfrm>
            <a:off x="5969000" y="2306153"/>
            <a:ext cx="2641600" cy="923330"/>
          </a:xfrm>
          <a:prstGeom prst="rect">
            <a:avLst/>
          </a:prstGeom>
          <a:noFill/>
        </p:spPr>
        <p:txBody>
          <a:bodyPr wrap="square" rtlCol="0">
            <a:spAutoFit/>
          </a:bodyPr>
          <a:lstStyle/>
          <a:p>
            <a:r>
              <a:rPr lang="es-ES" dirty="0">
                <a:latin typeface="Comic Sans MS" panose="030F0702030302020204" pitchFamily="66" charset="0"/>
              </a:rPr>
              <a:t>¿Cuántos casos de prueba según el camino básico?</a:t>
            </a:r>
          </a:p>
        </p:txBody>
      </p:sp>
      <p:sp>
        <p:nvSpPr>
          <p:cNvPr id="15" name="CuadroTexto 14">
            <a:extLst>
              <a:ext uri="{FF2B5EF4-FFF2-40B4-BE49-F238E27FC236}">
                <a16:creationId xmlns:a16="http://schemas.microsoft.com/office/drawing/2014/main" id="{A521462E-8CE1-476C-1D5B-17D9FDF2BB31}"/>
              </a:ext>
            </a:extLst>
          </p:cNvPr>
          <p:cNvSpPr txBox="1"/>
          <p:nvPr/>
        </p:nvSpPr>
        <p:spPr>
          <a:xfrm>
            <a:off x="6848082" y="2848376"/>
            <a:ext cx="284360" cy="369332"/>
          </a:xfrm>
          <a:prstGeom prst="rect">
            <a:avLst/>
          </a:prstGeom>
          <a:noFill/>
        </p:spPr>
        <p:txBody>
          <a:bodyPr wrap="square" rtlCol="0">
            <a:spAutoFit/>
          </a:bodyPr>
          <a:lstStyle/>
          <a:p>
            <a:r>
              <a:rPr lang="es-ES" dirty="0">
                <a:latin typeface="Comic Sans MS" panose="030F0702030302020204" pitchFamily="66" charset="0"/>
              </a:rPr>
              <a:t>2</a:t>
            </a:r>
          </a:p>
        </p:txBody>
      </p:sp>
      <p:sp>
        <p:nvSpPr>
          <p:cNvPr id="12" name="CuadroTexto 11">
            <a:extLst>
              <a:ext uri="{FF2B5EF4-FFF2-40B4-BE49-F238E27FC236}">
                <a16:creationId xmlns:a16="http://schemas.microsoft.com/office/drawing/2014/main" id="{086E4C71-8F83-DE6A-4A07-3B761E26411A}"/>
              </a:ext>
            </a:extLst>
          </p:cNvPr>
          <p:cNvSpPr txBox="1"/>
          <p:nvPr/>
        </p:nvSpPr>
        <p:spPr>
          <a:xfrm>
            <a:off x="5969000" y="3580266"/>
            <a:ext cx="2641600" cy="1477328"/>
          </a:xfrm>
          <a:prstGeom prst="rect">
            <a:avLst/>
          </a:prstGeom>
          <a:noFill/>
        </p:spPr>
        <p:txBody>
          <a:bodyPr wrap="square" rtlCol="0">
            <a:spAutoFit/>
          </a:bodyPr>
          <a:lstStyle/>
          <a:p>
            <a:r>
              <a:rPr lang="es-ES" dirty="0">
                <a:latin typeface="Comic Sans MS" panose="030F0702030302020204" pitchFamily="66" charset="0"/>
              </a:rPr>
              <a:t>¿Cuántos casos de prueba según bucles?</a:t>
            </a:r>
          </a:p>
          <a:p>
            <a:endParaRPr lang="es-ES" dirty="0">
              <a:latin typeface="Comic Sans MS" panose="030F0702030302020204" pitchFamily="66" charset="0"/>
            </a:endParaRPr>
          </a:p>
          <a:p>
            <a:endParaRPr lang="es-ES" dirty="0">
              <a:latin typeface="Comic Sans MS" panose="030F0702030302020204" pitchFamily="66" charset="0"/>
            </a:endParaRPr>
          </a:p>
          <a:p>
            <a:r>
              <a:rPr lang="es-ES" dirty="0">
                <a:latin typeface="Comic Sans MS" panose="030F0702030302020204" pitchFamily="66" charset="0"/>
              </a:rPr>
              <a:t>¿Cuáles?</a:t>
            </a:r>
          </a:p>
        </p:txBody>
      </p:sp>
      <p:sp>
        <p:nvSpPr>
          <p:cNvPr id="16" name="CuadroTexto 15">
            <a:extLst>
              <a:ext uri="{FF2B5EF4-FFF2-40B4-BE49-F238E27FC236}">
                <a16:creationId xmlns:a16="http://schemas.microsoft.com/office/drawing/2014/main" id="{9A2ACCE5-9246-0F13-44A9-A881D8B111E8}"/>
              </a:ext>
            </a:extLst>
          </p:cNvPr>
          <p:cNvSpPr txBox="1"/>
          <p:nvPr/>
        </p:nvSpPr>
        <p:spPr>
          <a:xfrm>
            <a:off x="8326240" y="3855969"/>
            <a:ext cx="284360" cy="369332"/>
          </a:xfrm>
          <a:prstGeom prst="rect">
            <a:avLst/>
          </a:prstGeom>
          <a:noFill/>
        </p:spPr>
        <p:txBody>
          <a:bodyPr wrap="square" rtlCol="0">
            <a:spAutoFit/>
          </a:bodyPr>
          <a:lstStyle/>
          <a:p>
            <a:r>
              <a:rPr lang="es-ES" dirty="0">
                <a:latin typeface="Comic Sans MS" panose="030F0702030302020204" pitchFamily="66" charset="0"/>
              </a:rPr>
              <a:t>6</a:t>
            </a:r>
          </a:p>
        </p:txBody>
      </p:sp>
      <p:sp>
        <p:nvSpPr>
          <p:cNvPr id="17" name="CuadroTexto 16">
            <a:extLst>
              <a:ext uri="{FF2B5EF4-FFF2-40B4-BE49-F238E27FC236}">
                <a16:creationId xmlns:a16="http://schemas.microsoft.com/office/drawing/2014/main" id="{432FE323-336D-509B-F164-5953D97B096A}"/>
              </a:ext>
            </a:extLst>
          </p:cNvPr>
          <p:cNvSpPr txBox="1"/>
          <p:nvPr/>
        </p:nvSpPr>
        <p:spPr>
          <a:xfrm>
            <a:off x="7090107" y="4716525"/>
            <a:ext cx="1317293" cy="1754326"/>
          </a:xfrm>
          <a:prstGeom prst="rect">
            <a:avLst/>
          </a:prstGeom>
          <a:noFill/>
        </p:spPr>
        <p:txBody>
          <a:bodyPr wrap="square" rtlCol="0">
            <a:spAutoFit/>
          </a:bodyPr>
          <a:lstStyle/>
          <a:p>
            <a:r>
              <a:rPr lang="es-ES" dirty="0" err="1">
                <a:latin typeface="Comic Sans MS" panose="030F0702030302020204" pitchFamily="66" charset="0"/>
              </a:rPr>
              <a:t>num</a:t>
            </a:r>
            <a:r>
              <a:rPr lang="es-ES" dirty="0">
                <a:latin typeface="Comic Sans MS" panose="030F0702030302020204" pitchFamily="66" charset="0"/>
              </a:rPr>
              <a:t> = 0</a:t>
            </a:r>
          </a:p>
          <a:p>
            <a:r>
              <a:rPr lang="es-ES" dirty="0" err="1">
                <a:latin typeface="Comic Sans MS" panose="030F0702030302020204" pitchFamily="66" charset="0"/>
              </a:rPr>
              <a:t>num</a:t>
            </a:r>
            <a:r>
              <a:rPr lang="es-ES" dirty="0">
                <a:latin typeface="Comic Sans MS" panose="030F0702030302020204" pitchFamily="66" charset="0"/>
              </a:rPr>
              <a:t> = 11</a:t>
            </a:r>
          </a:p>
          <a:p>
            <a:r>
              <a:rPr lang="es-ES" dirty="0" err="1">
                <a:latin typeface="Comic Sans MS" panose="030F0702030302020204" pitchFamily="66" charset="0"/>
              </a:rPr>
              <a:t>num</a:t>
            </a:r>
            <a:r>
              <a:rPr lang="es-ES" dirty="0">
                <a:latin typeface="Comic Sans MS" panose="030F0702030302020204" pitchFamily="66" charset="0"/>
              </a:rPr>
              <a:t> = 12 </a:t>
            </a:r>
          </a:p>
          <a:p>
            <a:r>
              <a:rPr lang="es-ES" dirty="0" err="1">
                <a:latin typeface="Comic Sans MS" panose="030F0702030302020204" pitchFamily="66" charset="0"/>
              </a:rPr>
              <a:t>num</a:t>
            </a:r>
            <a:r>
              <a:rPr lang="es-ES" dirty="0">
                <a:latin typeface="Comic Sans MS" panose="030F0702030302020204" pitchFamily="66" charset="0"/>
              </a:rPr>
              <a:t> = 15</a:t>
            </a:r>
          </a:p>
          <a:p>
            <a:r>
              <a:rPr lang="es-ES" dirty="0" err="1">
                <a:latin typeface="Comic Sans MS" panose="030F0702030302020204" pitchFamily="66" charset="0"/>
              </a:rPr>
              <a:t>num</a:t>
            </a:r>
            <a:r>
              <a:rPr lang="es-ES" dirty="0">
                <a:latin typeface="Comic Sans MS" panose="030F0702030302020204" pitchFamily="66" charset="0"/>
              </a:rPr>
              <a:t> = 9</a:t>
            </a:r>
          </a:p>
          <a:p>
            <a:r>
              <a:rPr lang="es-ES" dirty="0" err="1">
                <a:latin typeface="Comic Sans MS" panose="030F0702030302020204" pitchFamily="66" charset="0"/>
              </a:rPr>
              <a:t>num</a:t>
            </a:r>
            <a:r>
              <a:rPr lang="es-ES" dirty="0">
                <a:latin typeface="Comic Sans MS" panose="030F0702030302020204" pitchFamily="66" charset="0"/>
              </a:rPr>
              <a:t> = 10</a:t>
            </a:r>
          </a:p>
        </p:txBody>
      </p:sp>
    </p:spTree>
    <p:extLst>
      <p:ext uri="{BB962C8B-B14F-4D97-AF65-F5344CB8AC3E}">
        <p14:creationId xmlns:p14="http://schemas.microsoft.com/office/powerpoint/2010/main" val="142502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2"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Blanca – Ejercicios</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25</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1754326"/>
          </a:xfrm>
          <a:prstGeom prst="rect">
            <a:avLst/>
          </a:prstGeom>
          <a:noFill/>
        </p:spPr>
        <p:txBody>
          <a:bodyPr wrap="square" rtlCol="0">
            <a:spAutoFit/>
          </a:bodyPr>
          <a:lstStyle/>
          <a:p>
            <a:r>
              <a:rPr lang="es-ES" dirty="0">
                <a:latin typeface="Comic Sans MS" panose="030F0702030302020204" pitchFamily="66" charset="0"/>
              </a:rPr>
              <a:t>Para los algoritmos de la unidad anterior siguientes crear los casos de prueba</a:t>
            </a:r>
          </a:p>
          <a:p>
            <a:pPr marL="285750" indent="-285750">
              <a:buFont typeface="Arial" panose="020B0604020202020204" pitchFamily="34" charset="0"/>
              <a:buChar char="•"/>
            </a:pPr>
            <a:r>
              <a:rPr lang="es-ES" dirty="0">
                <a:latin typeface="Comic Sans MS" panose="030F0702030302020204" pitchFamily="66" charset="0"/>
              </a:rPr>
              <a:t>Dados 10 números enteros introducidos por teclado, visualizar la suma de los pares , cuántos pares existen y cuál es la media aritmética de los impares (002.py).</a:t>
            </a:r>
          </a:p>
          <a:p>
            <a:pPr marL="285750" indent="-285750">
              <a:buFont typeface="Arial" panose="020B0604020202020204" pitchFamily="34" charset="0"/>
              <a:buChar char="•"/>
            </a:pPr>
            <a:r>
              <a:rPr lang="es-ES" dirty="0">
                <a:latin typeface="Comic Sans MS" panose="030F0702030302020204" pitchFamily="66" charset="0"/>
              </a:rPr>
              <a:t>Crear y depurar una algoritmo que determine si una subcadena está dentro de una cadena, ambas pedidas al usuario (004.py).</a:t>
            </a:r>
          </a:p>
          <a:p>
            <a:pPr marL="285750" indent="-285750">
              <a:buFont typeface="Arial" panose="020B0604020202020204" pitchFamily="34" charset="0"/>
              <a:buChar char="•"/>
            </a:pPr>
            <a:r>
              <a:rPr lang="es-ES" dirty="0">
                <a:latin typeface="Comic Sans MS" panose="030F0702030302020204" pitchFamily="66" charset="0"/>
              </a:rPr>
              <a:t>Crear el juego piedra-papel-tijera (008.py).</a:t>
            </a:r>
          </a:p>
        </p:txBody>
      </p:sp>
    </p:spTree>
    <p:extLst>
      <p:ext uri="{BB962C8B-B14F-4D97-AF65-F5344CB8AC3E}">
        <p14:creationId xmlns:p14="http://schemas.microsoft.com/office/powerpoint/2010/main" val="3012384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negra</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26</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139321"/>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Comic Sans MS" panose="030F0702030302020204" pitchFamily="66" charset="0"/>
              </a:rPr>
              <a:t>Objetivos</a:t>
            </a:r>
          </a:p>
          <a:p>
            <a:pPr marL="742950" lvl="1" indent="-285750">
              <a:buFont typeface="Arial" panose="020B0604020202020204" pitchFamily="34" charset="0"/>
              <a:buChar char="•"/>
            </a:pPr>
            <a:r>
              <a:rPr lang="es-ES" dirty="0">
                <a:latin typeface="Comic Sans MS" panose="030F0702030302020204" pitchFamily="66" charset="0"/>
              </a:rPr>
              <a:t>Demostrar que las funciones del software son operativas</a:t>
            </a:r>
          </a:p>
          <a:p>
            <a:pPr marL="742950" lvl="1" indent="-285750">
              <a:buFont typeface="Arial" panose="020B0604020202020204" pitchFamily="34" charset="0"/>
              <a:buChar char="•"/>
            </a:pPr>
            <a:r>
              <a:rPr lang="es-ES" dirty="0">
                <a:latin typeface="Comic Sans MS" panose="030F0702030302020204" pitchFamily="66" charset="0"/>
              </a:rPr>
              <a:t>Revisar los requisitos funcionales del programa</a:t>
            </a:r>
          </a:p>
          <a:p>
            <a:pPr marL="285750" indent="-285750">
              <a:buFont typeface="Arial" panose="020B0604020202020204" pitchFamily="34" charset="0"/>
              <a:buChar char="•"/>
            </a:pPr>
            <a:r>
              <a:rPr lang="es-ES" dirty="0">
                <a:latin typeface="Comic Sans MS" panose="030F0702030302020204" pitchFamily="66" charset="0"/>
              </a:rPr>
              <a:t>Características</a:t>
            </a:r>
          </a:p>
          <a:p>
            <a:pPr marL="742950" lvl="1" indent="-285750">
              <a:buFont typeface="Arial" panose="020B0604020202020204" pitchFamily="34" charset="0"/>
              <a:buChar char="•"/>
            </a:pPr>
            <a:r>
              <a:rPr lang="es-ES" dirty="0">
                <a:latin typeface="Comic Sans MS" panose="030F0702030302020204" pitchFamily="66" charset="0"/>
              </a:rPr>
              <a:t>Se estudia el sistema desde fuera.</a:t>
            </a:r>
          </a:p>
          <a:p>
            <a:pPr marL="742950" lvl="1" indent="-285750">
              <a:buFont typeface="Arial" panose="020B0604020202020204" pitchFamily="34" charset="0"/>
              <a:buChar char="•"/>
            </a:pPr>
            <a:r>
              <a:rPr lang="es-ES" dirty="0">
                <a:latin typeface="Comic Sans MS" panose="030F0702030302020204" pitchFamily="66" charset="0"/>
              </a:rPr>
              <a:t>Se trabaja sobre la interfaz.</a:t>
            </a:r>
          </a:p>
          <a:p>
            <a:pPr marL="742950" lvl="1" indent="-285750">
              <a:buFont typeface="Arial" panose="020B0604020202020204" pitchFamily="34" charset="0"/>
              <a:buChar char="•"/>
            </a:pPr>
            <a:r>
              <a:rPr lang="es-ES" dirty="0">
                <a:latin typeface="Comic Sans MS" panose="030F0702030302020204" pitchFamily="66" charset="0"/>
              </a:rPr>
              <a:t>No se tienen en cuenta los detalles internos de funcionamiento.</a:t>
            </a:r>
          </a:p>
          <a:p>
            <a:pPr marL="742950" lvl="1" indent="-285750">
              <a:buFont typeface="Arial" panose="020B0604020202020204" pitchFamily="34" charset="0"/>
              <a:buChar char="•"/>
            </a:pPr>
            <a:r>
              <a:rPr lang="es-ES" dirty="0">
                <a:latin typeface="Comic Sans MS" panose="030F0702030302020204" pitchFamily="66" charset="0"/>
              </a:rPr>
              <a:t>Se proporcionan entradas y se estudian las salidas.</a:t>
            </a:r>
          </a:p>
          <a:p>
            <a:pPr marL="742950" lvl="1" indent="-285750">
              <a:buFont typeface="Arial" panose="020B0604020202020204" pitchFamily="34" charset="0"/>
              <a:buChar char="•"/>
            </a:pPr>
            <a:r>
              <a:rPr lang="es-ES" dirty="0">
                <a:latin typeface="Comic Sans MS" panose="030F0702030302020204" pitchFamily="66" charset="0"/>
              </a:rPr>
              <a:t>Principales técnicas:</a:t>
            </a:r>
          </a:p>
          <a:p>
            <a:pPr marL="1200150" lvl="2" indent="-285750">
              <a:buFont typeface="Arial" panose="020B0604020202020204" pitchFamily="34" charset="0"/>
              <a:buChar char="•"/>
            </a:pPr>
            <a:r>
              <a:rPr lang="es-ES" dirty="0">
                <a:latin typeface="Comic Sans MS" panose="030F0702030302020204" pitchFamily="66" charset="0"/>
              </a:rPr>
              <a:t>Particiones de equivalencia.</a:t>
            </a:r>
          </a:p>
          <a:p>
            <a:pPr marL="1200150" lvl="2" indent="-285750">
              <a:buFont typeface="Arial" panose="020B0604020202020204" pitchFamily="34" charset="0"/>
              <a:buChar char="•"/>
            </a:pPr>
            <a:r>
              <a:rPr lang="es-ES" dirty="0">
                <a:latin typeface="Comic Sans MS" panose="030F0702030302020204" pitchFamily="66" charset="0"/>
              </a:rPr>
              <a:t>Valores límite.</a:t>
            </a:r>
          </a:p>
        </p:txBody>
      </p:sp>
      <p:graphicFrame>
        <p:nvGraphicFramePr>
          <p:cNvPr id="4" name="Objeto 3">
            <a:extLst>
              <a:ext uri="{FF2B5EF4-FFF2-40B4-BE49-F238E27FC236}">
                <a16:creationId xmlns:a16="http://schemas.microsoft.com/office/drawing/2014/main" id="{1BCA0F6C-04A1-2ACE-8CDC-E537A48B2537}"/>
              </a:ext>
            </a:extLst>
          </p:cNvPr>
          <p:cNvGraphicFramePr>
            <a:graphicFrameLocks noChangeAspect="1"/>
          </p:cNvGraphicFramePr>
          <p:nvPr>
            <p:extLst>
              <p:ext uri="{D42A27DB-BD31-4B8C-83A1-F6EECF244321}">
                <p14:modId xmlns:p14="http://schemas.microsoft.com/office/powerpoint/2010/main" val="3307670124"/>
              </p:ext>
            </p:extLst>
          </p:nvPr>
        </p:nvGraphicFramePr>
        <p:xfrm>
          <a:off x="6623446" y="5045075"/>
          <a:ext cx="4486275" cy="1676400"/>
        </p:xfrm>
        <a:graphic>
          <a:graphicData uri="http://schemas.openxmlformats.org/presentationml/2006/ole">
            <mc:AlternateContent xmlns:mc="http://schemas.openxmlformats.org/markup-compatibility/2006">
              <mc:Choice xmlns:v="urn:schemas-microsoft-com:vml" Requires="v">
                <p:oleObj name="Imagen de mapa de bits" r:id="rId2" imgW="4486320" imgH="1676520" progId="Paint.Picture">
                  <p:embed/>
                </p:oleObj>
              </mc:Choice>
              <mc:Fallback>
                <p:oleObj name="Imagen de mapa de bits" r:id="rId2" imgW="4486320" imgH="1676520" progId="Paint.Picture">
                  <p:embed/>
                  <p:pic>
                    <p:nvPicPr>
                      <p:cNvPr id="4" name="Objeto 3">
                        <a:extLst>
                          <a:ext uri="{FF2B5EF4-FFF2-40B4-BE49-F238E27FC236}">
                            <a16:creationId xmlns:a16="http://schemas.microsoft.com/office/drawing/2014/main" id="{1BCA0F6C-04A1-2ACE-8CDC-E537A48B2537}"/>
                          </a:ext>
                        </a:extLst>
                      </p:cNvPr>
                      <p:cNvPicPr/>
                      <p:nvPr/>
                    </p:nvPicPr>
                    <p:blipFill>
                      <a:blip r:embed="rId3"/>
                      <a:stretch>
                        <a:fillRect/>
                      </a:stretch>
                    </p:blipFill>
                    <p:spPr>
                      <a:xfrm>
                        <a:off x="6623446" y="5045075"/>
                        <a:ext cx="4486275" cy="1676400"/>
                      </a:xfrm>
                      <a:prstGeom prst="rect">
                        <a:avLst/>
                      </a:prstGeom>
                    </p:spPr>
                  </p:pic>
                </p:oleObj>
              </mc:Fallback>
            </mc:AlternateContent>
          </a:graphicData>
        </a:graphic>
      </p:graphicFrame>
    </p:spTree>
    <p:extLst>
      <p:ext uri="{BB962C8B-B14F-4D97-AF65-F5344CB8AC3E}">
        <p14:creationId xmlns:p14="http://schemas.microsoft.com/office/powerpoint/2010/main" val="2171828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negra – Prueba de partición</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27</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4801314"/>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Comic Sans MS" panose="030F0702030302020204" pitchFamily="66" charset="0"/>
              </a:rPr>
              <a:t>Divide los valores de los campos de entrada de un programa en clases de equivalencia.</a:t>
            </a:r>
          </a:p>
          <a:p>
            <a:pPr marL="285750" indent="-285750">
              <a:buFont typeface="Arial" panose="020B0604020202020204" pitchFamily="34" charset="0"/>
              <a:buChar char="•"/>
            </a:pPr>
            <a:r>
              <a:rPr lang="es-ES" dirty="0">
                <a:latin typeface="Comic Sans MS" panose="030F0702030302020204" pitchFamily="66" charset="0"/>
              </a:rPr>
              <a:t>Examinaremos cada condición de entrada para poder identificar estas clases de equivalencia y lo dividiremos en dos o más grupos. Se podrá definir dos tipos de clases de equivalencia:</a:t>
            </a:r>
          </a:p>
          <a:p>
            <a:pPr marL="742950" lvl="1" indent="-285750">
              <a:buFont typeface="Arial" panose="020B0604020202020204" pitchFamily="34" charset="0"/>
              <a:buChar char="•"/>
            </a:pPr>
            <a:r>
              <a:rPr lang="es-ES" dirty="0">
                <a:latin typeface="Comic Sans MS" panose="030F0702030302020204" pitchFamily="66" charset="0"/>
              </a:rPr>
              <a:t>Clase válidas: valores de entrada válidos.</a:t>
            </a:r>
          </a:p>
          <a:p>
            <a:pPr marL="742950" lvl="1" indent="-285750">
              <a:buFont typeface="Arial" panose="020B0604020202020204" pitchFamily="34" charset="0"/>
              <a:buChar char="•"/>
            </a:pPr>
            <a:r>
              <a:rPr lang="es-ES" dirty="0">
                <a:latin typeface="Comic Sans MS" panose="030F0702030302020204" pitchFamily="66" charset="0"/>
              </a:rPr>
              <a:t>Clase no válidas: valores de entrada no válidos.</a:t>
            </a:r>
          </a:p>
          <a:p>
            <a:pPr marL="285750" indent="-285750">
              <a:buFont typeface="Arial" panose="020B0604020202020204" pitchFamily="34" charset="0"/>
              <a:buChar char="•"/>
            </a:pPr>
            <a:r>
              <a:rPr lang="es-ES" dirty="0">
                <a:latin typeface="Comic Sans MS" panose="030F0702030302020204" pitchFamily="66" charset="0"/>
              </a:rPr>
              <a:t>Directrices para crear las clases</a:t>
            </a:r>
          </a:p>
          <a:p>
            <a:pPr marL="742950" lvl="1" indent="-285750">
              <a:buFont typeface="Arial" panose="020B0604020202020204" pitchFamily="34" charset="0"/>
              <a:buChar char="•"/>
            </a:pPr>
            <a:r>
              <a:rPr lang="es-ES" dirty="0">
                <a:latin typeface="Comic Sans MS" panose="030F0702030302020204" pitchFamily="66" charset="0"/>
              </a:rPr>
              <a:t>Si requiere un valor específico, define una clase válida y dos no válidas (inferior y superior).</a:t>
            </a:r>
          </a:p>
          <a:p>
            <a:pPr marL="742950" lvl="1" indent="-285750">
              <a:buFont typeface="Arial" panose="020B0604020202020204" pitchFamily="34" charset="0"/>
              <a:buChar char="•"/>
            </a:pPr>
            <a:r>
              <a:rPr lang="es-ES" dirty="0">
                <a:latin typeface="Comic Sans MS" panose="030F0702030302020204" pitchFamily="66" charset="0"/>
              </a:rPr>
              <a:t>Si una condición de entrada requiere un rango, se define una clase de equivalencia válida (dentro del rango) y dos no válidas (extremos del rango).</a:t>
            </a:r>
          </a:p>
          <a:p>
            <a:pPr marL="742950" lvl="1" indent="-285750">
              <a:buFont typeface="Arial" panose="020B0604020202020204" pitchFamily="34" charset="0"/>
              <a:buChar char="•"/>
            </a:pPr>
            <a:r>
              <a:rPr lang="es-ES" dirty="0">
                <a:latin typeface="Comic Sans MS" panose="030F0702030302020204" pitchFamily="66" charset="0"/>
              </a:rPr>
              <a:t>Si especifica un miembro de un conjunto, define una válida y una no válida.</a:t>
            </a:r>
          </a:p>
          <a:p>
            <a:pPr marL="742950" lvl="1" indent="-285750">
              <a:buFont typeface="Arial" panose="020B0604020202020204" pitchFamily="34" charset="0"/>
              <a:buChar char="•"/>
            </a:pPr>
            <a:r>
              <a:rPr lang="es-ES" dirty="0">
                <a:latin typeface="Comic Sans MS" panose="030F0702030302020204" pitchFamily="66" charset="0"/>
              </a:rPr>
              <a:t>Si es lógica, define una clase válida y una no válida.</a:t>
            </a:r>
          </a:p>
          <a:p>
            <a:pPr marL="285750" indent="-285750">
              <a:buFont typeface="Arial" panose="020B0604020202020204" pitchFamily="34" charset="0"/>
              <a:buChar char="•"/>
            </a:pPr>
            <a:r>
              <a:rPr lang="es-ES" dirty="0">
                <a:latin typeface="Comic Sans MS" panose="030F0702030302020204" pitchFamily="66" charset="0"/>
              </a:rPr>
              <a:t>Procedimiento</a:t>
            </a:r>
          </a:p>
          <a:p>
            <a:pPr marL="742950" lvl="1" indent="-285750">
              <a:buFont typeface="Arial" panose="020B0604020202020204" pitchFamily="34" charset="0"/>
              <a:buChar char="•"/>
            </a:pPr>
            <a:r>
              <a:rPr lang="es-ES" dirty="0">
                <a:latin typeface="Comic Sans MS" panose="030F0702030302020204" pitchFamily="66" charset="0"/>
              </a:rPr>
              <a:t>Asignar un número único a cada clase de equivalencia</a:t>
            </a:r>
          </a:p>
          <a:p>
            <a:pPr marL="742950" lvl="1" indent="-285750">
              <a:buFont typeface="Arial" panose="020B0604020202020204" pitchFamily="34" charset="0"/>
              <a:buChar char="•"/>
            </a:pPr>
            <a:r>
              <a:rPr lang="es-ES" dirty="0">
                <a:latin typeface="Comic Sans MS" panose="030F0702030302020204" pitchFamily="66" charset="0"/>
              </a:rPr>
              <a:t>Crear el número mínimo de casos de prueba que incluyan todas las clases válidas</a:t>
            </a:r>
          </a:p>
          <a:p>
            <a:pPr marL="742950" lvl="1" indent="-285750">
              <a:buFont typeface="Arial" panose="020B0604020202020204" pitchFamily="34" charset="0"/>
              <a:buChar char="•"/>
            </a:pPr>
            <a:r>
              <a:rPr lang="es-ES" dirty="0">
                <a:latin typeface="Comic Sans MS" panose="030F0702030302020204" pitchFamily="66" charset="0"/>
              </a:rPr>
              <a:t>Crear un caso de prueba por cada clase no válida</a:t>
            </a:r>
          </a:p>
        </p:txBody>
      </p:sp>
    </p:spTree>
    <p:extLst>
      <p:ext uri="{BB962C8B-B14F-4D97-AF65-F5344CB8AC3E}">
        <p14:creationId xmlns:p14="http://schemas.microsoft.com/office/powerpoint/2010/main" val="1103512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negra – Análisis los valores límite</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28</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970318"/>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Comic Sans MS" panose="030F0702030302020204" pitchFamily="66" charset="0"/>
              </a:rPr>
              <a:t>Se basa en la hipótesis de que suelen ocurrir más errores en los valores extremos de los campos de entrada</a:t>
            </a:r>
          </a:p>
          <a:p>
            <a:pPr marL="285750" indent="-285750">
              <a:buFont typeface="Arial" panose="020B0604020202020204" pitchFamily="34" charset="0"/>
              <a:buChar char="•"/>
            </a:pPr>
            <a:r>
              <a:rPr lang="es-ES" dirty="0">
                <a:latin typeface="Comic Sans MS" panose="030F0702030302020204" pitchFamily="66" charset="0"/>
              </a:rPr>
              <a:t>Reglas</a:t>
            </a:r>
          </a:p>
          <a:p>
            <a:pPr marL="742950" lvl="1" indent="-285750">
              <a:buFont typeface="Arial" panose="020B0604020202020204" pitchFamily="34" charset="0"/>
              <a:buChar char="•"/>
            </a:pPr>
            <a:r>
              <a:rPr lang="es-ES" dirty="0">
                <a:latin typeface="Comic Sans MS" panose="030F0702030302020204" pitchFamily="66" charset="0"/>
              </a:rPr>
              <a:t>Si una condición de entrada especifica un rango de valores, deberemos concretar casos de prueba para los límites del rango y para los valores justo por encima y por debajo. Ejemplo: para un rango de valores enteros que estén comprendidos entre 5 y 15, tenemos que escribir casos de prueba para 5, 15, 4 y 16.</a:t>
            </a:r>
          </a:p>
          <a:p>
            <a:pPr marL="742950" lvl="1" indent="-285750">
              <a:buFont typeface="Arial" panose="020B0604020202020204" pitchFamily="34" charset="0"/>
              <a:buChar char="•"/>
            </a:pPr>
            <a:r>
              <a:rPr lang="es-ES" dirty="0">
                <a:latin typeface="Comic Sans MS" panose="030F0702030302020204" pitchFamily="66" charset="0"/>
              </a:rPr>
              <a:t>Si especifica un rango de valores, similar al anterior.</a:t>
            </a:r>
          </a:p>
          <a:p>
            <a:pPr marL="742950" lvl="1" indent="-285750">
              <a:buFont typeface="Arial" panose="020B0604020202020204" pitchFamily="34" charset="0"/>
              <a:buChar char="•"/>
            </a:pPr>
            <a:r>
              <a:rPr lang="es-ES" dirty="0">
                <a:latin typeface="Comic Sans MS" panose="030F0702030302020204" pitchFamily="66" charset="0"/>
              </a:rPr>
              <a:t>Para la condición de salida aplicaremos la regla 1.</a:t>
            </a:r>
          </a:p>
          <a:p>
            <a:pPr marL="742950" lvl="1" indent="-285750">
              <a:buFont typeface="Arial" panose="020B0604020202020204" pitchFamily="34" charset="0"/>
              <a:buChar char="•"/>
            </a:pPr>
            <a:r>
              <a:rPr lang="es-ES" dirty="0">
                <a:latin typeface="Comic Sans MS" panose="030F0702030302020204" pitchFamily="66" charset="0"/>
              </a:rPr>
              <a:t>Usar también para la condición de salida la regla 2. Tanto en esta regla como en la anterior no se generarán valores que estén fuera del rango.</a:t>
            </a:r>
          </a:p>
          <a:p>
            <a:pPr marL="742950" lvl="1" indent="-285750">
              <a:buFont typeface="Arial" panose="020B0604020202020204" pitchFamily="34" charset="0"/>
              <a:buChar char="•"/>
            </a:pPr>
            <a:r>
              <a:rPr lang="es-ES" dirty="0">
                <a:latin typeface="Comic Sans MS" panose="030F0702030302020204" pitchFamily="66" charset="0"/>
              </a:rPr>
              <a:t>Si la estructura interna posee límites prestablecidos nos aseguraremos de diseñar casos de prueba que ejerciten la estructura de datos en sus límites, primer y último elemento.</a:t>
            </a:r>
          </a:p>
        </p:txBody>
      </p:sp>
    </p:spTree>
    <p:extLst>
      <p:ext uri="{BB962C8B-B14F-4D97-AF65-F5344CB8AC3E}">
        <p14:creationId xmlns:p14="http://schemas.microsoft.com/office/powerpoint/2010/main" val="1070422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Tipos de prueba</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Tipos de Pruebas: Caja negra – Prueba de interfaces</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29</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1477328"/>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Comic Sans MS" panose="030F0702030302020204" pitchFamily="66" charset="0"/>
              </a:rPr>
              <a:t>Determinar si una interfaz de usuario funciona correctamente</a:t>
            </a:r>
          </a:p>
          <a:p>
            <a:pPr marL="285750" indent="-285750">
              <a:buFont typeface="Arial" panose="020B0604020202020204" pitchFamily="34" charset="0"/>
              <a:buChar char="•"/>
            </a:pPr>
            <a:r>
              <a:rPr lang="es-ES" dirty="0">
                <a:latin typeface="Comic Sans MS" panose="030F0702030302020204" pitchFamily="66" charset="0"/>
              </a:rPr>
              <a:t>Reglas</a:t>
            </a:r>
          </a:p>
          <a:p>
            <a:pPr marL="742950" lvl="1" indent="-285750">
              <a:buFont typeface="Arial" panose="020B0604020202020204" pitchFamily="34" charset="0"/>
              <a:buChar char="•"/>
            </a:pPr>
            <a:r>
              <a:rPr lang="es-ES" dirty="0">
                <a:latin typeface="Comic Sans MS" panose="030F0702030302020204" pitchFamily="66" charset="0"/>
              </a:rPr>
              <a:t>Usar datos reales.</a:t>
            </a:r>
          </a:p>
          <a:p>
            <a:pPr marL="742950" lvl="1" indent="-285750">
              <a:buFont typeface="Arial" panose="020B0604020202020204" pitchFamily="34" charset="0"/>
              <a:buChar char="•"/>
            </a:pPr>
            <a:r>
              <a:rPr lang="es-ES" dirty="0">
                <a:latin typeface="Comic Sans MS" panose="030F0702030302020204" pitchFamily="66" charset="0"/>
              </a:rPr>
              <a:t>Mejor si lo hace un usuario en vez del programador</a:t>
            </a:r>
          </a:p>
          <a:p>
            <a:pPr marL="742950" lvl="1" indent="-285750">
              <a:buFont typeface="Arial" panose="020B0604020202020204" pitchFamily="34" charset="0"/>
              <a:buChar char="•"/>
            </a:pPr>
            <a:endParaRPr lang="es-ES" dirty="0">
              <a:latin typeface="Comic Sans MS" panose="030F0702030302020204" pitchFamily="66" charset="0"/>
            </a:endParaRPr>
          </a:p>
        </p:txBody>
      </p:sp>
    </p:spTree>
    <p:extLst>
      <p:ext uri="{BB962C8B-B14F-4D97-AF65-F5344CB8AC3E}">
        <p14:creationId xmlns:p14="http://schemas.microsoft.com/office/powerpoint/2010/main" val="130047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Introducción</a:t>
            </a:r>
            <a:endParaRPr lang="es-ES" b="1" dirty="0">
              <a:latin typeface="Comic Sans MS" panose="030F0702030302020204" pitchFamily="66" charset="0"/>
            </a:endParaRP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En esta Unidad aprenderemos a</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3</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1477328"/>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Comic Sans MS" panose="030F0702030302020204" pitchFamily="66" charset="0"/>
              </a:rPr>
              <a:t>Identificar los diferentes tipos de pruebas.</a:t>
            </a:r>
          </a:p>
          <a:p>
            <a:pPr marL="285750" indent="-285750">
              <a:buFont typeface="Arial" panose="020B0604020202020204" pitchFamily="34" charset="0"/>
              <a:buChar char="•"/>
            </a:pPr>
            <a:r>
              <a:rPr lang="es-ES" dirty="0">
                <a:latin typeface="Comic Sans MS" panose="030F0702030302020204" pitchFamily="66" charset="0"/>
              </a:rPr>
              <a:t>Definir casos de prueba.</a:t>
            </a:r>
          </a:p>
          <a:p>
            <a:pPr marL="285750" indent="-285750">
              <a:buFont typeface="Arial" panose="020B0604020202020204" pitchFamily="34" charset="0"/>
              <a:buChar char="•"/>
            </a:pPr>
            <a:r>
              <a:rPr lang="es-ES" dirty="0">
                <a:latin typeface="Comic Sans MS" panose="030F0702030302020204" pitchFamily="66" charset="0"/>
              </a:rPr>
              <a:t>Efectuar pruebas unitarias de clases y funciones.</a:t>
            </a:r>
          </a:p>
          <a:p>
            <a:pPr marL="285750" indent="-285750">
              <a:buFont typeface="Arial" panose="020B0604020202020204" pitchFamily="34" charset="0"/>
              <a:buChar char="•"/>
            </a:pPr>
            <a:r>
              <a:rPr lang="es-ES" dirty="0">
                <a:latin typeface="Comic Sans MS" panose="030F0702030302020204" pitchFamily="66" charset="0"/>
              </a:rPr>
              <a:t>Efectuar pruebas de integración, de sistema y de aceptación.</a:t>
            </a:r>
          </a:p>
          <a:p>
            <a:pPr marL="285750" indent="-285750">
              <a:buFont typeface="Arial" panose="020B0604020202020204" pitchFamily="34" charset="0"/>
              <a:buChar char="•"/>
            </a:pPr>
            <a:r>
              <a:rPr lang="es-ES" dirty="0">
                <a:latin typeface="Comic Sans MS" panose="030F0702030302020204" pitchFamily="66" charset="0"/>
              </a:rPr>
              <a:t>Realizar medidas de calidad sobre el software desarrollado.</a:t>
            </a:r>
          </a:p>
        </p:txBody>
      </p:sp>
    </p:spTree>
    <p:extLst>
      <p:ext uri="{BB962C8B-B14F-4D97-AF65-F5344CB8AC3E}">
        <p14:creationId xmlns:p14="http://schemas.microsoft.com/office/powerpoint/2010/main" val="1399802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Automatización de las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Introducción</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30</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693319"/>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Comic Sans MS" panose="030F0702030302020204" pitchFamily="66" charset="0"/>
              </a:rPr>
              <a:t>El desarrollo de pruebas se hace bajo el módulo </a:t>
            </a:r>
            <a:r>
              <a:rPr lang="es-ES" dirty="0" err="1">
                <a:latin typeface="Comic Sans MS" panose="030F0702030302020204" pitchFamily="66" charset="0"/>
              </a:rPr>
              <a:t>unittest</a:t>
            </a:r>
            <a:endParaRPr lang="es-ES" dirty="0">
              <a:latin typeface="Comic Sans MS" panose="030F0702030302020204" pitchFamily="66" charset="0"/>
            </a:endParaRPr>
          </a:p>
          <a:p>
            <a:pPr marL="285750" indent="-285750">
              <a:buFont typeface="Arial" panose="020B0604020202020204" pitchFamily="34" charset="0"/>
              <a:buChar char="•"/>
            </a:pPr>
            <a:r>
              <a:rPr lang="es-ES" dirty="0">
                <a:latin typeface="Comic Sans MS" panose="030F0702030302020204" pitchFamily="66" charset="0"/>
              </a:rPr>
              <a:t>Para hacer pruebas crearemos un fichero con una clase nuestra que herede de </a:t>
            </a:r>
            <a:r>
              <a:rPr lang="es-ES" dirty="0" err="1">
                <a:latin typeface="Comic Sans MS" panose="030F0702030302020204" pitchFamily="66" charset="0"/>
              </a:rPr>
              <a:t>TestCase</a:t>
            </a:r>
            <a:endParaRPr lang="es-ES" dirty="0">
              <a:latin typeface="Comic Sans MS" panose="030F0702030302020204" pitchFamily="66" charset="0"/>
            </a:endParaRPr>
          </a:p>
          <a:p>
            <a:pPr marL="285750" indent="-285750">
              <a:buFont typeface="Arial" panose="020B0604020202020204" pitchFamily="34" charset="0"/>
              <a:buChar char="•"/>
            </a:pPr>
            <a:r>
              <a:rPr lang="es-ES" dirty="0">
                <a:latin typeface="Comic Sans MS" panose="030F0702030302020204" pitchFamily="66" charset="0"/>
              </a:rPr>
              <a:t>Cada método de esa clase deberá comenzar por </a:t>
            </a:r>
            <a:r>
              <a:rPr lang="es-ES" dirty="0" err="1">
                <a:latin typeface="Comic Sans MS" panose="030F0702030302020204" pitchFamily="66" charset="0"/>
              </a:rPr>
              <a:t>test_xxxx</a:t>
            </a:r>
            <a:endParaRPr lang="es-ES" dirty="0">
              <a:latin typeface="Comic Sans MS" panose="030F0702030302020204" pitchFamily="66" charset="0"/>
            </a:endParaRPr>
          </a:p>
          <a:p>
            <a:pPr marL="285750" indent="-285750">
              <a:buFont typeface="Arial" panose="020B0604020202020204" pitchFamily="34" charset="0"/>
              <a:buChar char="•"/>
            </a:pPr>
            <a:r>
              <a:rPr lang="es-ES" dirty="0">
                <a:latin typeface="Comic Sans MS" panose="030F0702030302020204" pitchFamily="66" charset="0"/>
              </a:rPr>
              <a:t>En cada método haremos</a:t>
            </a:r>
          </a:p>
          <a:p>
            <a:pPr marL="742950" lvl="1" indent="-285750">
              <a:buFont typeface="Arial" panose="020B0604020202020204" pitchFamily="34" charset="0"/>
              <a:buChar char="•"/>
            </a:pPr>
            <a:r>
              <a:rPr lang="es-ES" dirty="0">
                <a:latin typeface="Comic Sans MS" panose="030F0702030302020204" pitchFamily="66" charset="0"/>
              </a:rPr>
              <a:t>Preparar el entorno (opcional).</a:t>
            </a:r>
          </a:p>
          <a:p>
            <a:pPr marL="742950" lvl="1" indent="-285750">
              <a:buFont typeface="Arial" panose="020B0604020202020204" pitchFamily="34" charset="0"/>
              <a:buChar char="•"/>
            </a:pPr>
            <a:r>
              <a:rPr lang="es-ES" dirty="0">
                <a:latin typeface="Comic Sans MS" panose="030F0702030302020204" pitchFamily="66" charset="0"/>
              </a:rPr>
              <a:t>Prepara el resultado esperado.</a:t>
            </a:r>
          </a:p>
          <a:p>
            <a:pPr marL="742950" lvl="1" indent="-285750">
              <a:buFont typeface="Arial" panose="020B0604020202020204" pitchFamily="34" charset="0"/>
              <a:buChar char="•"/>
            </a:pPr>
            <a:r>
              <a:rPr lang="es-ES" dirty="0">
                <a:latin typeface="Comic Sans MS" panose="030F0702030302020204" pitchFamily="66" charset="0"/>
              </a:rPr>
              <a:t>Llama el código bajo prueba.</a:t>
            </a:r>
          </a:p>
          <a:p>
            <a:pPr marL="742950" lvl="1" indent="-285750">
              <a:buFont typeface="Arial" panose="020B0604020202020204" pitchFamily="34" charset="0"/>
              <a:buChar char="•"/>
            </a:pPr>
            <a:r>
              <a:rPr lang="es-ES" dirty="0">
                <a:latin typeface="Comic Sans MS" panose="030F0702030302020204" pitchFamily="66" charset="0"/>
              </a:rPr>
              <a:t>Asegúrate que el resultado real coincida con el resultado esperado.</a:t>
            </a:r>
          </a:p>
          <a:p>
            <a:pPr marL="285750" indent="-285750">
              <a:buFont typeface="Arial" panose="020B0604020202020204" pitchFamily="34" charset="0"/>
              <a:buChar char="•"/>
            </a:pPr>
            <a:r>
              <a:rPr lang="es-ES" dirty="0">
                <a:latin typeface="Comic Sans MS" panose="030F0702030302020204" pitchFamily="66" charset="0"/>
              </a:rPr>
              <a:t>Una vez definida la clase con todos los métodos se ejecutará la clase</a:t>
            </a:r>
          </a:p>
          <a:p>
            <a:pPr marL="285750" indent="-285750">
              <a:buFont typeface="Arial" panose="020B0604020202020204" pitchFamily="34" charset="0"/>
              <a:buChar char="•"/>
            </a:pPr>
            <a:r>
              <a:rPr lang="es-ES" dirty="0">
                <a:latin typeface="Comic Sans MS" panose="030F0702030302020204" pitchFamily="66" charset="0"/>
              </a:rPr>
              <a:t>Automáticamente se llamarán a todos los métodos</a:t>
            </a:r>
          </a:p>
          <a:p>
            <a:pPr marL="285750" indent="-285750">
              <a:buFont typeface="Arial" panose="020B0604020202020204" pitchFamily="34" charset="0"/>
              <a:buChar char="•"/>
            </a:pPr>
            <a:r>
              <a:rPr lang="es-ES" dirty="0">
                <a:latin typeface="Comic Sans MS" panose="030F0702030302020204" pitchFamily="66" charset="0"/>
              </a:rPr>
              <a:t>Las pruebas se hacen dentro del método con </a:t>
            </a:r>
            <a:r>
              <a:rPr lang="es-ES" dirty="0" err="1">
                <a:latin typeface="Comic Sans MS" panose="030F0702030302020204" pitchFamily="66" charset="0"/>
              </a:rPr>
              <a:t>assert</a:t>
            </a:r>
            <a:endParaRPr lang="es-ES" dirty="0">
              <a:latin typeface="Comic Sans MS" panose="030F0702030302020204" pitchFamily="66" charset="0"/>
            </a:endParaRPr>
          </a:p>
          <a:p>
            <a:pPr marL="285750" indent="-285750">
              <a:buFont typeface="Arial" panose="020B0604020202020204" pitchFamily="34" charset="0"/>
              <a:buChar char="•"/>
            </a:pPr>
            <a:r>
              <a:rPr lang="es-ES" dirty="0">
                <a:latin typeface="Comic Sans MS" panose="030F0702030302020204" pitchFamily="66" charset="0"/>
              </a:rPr>
              <a:t>Hay gran cantidad de pruebas a realizar</a:t>
            </a:r>
          </a:p>
          <a:p>
            <a:endParaRPr lang="es-ES" dirty="0">
              <a:latin typeface="Comic Sans MS" panose="030F0702030302020204" pitchFamily="66" charset="0"/>
            </a:endParaRPr>
          </a:p>
        </p:txBody>
      </p:sp>
    </p:spTree>
    <p:extLst>
      <p:ext uri="{BB962C8B-B14F-4D97-AF65-F5344CB8AC3E}">
        <p14:creationId xmlns:p14="http://schemas.microsoft.com/office/powerpoint/2010/main" val="61810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Automatización de las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Ejemplo</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31</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970318"/>
          </a:xfrm>
          <a:prstGeom prst="rect">
            <a:avLst/>
          </a:prstGeom>
          <a:noFill/>
        </p:spPr>
        <p:txBody>
          <a:bodyPr wrap="square" rtlCol="0">
            <a:spAutoFit/>
          </a:bodyPr>
          <a:lstStyle/>
          <a:p>
            <a:r>
              <a:rPr lang="es-ES" dirty="0" err="1">
                <a:latin typeface="Comic Sans MS" panose="030F0702030302020204" pitchFamily="66" charset="0"/>
              </a:rPr>
              <a:t>import</a:t>
            </a:r>
            <a:r>
              <a:rPr lang="es-ES" dirty="0">
                <a:latin typeface="Comic Sans MS" panose="030F0702030302020204" pitchFamily="66" charset="0"/>
              </a:rPr>
              <a:t> </a:t>
            </a:r>
            <a:r>
              <a:rPr lang="es-ES" dirty="0" err="1">
                <a:latin typeface="Comic Sans MS" panose="030F0702030302020204" pitchFamily="66" charset="0"/>
              </a:rPr>
              <a:t>unittest</a:t>
            </a:r>
            <a:endParaRPr lang="es-ES" dirty="0">
              <a:latin typeface="Comic Sans MS" panose="030F0702030302020204" pitchFamily="66" charset="0"/>
            </a:endParaRPr>
          </a:p>
          <a:p>
            <a:r>
              <a:rPr lang="es-ES" dirty="0" err="1">
                <a:latin typeface="Comic Sans MS" panose="030F0702030302020204" pitchFamily="66" charset="0"/>
              </a:rPr>
              <a:t>class</a:t>
            </a:r>
            <a:r>
              <a:rPr lang="es-ES" dirty="0">
                <a:latin typeface="Comic Sans MS" panose="030F0702030302020204" pitchFamily="66" charset="0"/>
              </a:rPr>
              <a:t> </a:t>
            </a:r>
            <a:r>
              <a:rPr lang="es-ES" dirty="0" err="1">
                <a:latin typeface="Comic Sans MS" panose="030F0702030302020204" pitchFamily="66" charset="0"/>
              </a:rPr>
              <a:t>TestStringMethods</a:t>
            </a:r>
            <a:r>
              <a:rPr lang="es-ES" dirty="0">
                <a:latin typeface="Comic Sans MS" panose="030F0702030302020204" pitchFamily="66" charset="0"/>
              </a:rPr>
              <a:t>(</a:t>
            </a:r>
            <a:r>
              <a:rPr lang="es-ES" dirty="0" err="1">
                <a:latin typeface="Comic Sans MS" panose="030F0702030302020204" pitchFamily="66" charset="0"/>
              </a:rPr>
              <a:t>unittest.TestCase</a:t>
            </a:r>
            <a:r>
              <a:rPr lang="es-ES" dirty="0">
                <a:latin typeface="Comic Sans MS" panose="030F0702030302020204" pitchFamily="66" charset="0"/>
              </a:rPr>
              <a:t>):</a:t>
            </a:r>
          </a:p>
          <a:p>
            <a:r>
              <a:rPr lang="es-ES" dirty="0">
                <a:latin typeface="Comic Sans MS" panose="030F0702030302020204" pitchFamily="66" charset="0"/>
              </a:rPr>
              <a:t>    </a:t>
            </a:r>
            <a:r>
              <a:rPr lang="es-ES" dirty="0" err="1">
                <a:latin typeface="Comic Sans MS" panose="030F0702030302020204" pitchFamily="66" charset="0"/>
              </a:rPr>
              <a:t>def</a:t>
            </a:r>
            <a:r>
              <a:rPr lang="es-ES" dirty="0">
                <a:latin typeface="Comic Sans MS" panose="030F0702030302020204" pitchFamily="66" charset="0"/>
              </a:rPr>
              <a:t> </a:t>
            </a:r>
            <a:r>
              <a:rPr lang="es-ES" dirty="0" err="1">
                <a:latin typeface="Comic Sans MS" panose="030F0702030302020204" pitchFamily="66" charset="0"/>
              </a:rPr>
              <a:t>test_upper</a:t>
            </a:r>
            <a:r>
              <a:rPr lang="es-ES" dirty="0">
                <a:latin typeface="Comic Sans MS" panose="030F0702030302020204" pitchFamily="66" charset="0"/>
              </a:rPr>
              <a:t>(</a:t>
            </a:r>
            <a:r>
              <a:rPr lang="es-ES" dirty="0" err="1">
                <a:latin typeface="Comic Sans MS" panose="030F0702030302020204" pitchFamily="66" charset="0"/>
              </a:rPr>
              <a:t>self</a:t>
            </a:r>
            <a:r>
              <a:rPr lang="es-ES" dirty="0">
                <a:latin typeface="Comic Sans MS" panose="030F0702030302020204" pitchFamily="66" charset="0"/>
              </a:rPr>
              <a:t>):</a:t>
            </a:r>
          </a:p>
          <a:p>
            <a:r>
              <a:rPr lang="es-ES" dirty="0">
                <a:latin typeface="Comic Sans MS" panose="030F0702030302020204" pitchFamily="66" charset="0"/>
              </a:rPr>
              <a:t>        </a:t>
            </a:r>
            <a:r>
              <a:rPr lang="es-ES" dirty="0" err="1">
                <a:latin typeface="Comic Sans MS" panose="030F0702030302020204" pitchFamily="66" charset="0"/>
              </a:rPr>
              <a:t>self.assertEqual</a:t>
            </a:r>
            <a:r>
              <a:rPr lang="es-ES" dirty="0">
                <a:latin typeface="Comic Sans MS" panose="030F0702030302020204" pitchFamily="66" charset="0"/>
              </a:rPr>
              <a:t>('</a:t>
            </a:r>
            <a:r>
              <a:rPr lang="es-ES" dirty="0" err="1">
                <a:latin typeface="Comic Sans MS" panose="030F0702030302020204" pitchFamily="66" charset="0"/>
              </a:rPr>
              <a:t>foo</a:t>
            </a:r>
            <a:r>
              <a:rPr lang="es-ES" dirty="0">
                <a:latin typeface="Comic Sans MS" panose="030F0702030302020204" pitchFamily="66" charset="0"/>
              </a:rPr>
              <a:t>'.</a:t>
            </a:r>
            <a:r>
              <a:rPr lang="es-ES" dirty="0" err="1">
                <a:latin typeface="Comic Sans MS" panose="030F0702030302020204" pitchFamily="66" charset="0"/>
              </a:rPr>
              <a:t>upper</a:t>
            </a:r>
            <a:r>
              <a:rPr lang="es-ES" dirty="0">
                <a:latin typeface="Comic Sans MS" panose="030F0702030302020204" pitchFamily="66" charset="0"/>
              </a:rPr>
              <a:t>(), 'FOO’)</a:t>
            </a:r>
          </a:p>
          <a:p>
            <a:endParaRPr lang="es-ES" dirty="0">
              <a:latin typeface="Comic Sans MS" panose="030F0702030302020204" pitchFamily="66" charset="0"/>
            </a:endParaRPr>
          </a:p>
          <a:p>
            <a:r>
              <a:rPr lang="es-ES" dirty="0">
                <a:latin typeface="Comic Sans MS" panose="030F0702030302020204" pitchFamily="66" charset="0"/>
              </a:rPr>
              <a:t>    </a:t>
            </a:r>
            <a:r>
              <a:rPr lang="es-ES" dirty="0" err="1">
                <a:latin typeface="Comic Sans MS" panose="030F0702030302020204" pitchFamily="66" charset="0"/>
              </a:rPr>
              <a:t>def</a:t>
            </a:r>
            <a:r>
              <a:rPr lang="es-ES" dirty="0">
                <a:latin typeface="Comic Sans MS" panose="030F0702030302020204" pitchFamily="66" charset="0"/>
              </a:rPr>
              <a:t> </a:t>
            </a:r>
            <a:r>
              <a:rPr lang="es-ES" dirty="0" err="1">
                <a:latin typeface="Comic Sans MS" panose="030F0702030302020204" pitchFamily="66" charset="0"/>
              </a:rPr>
              <a:t>test_isupper</a:t>
            </a:r>
            <a:r>
              <a:rPr lang="es-ES" dirty="0">
                <a:latin typeface="Comic Sans MS" panose="030F0702030302020204" pitchFamily="66" charset="0"/>
              </a:rPr>
              <a:t>(</a:t>
            </a:r>
            <a:r>
              <a:rPr lang="es-ES" dirty="0" err="1">
                <a:latin typeface="Comic Sans MS" panose="030F0702030302020204" pitchFamily="66" charset="0"/>
              </a:rPr>
              <a:t>self</a:t>
            </a:r>
            <a:r>
              <a:rPr lang="es-ES" dirty="0">
                <a:latin typeface="Comic Sans MS" panose="030F0702030302020204" pitchFamily="66" charset="0"/>
              </a:rPr>
              <a:t>):</a:t>
            </a:r>
          </a:p>
          <a:p>
            <a:r>
              <a:rPr lang="es-ES" dirty="0">
                <a:latin typeface="Comic Sans MS" panose="030F0702030302020204" pitchFamily="66" charset="0"/>
              </a:rPr>
              <a:t>        </a:t>
            </a:r>
            <a:r>
              <a:rPr lang="es-ES" dirty="0" err="1">
                <a:latin typeface="Comic Sans MS" panose="030F0702030302020204" pitchFamily="66" charset="0"/>
              </a:rPr>
              <a:t>self.assertTrue</a:t>
            </a:r>
            <a:r>
              <a:rPr lang="es-ES" dirty="0">
                <a:latin typeface="Comic Sans MS" panose="030F0702030302020204" pitchFamily="66" charset="0"/>
              </a:rPr>
              <a:t>('FOO'.</a:t>
            </a:r>
            <a:r>
              <a:rPr lang="es-ES" dirty="0" err="1">
                <a:latin typeface="Comic Sans MS" panose="030F0702030302020204" pitchFamily="66" charset="0"/>
              </a:rPr>
              <a:t>isupper</a:t>
            </a:r>
            <a:r>
              <a:rPr lang="es-ES" dirty="0">
                <a:latin typeface="Comic Sans MS" panose="030F0702030302020204" pitchFamily="66" charset="0"/>
              </a:rPr>
              <a:t>())</a:t>
            </a:r>
          </a:p>
          <a:p>
            <a:r>
              <a:rPr lang="es-ES" dirty="0">
                <a:latin typeface="Comic Sans MS" panose="030F0702030302020204" pitchFamily="66" charset="0"/>
              </a:rPr>
              <a:t>        </a:t>
            </a:r>
            <a:r>
              <a:rPr lang="es-ES" dirty="0" err="1">
                <a:latin typeface="Comic Sans MS" panose="030F0702030302020204" pitchFamily="66" charset="0"/>
              </a:rPr>
              <a:t>self.assertFalse</a:t>
            </a:r>
            <a:r>
              <a:rPr lang="es-ES" dirty="0">
                <a:latin typeface="Comic Sans MS" panose="030F0702030302020204" pitchFamily="66" charset="0"/>
              </a:rPr>
              <a:t>('</a:t>
            </a:r>
            <a:r>
              <a:rPr lang="es-ES" dirty="0" err="1">
                <a:latin typeface="Comic Sans MS" panose="030F0702030302020204" pitchFamily="66" charset="0"/>
              </a:rPr>
              <a:t>Foo</a:t>
            </a:r>
            <a:r>
              <a:rPr lang="es-ES" dirty="0">
                <a:latin typeface="Comic Sans MS" panose="030F0702030302020204" pitchFamily="66" charset="0"/>
              </a:rPr>
              <a:t>'.</a:t>
            </a:r>
            <a:r>
              <a:rPr lang="es-ES" dirty="0" err="1">
                <a:latin typeface="Comic Sans MS" panose="030F0702030302020204" pitchFamily="66" charset="0"/>
              </a:rPr>
              <a:t>isupper</a:t>
            </a:r>
            <a:r>
              <a:rPr lang="es-ES" dirty="0">
                <a:latin typeface="Comic Sans MS" panose="030F0702030302020204" pitchFamily="66" charset="0"/>
              </a:rPr>
              <a:t>())</a:t>
            </a:r>
          </a:p>
          <a:p>
            <a:endParaRPr lang="es-ES" dirty="0">
              <a:latin typeface="Comic Sans MS" panose="030F0702030302020204" pitchFamily="66" charset="0"/>
            </a:endParaRPr>
          </a:p>
          <a:p>
            <a:r>
              <a:rPr lang="es-ES" dirty="0">
                <a:latin typeface="Comic Sans MS" panose="030F0702030302020204" pitchFamily="66" charset="0"/>
              </a:rPr>
              <a:t>    </a:t>
            </a:r>
            <a:r>
              <a:rPr lang="es-ES" dirty="0" err="1">
                <a:latin typeface="Comic Sans MS" panose="030F0702030302020204" pitchFamily="66" charset="0"/>
              </a:rPr>
              <a:t>def</a:t>
            </a:r>
            <a:r>
              <a:rPr lang="es-ES" dirty="0">
                <a:latin typeface="Comic Sans MS" panose="030F0702030302020204" pitchFamily="66" charset="0"/>
              </a:rPr>
              <a:t> </a:t>
            </a:r>
            <a:r>
              <a:rPr lang="es-ES" dirty="0" err="1">
                <a:latin typeface="Comic Sans MS" panose="030F0702030302020204" pitchFamily="66" charset="0"/>
              </a:rPr>
              <a:t>test_split</a:t>
            </a:r>
            <a:r>
              <a:rPr lang="es-ES" dirty="0">
                <a:latin typeface="Comic Sans MS" panose="030F0702030302020204" pitchFamily="66" charset="0"/>
              </a:rPr>
              <a:t>(</a:t>
            </a:r>
            <a:r>
              <a:rPr lang="es-ES" dirty="0" err="1">
                <a:latin typeface="Comic Sans MS" panose="030F0702030302020204" pitchFamily="66" charset="0"/>
              </a:rPr>
              <a:t>self</a:t>
            </a:r>
            <a:r>
              <a:rPr lang="es-ES" dirty="0">
                <a:latin typeface="Comic Sans MS" panose="030F0702030302020204" pitchFamily="66" charset="0"/>
              </a:rPr>
              <a:t>):</a:t>
            </a:r>
          </a:p>
          <a:p>
            <a:r>
              <a:rPr lang="es-ES" dirty="0">
                <a:latin typeface="Comic Sans MS" panose="030F0702030302020204" pitchFamily="66" charset="0"/>
              </a:rPr>
              <a:t>        s = '</a:t>
            </a:r>
            <a:r>
              <a:rPr lang="es-ES" dirty="0" err="1">
                <a:latin typeface="Comic Sans MS" panose="030F0702030302020204" pitchFamily="66" charset="0"/>
              </a:rPr>
              <a:t>hello</a:t>
            </a:r>
            <a:r>
              <a:rPr lang="es-ES" dirty="0">
                <a:latin typeface="Comic Sans MS" panose="030F0702030302020204" pitchFamily="66" charset="0"/>
              </a:rPr>
              <a:t> </a:t>
            </a:r>
            <a:r>
              <a:rPr lang="es-ES" dirty="0" err="1">
                <a:latin typeface="Comic Sans MS" panose="030F0702030302020204" pitchFamily="66" charset="0"/>
              </a:rPr>
              <a:t>world</a:t>
            </a:r>
            <a:r>
              <a:rPr lang="es-ES" dirty="0">
                <a:latin typeface="Comic Sans MS" panose="030F0702030302020204" pitchFamily="66" charset="0"/>
              </a:rPr>
              <a:t>'</a:t>
            </a:r>
          </a:p>
          <a:p>
            <a:r>
              <a:rPr lang="es-ES" dirty="0">
                <a:latin typeface="Comic Sans MS" panose="030F0702030302020204" pitchFamily="66" charset="0"/>
              </a:rPr>
              <a:t>        </a:t>
            </a:r>
            <a:r>
              <a:rPr lang="es-ES" dirty="0" err="1">
                <a:latin typeface="Comic Sans MS" panose="030F0702030302020204" pitchFamily="66" charset="0"/>
              </a:rPr>
              <a:t>self.assertEqual</a:t>
            </a:r>
            <a:r>
              <a:rPr lang="es-ES" dirty="0">
                <a:latin typeface="Comic Sans MS" panose="030F0702030302020204" pitchFamily="66" charset="0"/>
              </a:rPr>
              <a:t>(</a:t>
            </a:r>
            <a:r>
              <a:rPr lang="es-ES" dirty="0" err="1">
                <a:latin typeface="Comic Sans MS" panose="030F0702030302020204" pitchFamily="66" charset="0"/>
              </a:rPr>
              <a:t>s.split</a:t>
            </a:r>
            <a:r>
              <a:rPr lang="es-ES" dirty="0">
                <a:latin typeface="Comic Sans MS" panose="030F0702030302020204" pitchFamily="66" charset="0"/>
              </a:rPr>
              <a:t>(), ['</a:t>
            </a:r>
            <a:r>
              <a:rPr lang="es-ES" dirty="0" err="1">
                <a:latin typeface="Comic Sans MS" panose="030F0702030302020204" pitchFamily="66" charset="0"/>
              </a:rPr>
              <a:t>hello</a:t>
            </a:r>
            <a:r>
              <a:rPr lang="es-ES" dirty="0">
                <a:latin typeface="Comic Sans MS" panose="030F0702030302020204" pitchFamily="66" charset="0"/>
              </a:rPr>
              <a:t>', '</a:t>
            </a:r>
            <a:r>
              <a:rPr lang="es-ES" dirty="0" err="1">
                <a:latin typeface="Comic Sans MS" panose="030F0702030302020204" pitchFamily="66" charset="0"/>
              </a:rPr>
              <a:t>world</a:t>
            </a:r>
            <a:r>
              <a:rPr lang="es-ES" dirty="0">
                <a:latin typeface="Comic Sans MS" panose="030F0702030302020204" pitchFamily="66" charset="0"/>
              </a:rPr>
              <a:t>'])</a:t>
            </a:r>
          </a:p>
          <a:p>
            <a:r>
              <a:rPr lang="es-ES" dirty="0">
                <a:latin typeface="Comic Sans MS" panose="030F0702030302020204" pitchFamily="66" charset="0"/>
              </a:rPr>
              <a:t>        </a:t>
            </a:r>
            <a:r>
              <a:rPr lang="es-ES" dirty="0" err="1">
                <a:latin typeface="Comic Sans MS" panose="030F0702030302020204" pitchFamily="66" charset="0"/>
              </a:rPr>
              <a:t>with</a:t>
            </a:r>
            <a:r>
              <a:rPr lang="es-ES" dirty="0">
                <a:latin typeface="Comic Sans MS" panose="030F0702030302020204" pitchFamily="66" charset="0"/>
              </a:rPr>
              <a:t> </a:t>
            </a:r>
            <a:r>
              <a:rPr lang="es-ES" dirty="0" err="1">
                <a:latin typeface="Comic Sans MS" panose="030F0702030302020204" pitchFamily="66" charset="0"/>
              </a:rPr>
              <a:t>self.assertRaises</a:t>
            </a:r>
            <a:r>
              <a:rPr lang="es-ES" dirty="0">
                <a:latin typeface="Comic Sans MS" panose="030F0702030302020204" pitchFamily="66" charset="0"/>
              </a:rPr>
              <a:t>(</a:t>
            </a:r>
            <a:r>
              <a:rPr lang="es-ES" dirty="0" err="1">
                <a:latin typeface="Comic Sans MS" panose="030F0702030302020204" pitchFamily="66" charset="0"/>
              </a:rPr>
              <a:t>TypeError</a:t>
            </a:r>
            <a:r>
              <a:rPr lang="es-ES" dirty="0">
                <a:latin typeface="Comic Sans MS" panose="030F0702030302020204" pitchFamily="66" charset="0"/>
              </a:rPr>
              <a:t>):</a:t>
            </a:r>
          </a:p>
          <a:p>
            <a:r>
              <a:rPr lang="es-ES" dirty="0">
                <a:latin typeface="Comic Sans MS" panose="030F0702030302020204" pitchFamily="66" charset="0"/>
              </a:rPr>
              <a:t>            </a:t>
            </a:r>
            <a:r>
              <a:rPr lang="es-ES" dirty="0" err="1">
                <a:latin typeface="Comic Sans MS" panose="030F0702030302020204" pitchFamily="66" charset="0"/>
              </a:rPr>
              <a:t>s.split</a:t>
            </a:r>
            <a:r>
              <a:rPr lang="es-ES" dirty="0">
                <a:latin typeface="Comic Sans MS" panose="030F0702030302020204" pitchFamily="66" charset="0"/>
              </a:rPr>
              <a:t>(2)</a:t>
            </a:r>
          </a:p>
        </p:txBody>
      </p:sp>
      <p:graphicFrame>
        <p:nvGraphicFramePr>
          <p:cNvPr id="3" name="Objeto 2">
            <a:extLst>
              <a:ext uri="{FF2B5EF4-FFF2-40B4-BE49-F238E27FC236}">
                <a16:creationId xmlns:a16="http://schemas.microsoft.com/office/drawing/2014/main" id="{867280AA-4230-51B9-18C0-2CCD4CC288AA}"/>
              </a:ext>
            </a:extLst>
          </p:cNvPr>
          <p:cNvGraphicFramePr>
            <a:graphicFrameLocks noChangeAspect="1"/>
          </p:cNvGraphicFramePr>
          <p:nvPr>
            <p:extLst>
              <p:ext uri="{D42A27DB-BD31-4B8C-83A1-F6EECF244321}">
                <p14:modId xmlns:p14="http://schemas.microsoft.com/office/powerpoint/2010/main" val="3080062701"/>
              </p:ext>
            </p:extLst>
          </p:nvPr>
        </p:nvGraphicFramePr>
        <p:xfrm>
          <a:off x="7911836" y="2424642"/>
          <a:ext cx="3267075" cy="2790825"/>
        </p:xfrm>
        <a:graphic>
          <a:graphicData uri="http://schemas.openxmlformats.org/presentationml/2006/ole">
            <mc:AlternateContent xmlns:mc="http://schemas.openxmlformats.org/markup-compatibility/2006">
              <mc:Choice xmlns:v="urn:schemas-microsoft-com:vml" Requires="v">
                <p:oleObj name="Imagen de mapa de bits" r:id="rId2" imgW="3267000" imgH="2790720" progId="Paint.Picture">
                  <p:embed/>
                </p:oleObj>
              </mc:Choice>
              <mc:Fallback>
                <p:oleObj name="Imagen de mapa de bits" r:id="rId2" imgW="3267000" imgH="2790720" progId="Paint.Picture">
                  <p:embed/>
                  <p:pic>
                    <p:nvPicPr>
                      <p:cNvPr id="0" name=""/>
                      <p:cNvPicPr/>
                      <p:nvPr/>
                    </p:nvPicPr>
                    <p:blipFill>
                      <a:blip r:embed="rId3"/>
                      <a:stretch>
                        <a:fillRect/>
                      </a:stretch>
                    </p:blipFill>
                    <p:spPr>
                      <a:xfrm>
                        <a:off x="7911836" y="2424642"/>
                        <a:ext cx="3267075" cy="2790825"/>
                      </a:xfrm>
                      <a:prstGeom prst="rect">
                        <a:avLst/>
                      </a:prstGeom>
                    </p:spPr>
                  </p:pic>
                </p:oleObj>
              </mc:Fallback>
            </mc:AlternateContent>
          </a:graphicData>
        </a:graphic>
      </p:graphicFrame>
    </p:spTree>
    <p:extLst>
      <p:ext uri="{BB962C8B-B14F-4D97-AF65-F5344CB8AC3E}">
        <p14:creationId xmlns:p14="http://schemas.microsoft.com/office/powerpoint/2010/main" val="3359732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Automatización de las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Listado de </a:t>
            </a:r>
            <a:r>
              <a:rPr lang="es-ES" sz="1800" b="1" dirty="0" err="1">
                <a:latin typeface="Comic Sans MS" panose="030F0702030302020204" pitchFamily="66" charset="0"/>
              </a:rPr>
              <a:t>asserts</a:t>
            </a:r>
            <a:endParaRPr lang="es-ES" sz="1800" b="1" dirty="0">
              <a:latin typeface="Comic Sans MS" panose="030F0702030302020204" pitchFamily="66" charset="0"/>
            </a:endParaRP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32</a:t>
            </a:fld>
            <a:endParaRPr lang="es-ES" noProof="0"/>
          </a:p>
        </p:txBody>
      </p:sp>
      <p:graphicFrame>
        <p:nvGraphicFramePr>
          <p:cNvPr id="4" name="Tabla 3">
            <a:extLst>
              <a:ext uri="{FF2B5EF4-FFF2-40B4-BE49-F238E27FC236}">
                <a16:creationId xmlns:a16="http://schemas.microsoft.com/office/drawing/2014/main" id="{6B425B42-29A2-EADB-E78E-AE725AF4B06A}"/>
              </a:ext>
            </a:extLst>
          </p:cNvPr>
          <p:cNvGraphicFramePr>
            <a:graphicFrameLocks noGrp="1"/>
          </p:cNvGraphicFramePr>
          <p:nvPr>
            <p:extLst>
              <p:ext uri="{D42A27DB-BD31-4B8C-83A1-F6EECF244321}">
                <p14:modId xmlns:p14="http://schemas.microsoft.com/office/powerpoint/2010/main" val="1865834508"/>
              </p:ext>
            </p:extLst>
          </p:nvPr>
        </p:nvGraphicFramePr>
        <p:xfrm>
          <a:off x="2888283" y="1701504"/>
          <a:ext cx="6415434" cy="4351334"/>
        </p:xfrm>
        <a:graphic>
          <a:graphicData uri="http://schemas.openxmlformats.org/drawingml/2006/table">
            <a:tbl>
              <a:tblPr/>
              <a:tblGrid>
                <a:gridCol w="3207717">
                  <a:extLst>
                    <a:ext uri="{9D8B030D-6E8A-4147-A177-3AD203B41FA5}">
                      <a16:colId xmlns:a16="http://schemas.microsoft.com/office/drawing/2014/main" val="3199726248"/>
                    </a:ext>
                  </a:extLst>
                </a:gridCol>
                <a:gridCol w="3207717">
                  <a:extLst>
                    <a:ext uri="{9D8B030D-6E8A-4147-A177-3AD203B41FA5}">
                      <a16:colId xmlns:a16="http://schemas.microsoft.com/office/drawing/2014/main" val="1436429263"/>
                    </a:ext>
                  </a:extLst>
                </a:gridCol>
              </a:tblGrid>
              <a:tr h="334718">
                <a:tc>
                  <a:txBody>
                    <a:bodyPr/>
                    <a:lstStyle/>
                    <a:p>
                      <a:pPr algn="l"/>
                      <a:r>
                        <a:rPr lang="es-ES" sz="1600" dirty="0">
                          <a:effectLst/>
                        </a:rPr>
                        <a:t>Método</a:t>
                      </a: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s-ES" sz="1600" dirty="0">
                          <a:effectLst/>
                        </a:rPr>
                        <a:t>Comprueba</a:t>
                      </a: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916459837"/>
                  </a:ext>
                </a:extLst>
              </a:tr>
              <a:tr h="334718">
                <a:tc>
                  <a:txBody>
                    <a:bodyPr/>
                    <a:lstStyle/>
                    <a:p>
                      <a:pPr algn="l"/>
                      <a:r>
                        <a:rPr lang="es-ES" sz="1600" u="none" strike="noStrike">
                          <a:solidFill>
                            <a:srgbClr val="0072AA"/>
                          </a:solidFill>
                          <a:effectLst/>
                          <a:hlinkClick r:id="rId2" tooltip="unittest.TestCase.assertEqual"/>
                        </a:rPr>
                        <a:t>assertEqual(a, b)</a:t>
                      </a:r>
                      <a:endParaRPr lang="es-ES" sz="1600">
                        <a:effectLst/>
                      </a:endParaRP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sz="1600">
                          <a:effectLst/>
                        </a:rPr>
                        <a:t>a == b</a:t>
                      </a: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4028066"/>
                  </a:ext>
                </a:extLst>
              </a:tr>
              <a:tr h="334718">
                <a:tc>
                  <a:txBody>
                    <a:bodyPr/>
                    <a:lstStyle/>
                    <a:p>
                      <a:pPr algn="l"/>
                      <a:r>
                        <a:rPr lang="es-ES" sz="1600" u="none" strike="noStrike">
                          <a:solidFill>
                            <a:srgbClr val="0072AA"/>
                          </a:solidFill>
                          <a:effectLst/>
                          <a:hlinkClick r:id="rId3" tooltip="unittest.TestCase.assertNotEqual"/>
                        </a:rPr>
                        <a:t>assertNotEqual(a, b)</a:t>
                      </a:r>
                      <a:endParaRPr lang="es-ES" sz="1600">
                        <a:effectLst/>
                      </a:endParaRP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sz="1600">
                          <a:effectLst/>
                        </a:rPr>
                        <a:t>a != b</a:t>
                      </a: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43474717"/>
                  </a:ext>
                </a:extLst>
              </a:tr>
              <a:tr h="334718">
                <a:tc>
                  <a:txBody>
                    <a:bodyPr/>
                    <a:lstStyle/>
                    <a:p>
                      <a:pPr algn="l"/>
                      <a:r>
                        <a:rPr lang="es-ES" sz="1600" u="none" strike="noStrike">
                          <a:solidFill>
                            <a:srgbClr val="0072AA"/>
                          </a:solidFill>
                          <a:effectLst/>
                          <a:hlinkClick r:id="rId4" tooltip="unittest.TestCase.assertTrue"/>
                        </a:rPr>
                        <a:t>assertTrue(x)</a:t>
                      </a:r>
                      <a:endParaRPr lang="es-ES" sz="1600">
                        <a:effectLst/>
                      </a:endParaRP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sz="1600">
                          <a:effectLst/>
                        </a:rPr>
                        <a:t>bool(x) is True</a:t>
                      </a: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95172609"/>
                  </a:ext>
                </a:extLst>
              </a:tr>
              <a:tr h="334718">
                <a:tc>
                  <a:txBody>
                    <a:bodyPr/>
                    <a:lstStyle/>
                    <a:p>
                      <a:pPr algn="l"/>
                      <a:r>
                        <a:rPr lang="es-ES" sz="1600" u="none" strike="noStrike">
                          <a:solidFill>
                            <a:srgbClr val="0072AA"/>
                          </a:solidFill>
                          <a:effectLst/>
                          <a:hlinkClick r:id="rId5" tooltip="unittest.TestCase.assertFalse"/>
                        </a:rPr>
                        <a:t>assertFalse(x)</a:t>
                      </a:r>
                      <a:endParaRPr lang="es-ES" sz="1600">
                        <a:effectLst/>
                      </a:endParaRP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sz="1600">
                          <a:effectLst/>
                        </a:rPr>
                        <a:t>bool(x) is False</a:t>
                      </a: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26172373"/>
                  </a:ext>
                </a:extLst>
              </a:tr>
              <a:tr h="334718">
                <a:tc>
                  <a:txBody>
                    <a:bodyPr/>
                    <a:lstStyle/>
                    <a:p>
                      <a:pPr algn="l"/>
                      <a:r>
                        <a:rPr lang="es-ES" sz="1600" u="none" strike="noStrike">
                          <a:solidFill>
                            <a:srgbClr val="0072AA"/>
                          </a:solidFill>
                          <a:effectLst/>
                          <a:hlinkClick r:id="rId6" tooltip="unittest.TestCase.assertIs"/>
                        </a:rPr>
                        <a:t>assertIs(a, b)</a:t>
                      </a:r>
                      <a:endParaRPr lang="es-ES" sz="1600">
                        <a:effectLst/>
                      </a:endParaRP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sz="1600">
                          <a:effectLst/>
                        </a:rPr>
                        <a:t>a is b</a:t>
                      </a: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60169837"/>
                  </a:ext>
                </a:extLst>
              </a:tr>
              <a:tr h="334718">
                <a:tc>
                  <a:txBody>
                    <a:bodyPr/>
                    <a:lstStyle/>
                    <a:p>
                      <a:pPr algn="l"/>
                      <a:r>
                        <a:rPr lang="es-ES" sz="1600" u="none" strike="noStrike">
                          <a:solidFill>
                            <a:srgbClr val="0072AA"/>
                          </a:solidFill>
                          <a:effectLst/>
                          <a:hlinkClick r:id="rId7" tooltip="unittest.TestCase.assertIsNot"/>
                        </a:rPr>
                        <a:t>assertIsNot(a, b)</a:t>
                      </a:r>
                      <a:endParaRPr lang="es-ES" sz="1600">
                        <a:effectLst/>
                      </a:endParaRP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sz="1600">
                          <a:effectLst/>
                        </a:rPr>
                        <a:t>a is not b</a:t>
                      </a: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73842014"/>
                  </a:ext>
                </a:extLst>
              </a:tr>
              <a:tr h="334718">
                <a:tc>
                  <a:txBody>
                    <a:bodyPr/>
                    <a:lstStyle/>
                    <a:p>
                      <a:pPr algn="l"/>
                      <a:r>
                        <a:rPr lang="es-ES" sz="1600" u="none" strike="noStrike">
                          <a:solidFill>
                            <a:srgbClr val="0072AA"/>
                          </a:solidFill>
                          <a:effectLst/>
                          <a:hlinkClick r:id="rId8" tooltip="unittest.TestCase.assertIsNone"/>
                        </a:rPr>
                        <a:t>assertIsNone(x)</a:t>
                      </a:r>
                      <a:endParaRPr lang="es-ES" sz="1600">
                        <a:effectLst/>
                      </a:endParaRP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sz="1600">
                          <a:effectLst/>
                        </a:rPr>
                        <a:t>x is None</a:t>
                      </a: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54713092"/>
                  </a:ext>
                </a:extLst>
              </a:tr>
              <a:tr h="334718">
                <a:tc>
                  <a:txBody>
                    <a:bodyPr/>
                    <a:lstStyle/>
                    <a:p>
                      <a:pPr algn="l"/>
                      <a:r>
                        <a:rPr lang="es-ES" sz="1600" u="none" strike="noStrike">
                          <a:solidFill>
                            <a:srgbClr val="0072AA"/>
                          </a:solidFill>
                          <a:effectLst/>
                          <a:hlinkClick r:id="rId9" tooltip="unittest.TestCase.assertIsNotNone"/>
                        </a:rPr>
                        <a:t>assertIsNotNone(x)</a:t>
                      </a:r>
                      <a:endParaRPr lang="es-ES" sz="1600">
                        <a:effectLst/>
                      </a:endParaRP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sz="1600">
                          <a:effectLst/>
                        </a:rPr>
                        <a:t>x is not None</a:t>
                      </a: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81017941"/>
                  </a:ext>
                </a:extLst>
              </a:tr>
              <a:tr h="334718">
                <a:tc>
                  <a:txBody>
                    <a:bodyPr/>
                    <a:lstStyle/>
                    <a:p>
                      <a:pPr algn="l"/>
                      <a:r>
                        <a:rPr lang="es-ES" sz="1600" u="none" strike="noStrike">
                          <a:solidFill>
                            <a:srgbClr val="0072AA"/>
                          </a:solidFill>
                          <a:effectLst/>
                          <a:hlinkClick r:id="rId10" tooltip="unittest.TestCase.assertIn"/>
                        </a:rPr>
                        <a:t>assertIn(a, b)</a:t>
                      </a:r>
                      <a:endParaRPr lang="es-ES" sz="1600">
                        <a:effectLst/>
                      </a:endParaRP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sz="1600">
                          <a:effectLst/>
                        </a:rPr>
                        <a:t>a in b</a:t>
                      </a: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17722143"/>
                  </a:ext>
                </a:extLst>
              </a:tr>
              <a:tr h="334718">
                <a:tc>
                  <a:txBody>
                    <a:bodyPr/>
                    <a:lstStyle/>
                    <a:p>
                      <a:pPr algn="l"/>
                      <a:r>
                        <a:rPr lang="es-ES" sz="1600" u="none" strike="noStrike">
                          <a:solidFill>
                            <a:srgbClr val="0072AA"/>
                          </a:solidFill>
                          <a:effectLst/>
                          <a:hlinkClick r:id="rId11" tooltip="unittest.TestCase.assertNotIn"/>
                        </a:rPr>
                        <a:t>assertNotIn(a, b)</a:t>
                      </a:r>
                      <a:endParaRPr lang="es-ES" sz="1600">
                        <a:effectLst/>
                      </a:endParaRP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sz="1600">
                          <a:effectLst/>
                        </a:rPr>
                        <a:t>a not in b</a:t>
                      </a: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9496701"/>
                  </a:ext>
                </a:extLst>
              </a:tr>
              <a:tr h="334718">
                <a:tc>
                  <a:txBody>
                    <a:bodyPr/>
                    <a:lstStyle/>
                    <a:p>
                      <a:pPr algn="l"/>
                      <a:r>
                        <a:rPr lang="es-ES" sz="1600" u="none" strike="noStrike">
                          <a:solidFill>
                            <a:srgbClr val="0072AA"/>
                          </a:solidFill>
                          <a:effectLst/>
                          <a:hlinkClick r:id="rId12" tooltip="unittest.TestCase.assertIsInstance"/>
                        </a:rPr>
                        <a:t>assertIsInstance(a, b)</a:t>
                      </a:r>
                      <a:endParaRPr lang="es-ES" sz="1600">
                        <a:effectLst/>
                      </a:endParaRP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sz="1600">
                          <a:effectLst/>
                        </a:rPr>
                        <a:t>isinstance(a, b)</a:t>
                      </a: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80552465"/>
                  </a:ext>
                </a:extLst>
              </a:tr>
              <a:tr h="334718">
                <a:tc>
                  <a:txBody>
                    <a:bodyPr/>
                    <a:lstStyle/>
                    <a:p>
                      <a:pPr algn="l"/>
                      <a:r>
                        <a:rPr lang="es-ES" sz="1600" u="none" strike="noStrike">
                          <a:solidFill>
                            <a:srgbClr val="0072AA"/>
                          </a:solidFill>
                          <a:effectLst/>
                          <a:hlinkClick r:id="rId13" tooltip="unittest.TestCase.assertNotIsInstance"/>
                        </a:rPr>
                        <a:t>assertNotIsInstance(a, b)</a:t>
                      </a:r>
                      <a:endParaRPr lang="es-ES" sz="1600">
                        <a:effectLst/>
                      </a:endParaRP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sz="1600" dirty="0" err="1">
                          <a:effectLst/>
                        </a:rPr>
                        <a:t>not</a:t>
                      </a:r>
                      <a:r>
                        <a:rPr lang="es-ES" sz="1600" dirty="0">
                          <a:effectLst/>
                        </a:rPr>
                        <a:t> </a:t>
                      </a:r>
                      <a:r>
                        <a:rPr lang="es-ES" sz="1600" dirty="0" err="1">
                          <a:effectLst/>
                        </a:rPr>
                        <a:t>isinstance</a:t>
                      </a:r>
                      <a:r>
                        <a:rPr lang="es-ES" sz="1600" dirty="0">
                          <a:effectLst/>
                        </a:rPr>
                        <a:t>(a, b)</a:t>
                      </a:r>
                    </a:p>
                  </a:txBody>
                  <a:tcPr marL="83680" marR="83680" marT="41840" marB="418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98038803"/>
                  </a:ext>
                </a:extLst>
              </a:tr>
            </a:tbl>
          </a:graphicData>
        </a:graphic>
      </p:graphicFrame>
    </p:spTree>
    <p:extLst>
      <p:ext uri="{BB962C8B-B14F-4D97-AF65-F5344CB8AC3E}">
        <p14:creationId xmlns:p14="http://schemas.microsoft.com/office/powerpoint/2010/main" val="1042846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Automatización de las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Listado de </a:t>
            </a:r>
            <a:r>
              <a:rPr lang="es-ES" sz="1800" b="1" dirty="0" err="1">
                <a:latin typeface="Comic Sans MS" panose="030F0702030302020204" pitchFamily="66" charset="0"/>
              </a:rPr>
              <a:t>asserts</a:t>
            </a:r>
            <a:endParaRPr lang="es-ES" sz="1800" b="1" dirty="0">
              <a:latin typeface="Comic Sans MS" panose="030F0702030302020204" pitchFamily="66" charset="0"/>
            </a:endParaRP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33</a:t>
            </a:fld>
            <a:endParaRPr lang="es-ES" noProof="0"/>
          </a:p>
        </p:txBody>
      </p:sp>
      <p:graphicFrame>
        <p:nvGraphicFramePr>
          <p:cNvPr id="3" name="Tabla 2">
            <a:extLst>
              <a:ext uri="{FF2B5EF4-FFF2-40B4-BE49-F238E27FC236}">
                <a16:creationId xmlns:a16="http://schemas.microsoft.com/office/drawing/2014/main" id="{27281575-B106-81D9-8F45-0D4846C96561}"/>
              </a:ext>
            </a:extLst>
          </p:cNvPr>
          <p:cNvGraphicFramePr>
            <a:graphicFrameLocks noGrp="1"/>
          </p:cNvGraphicFramePr>
          <p:nvPr>
            <p:extLst>
              <p:ext uri="{D42A27DB-BD31-4B8C-83A1-F6EECF244321}">
                <p14:modId xmlns:p14="http://schemas.microsoft.com/office/powerpoint/2010/main" val="3158523172"/>
              </p:ext>
            </p:extLst>
          </p:nvPr>
        </p:nvGraphicFramePr>
        <p:xfrm>
          <a:off x="1325032" y="1694974"/>
          <a:ext cx="9738122" cy="3657600"/>
        </p:xfrm>
        <a:graphic>
          <a:graphicData uri="http://schemas.openxmlformats.org/drawingml/2006/table">
            <a:tbl>
              <a:tblPr/>
              <a:tblGrid>
                <a:gridCol w="4869061">
                  <a:extLst>
                    <a:ext uri="{9D8B030D-6E8A-4147-A177-3AD203B41FA5}">
                      <a16:colId xmlns:a16="http://schemas.microsoft.com/office/drawing/2014/main" val="1872378283"/>
                    </a:ext>
                  </a:extLst>
                </a:gridCol>
                <a:gridCol w="4869061">
                  <a:extLst>
                    <a:ext uri="{9D8B030D-6E8A-4147-A177-3AD203B41FA5}">
                      <a16:colId xmlns:a16="http://schemas.microsoft.com/office/drawing/2014/main" val="1015438600"/>
                    </a:ext>
                  </a:extLst>
                </a:gridCol>
              </a:tblGrid>
              <a:tr h="0">
                <a:tc>
                  <a:txBody>
                    <a:bodyPr/>
                    <a:lstStyle/>
                    <a:p>
                      <a:pPr algn="l"/>
                      <a:r>
                        <a:rPr lang="es-ES" dirty="0">
                          <a:effectLst/>
                        </a:rPr>
                        <a:t>Método</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s-ES" dirty="0">
                          <a:effectLst/>
                        </a:rPr>
                        <a:t>Comprueba</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625377721"/>
                  </a:ext>
                </a:extLst>
              </a:tr>
              <a:tr h="0">
                <a:tc>
                  <a:txBody>
                    <a:bodyPr/>
                    <a:lstStyle/>
                    <a:p>
                      <a:pPr algn="l"/>
                      <a:r>
                        <a:rPr lang="fr-FR" u="none" strike="noStrike">
                          <a:solidFill>
                            <a:srgbClr val="0072AA"/>
                          </a:solidFill>
                          <a:effectLst/>
                          <a:hlinkClick r:id="rId2" tooltip="unittest.TestCase.assertRaises"/>
                        </a:rPr>
                        <a:t>assertRaises(exc, fun, *args, **kwds)</a:t>
                      </a:r>
                      <a:endParaRPr lang="fr-FR">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fr-FR">
                          <a:effectLst/>
                        </a:rPr>
                        <a:t>fun(*args, **kwds) raises </a:t>
                      </a:r>
                      <a:r>
                        <a:rPr lang="fr-FR" i="1">
                          <a:effectLst/>
                        </a:rPr>
                        <a:t>exc</a:t>
                      </a:r>
                      <a:endParaRPr lang="fr-FR">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4796223"/>
                  </a:ext>
                </a:extLst>
              </a:tr>
              <a:tr h="0">
                <a:tc>
                  <a:txBody>
                    <a:bodyPr/>
                    <a:lstStyle/>
                    <a:p>
                      <a:pPr algn="l"/>
                      <a:r>
                        <a:rPr lang="es-ES" u="none" strike="noStrike">
                          <a:solidFill>
                            <a:srgbClr val="0072AA"/>
                          </a:solidFill>
                          <a:effectLst/>
                          <a:hlinkClick r:id="rId3" tooltip="unittest.TestCase.assertRaisesRegex"/>
                        </a:rPr>
                        <a:t>assertRaisesRegex(exc, r, fun, *args, **kwds)</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fun(*args, **kwds) raises </a:t>
                      </a:r>
                      <a:r>
                        <a:rPr lang="en-US" i="1">
                          <a:effectLst/>
                        </a:rPr>
                        <a:t>exc</a:t>
                      </a:r>
                      <a:r>
                        <a:rPr lang="en-US">
                          <a:effectLst/>
                        </a:rPr>
                        <a:t> and the message matches regex </a:t>
                      </a:r>
                      <a:r>
                        <a:rPr lang="en-US" i="1">
                          <a:effectLst/>
                        </a:rPr>
                        <a:t>r</a:t>
                      </a:r>
                      <a:endParaRPr lang="en-U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4053920"/>
                  </a:ext>
                </a:extLst>
              </a:tr>
              <a:tr h="0">
                <a:tc>
                  <a:txBody>
                    <a:bodyPr/>
                    <a:lstStyle/>
                    <a:p>
                      <a:pPr algn="l"/>
                      <a:r>
                        <a:rPr lang="es-ES" u="none" strike="noStrike">
                          <a:solidFill>
                            <a:srgbClr val="0072AA"/>
                          </a:solidFill>
                          <a:effectLst/>
                          <a:hlinkClick r:id="rId4" tooltip="unittest.TestCase.assertWarns"/>
                        </a:rPr>
                        <a:t>assertWarns(warn, fun, *args, **kwds)</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fun(*args, **kwds) raises </a:t>
                      </a:r>
                      <a:r>
                        <a:rPr lang="en-US" i="1">
                          <a:effectLst/>
                        </a:rPr>
                        <a:t>warn</a:t>
                      </a:r>
                      <a:endParaRPr lang="en-U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61845094"/>
                  </a:ext>
                </a:extLst>
              </a:tr>
              <a:tr h="0">
                <a:tc>
                  <a:txBody>
                    <a:bodyPr/>
                    <a:lstStyle/>
                    <a:p>
                      <a:pPr algn="l"/>
                      <a:r>
                        <a:rPr lang="es-ES" u="none" strike="noStrike">
                          <a:solidFill>
                            <a:srgbClr val="0072AA"/>
                          </a:solidFill>
                          <a:effectLst/>
                          <a:hlinkClick r:id="rId5" tooltip="unittest.TestCase.assertWarnsRegex"/>
                        </a:rPr>
                        <a:t>assertWarnsRegex(warn, r, fun, *args, **kwds)</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fun(*args, **kwds) raises </a:t>
                      </a:r>
                      <a:r>
                        <a:rPr lang="en-US" i="1">
                          <a:effectLst/>
                        </a:rPr>
                        <a:t>warn</a:t>
                      </a:r>
                      <a:r>
                        <a:rPr lang="en-US">
                          <a:effectLst/>
                        </a:rPr>
                        <a:t> and the message matches regex </a:t>
                      </a:r>
                      <a:r>
                        <a:rPr lang="en-US" i="1">
                          <a:effectLst/>
                        </a:rPr>
                        <a:t>r</a:t>
                      </a:r>
                      <a:endParaRPr lang="en-U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81948496"/>
                  </a:ext>
                </a:extLst>
              </a:tr>
              <a:tr h="0">
                <a:tc>
                  <a:txBody>
                    <a:bodyPr/>
                    <a:lstStyle/>
                    <a:p>
                      <a:pPr algn="l"/>
                      <a:r>
                        <a:rPr lang="es-ES" u="none" strike="noStrike">
                          <a:solidFill>
                            <a:srgbClr val="0072AA"/>
                          </a:solidFill>
                          <a:effectLst/>
                          <a:hlinkClick r:id="rId6" tooltip="unittest.TestCase.assertLogs"/>
                        </a:rPr>
                        <a:t>assertLogs(logger, level)</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The with block logs on </a:t>
                      </a:r>
                      <a:r>
                        <a:rPr lang="en-US" i="1">
                          <a:effectLst/>
                        </a:rPr>
                        <a:t>logger</a:t>
                      </a:r>
                      <a:r>
                        <a:rPr lang="en-US">
                          <a:effectLst/>
                        </a:rPr>
                        <a:t> with minimum </a:t>
                      </a:r>
                      <a:r>
                        <a:rPr lang="en-US" i="1">
                          <a:effectLst/>
                        </a:rPr>
                        <a:t>level</a:t>
                      </a:r>
                      <a:endParaRPr lang="en-U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69030671"/>
                  </a:ext>
                </a:extLst>
              </a:tr>
              <a:tr h="0">
                <a:tc>
                  <a:txBody>
                    <a:bodyPr/>
                    <a:lstStyle/>
                    <a:p>
                      <a:pPr algn="l"/>
                      <a:r>
                        <a:rPr lang="es-ES" u="none" strike="noStrike">
                          <a:solidFill>
                            <a:srgbClr val="0072AA"/>
                          </a:solidFill>
                          <a:effectLst/>
                          <a:hlinkClick r:id="rId7" tooltip="unittest.TestCase.assertNoLogs"/>
                        </a:rPr>
                        <a:t>assertNoLogs(logger, level)</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The with block does not log </a:t>
                      </a:r>
                      <a:r>
                        <a:rPr lang="en-US" dirty="0" err="1">
                          <a:effectLst/>
                        </a:rPr>
                        <a:t>on</a:t>
                      </a:r>
                      <a:r>
                        <a:rPr lang="en-US" i="1" dirty="0" err="1">
                          <a:effectLst/>
                        </a:rPr>
                        <a:t>logger</a:t>
                      </a:r>
                      <a:r>
                        <a:rPr lang="en-US" dirty="0">
                          <a:effectLst/>
                        </a:rPr>
                        <a:t> with minimum </a:t>
                      </a:r>
                      <a:r>
                        <a:rPr lang="en-US" i="1" dirty="0">
                          <a:effectLst/>
                        </a:rPr>
                        <a:t>level</a:t>
                      </a:r>
                      <a:endParaRPr lang="en-US" dirty="0">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93363144"/>
                  </a:ext>
                </a:extLst>
              </a:tr>
            </a:tbl>
          </a:graphicData>
        </a:graphic>
      </p:graphicFrame>
    </p:spTree>
    <p:extLst>
      <p:ext uri="{BB962C8B-B14F-4D97-AF65-F5344CB8AC3E}">
        <p14:creationId xmlns:p14="http://schemas.microsoft.com/office/powerpoint/2010/main" val="237615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Automatización de las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Listado de </a:t>
            </a:r>
            <a:r>
              <a:rPr lang="es-ES" sz="1800" b="1" dirty="0" err="1">
                <a:latin typeface="Comic Sans MS" panose="030F0702030302020204" pitchFamily="66" charset="0"/>
              </a:rPr>
              <a:t>asserts</a:t>
            </a:r>
            <a:endParaRPr lang="es-ES" sz="1800" b="1" dirty="0">
              <a:latin typeface="Comic Sans MS" panose="030F0702030302020204" pitchFamily="66" charset="0"/>
            </a:endParaRP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34</a:t>
            </a:fld>
            <a:endParaRPr lang="es-ES" noProof="0"/>
          </a:p>
        </p:txBody>
      </p:sp>
      <p:graphicFrame>
        <p:nvGraphicFramePr>
          <p:cNvPr id="4" name="Tabla 3">
            <a:extLst>
              <a:ext uri="{FF2B5EF4-FFF2-40B4-BE49-F238E27FC236}">
                <a16:creationId xmlns:a16="http://schemas.microsoft.com/office/drawing/2014/main" id="{F15BF0DF-FD5D-2FAE-AFD5-98E84FD6ED62}"/>
              </a:ext>
            </a:extLst>
          </p:cNvPr>
          <p:cNvGraphicFramePr>
            <a:graphicFrameLocks noGrp="1"/>
          </p:cNvGraphicFramePr>
          <p:nvPr>
            <p:extLst>
              <p:ext uri="{D42A27DB-BD31-4B8C-83A1-F6EECF244321}">
                <p14:modId xmlns:p14="http://schemas.microsoft.com/office/powerpoint/2010/main" val="2651162647"/>
              </p:ext>
            </p:extLst>
          </p:nvPr>
        </p:nvGraphicFramePr>
        <p:xfrm>
          <a:off x="2590800" y="1774051"/>
          <a:ext cx="7010400" cy="4206240"/>
        </p:xfrm>
        <a:graphic>
          <a:graphicData uri="http://schemas.openxmlformats.org/drawingml/2006/table">
            <a:tbl>
              <a:tblPr/>
              <a:tblGrid>
                <a:gridCol w="3505200">
                  <a:extLst>
                    <a:ext uri="{9D8B030D-6E8A-4147-A177-3AD203B41FA5}">
                      <a16:colId xmlns:a16="http://schemas.microsoft.com/office/drawing/2014/main" val="4193960463"/>
                    </a:ext>
                  </a:extLst>
                </a:gridCol>
                <a:gridCol w="3505200">
                  <a:extLst>
                    <a:ext uri="{9D8B030D-6E8A-4147-A177-3AD203B41FA5}">
                      <a16:colId xmlns:a16="http://schemas.microsoft.com/office/drawing/2014/main" val="1469688345"/>
                    </a:ext>
                  </a:extLst>
                </a:gridCol>
              </a:tblGrid>
              <a:tr h="0">
                <a:tc>
                  <a:txBody>
                    <a:bodyPr/>
                    <a:lstStyle/>
                    <a:p>
                      <a:pPr algn="l"/>
                      <a:r>
                        <a:rPr lang="es-ES" dirty="0">
                          <a:effectLst/>
                        </a:rPr>
                        <a:t>Método</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s-ES" dirty="0">
                          <a:effectLst/>
                        </a:rPr>
                        <a:t>Comprueba</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522178749"/>
                  </a:ext>
                </a:extLst>
              </a:tr>
              <a:tr h="0">
                <a:tc>
                  <a:txBody>
                    <a:bodyPr/>
                    <a:lstStyle/>
                    <a:p>
                      <a:pPr algn="l"/>
                      <a:r>
                        <a:rPr lang="es-ES" u="none" strike="noStrike">
                          <a:solidFill>
                            <a:srgbClr val="0072AA"/>
                          </a:solidFill>
                          <a:effectLst/>
                          <a:hlinkClick r:id="rId2" tooltip="unittest.TestCase.assertAlmostEqual"/>
                        </a:rPr>
                        <a:t>assertAlmostEqual(a, b)</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a:effectLst/>
                        </a:rPr>
                        <a:t>round(a-b, 7) == 0</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19059541"/>
                  </a:ext>
                </a:extLst>
              </a:tr>
              <a:tr h="0">
                <a:tc>
                  <a:txBody>
                    <a:bodyPr/>
                    <a:lstStyle/>
                    <a:p>
                      <a:pPr algn="l"/>
                      <a:r>
                        <a:rPr lang="es-ES" u="none" strike="noStrike">
                          <a:solidFill>
                            <a:srgbClr val="0072AA"/>
                          </a:solidFill>
                          <a:effectLst/>
                          <a:hlinkClick r:id="rId3" tooltip="unittest.TestCase.assertNotAlmostEqual"/>
                        </a:rPr>
                        <a:t>assertNotAlmostEqual(a, b)</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a:effectLst/>
                        </a:rPr>
                        <a:t>round(a-b, 7) != 0</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00104372"/>
                  </a:ext>
                </a:extLst>
              </a:tr>
              <a:tr h="0">
                <a:tc>
                  <a:txBody>
                    <a:bodyPr/>
                    <a:lstStyle/>
                    <a:p>
                      <a:pPr algn="l"/>
                      <a:r>
                        <a:rPr lang="es-ES" u="none" strike="noStrike">
                          <a:solidFill>
                            <a:srgbClr val="0072AA"/>
                          </a:solidFill>
                          <a:effectLst/>
                          <a:hlinkClick r:id="rId4" tooltip="unittest.TestCase.assertGreater"/>
                        </a:rPr>
                        <a:t>assertGreater(a, b)</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a:effectLst/>
                        </a:rPr>
                        <a:t>a &gt; b</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32662035"/>
                  </a:ext>
                </a:extLst>
              </a:tr>
              <a:tr h="0">
                <a:tc>
                  <a:txBody>
                    <a:bodyPr/>
                    <a:lstStyle/>
                    <a:p>
                      <a:pPr algn="l"/>
                      <a:r>
                        <a:rPr lang="es-ES" u="none" strike="noStrike">
                          <a:solidFill>
                            <a:srgbClr val="0072AA"/>
                          </a:solidFill>
                          <a:effectLst/>
                          <a:hlinkClick r:id="rId5" tooltip="unittest.TestCase.assertGreaterEqual"/>
                        </a:rPr>
                        <a:t>assertGreaterEqual(a, b)</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a:effectLst/>
                        </a:rPr>
                        <a:t>a &gt;= b</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79862476"/>
                  </a:ext>
                </a:extLst>
              </a:tr>
              <a:tr h="0">
                <a:tc>
                  <a:txBody>
                    <a:bodyPr/>
                    <a:lstStyle/>
                    <a:p>
                      <a:pPr algn="l"/>
                      <a:r>
                        <a:rPr lang="es-ES" u="none" strike="noStrike">
                          <a:solidFill>
                            <a:srgbClr val="0072AA"/>
                          </a:solidFill>
                          <a:effectLst/>
                          <a:hlinkClick r:id="rId6" tooltip="unittest.TestCase.assertLess"/>
                        </a:rPr>
                        <a:t>assertLess(a, b)</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a:effectLst/>
                        </a:rPr>
                        <a:t>a &lt; b</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04370137"/>
                  </a:ext>
                </a:extLst>
              </a:tr>
              <a:tr h="0">
                <a:tc>
                  <a:txBody>
                    <a:bodyPr/>
                    <a:lstStyle/>
                    <a:p>
                      <a:pPr algn="l"/>
                      <a:r>
                        <a:rPr lang="es-ES" u="none" strike="noStrike">
                          <a:solidFill>
                            <a:srgbClr val="0072AA"/>
                          </a:solidFill>
                          <a:effectLst/>
                          <a:hlinkClick r:id="rId7" tooltip="unittest.TestCase.assertLessEqual"/>
                        </a:rPr>
                        <a:t>assertLessEqual(a, b)</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a:effectLst/>
                        </a:rPr>
                        <a:t>a &lt;= b</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54848512"/>
                  </a:ext>
                </a:extLst>
              </a:tr>
              <a:tr h="0">
                <a:tc>
                  <a:txBody>
                    <a:bodyPr/>
                    <a:lstStyle/>
                    <a:p>
                      <a:pPr algn="l"/>
                      <a:r>
                        <a:rPr lang="es-ES" u="none" strike="noStrike">
                          <a:solidFill>
                            <a:srgbClr val="0072AA"/>
                          </a:solidFill>
                          <a:effectLst/>
                          <a:hlinkClick r:id="rId8" tooltip="unittest.TestCase.assertRegex"/>
                        </a:rPr>
                        <a:t>assertRegex(s, r)</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a:effectLst/>
                        </a:rPr>
                        <a:t>r.search(s)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87412995"/>
                  </a:ext>
                </a:extLst>
              </a:tr>
              <a:tr h="0">
                <a:tc>
                  <a:txBody>
                    <a:bodyPr/>
                    <a:lstStyle/>
                    <a:p>
                      <a:pPr algn="l"/>
                      <a:r>
                        <a:rPr lang="es-ES" u="none" strike="noStrike">
                          <a:solidFill>
                            <a:srgbClr val="0072AA"/>
                          </a:solidFill>
                          <a:effectLst/>
                          <a:hlinkClick r:id="rId9" tooltip="unittest.TestCase.assertNotRegex"/>
                        </a:rPr>
                        <a:t>assertNotRegex(s, r)</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a:effectLst/>
                        </a:rPr>
                        <a:t>not r.search(s)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28032167"/>
                  </a:ext>
                </a:extLst>
              </a:tr>
              <a:tr h="0">
                <a:tc>
                  <a:txBody>
                    <a:bodyPr/>
                    <a:lstStyle/>
                    <a:p>
                      <a:pPr algn="l"/>
                      <a:r>
                        <a:rPr lang="es-ES" u="none" strike="noStrike">
                          <a:solidFill>
                            <a:srgbClr val="0072AA"/>
                          </a:solidFill>
                          <a:effectLst/>
                          <a:hlinkClick r:id="rId10" tooltip="unittest.TestCase.assertCountEqual"/>
                        </a:rPr>
                        <a:t>assertCountEqual(a, b)</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i="1" dirty="0">
                          <a:effectLst/>
                        </a:rPr>
                        <a:t>a</a:t>
                      </a:r>
                      <a:r>
                        <a:rPr lang="en-US" dirty="0">
                          <a:effectLst/>
                        </a:rPr>
                        <a:t> and </a:t>
                      </a:r>
                      <a:r>
                        <a:rPr lang="en-US" i="1" dirty="0">
                          <a:effectLst/>
                        </a:rPr>
                        <a:t>b</a:t>
                      </a:r>
                      <a:r>
                        <a:rPr lang="en-US" dirty="0">
                          <a:effectLst/>
                        </a:rPr>
                        <a:t> have the same elements in the same number, regardless of their order.</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52233663"/>
                  </a:ext>
                </a:extLst>
              </a:tr>
            </a:tbl>
          </a:graphicData>
        </a:graphic>
      </p:graphicFrame>
    </p:spTree>
    <p:extLst>
      <p:ext uri="{BB962C8B-B14F-4D97-AF65-F5344CB8AC3E}">
        <p14:creationId xmlns:p14="http://schemas.microsoft.com/office/powerpoint/2010/main" val="1514714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Automatización de las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Listado de </a:t>
            </a:r>
            <a:r>
              <a:rPr lang="es-ES" sz="1800" b="1" dirty="0" err="1">
                <a:latin typeface="Comic Sans MS" panose="030F0702030302020204" pitchFamily="66" charset="0"/>
              </a:rPr>
              <a:t>asserts</a:t>
            </a:r>
            <a:endParaRPr lang="es-ES" sz="1800" b="1" dirty="0">
              <a:latin typeface="Comic Sans MS" panose="030F0702030302020204" pitchFamily="66" charset="0"/>
            </a:endParaRP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35</a:t>
            </a:fld>
            <a:endParaRPr lang="es-ES" noProof="0"/>
          </a:p>
        </p:txBody>
      </p:sp>
      <p:graphicFrame>
        <p:nvGraphicFramePr>
          <p:cNvPr id="3" name="Tabla 2">
            <a:extLst>
              <a:ext uri="{FF2B5EF4-FFF2-40B4-BE49-F238E27FC236}">
                <a16:creationId xmlns:a16="http://schemas.microsoft.com/office/drawing/2014/main" id="{A926D50F-495D-AC53-31FA-F7CC8E5E7440}"/>
              </a:ext>
            </a:extLst>
          </p:cNvPr>
          <p:cNvGraphicFramePr>
            <a:graphicFrameLocks noGrp="1"/>
          </p:cNvGraphicFramePr>
          <p:nvPr>
            <p:extLst>
              <p:ext uri="{D42A27DB-BD31-4B8C-83A1-F6EECF244321}">
                <p14:modId xmlns:p14="http://schemas.microsoft.com/office/powerpoint/2010/main" val="1965156321"/>
              </p:ext>
            </p:extLst>
          </p:nvPr>
        </p:nvGraphicFramePr>
        <p:xfrm>
          <a:off x="2590800" y="1688200"/>
          <a:ext cx="7010400" cy="2560320"/>
        </p:xfrm>
        <a:graphic>
          <a:graphicData uri="http://schemas.openxmlformats.org/drawingml/2006/table">
            <a:tbl>
              <a:tblPr/>
              <a:tblGrid>
                <a:gridCol w="3505200">
                  <a:extLst>
                    <a:ext uri="{9D8B030D-6E8A-4147-A177-3AD203B41FA5}">
                      <a16:colId xmlns:a16="http://schemas.microsoft.com/office/drawing/2014/main" val="1461241468"/>
                    </a:ext>
                  </a:extLst>
                </a:gridCol>
                <a:gridCol w="3505200">
                  <a:extLst>
                    <a:ext uri="{9D8B030D-6E8A-4147-A177-3AD203B41FA5}">
                      <a16:colId xmlns:a16="http://schemas.microsoft.com/office/drawing/2014/main" val="1220176025"/>
                    </a:ext>
                  </a:extLst>
                </a:gridCol>
              </a:tblGrid>
              <a:tr h="0">
                <a:tc>
                  <a:txBody>
                    <a:bodyPr/>
                    <a:lstStyle/>
                    <a:p>
                      <a:pPr algn="l"/>
                      <a:r>
                        <a:rPr lang="es-ES">
                          <a:effectLst/>
                        </a:rPr>
                        <a:t>Method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s-ES">
                          <a:effectLst/>
                        </a:rPr>
                        <a:t>Used to compare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829717219"/>
                  </a:ext>
                </a:extLst>
              </a:tr>
              <a:tr h="0">
                <a:tc>
                  <a:txBody>
                    <a:bodyPr/>
                    <a:lstStyle/>
                    <a:p>
                      <a:pPr algn="l"/>
                      <a:r>
                        <a:rPr lang="es-ES" u="none" strike="noStrike">
                          <a:solidFill>
                            <a:srgbClr val="0072AA"/>
                          </a:solidFill>
                          <a:effectLst/>
                          <a:hlinkClick r:id="rId2" tooltip="unittest.TestCase.assertMultiLineEqual"/>
                        </a:rPr>
                        <a:t>assertMultiLineEqual(a, b)</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a:effectLst/>
                        </a:rPr>
                        <a:t>strings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68136099"/>
                  </a:ext>
                </a:extLst>
              </a:tr>
              <a:tr h="0">
                <a:tc>
                  <a:txBody>
                    <a:bodyPr/>
                    <a:lstStyle/>
                    <a:p>
                      <a:pPr algn="l"/>
                      <a:r>
                        <a:rPr lang="es-ES" u="none" strike="noStrike">
                          <a:solidFill>
                            <a:srgbClr val="0072AA"/>
                          </a:solidFill>
                          <a:effectLst/>
                          <a:hlinkClick r:id="rId3" tooltip="unittest.TestCase.assertSequenceEqual"/>
                        </a:rPr>
                        <a:t>assertSequenceEqual(a, b)</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a:effectLst/>
                        </a:rPr>
                        <a:t>sequences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92774293"/>
                  </a:ext>
                </a:extLst>
              </a:tr>
              <a:tr h="0">
                <a:tc>
                  <a:txBody>
                    <a:bodyPr/>
                    <a:lstStyle/>
                    <a:p>
                      <a:pPr algn="l"/>
                      <a:r>
                        <a:rPr lang="es-ES" u="none" strike="noStrike">
                          <a:solidFill>
                            <a:srgbClr val="0072AA"/>
                          </a:solidFill>
                          <a:effectLst/>
                          <a:hlinkClick r:id="rId4" tooltip="unittest.TestCase.assertListEqual"/>
                        </a:rPr>
                        <a:t>assertListEqual(a, b)</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a:effectLst/>
                        </a:rPr>
                        <a:t>lists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50425119"/>
                  </a:ext>
                </a:extLst>
              </a:tr>
              <a:tr h="0">
                <a:tc>
                  <a:txBody>
                    <a:bodyPr/>
                    <a:lstStyle/>
                    <a:p>
                      <a:pPr algn="l"/>
                      <a:r>
                        <a:rPr lang="es-ES" u="none" strike="noStrike">
                          <a:solidFill>
                            <a:srgbClr val="0072AA"/>
                          </a:solidFill>
                          <a:effectLst/>
                          <a:hlinkClick r:id="rId5" tooltip="unittest.TestCase.assertTupleEqual"/>
                        </a:rPr>
                        <a:t>assertTupleEqual(a, b)</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a:effectLst/>
                        </a:rPr>
                        <a:t>tuples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99237909"/>
                  </a:ext>
                </a:extLst>
              </a:tr>
              <a:tr h="0">
                <a:tc>
                  <a:txBody>
                    <a:bodyPr/>
                    <a:lstStyle/>
                    <a:p>
                      <a:pPr algn="l"/>
                      <a:r>
                        <a:rPr lang="es-ES" u="none" strike="noStrike">
                          <a:solidFill>
                            <a:srgbClr val="0072AA"/>
                          </a:solidFill>
                          <a:effectLst/>
                          <a:hlinkClick r:id="rId6" tooltip="unittest.TestCase.assertSetEqual"/>
                        </a:rPr>
                        <a:t>assertSetEqual(a, b)</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a:effectLst/>
                        </a:rPr>
                        <a:t>sets or frozensets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91151792"/>
                  </a:ext>
                </a:extLst>
              </a:tr>
              <a:tr h="0">
                <a:tc>
                  <a:txBody>
                    <a:bodyPr/>
                    <a:lstStyle/>
                    <a:p>
                      <a:pPr algn="l"/>
                      <a:r>
                        <a:rPr lang="es-ES" u="none" strike="noStrike">
                          <a:solidFill>
                            <a:srgbClr val="0072AA"/>
                          </a:solidFill>
                          <a:effectLst/>
                          <a:hlinkClick r:id="rId7" tooltip="unittest.TestCase.assertDictEqual"/>
                        </a:rPr>
                        <a:t>assertDictEqual(a, b)</a:t>
                      </a:r>
                      <a:endParaRPr lang="es-ES">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s-ES" dirty="0" err="1">
                          <a:effectLst/>
                        </a:rPr>
                        <a:t>dicts</a:t>
                      </a:r>
                      <a:endParaRPr lang="es-ES" dirty="0">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99095970"/>
                  </a:ext>
                </a:extLst>
              </a:tr>
            </a:tbl>
          </a:graphicData>
        </a:graphic>
      </p:graphicFrame>
    </p:spTree>
    <p:extLst>
      <p:ext uri="{BB962C8B-B14F-4D97-AF65-F5344CB8AC3E}">
        <p14:creationId xmlns:p14="http://schemas.microsoft.com/office/powerpoint/2010/main" val="2231189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Automatización de las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Cobertura del código</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36</a:t>
            </a:fld>
            <a:endParaRPr lang="es-ES" noProof="0"/>
          </a:p>
        </p:txBody>
      </p:sp>
      <p:sp>
        <p:nvSpPr>
          <p:cNvPr id="9" name="CuadroTexto 8">
            <a:extLst>
              <a:ext uri="{FF2B5EF4-FFF2-40B4-BE49-F238E27FC236}">
                <a16:creationId xmlns:a16="http://schemas.microsoft.com/office/drawing/2014/main" id="{88E944D2-DA5F-3547-1FD5-99C84F740E85}"/>
              </a:ext>
            </a:extLst>
          </p:cNvPr>
          <p:cNvSpPr txBox="1"/>
          <p:nvPr/>
        </p:nvSpPr>
        <p:spPr>
          <a:xfrm>
            <a:off x="1278466" y="1642533"/>
            <a:ext cx="9900445" cy="1200329"/>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Comic Sans MS" panose="030F0702030302020204" pitchFamily="66" charset="0"/>
              </a:rPr>
              <a:t>La cobertura del código nos indicará el porcentaje del código fuente que se prueba</a:t>
            </a:r>
          </a:p>
          <a:p>
            <a:pPr marL="285750" indent="-285750">
              <a:buFont typeface="Arial" panose="020B0604020202020204" pitchFamily="34" charset="0"/>
              <a:buChar char="•"/>
            </a:pPr>
            <a:r>
              <a:rPr lang="es-ES" dirty="0">
                <a:latin typeface="Comic Sans MS" panose="030F0702030302020204" pitchFamily="66" charset="0"/>
              </a:rPr>
              <a:t>Lo ideal es que se pruebe el 100%</a:t>
            </a:r>
          </a:p>
          <a:p>
            <a:pPr marL="285750" indent="-285750">
              <a:buFont typeface="Arial" panose="020B0604020202020204" pitchFamily="34" charset="0"/>
              <a:buChar char="•"/>
            </a:pPr>
            <a:r>
              <a:rPr lang="es-ES" dirty="0">
                <a:latin typeface="Comic Sans MS" panose="030F0702030302020204" pitchFamily="66" charset="0"/>
              </a:rPr>
              <a:t>Nos indicará qué partes se prueban y cuáles no</a:t>
            </a:r>
          </a:p>
          <a:p>
            <a:endParaRPr lang="es-ES" dirty="0">
              <a:latin typeface="Comic Sans MS" panose="030F0702030302020204" pitchFamily="66" charset="0"/>
            </a:endParaRPr>
          </a:p>
        </p:txBody>
      </p:sp>
      <p:graphicFrame>
        <p:nvGraphicFramePr>
          <p:cNvPr id="3" name="Objeto 2">
            <a:extLst>
              <a:ext uri="{FF2B5EF4-FFF2-40B4-BE49-F238E27FC236}">
                <a16:creationId xmlns:a16="http://schemas.microsoft.com/office/drawing/2014/main" id="{483A2171-B388-332F-B926-8B8558FE545E}"/>
              </a:ext>
            </a:extLst>
          </p:cNvPr>
          <p:cNvGraphicFramePr>
            <a:graphicFrameLocks noChangeAspect="1"/>
          </p:cNvGraphicFramePr>
          <p:nvPr>
            <p:extLst>
              <p:ext uri="{D42A27DB-BD31-4B8C-83A1-F6EECF244321}">
                <p14:modId xmlns:p14="http://schemas.microsoft.com/office/powerpoint/2010/main" val="2164948172"/>
              </p:ext>
            </p:extLst>
          </p:nvPr>
        </p:nvGraphicFramePr>
        <p:xfrm>
          <a:off x="8839704" y="2693042"/>
          <a:ext cx="2284991" cy="1032161"/>
        </p:xfrm>
        <a:graphic>
          <a:graphicData uri="http://schemas.openxmlformats.org/presentationml/2006/ole">
            <mc:AlternateContent xmlns:mc="http://schemas.openxmlformats.org/markup-compatibility/2006">
              <mc:Choice xmlns:v="urn:schemas-microsoft-com:vml" Requires="v">
                <p:oleObj name="Imagen de mapa de bits" r:id="rId2" imgW="3057480" imgH="1380960" progId="Paint.Picture">
                  <p:embed/>
                </p:oleObj>
              </mc:Choice>
              <mc:Fallback>
                <p:oleObj name="Imagen de mapa de bits" r:id="rId2" imgW="3057480" imgH="1380960" progId="Paint.Picture">
                  <p:embed/>
                  <p:pic>
                    <p:nvPicPr>
                      <p:cNvPr id="0" name=""/>
                      <p:cNvPicPr/>
                      <p:nvPr/>
                    </p:nvPicPr>
                    <p:blipFill>
                      <a:blip r:embed="rId3"/>
                      <a:stretch>
                        <a:fillRect/>
                      </a:stretch>
                    </p:blipFill>
                    <p:spPr>
                      <a:xfrm>
                        <a:off x="8839704" y="2693042"/>
                        <a:ext cx="2284991" cy="1032161"/>
                      </a:xfrm>
                      <a:prstGeom prst="rect">
                        <a:avLst/>
                      </a:prstGeom>
                    </p:spPr>
                  </p:pic>
                </p:oleObj>
              </mc:Fallback>
            </mc:AlternateContent>
          </a:graphicData>
        </a:graphic>
      </p:graphicFrame>
      <p:pic>
        <p:nvPicPr>
          <p:cNvPr id="10" name="Imagen 9">
            <a:extLst>
              <a:ext uri="{FF2B5EF4-FFF2-40B4-BE49-F238E27FC236}">
                <a16:creationId xmlns:a16="http://schemas.microsoft.com/office/drawing/2014/main" id="{69F718D8-0A45-E70C-BAEA-95D947F1C52B}"/>
              </a:ext>
            </a:extLst>
          </p:cNvPr>
          <p:cNvPicPr>
            <a:picLocks noChangeAspect="1"/>
          </p:cNvPicPr>
          <p:nvPr/>
        </p:nvPicPr>
        <p:blipFill>
          <a:blip r:embed="rId4"/>
          <a:stretch>
            <a:fillRect/>
          </a:stretch>
        </p:blipFill>
        <p:spPr>
          <a:xfrm>
            <a:off x="1082278" y="2693042"/>
            <a:ext cx="7186489" cy="3862738"/>
          </a:xfrm>
          <a:prstGeom prst="rect">
            <a:avLst/>
          </a:prstGeom>
        </p:spPr>
      </p:pic>
    </p:spTree>
    <p:extLst>
      <p:ext uri="{BB962C8B-B14F-4D97-AF65-F5344CB8AC3E}">
        <p14:creationId xmlns:p14="http://schemas.microsoft.com/office/powerpoint/2010/main" val="3961384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Automatización de las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Ejemplo</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37</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646331"/>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Comic Sans MS" panose="030F0702030302020204" pitchFamily="66" charset="0"/>
              </a:rPr>
              <a:t>Dados 10 números enteros, devolver la suma de los pares e impares, cuántos pares e impares existen (f_009.py).</a:t>
            </a:r>
          </a:p>
        </p:txBody>
      </p:sp>
      <p:sp>
        <p:nvSpPr>
          <p:cNvPr id="8" name="CuadroTexto 7">
            <a:extLst>
              <a:ext uri="{FF2B5EF4-FFF2-40B4-BE49-F238E27FC236}">
                <a16:creationId xmlns:a16="http://schemas.microsoft.com/office/drawing/2014/main" id="{20C5DA06-6CF7-D47C-E734-94B4C78A49CB}"/>
              </a:ext>
            </a:extLst>
          </p:cNvPr>
          <p:cNvSpPr txBox="1"/>
          <p:nvPr/>
        </p:nvSpPr>
        <p:spPr>
          <a:xfrm>
            <a:off x="1953021" y="2475947"/>
            <a:ext cx="8551333" cy="3693319"/>
          </a:xfrm>
          <a:prstGeom prst="rect">
            <a:avLst/>
          </a:prstGeom>
          <a:noFill/>
        </p:spPr>
        <p:txBody>
          <a:bodyPr wrap="square">
            <a:spAutoFit/>
          </a:bodyPr>
          <a:lstStyle/>
          <a:p>
            <a:r>
              <a:rPr lang="es-ES" dirty="0" err="1"/>
              <a:t>def</a:t>
            </a:r>
            <a:r>
              <a:rPr lang="es-ES" dirty="0"/>
              <a:t> calcular(</a:t>
            </a:r>
            <a:r>
              <a:rPr lang="es-ES" dirty="0" err="1"/>
              <a:t>numeros</a:t>
            </a:r>
            <a:r>
              <a:rPr lang="es-ES" dirty="0"/>
              <a:t>):</a:t>
            </a:r>
          </a:p>
          <a:p>
            <a:r>
              <a:rPr lang="es-ES" dirty="0"/>
              <a:t>    </a:t>
            </a:r>
            <a:r>
              <a:rPr lang="es-ES" dirty="0" err="1"/>
              <a:t>numero_actual</a:t>
            </a:r>
            <a:r>
              <a:rPr lang="es-ES" dirty="0"/>
              <a:t> = </a:t>
            </a:r>
            <a:r>
              <a:rPr lang="es-ES" dirty="0" err="1"/>
              <a:t>suma_pares</a:t>
            </a:r>
            <a:r>
              <a:rPr lang="es-ES" dirty="0"/>
              <a:t> = </a:t>
            </a:r>
            <a:r>
              <a:rPr lang="es-ES" dirty="0" err="1"/>
              <a:t>total_pares</a:t>
            </a:r>
            <a:r>
              <a:rPr lang="es-ES" dirty="0"/>
              <a:t> = </a:t>
            </a:r>
            <a:r>
              <a:rPr lang="es-ES" dirty="0" err="1"/>
              <a:t>total_impares</a:t>
            </a:r>
            <a:r>
              <a:rPr lang="es-ES" dirty="0"/>
              <a:t> = </a:t>
            </a:r>
            <a:r>
              <a:rPr lang="es-ES" dirty="0" err="1"/>
              <a:t>suma_impares</a:t>
            </a:r>
            <a:r>
              <a:rPr lang="es-ES" dirty="0"/>
              <a:t> = 0</a:t>
            </a:r>
          </a:p>
          <a:p>
            <a:r>
              <a:rPr lang="es-ES" dirty="0"/>
              <a:t>    </a:t>
            </a:r>
            <a:r>
              <a:rPr lang="es-ES" dirty="0" err="1"/>
              <a:t>while</a:t>
            </a:r>
            <a:r>
              <a:rPr lang="es-ES" dirty="0"/>
              <a:t> </a:t>
            </a:r>
            <a:r>
              <a:rPr lang="es-ES" dirty="0" err="1"/>
              <a:t>numero_actual</a:t>
            </a:r>
            <a:r>
              <a:rPr lang="es-ES" dirty="0"/>
              <a:t> &lt; </a:t>
            </a:r>
            <a:r>
              <a:rPr lang="es-ES" dirty="0" err="1"/>
              <a:t>len</a:t>
            </a:r>
            <a:r>
              <a:rPr lang="es-ES" dirty="0"/>
              <a:t>(</a:t>
            </a:r>
            <a:r>
              <a:rPr lang="es-ES" dirty="0" err="1"/>
              <a:t>numeros</a:t>
            </a:r>
            <a:r>
              <a:rPr lang="es-ES" dirty="0"/>
              <a:t>):</a:t>
            </a:r>
          </a:p>
          <a:p>
            <a:r>
              <a:rPr lang="es-ES" dirty="0"/>
              <a:t>        numero = </a:t>
            </a:r>
            <a:r>
              <a:rPr lang="es-ES" dirty="0" err="1"/>
              <a:t>numeros</a:t>
            </a:r>
            <a:r>
              <a:rPr lang="es-ES" dirty="0"/>
              <a:t>[</a:t>
            </a:r>
            <a:r>
              <a:rPr lang="es-ES" dirty="0" err="1"/>
              <a:t>numero_actual</a:t>
            </a:r>
            <a:r>
              <a:rPr lang="es-ES" dirty="0"/>
              <a:t>]</a:t>
            </a:r>
          </a:p>
          <a:p>
            <a:r>
              <a:rPr lang="es-ES" dirty="0"/>
              <a:t>        </a:t>
            </a:r>
            <a:r>
              <a:rPr lang="es-ES" dirty="0" err="1"/>
              <a:t>if</a:t>
            </a:r>
            <a:r>
              <a:rPr lang="es-ES" dirty="0"/>
              <a:t> numero % 2 == 0:  # par</a:t>
            </a:r>
          </a:p>
          <a:p>
            <a:r>
              <a:rPr lang="es-ES" dirty="0"/>
              <a:t>            </a:t>
            </a:r>
            <a:r>
              <a:rPr lang="es-ES" dirty="0" err="1"/>
              <a:t>suma_pares</a:t>
            </a:r>
            <a:r>
              <a:rPr lang="es-ES" dirty="0"/>
              <a:t> += numero</a:t>
            </a:r>
          </a:p>
          <a:p>
            <a:r>
              <a:rPr lang="es-ES" dirty="0"/>
              <a:t>            </a:t>
            </a:r>
            <a:r>
              <a:rPr lang="es-ES" dirty="0" err="1"/>
              <a:t>total_pares</a:t>
            </a:r>
            <a:r>
              <a:rPr lang="es-ES" dirty="0"/>
              <a:t> += 1</a:t>
            </a:r>
          </a:p>
          <a:p>
            <a:r>
              <a:rPr lang="es-ES" dirty="0"/>
              <a:t>        </a:t>
            </a:r>
            <a:r>
              <a:rPr lang="es-ES" dirty="0" err="1"/>
              <a:t>else</a:t>
            </a:r>
            <a:r>
              <a:rPr lang="es-ES" dirty="0"/>
              <a:t>:</a:t>
            </a:r>
          </a:p>
          <a:p>
            <a:r>
              <a:rPr lang="es-ES" dirty="0"/>
              <a:t>            </a:t>
            </a:r>
            <a:r>
              <a:rPr lang="es-ES" dirty="0" err="1"/>
              <a:t>suma_impares</a:t>
            </a:r>
            <a:r>
              <a:rPr lang="es-ES" dirty="0"/>
              <a:t> += numero</a:t>
            </a:r>
          </a:p>
          <a:p>
            <a:r>
              <a:rPr lang="es-ES" dirty="0"/>
              <a:t>            </a:t>
            </a:r>
            <a:r>
              <a:rPr lang="es-ES" dirty="0" err="1"/>
              <a:t>total_impares</a:t>
            </a:r>
            <a:r>
              <a:rPr lang="es-ES" dirty="0"/>
              <a:t> += 1</a:t>
            </a:r>
          </a:p>
          <a:p>
            <a:r>
              <a:rPr lang="es-ES" dirty="0"/>
              <a:t>        </a:t>
            </a:r>
            <a:r>
              <a:rPr lang="es-ES" dirty="0" err="1"/>
              <a:t>numero_actual</a:t>
            </a:r>
            <a:r>
              <a:rPr lang="es-ES" dirty="0"/>
              <a:t> += 1</a:t>
            </a:r>
          </a:p>
          <a:p>
            <a:endParaRPr lang="es-ES" dirty="0"/>
          </a:p>
          <a:p>
            <a:r>
              <a:rPr lang="es-ES" dirty="0"/>
              <a:t>    </a:t>
            </a:r>
            <a:r>
              <a:rPr lang="es-ES" dirty="0" err="1"/>
              <a:t>return</a:t>
            </a:r>
            <a:r>
              <a:rPr lang="es-ES" dirty="0"/>
              <a:t> </a:t>
            </a:r>
            <a:r>
              <a:rPr lang="es-ES" dirty="0" err="1"/>
              <a:t>suma_pares</a:t>
            </a:r>
            <a:r>
              <a:rPr lang="es-ES" dirty="0"/>
              <a:t>, </a:t>
            </a:r>
            <a:r>
              <a:rPr lang="es-ES" dirty="0" err="1"/>
              <a:t>total_pares</a:t>
            </a:r>
            <a:r>
              <a:rPr lang="es-ES" dirty="0"/>
              <a:t>, </a:t>
            </a:r>
            <a:r>
              <a:rPr lang="es-ES" dirty="0" err="1"/>
              <a:t>suma_impares</a:t>
            </a:r>
            <a:r>
              <a:rPr lang="es-ES" dirty="0"/>
              <a:t>, </a:t>
            </a:r>
            <a:r>
              <a:rPr lang="es-ES" dirty="0" err="1"/>
              <a:t>total_impares</a:t>
            </a:r>
            <a:endParaRPr lang="es-ES" dirty="0"/>
          </a:p>
        </p:txBody>
      </p:sp>
    </p:spTree>
    <p:extLst>
      <p:ext uri="{BB962C8B-B14F-4D97-AF65-F5344CB8AC3E}">
        <p14:creationId xmlns:p14="http://schemas.microsoft.com/office/powerpoint/2010/main" val="3824514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Automatización de las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Ejemplo</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38</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646331"/>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Comic Sans MS" panose="030F0702030302020204" pitchFamily="66" charset="0"/>
              </a:rPr>
              <a:t>Dados 10 números enteros, devolver la suma de los pares e impares, cuántos pares e impares existen (f_009.py).</a:t>
            </a:r>
          </a:p>
        </p:txBody>
      </p:sp>
      <p:sp>
        <p:nvSpPr>
          <p:cNvPr id="8" name="CuadroTexto 7">
            <a:extLst>
              <a:ext uri="{FF2B5EF4-FFF2-40B4-BE49-F238E27FC236}">
                <a16:creationId xmlns:a16="http://schemas.microsoft.com/office/drawing/2014/main" id="{20C5DA06-6CF7-D47C-E734-94B4C78A49CB}"/>
              </a:ext>
            </a:extLst>
          </p:cNvPr>
          <p:cNvSpPr txBox="1"/>
          <p:nvPr/>
        </p:nvSpPr>
        <p:spPr>
          <a:xfrm>
            <a:off x="3047999" y="2197160"/>
            <a:ext cx="7154333" cy="4524315"/>
          </a:xfrm>
          <a:prstGeom prst="rect">
            <a:avLst/>
          </a:prstGeom>
          <a:noFill/>
        </p:spPr>
        <p:txBody>
          <a:bodyPr wrap="square">
            <a:spAutoFit/>
          </a:bodyPr>
          <a:lstStyle/>
          <a:p>
            <a:r>
              <a:rPr lang="es-ES" dirty="0" err="1"/>
              <a:t>from</a:t>
            </a:r>
            <a:r>
              <a:rPr lang="es-ES" dirty="0"/>
              <a:t> </a:t>
            </a:r>
            <a:r>
              <a:rPr lang="es-ES" dirty="0" err="1"/>
              <a:t>unittest</a:t>
            </a:r>
            <a:r>
              <a:rPr lang="es-ES" dirty="0"/>
              <a:t> </a:t>
            </a:r>
            <a:r>
              <a:rPr lang="es-ES" dirty="0" err="1"/>
              <a:t>import</a:t>
            </a:r>
            <a:r>
              <a:rPr lang="es-ES" dirty="0"/>
              <a:t> </a:t>
            </a:r>
            <a:r>
              <a:rPr lang="es-ES" dirty="0" err="1"/>
              <a:t>TestCase</a:t>
            </a:r>
            <a:endParaRPr lang="es-ES" dirty="0"/>
          </a:p>
          <a:p>
            <a:r>
              <a:rPr lang="es-ES" dirty="0" err="1"/>
              <a:t>from</a:t>
            </a:r>
            <a:r>
              <a:rPr lang="es-ES" dirty="0"/>
              <a:t> f_009 </a:t>
            </a:r>
            <a:r>
              <a:rPr lang="es-ES" dirty="0" err="1"/>
              <a:t>import</a:t>
            </a:r>
            <a:r>
              <a:rPr lang="es-ES" dirty="0"/>
              <a:t> calcular</a:t>
            </a:r>
          </a:p>
          <a:p>
            <a:r>
              <a:rPr lang="es-ES" dirty="0" err="1"/>
              <a:t>class</a:t>
            </a:r>
            <a:r>
              <a:rPr lang="es-ES" dirty="0"/>
              <a:t> </a:t>
            </a:r>
            <a:r>
              <a:rPr lang="es-ES" dirty="0" err="1"/>
              <a:t>TestCalculo</a:t>
            </a:r>
            <a:r>
              <a:rPr lang="es-ES" dirty="0"/>
              <a:t>(</a:t>
            </a:r>
            <a:r>
              <a:rPr lang="es-ES" dirty="0" err="1"/>
              <a:t>TestCase</a:t>
            </a:r>
            <a:r>
              <a:rPr lang="es-ES" dirty="0"/>
              <a:t>):</a:t>
            </a:r>
          </a:p>
          <a:p>
            <a:r>
              <a:rPr lang="es-ES" dirty="0"/>
              <a:t>    </a:t>
            </a:r>
            <a:r>
              <a:rPr lang="es-ES" dirty="0" err="1"/>
              <a:t>def</a:t>
            </a:r>
            <a:r>
              <a:rPr lang="es-ES" dirty="0"/>
              <a:t> </a:t>
            </a:r>
            <a:r>
              <a:rPr lang="es-ES" dirty="0" err="1"/>
              <a:t>test_calculara</a:t>
            </a:r>
            <a:r>
              <a:rPr lang="es-ES" dirty="0"/>
              <a:t>(</a:t>
            </a:r>
            <a:r>
              <a:rPr lang="es-ES" dirty="0" err="1"/>
              <a:t>self</a:t>
            </a:r>
            <a:r>
              <a:rPr lang="es-ES" dirty="0"/>
              <a:t>):</a:t>
            </a:r>
          </a:p>
          <a:p>
            <a:r>
              <a:rPr lang="es-ES" dirty="0"/>
              <a:t>        </a:t>
            </a:r>
            <a:r>
              <a:rPr lang="es-ES" dirty="0" err="1"/>
              <a:t>self.assertEqual</a:t>
            </a:r>
            <a:r>
              <a:rPr lang="es-ES" dirty="0"/>
              <a:t>(calcular([1, 1, 1, 1, 1]), (0, 0, 5, 5))</a:t>
            </a:r>
          </a:p>
          <a:p>
            <a:r>
              <a:rPr lang="es-ES" dirty="0"/>
              <a:t>        </a:t>
            </a:r>
            <a:r>
              <a:rPr lang="es-ES" dirty="0" err="1"/>
              <a:t>self.assertEqual</a:t>
            </a:r>
            <a:r>
              <a:rPr lang="es-ES" dirty="0"/>
              <a:t>(calcular([2, 2, 2, 2, 2]), (10, 5, 0, 0))</a:t>
            </a:r>
          </a:p>
          <a:p>
            <a:r>
              <a:rPr lang="es-ES" dirty="0"/>
              <a:t>        #  En este momento ya está el 100% del código cubierto</a:t>
            </a:r>
          </a:p>
          <a:p>
            <a:r>
              <a:rPr lang="es-ES" dirty="0"/>
              <a:t>        </a:t>
            </a:r>
            <a:r>
              <a:rPr lang="es-ES" dirty="0" err="1"/>
              <a:t>self.assertEqual</a:t>
            </a:r>
            <a:r>
              <a:rPr lang="es-ES" dirty="0"/>
              <a:t>(calcular([2, 1, 1, 1, 1]), (2, 1, 4, 4))</a:t>
            </a:r>
          </a:p>
          <a:p>
            <a:r>
              <a:rPr lang="es-ES" dirty="0"/>
              <a:t>        </a:t>
            </a:r>
            <a:r>
              <a:rPr lang="es-ES" dirty="0" err="1"/>
              <a:t>self.assertEqual</a:t>
            </a:r>
            <a:r>
              <a:rPr lang="es-ES" dirty="0"/>
              <a:t>(calcular([2, 2, 2, 2, 1]), (8, 4, 1, 1))</a:t>
            </a:r>
          </a:p>
          <a:p>
            <a:r>
              <a:rPr lang="es-ES" dirty="0"/>
              <a:t>        </a:t>
            </a:r>
            <a:r>
              <a:rPr lang="es-ES" dirty="0" err="1"/>
              <a:t>self.assertEqual</a:t>
            </a:r>
            <a:r>
              <a:rPr lang="es-ES" dirty="0"/>
              <a:t>(calcular([1, 1, 1, 1, 2]), (2, 1, 4, 4))</a:t>
            </a:r>
          </a:p>
          <a:p>
            <a:r>
              <a:rPr lang="es-ES" dirty="0"/>
              <a:t>        </a:t>
            </a:r>
            <a:r>
              <a:rPr lang="es-ES" dirty="0" err="1"/>
              <a:t>self.assertEqual</a:t>
            </a:r>
            <a:r>
              <a:rPr lang="es-ES" dirty="0"/>
              <a:t>(calcular([1, 2, 2, 2, 2]), (8, 4, 1, 1))</a:t>
            </a:r>
          </a:p>
          <a:p>
            <a:r>
              <a:rPr lang="es-ES" dirty="0"/>
              <a:t>        </a:t>
            </a:r>
            <a:r>
              <a:rPr lang="es-ES" dirty="0" err="1"/>
              <a:t>self.assertEqual</a:t>
            </a:r>
            <a:r>
              <a:rPr lang="es-ES" dirty="0"/>
              <a:t>(calcular([2, 2, 1, 1, 1]), (4, 2, 3, 3))</a:t>
            </a:r>
          </a:p>
          <a:p>
            <a:r>
              <a:rPr lang="es-ES" dirty="0"/>
              <a:t>        </a:t>
            </a:r>
            <a:r>
              <a:rPr lang="es-ES" dirty="0" err="1"/>
              <a:t>self.assertEqual</a:t>
            </a:r>
            <a:r>
              <a:rPr lang="es-ES" dirty="0"/>
              <a:t>(calcular([2, 1, 1]), (2, 1, 2, 2))</a:t>
            </a:r>
          </a:p>
          <a:p>
            <a:r>
              <a:rPr lang="es-ES" dirty="0"/>
              <a:t>        </a:t>
            </a:r>
            <a:r>
              <a:rPr lang="es-ES" dirty="0" err="1"/>
              <a:t>self.assertEqual</a:t>
            </a:r>
            <a:r>
              <a:rPr lang="es-ES" dirty="0"/>
              <a:t>(calcular([2]), (2, 1, 0, 0))</a:t>
            </a:r>
          </a:p>
          <a:p>
            <a:r>
              <a:rPr lang="es-ES" dirty="0"/>
              <a:t>        </a:t>
            </a:r>
            <a:r>
              <a:rPr lang="es-ES" dirty="0" err="1"/>
              <a:t>self.assertEqual</a:t>
            </a:r>
            <a:r>
              <a:rPr lang="es-ES" dirty="0"/>
              <a:t>(calcular([1]), (0, 0, 1, 1))</a:t>
            </a:r>
          </a:p>
          <a:p>
            <a:r>
              <a:rPr lang="es-ES" dirty="0"/>
              <a:t>        </a:t>
            </a:r>
            <a:r>
              <a:rPr lang="es-ES" dirty="0" err="1"/>
              <a:t>self.assertEqual</a:t>
            </a:r>
            <a:r>
              <a:rPr lang="es-ES" dirty="0"/>
              <a:t>(calcular([]), (0, 0, 0, 0))</a:t>
            </a:r>
          </a:p>
        </p:txBody>
      </p:sp>
    </p:spTree>
    <p:extLst>
      <p:ext uri="{BB962C8B-B14F-4D97-AF65-F5344CB8AC3E}">
        <p14:creationId xmlns:p14="http://schemas.microsoft.com/office/powerpoint/2010/main" val="1368889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Automatización de las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Ejemplo</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39</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646331"/>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Comic Sans MS" panose="030F0702030302020204" pitchFamily="66" charset="0"/>
              </a:rPr>
              <a:t>Dados 10 números enteros, devolver la suma de los pares e impares, cuántos pares e impares existen (f_009.py).</a:t>
            </a:r>
          </a:p>
        </p:txBody>
      </p:sp>
      <p:pic>
        <p:nvPicPr>
          <p:cNvPr id="4" name="Imagen 3">
            <a:extLst>
              <a:ext uri="{FF2B5EF4-FFF2-40B4-BE49-F238E27FC236}">
                <a16:creationId xmlns:a16="http://schemas.microsoft.com/office/drawing/2014/main" id="{2C09E5F5-35FC-5587-C9EE-7B15247E3258}"/>
              </a:ext>
            </a:extLst>
          </p:cNvPr>
          <p:cNvPicPr>
            <a:picLocks noChangeAspect="1"/>
          </p:cNvPicPr>
          <p:nvPr/>
        </p:nvPicPr>
        <p:blipFill>
          <a:blip r:embed="rId2"/>
          <a:stretch>
            <a:fillRect/>
          </a:stretch>
        </p:blipFill>
        <p:spPr>
          <a:xfrm>
            <a:off x="354145" y="2416987"/>
            <a:ext cx="7581900" cy="3257550"/>
          </a:xfrm>
          <a:prstGeom prst="rect">
            <a:avLst/>
          </a:prstGeom>
        </p:spPr>
      </p:pic>
      <p:pic>
        <p:nvPicPr>
          <p:cNvPr id="6" name="Imagen 5">
            <a:extLst>
              <a:ext uri="{FF2B5EF4-FFF2-40B4-BE49-F238E27FC236}">
                <a16:creationId xmlns:a16="http://schemas.microsoft.com/office/drawing/2014/main" id="{890DA409-3659-917F-ABA7-47E99EE8384B}"/>
              </a:ext>
            </a:extLst>
          </p:cNvPr>
          <p:cNvPicPr>
            <a:picLocks noChangeAspect="1"/>
          </p:cNvPicPr>
          <p:nvPr/>
        </p:nvPicPr>
        <p:blipFill>
          <a:blip r:embed="rId3"/>
          <a:stretch>
            <a:fillRect/>
          </a:stretch>
        </p:blipFill>
        <p:spPr>
          <a:xfrm>
            <a:off x="8266245" y="2416987"/>
            <a:ext cx="3714750" cy="714375"/>
          </a:xfrm>
          <a:prstGeom prst="rect">
            <a:avLst/>
          </a:prstGeom>
        </p:spPr>
      </p:pic>
      <p:pic>
        <p:nvPicPr>
          <p:cNvPr id="10" name="Imagen 9">
            <a:extLst>
              <a:ext uri="{FF2B5EF4-FFF2-40B4-BE49-F238E27FC236}">
                <a16:creationId xmlns:a16="http://schemas.microsoft.com/office/drawing/2014/main" id="{522E514A-007A-2D70-B047-DD1505D13ABB}"/>
              </a:ext>
            </a:extLst>
          </p:cNvPr>
          <p:cNvPicPr>
            <a:picLocks noChangeAspect="1"/>
          </p:cNvPicPr>
          <p:nvPr/>
        </p:nvPicPr>
        <p:blipFill>
          <a:blip r:embed="rId4"/>
          <a:stretch>
            <a:fillRect/>
          </a:stretch>
        </p:blipFill>
        <p:spPr>
          <a:xfrm>
            <a:off x="8266245" y="3502822"/>
            <a:ext cx="3765550" cy="542940"/>
          </a:xfrm>
          <a:prstGeom prst="rect">
            <a:avLst/>
          </a:prstGeom>
        </p:spPr>
      </p:pic>
    </p:spTree>
    <p:extLst>
      <p:ext uri="{BB962C8B-B14F-4D97-AF65-F5344CB8AC3E}">
        <p14:creationId xmlns:p14="http://schemas.microsoft.com/office/powerpoint/2010/main" val="229771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Introducción</a:t>
            </a:r>
            <a:endParaRPr lang="es-ES" b="1" dirty="0">
              <a:latin typeface="Comic Sans MS" panose="030F0702030302020204" pitchFamily="66" charset="0"/>
            </a:endParaRP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Ciclo de Pruebas</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4</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2031325"/>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Comic Sans MS" panose="030F0702030302020204" pitchFamily="66" charset="0"/>
              </a:rPr>
              <a:t>Trataremos de encontrar errores en la codificación en la especificación o en el diseño. Durante esta fase se realizan las siguientes tareas:</a:t>
            </a:r>
          </a:p>
          <a:p>
            <a:pPr marL="742950" lvl="1" indent="-285750">
              <a:buFont typeface="Arial" panose="020B0604020202020204" pitchFamily="34" charset="0"/>
              <a:buChar char="•"/>
            </a:pPr>
            <a:r>
              <a:rPr lang="es-ES" b="1" dirty="0">
                <a:latin typeface="Comic Sans MS" panose="030F0702030302020204" pitchFamily="66" charset="0"/>
              </a:rPr>
              <a:t>Verificación</a:t>
            </a:r>
            <a:r>
              <a:rPr lang="es-ES" dirty="0">
                <a:latin typeface="Comic Sans MS" panose="030F0702030302020204" pitchFamily="66" charset="0"/>
              </a:rPr>
              <a:t>: conjunto de actividades que permiten comprobar si el producto se está construyendo correctamente.</a:t>
            </a:r>
          </a:p>
          <a:p>
            <a:pPr marL="742950" lvl="1" indent="-285750">
              <a:buFont typeface="Arial" panose="020B0604020202020204" pitchFamily="34" charset="0"/>
              <a:buChar char="•"/>
            </a:pPr>
            <a:r>
              <a:rPr lang="es-ES" b="1" dirty="0">
                <a:latin typeface="Comic Sans MS" panose="030F0702030302020204" pitchFamily="66" charset="0"/>
              </a:rPr>
              <a:t>Validación</a:t>
            </a:r>
            <a:r>
              <a:rPr lang="es-ES" dirty="0">
                <a:latin typeface="Comic Sans MS" panose="030F0702030302020204" pitchFamily="66" charset="0"/>
              </a:rPr>
              <a:t>: acciones para comprobar si el producto es correcto y si se ajusta a los requisitos del cliente.</a:t>
            </a:r>
          </a:p>
          <a:p>
            <a:pPr marL="285750" indent="-285750">
              <a:buFont typeface="Arial" panose="020B0604020202020204" pitchFamily="34" charset="0"/>
              <a:buChar char="•"/>
            </a:pPr>
            <a:r>
              <a:rPr lang="es-ES" dirty="0">
                <a:latin typeface="Comic Sans MS" panose="030F0702030302020204" pitchFamily="66" charset="0"/>
              </a:rPr>
              <a:t>El flujo de las pruebas sería:</a:t>
            </a:r>
          </a:p>
        </p:txBody>
      </p:sp>
      <p:graphicFrame>
        <p:nvGraphicFramePr>
          <p:cNvPr id="3" name="Objeto 2">
            <a:extLst>
              <a:ext uri="{FF2B5EF4-FFF2-40B4-BE49-F238E27FC236}">
                <a16:creationId xmlns:a16="http://schemas.microsoft.com/office/drawing/2014/main" id="{3E09DAC3-E96B-B261-CC29-EB93A68E38FE}"/>
              </a:ext>
            </a:extLst>
          </p:cNvPr>
          <p:cNvGraphicFramePr>
            <a:graphicFrameLocks noChangeAspect="1"/>
          </p:cNvGraphicFramePr>
          <p:nvPr/>
        </p:nvGraphicFramePr>
        <p:xfrm>
          <a:off x="4943475" y="3429000"/>
          <a:ext cx="6410325" cy="3324225"/>
        </p:xfrm>
        <a:graphic>
          <a:graphicData uri="http://schemas.openxmlformats.org/presentationml/2006/ole">
            <mc:AlternateContent xmlns:mc="http://schemas.openxmlformats.org/markup-compatibility/2006">
              <mc:Choice xmlns:v="urn:schemas-microsoft-com:vml" Requires="v">
                <p:oleObj name="Imagen de mapa de bits" r:id="rId2" imgW="6410160" imgH="3324240" progId="Paint.Picture">
                  <p:embed/>
                </p:oleObj>
              </mc:Choice>
              <mc:Fallback>
                <p:oleObj name="Imagen de mapa de bits" r:id="rId2" imgW="6410160" imgH="3324240" progId="Paint.Picture">
                  <p:embed/>
                  <p:pic>
                    <p:nvPicPr>
                      <p:cNvPr id="3" name="Objeto 2">
                        <a:extLst>
                          <a:ext uri="{FF2B5EF4-FFF2-40B4-BE49-F238E27FC236}">
                            <a16:creationId xmlns:a16="http://schemas.microsoft.com/office/drawing/2014/main" id="{3E09DAC3-E96B-B261-CC29-EB93A68E38FE}"/>
                          </a:ext>
                        </a:extLst>
                      </p:cNvPr>
                      <p:cNvPicPr/>
                      <p:nvPr/>
                    </p:nvPicPr>
                    <p:blipFill>
                      <a:blip r:embed="rId3"/>
                      <a:stretch>
                        <a:fillRect/>
                      </a:stretch>
                    </p:blipFill>
                    <p:spPr>
                      <a:xfrm>
                        <a:off x="4943475" y="3429000"/>
                        <a:ext cx="6410325" cy="3324225"/>
                      </a:xfrm>
                      <a:prstGeom prst="rect">
                        <a:avLst/>
                      </a:prstGeom>
                    </p:spPr>
                  </p:pic>
                </p:oleObj>
              </mc:Fallback>
            </mc:AlternateContent>
          </a:graphicData>
        </a:graphic>
      </p:graphicFrame>
    </p:spTree>
    <p:extLst>
      <p:ext uri="{BB962C8B-B14F-4D97-AF65-F5344CB8AC3E}">
        <p14:creationId xmlns:p14="http://schemas.microsoft.com/office/powerpoint/2010/main" val="2458330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Automatización de las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Ejercicio (UT_2/006.py)</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40</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502688"/>
            <a:ext cx="9900445" cy="5078313"/>
          </a:xfrm>
          <a:prstGeom prst="rect">
            <a:avLst/>
          </a:prstGeom>
          <a:noFill/>
        </p:spPr>
        <p:txBody>
          <a:bodyPr wrap="square" rtlCol="0">
            <a:spAutoFit/>
          </a:bodyPr>
          <a:lstStyle/>
          <a:p>
            <a:r>
              <a:rPr lang="es-ES" dirty="0" err="1">
                <a:latin typeface="Comic Sans MS" panose="030F0702030302020204" pitchFamily="66" charset="0"/>
              </a:rPr>
              <a:t>def</a:t>
            </a:r>
            <a:r>
              <a:rPr lang="es-ES" dirty="0">
                <a:latin typeface="Comic Sans MS" panose="030F0702030302020204" pitchFamily="66" charset="0"/>
              </a:rPr>
              <a:t> </a:t>
            </a:r>
            <a:r>
              <a:rPr lang="es-ES" dirty="0" err="1">
                <a:latin typeface="Comic Sans MS" panose="030F0702030302020204" pitchFamily="66" charset="0"/>
              </a:rPr>
              <a:t>valid</a:t>
            </a:r>
            <a:r>
              <a:rPr lang="es-ES" dirty="0">
                <a:latin typeface="Comic Sans MS" panose="030F0702030302020204" pitchFamily="66" charset="0"/>
              </a:rPr>
              <a:t>(</a:t>
            </a:r>
            <a:r>
              <a:rPr lang="es-ES" dirty="0" err="1">
                <a:latin typeface="Comic Sans MS" panose="030F0702030302020204" pitchFamily="66" charset="0"/>
              </a:rPr>
              <a:t>card_num</a:t>
            </a:r>
            <a:r>
              <a:rPr lang="es-ES">
                <a:latin typeface="Comic Sans MS" panose="030F0702030302020204" pitchFamily="66" charset="0"/>
              </a:rPr>
              <a:t>):</a:t>
            </a:r>
            <a:endParaRPr lang="es-ES" dirty="0">
              <a:latin typeface="Comic Sans MS" panose="030F0702030302020204" pitchFamily="66" charset="0"/>
            </a:endParaRPr>
          </a:p>
          <a:p>
            <a:r>
              <a:rPr lang="es-ES" dirty="0">
                <a:latin typeface="Comic Sans MS" panose="030F0702030302020204" pitchFamily="66" charset="0"/>
              </a:rPr>
              <a:t>    </a:t>
            </a:r>
            <a:r>
              <a:rPr lang="es-ES" dirty="0" err="1">
                <a:latin typeface="Comic Sans MS" panose="030F0702030302020204" pitchFamily="66" charset="0"/>
              </a:rPr>
              <a:t>number</a:t>
            </a:r>
            <a:r>
              <a:rPr lang="es-ES" dirty="0">
                <a:latin typeface="Comic Sans MS" panose="030F0702030302020204" pitchFamily="66" charset="0"/>
              </a:rPr>
              <a:t> = "".</a:t>
            </a:r>
            <a:r>
              <a:rPr lang="es-ES" dirty="0" err="1">
                <a:latin typeface="Comic Sans MS" panose="030F0702030302020204" pitchFamily="66" charset="0"/>
              </a:rPr>
              <a:t>join</a:t>
            </a:r>
            <a:r>
              <a:rPr lang="es-ES" dirty="0">
                <a:latin typeface="Comic Sans MS" panose="030F0702030302020204" pitchFamily="66" charset="0"/>
              </a:rPr>
              <a:t>([s </a:t>
            </a:r>
            <a:r>
              <a:rPr lang="es-ES" dirty="0" err="1">
                <a:latin typeface="Comic Sans MS" panose="030F0702030302020204" pitchFamily="66" charset="0"/>
              </a:rPr>
              <a:t>for</a:t>
            </a:r>
            <a:r>
              <a:rPr lang="es-ES" dirty="0">
                <a:latin typeface="Comic Sans MS" panose="030F0702030302020204" pitchFamily="66" charset="0"/>
              </a:rPr>
              <a:t> s in </a:t>
            </a:r>
            <a:r>
              <a:rPr lang="es-ES" dirty="0" err="1">
                <a:latin typeface="Comic Sans MS" panose="030F0702030302020204" pitchFamily="66" charset="0"/>
              </a:rPr>
              <a:t>card_num</a:t>
            </a:r>
            <a:r>
              <a:rPr lang="es-ES" dirty="0">
                <a:latin typeface="Comic Sans MS" panose="030F0702030302020204" pitchFamily="66" charset="0"/>
              </a:rPr>
              <a:t> </a:t>
            </a:r>
            <a:r>
              <a:rPr lang="es-ES" dirty="0" err="1">
                <a:latin typeface="Comic Sans MS" panose="030F0702030302020204" pitchFamily="66" charset="0"/>
              </a:rPr>
              <a:t>if</a:t>
            </a:r>
            <a:r>
              <a:rPr lang="es-ES" dirty="0">
                <a:latin typeface="Comic Sans MS" panose="030F0702030302020204" pitchFamily="66" charset="0"/>
              </a:rPr>
              <a:t> </a:t>
            </a:r>
            <a:r>
              <a:rPr lang="es-ES" dirty="0" err="1">
                <a:latin typeface="Comic Sans MS" panose="030F0702030302020204" pitchFamily="66" charset="0"/>
              </a:rPr>
              <a:t>s.isdigit</a:t>
            </a:r>
            <a:r>
              <a:rPr lang="es-ES" dirty="0">
                <a:latin typeface="Comic Sans MS" panose="030F0702030302020204" pitchFamily="66" charset="0"/>
              </a:rPr>
              <a:t>()])</a:t>
            </a:r>
          </a:p>
          <a:p>
            <a:r>
              <a:rPr lang="es-ES" dirty="0">
                <a:latin typeface="Comic Sans MS" panose="030F0702030302020204" pitchFamily="66" charset="0"/>
              </a:rPr>
              <a:t>    </a:t>
            </a:r>
            <a:r>
              <a:rPr lang="es-ES" dirty="0" err="1">
                <a:latin typeface="Comic Sans MS" panose="030F0702030302020204" pitchFamily="66" charset="0"/>
              </a:rPr>
              <a:t>number_no_spaces</a:t>
            </a:r>
            <a:r>
              <a:rPr lang="es-ES" dirty="0">
                <a:latin typeface="Comic Sans MS" panose="030F0702030302020204" pitchFamily="66" charset="0"/>
              </a:rPr>
              <a:t> = </a:t>
            </a:r>
            <a:r>
              <a:rPr lang="es-ES" dirty="0" err="1">
                <a:latin typeface="Comic Sans MS" panose="030F0702030302020204" pitchFamily="66" charset="0"/>
              </a:rPr>
              <a:t>card_num.replace</a:t>
            </a:r>
            <a:r>
              <a:rPr lang="es-ES" dirty="0">
                <a:latin typeface="Comic Sans MS" panose="030F0702030302020204" pitchFamily="66" charset="0"/>
              </a:rPr>
              <a:t>(" ", '')</a:t>
            </a:r>
          </a:p>
          <a:p>
            <a:r>
              <a:rPr lang="es-ES" dirty="0">
                <a:latin typeface="Comic Sans MS" panose="030F0702030302020204" pitchFamily="66" charset="0"/>
              </a:rPr>
              <a:t>    </a:t>
            </a:r>
            <a:r>
              <a:rPr lang="es-ES" dirty="0" err="1">
                <a:latin typeface="Comic Sans MS" panose="030F0702030302020204" pitchFamily="66" charset="0"/>
              </a:rPr>
              <a:t>ret</a:t>
            </a:r>
            <a:r>
              <a:rPr lang="es-ES" dirty="0">
                <a:latin typeface="Comic Sans MS" panose="030F0702030302020204" pitchFamily="66" charset="0"/>
              </a:rPr>
              <a:t> = False</a:t>
            </a:r>
          </a:p>
          <a:p>
            <a:r>
              <a:rPr lang="es-ES" dirty="0">
                <a:latin typeface="Comic Sans MS" panose="030F0702030302020204" pitchFamily="66" charset="0"/>
              </a:rPr>
              <a:t>    suma = 0</a:t>
            </a:r>
          </a:p>
          <a:p>
            <a:r>
              <a:rPr lang="es-ES" dirty="0">
                <a:latin typeface="Comic Sans MS" panose="030F0702030302020204" pitchFamily="66" charset="0"/>
              </a:rPr>
              <a:t>    </a:t>
            </a:r>
            <a:r>
              <a:rPr lang="es-ES" dirty="0" err="1">
                <a:latin typeface="Comic Sans MS" panose="030F0702030302020204" pitchFamily="66" charset="0"/>
              </a:rPr>
              <a:t>len_number</a:t>
            </a:r>
            <a:r>
              <a:rPr lang="es-ES" dirty="0">
                <a:latin typeface="Comic Sans MS" panose="030F0702030302020204" pitchFamily="66" charset="0"/>
              </a:rPr>
              <a:t> = </a:t>
            </a:r>
            <a:r>
              <a:rPr lang="es-ES" dirty="0" err="1">
                <a:latin typeface="Comic Sans MS" panose="030F0702030302020204" pitchFamily="66" charset="0"/>
              </a:rPr>
              <a:t>len</a:t>
            </a:r>
            <a:r>
              <a:rPr lang="es-ES" dirty="0">
                <a:latin typeface="Comic Sans MS" panose="030F0702030302020204" pitchFamily="66" charset="0"/>
              </a:rPr>
              <a:t>(</a:t>
            </a:r>
            <a:r>
              <a:rPr lang="es-ES" dirty="0" err="1">
                <a:latin typeface="Comic Sans MS" panose="030F0702030302020204" pitchFamily="66" charset="0"/>
              </a:rPr>
              <a:t>number</a:t>
            </a:r>
            <a:r>
              <a:rPr lang="es-ES" dirty="0">
                <a:latin typeface="Comic Sans MS" panose="030F0702030302020204" pitchFamily="66" charset="0"/>
              </a:rPr>
              <a:t>)</a:t>
            </a:r>
          </a:p>
          <a:p>
            <a:r>
              <a:rPr lang="es-ES" dirty="0">
                <a:latin typeface="Comic Sans MS" panose="030F0702030302020204" pitchFamily="66" charset="0"/>
              </a:rPr>
              <a:t>    </a:t>
            </a:r>
            <a:r>
              <a:rPr lang="es-ES" dirty="0" err="1">
                <a:latin typeface="Comic Sans MS" panose="030F0702030302020204" pitchFamily="66" charset="0"/>
              </a:rPr>
              <a:t>if</a:t>
            </a:r>
            <a:r>
              <a:rPr lang="es-ES" dirty="0">
                <a:latin typeface="Comic Sans MS" panose="030F0702030302020204" pitchFamily="66" charset="0"/>
              </a:rPr>
              <a:t> </a:t>
            </a:r>
            <a:r>
              <a:rPr lang="es-ES" dirty="0" err="1">
                <a:latin typeface="Comic Sans MS" panose="030F0702030302020204" pitchFamily="66" charset="0"/>
              </a:rPr>
              <a:t>len_number</a:t>
            </a:r>
            <a:r>
              <a:rPr lang="es-ES" dirty="0">
                <a:latin typeface="Comic Sans MS" panose="030F0702030302020204" pitchFamily="66" charset="0"/>
              </a:rPr>
              <a:t> &gt; 1 and </a:t>
            </a:r>
            <a:r>
              <a:rPr lang="es-ES" dirty="0" err="1">
                <a:latin typeface="Comic Sans MS" panose="030F0702030302020204" pitchFamily="66" charset="0"/>
              </a:rPr>
              <a:t>len_number</a:t>
            </a:r>
            <a:r>
              <a:rPr lang="es-ES" dirty="0">
                <a:latin typeface="Comic Sans MS" panose="030F0702030302020204" pitchFamily="66" charset="0"/>
              </a:rPr>
              <a:t> == </a:t>
            </a:r>
            <a:r>
              <a:rPr lang="es-ES" dirty="0" err="1">
                <a:latin typeface="Comic Sans MS" panose="030F0702030302020204" pitchFamily="66" charset="0"/>
              </a:rPr>
              <a:t>len</a:t>
            </a:r>
            <a:r>
              <a:rPr lang="es-ES" dirty="0">
                <a:latin typeface="Comic Sans MS" panose="030F0702030302020204" pitchFamily="66" charset="0"/>
              </a:rPr>
              <a:t>(</a:t>
            </a:r>
            <a:r>
              <a:rPr lang="es-ES" dirty="0" err="1">
                <a:latin typeface="Comic Sans MS" panose="030F0702030302020204" pitchFamily="66" charset="0"/>
              </a:rPr>
              <a:t>number_no_spaces</a:t>
            </a:r>
            <a:r>
              <a:rPr lang="es-ES" dirty="0">
                <a:latin typeface="Comic Sans MS" panose="030F0702030302020204" pitchFamily="66" charset="0"/>
              </a:rPr>
              <a:t>):</a:t>
            </a:r>
          </a:p>
          <a:p>
            <a:r>
              <a:rPr lang="es-ES" dirty="0">
                <a:latin typeface="Comic Sans MS" panose="030F0702030302020204" pitchFamily="66" charset="0"/>
              </a:rPr>
              <a:t>        </a:t>
            </a:r>
            <a:r>
              <a:rPr lang="es-ES" dirty="0" err="1">
                <a:latin typeface="Comic Sans MS" panose="030F0702030302020204" pitchFamily="66" charset="0"/>
              </a:rPr>
              <a:t>for</a:t>
            </a:r>
            <a:r>
              <a:rPr lang="es-ES" dirty="0">
                <a:latin typeface="Comic Sans MS" panose="030F0702030302020204" pitchFamily="66" charset="0"/>
              </a:rPr>
              <a:t> ele in </a:t>
            </a:r>
            <a:r>
              <a:rPr lang="es-ES" dirty="0" err="1">
                <a:latin typeface="Comic Sans MS" panose="030F0702030302020204" pitchFamily="66" charset="0"/>
              </a:rPr>
              <a:t>range</a:t>
            </a:r>
            <a:r>
              <a:rPr lang="es-ES" dirty="0">
                <a:latin typeface="Comic Sans MS" panose="030F0702030302020204" pitchFamily="66" charset="0"/>
              </a:rPr>
              <a:t>(1, </a:t>
            </a:r>
            <a:r>
              <a:rPr lang="es-ES" dirty="0" err="1">
                <a:latin typeface="Comic Sans MS" panose="030F0702030302020204" pitchFamily="66" charset="0"/>
              </a:rPr>
              <a:t>len_number</a:t>
            </a:r>
            <a:r>
              <a:rPr lang="es-ES" dirty="0">
                <a:latin typeface="Comic Sans MS" panose="030F0702030302020204" pitchFamily="66" charset="0"/>
              </a:rPr>
              <a:t> + 1, 1):</a:t>
            </a:r>
          </a:p>
          <a:p>
            <a:r>
              <a:rPr lang="es-ES" dirty="0">
                <a:latin typeface="Comic Sans MS" panose="030F0702030302020204" pitchFamily="66" charset="0"/>
              </a:rPr>
              <a:t>            </a:t>
            </a:r>
            <a:r>
              <a:rPr lang="es-ES" dirty="0" err="1">
                <a:latin typeface="Comic Sans MS" panose="030F0702030302020204" pitchFamily="66" charset="0"/>
              </a:rPr>
              <a:t>if</a:t>
            </a:r>
            <a:r>
              <a:rPr lang="es-ES" dirty="0">
                <a:latin typeface="Comic Sans MS" panose="030F0702030302020204" pitchFamily="66" charset="0"/>
              </a:rPr>
              <a:t> ele % 2 == 0:</a:t>
            </a:r>
          </a:p>
          <a:p>
            <a:r>
              <a:rPr lang="es-ES" dirty="0">
                <a:latin typeface="Comic Sans MS" panose="030F0702030302020204" pitchFamily="66" charset="0"/>
              </a:rPr>
              <a:t>                valor = </a:t>
            </a:r>
            <a:r>
              <a:rPr lang="es-ES" dirty="0" err="1">
                <a:latin typeface="Comic Sans MS" panose="030F0702030302020204" pitchFamily="66" charset="0"/>
              </a:rPr>
              <a:t>int</a:t>
            </a:r>
            <a:r>
              <a:rPr lang="es-ES" dirty="0">
                <a:latin typeface="Comic Sans MS" panose="030F0702030302020204" pitchFamily="66" charset="0"/>
              </a:rPr>
              <a:t>(</a:t>
            </a:r>
            <a:r>
              <a:rPr lang="es-ES" dirty="0" err="1">
                <a:latin typeface="Comic Sans MS" panose="030F0702030302020204" pitchFamily="66" charset="0"/>
              </a:rPr>
              <a:t>number</a:t>
            </a:r>
            <a:r>
              <a:rPr lang="es-ES" dirty="0">
                <a:latin typeface="Comic Sans MS" panose="030F0702030302020204" pitchFamily="66" charset="0"/>
              </a:rPr>
              <a:t>[</a:t>
            </a:r>
            <a:r>
              <a:rPr lang="es-ES" dirty="0" err="1">
                <a:latin typeface="Comic Sans MS" panose="030F0702030302020204" pitchFamily="66" charset="0"/>
              </a:rPr>
              <a:t>len_number</a:t>
            </a:r>
            <a:r>
              <a:rPr lang="es-ES" dirty="0">
                <a:latin typeface="Comic Sans MS" panose="030F0702030302020204" pitchFamily="66" charset="0"/>
              </a:rPr>
              <a:t> - ele]) * 2</a:t>
            </a:r>
          </a:p>
          <a:p>
            <a:r>
              <a:rPr lang="es-ES" dirty="0">
                <a:latin typeface="Comic Sans MS" panose="030F0702030302020204" pitchFamily="66" charset="0"/>
              </a:rPr>
              <a:t>                </a:t>
            </a:r>
            <a:r>
              <a:rPr lang="es-ES" dirty="0" err="1">
                <a:latin typeface="Comic Sans MS" panose="030F0702030302020204" pitchFamily="66" charset="0"/>
              </a:rPr>
              <a:t>if</a:t>
            </a:r>
            <a:r>
              <a:rPr lang="es-ES" dirty="0">
                <a:latin typeface="Comic Sans MS" panose="030F0702030302020204" pitchFamily="66" charset="0"/>
              </a:rPr>
              <a:t> valor &gt;= 10: valor -= 9</a:t>
            </a:r>
          </a:p>
          <a:p>
            <a:r>
              <a:rPr lang="es-ES" dirty="0">
                <a:latin typeface="Comic Sans MS" panose="030F0702030302020204" pitchFamily="66" charset="0"/>
              </a:rPr>
              <a:t>                suma += valor</a:t>
            </a:r>
          </a:p>
          <a:p>
            <a:r>
              <a:rPr lang="es-ES" dirty="0">
                <a:latin typeface="Comic Sans MS" panose="030F0702030302020204" pitchFamily="66" charset="0"/>
              </a:rPr>
              <a:t>            </a:t>
            </a:r>
            <a:r>
              <a:rPr lang="es-ES" dirty="0" err="1">
                <a:latin typeface="Comic Sans MS" panose="030F0702030302020204" pitchFamily="66" charset="0"/>
              </a:rPr>
              <a:t>else</a:t>
            </a:r>
            <a:r>
              <a:rPr lang="es-ES" dirty="0">
                <a:latin typeface="Comic Sans MS" panose="030F0702030302020204" pitchFamily="66" charset="0"/>
              </a:rPr>
              <a:t>:</a:t>
            </a:r>
          </a:p>
          <a:p>
            <a:r>
              <a:rPr lang="es-ES" dirty="0">
                <a:latin typeface="Comic Sans MS" panose="030F0702030302020204" pitchFamily="66" charset="0"/>
              </a:rPr>
              <a:t>                suma += </a:t>
            </a:r>
            <a:r>
              <a:rPr lang="es-ES" dirty="0" err="1">
                <a:latin typeface="Comic Sans MS" panose="030F0702030302020204" pitchFamily="66" charset="0"/>
              </a:rPr>
              <a:t>int</a:t>
            </a:r>
            <a:r>
              <a:rPr lang="es-ES" dirty="0">
                <a:latin typeface="Comic Sans MS" panose="030F0702030302020204" pitchFamily="66" charset="0"/>
              </a:rPr>
              <a:t>(</a:t>
            </a:r>
            <a:r>
              <a:rPr lang="es-ES" dirty="0" err="1">
                <a:latin typeface="Comic Sans MS" panose="030F0702030302020204" pitchFamily="66" charset="0"/>
              </a:rPr>
              <a:t>number</a:t>
            </a:r>
            <a:r>
              <a:rPr lang="es-ES" dirty="0">
                <a:latin typeface="Comic Sans MS" panose="030F0702030302020204" pitchFamily="66" charset="0"/>
              </a:rPr>
              <a:t>[</a:t>
            </a:r>
            <a:r>
              <a:rPr lang="es-ES" dirty="0" err="1">
                <a:latin typeface="Comic Sans MS" panose="030F0702030302020204" pitchFamily="66" charset="0"/>
              </a:rPr>
              <a:t>len_number</a:t>
            </a:r>
            <a:r>
              <a:rPr lang="es-ES" dirty="0">
                <a:latin typeface="Comic Sans MS" panose="030F0702030302020204" pitchFamily="66" charset="0"/>
              </a:rPr>
              <a:t> - ele])</a:t>
            </a:r>
          </a:p>
          <a:p>
            <a:endParaRPr lang="es-ES" dirty="0">
              <a:latin typeface="Comic Sans MS" panose="030F0702030302020204" pitchFamily="66" charset="0"/>
            </a:endParaRPr>
          </a:p>
          <a:p>
            <a:r>
              <a:rPr lang="es-ES" dirty="0">
                <a:latin typeface="Comic Sans MS" panose="030F0702030302020204" pitchFamily="66" charset="0"/>
              </a:rPr>
              <a:t>        </a:t>
            </a:r>
            <a:r>
              <a:rPr lang="es-ES" dirty="0" err="1">
                <a:latin typeface="Comic Sans MS" panose="030F0702030302020204" pitchFamily="66" charset="0"/>
              </a:rPr>
              <a:t>if</a:t>
            </a:r>
            <a:r>
              <a:rPr lang="es-ES" dirty="0">
                <a:latin typeface="Comic Sans MS" panose="030F0702030302020204" pitchFamily="66" charset="0"/>
              </a:rPr>
              <a:t> suma % 10 == 0:</a:t>
            </a:r>
          </a:p>
          <a:p>
            <a:r>
              <a:rPr lang="es-ES" dirty="0">
                <a:latin typeface="Comic Sans MS" panose="030F0702030302020204" pitchFamily="66" charset="0"/>
              </a:rPr>
              <a:t>            </a:t>
            </a:r>
            <a:r>
              <a:rPr lang="es-ES" dirty="0" err="1">
                <a:latin typeface="Comic Sans MS" panose="030F0702030302020204" pitchFamily="66" charset="0"/>
              </a:rPr>
              <a:t>ret</a:t>
            </a:r>
            <a:r>
              <a:rPr lang="es-ES" dirty="0">
                <a:latin typeface="Comic Sans MS" panose="030F0702030302020204" pitchFamily="66" charset="0"/>
              </a:rPr>
              <a:t> = True</a:t>
            </a:r>
          </a:p>
          <a:p>
            <a:r>
              <a:rPr lang="es-ES" dirty="0">
                <a:latin typeface="Comic Sans MS" panose="030F0702030302020204" pitchFamily="66" charset="0"/>
              </a:rPr>
              <a:t>    </a:t>
            </a:r>
            <a:r>
              <a:rPr lang="es-ES" dirty="0" err="1">
                <a:latin typeface="Comic Sans MS" panose="030F0702030302020204" pitchFamily="66" charset="0"/>
              </a:rPr>
              <a:t>return</a:t>
            </a:r>
            <a:r>
              <a:rPr lang="es-ES" dirty="0">
                <a:latin typeface="Comic Sans MS" panose="030F0702030302020204" pitchFamily="66" charset="0"/>
              </a:rPr>
              <a:t> </a:t>
            </a:r>
            <a:r>
              <a:rPr lang="es-ES" dirty="0" err="1">
                <a:latin typeface="Comic Sans MS" panose="030F0702030302020204" pitchFamily="66" charset="0"/>
              </a:rPr>
              <a:t>ret</a:t>
            </a:r>
            <a:endParaRPr lang="es-ES" dirty="0">
              <a:latin typeface="Comic Sans MS" panose="030F0702030302020204" pitchFamily="66" charset="0"/>
            </a:endParaRPr>
          </a:p>
        </p:txBody>
      </p:sp>
    </p:spTree>
    <p:extLst>
      <p:ext uri="{BB962C8B-B14F-4D97-AF65-F5344CB8AC3E}">
        <p14:creationId xmlns:p14="http://schemas.microsoft.com/office/powerpoint/2010/main" val="3477288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Automatización de las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Ejercicio: Camino Básico</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41</a:t>
            </a:fld>
            <a:endParaRPr lang="es-ES" noProof="0"/>
          </a:p>
        </p:txBody>
      </p:sp>
      <p:pic>
        <p:nvPicPr>
          <p:cNvPr id="4" name="Imagen 3">
            <a:extLst>
              <a:ext uri="{FF2B5EF4-FFF2-40B4-BE49-F238E27FC236}">
                <a16:creationId xmlns:a16="http://schemas.microsoft.com/office/drawing/2014/main" id="{4241D3E2-6FA2-062E-72BA-D2D39B00E02A}"/>
              </a:ext>
            </a:extLst>
          </p:cNvPr>
          <p:cNvPicPr>
            <a:picLocks noChangeAspect="1"/>
          </p:cNvPicPr>
          <p:nvPr/>
        </p:nvPicPr>
        <p:blipFill>
          <a:blip r:embed="rId2"/>
          <a:stretch>
            <a:fillRect/>
          </a:stretch>
        </p:blipFill>
        <p:spPr>
          <a:xfrm>
            <a:off x="7255933" y="777818"/>
            <a:ext cx="4416982" cy="5943657"/>
          </a:xfrm>
          <a:prstGeom prst="rect">
            <a:avLst/>
          </a:prstGeom>
        </p:spPr>
      </p:pic>
      <p:sp>
        <p:nvSpPr>
          <p:cNvPr id="8" name="CuadroTexto 7">
            <a:extLst>
              <a:ext uri="{FF2B5EF4-FFF2-40B4-BE49-F238E27FC236}">
                <a16:creationId xmlns:a16="http://schemas.microsoft.com/office/drawing/2014/main" id="{0F9D6FD0-BD34-C4BC-FA58-BE56690625F4}"/>
              </a:ext>
            </a:extLst>
          </p:cNvPr>
          <p:cNvSpPr txBox="1"/>
          <p:nvPr/>
        </p:nvSpPr>
        <p:spPr>
          <a:xfrm>
            <a:off x="364065" y="1502688"/>
            <a:ext cx="9900445" cy="5078313"/>
          </a:xfrm>
          <a:prstGeom prst="rect">
            <a:avLst/>
          </a:prstGeom>
          <a:noFill/>
        </p:spPr>
        <p:txBody>
          <a:bodyPr wrap="square" rtlCol="0">
            <a:spAutoFit/>
          </a:bodyPr>
          <a:lstStyle/>
          <a:p>
            <a:r>
              <a:rPr lang="es-ES" dirty="0" err="1">
                <a:latin typeface="Comic Sans MS" panose="030F0702030302020204" pitchFamily="66" charset="0"/>
              </a:rPr>
              <a:t>def</a:t>
            </a:r>
            <a:r>
              <a:rPr lang="es-ES" dirty="0">
                <a:latin typeface="Comic Sans MS" panose="030F0702030302020204" pitchFamily="66" charset="0"/>
              </a:rPr>
              <a:t> </a:t>
            </a:r>
            <a:r>
              <a:rPr lang="es-ES" dirty="0" err="1">
                <a:latin typeface="Comic Sans MS" panose="030F0702030302020204" pitchFamily="66" charset="0"/>
              </a:rPr>
              <a:t>valid</a:t>
            </a:r>
            <a:r>
              <a:rPr lang="es-ES" dirty="0">
                <a:latin typeface="Comic Sans MS" panose="030F0702030302020204" pitchFamily="66" charset="0"/>
              </a:rPr>
              <a:t>(</a:t>
            </a:r>
            <a:r>
              <a:rPr lang="es-ES" dirty="0" err="1">
                <a:latin typeface="Comic Sans MS" panose="030F0702030302020204" pitchFamily="66" charset="0"/>
              </a:rPr>
              <a:t>card_num</a:t>
            </a:r>
            <a:r>
              <a:rPr lang="es-ES" dirty="0">
                <a:latin typeface="Comic Sans MS" panose="030F0702030302020204" pitchFamily="66" charset="0"/>
              </a:rPr>
              <a:t>):</a:t>
            </a:r>
          </a:p>
          <a:p>
            <a:r>
              <a:rPr lang="es-ES" dirty="0">
                <a:latin typeface="Comic Sans MS" panose="030F0702030302020204" pitchFamily="66" charset="0"/>
              </a:rPr>
              <a:t>    </a:t>
            </a:r>
            <a:r>
              <a:rPr lang="es-ES" dirty="0" err="1">
                <a:latin typeface="Comic Sans MS" panose="030F0702030302020204" pitchFamily="66" charset="0"/>
              </a:rPr>
              <a:t>number</a:t>
            </a:r>
            <a:r>
              <a:rPr lang="es-ES" dirty="0">
                <a:latin typeface="Comic Sans MS" panose="030F0702030302020204" pitchFamily="66" charset="0"/>
              </a:rPr>
              <a:t> = "".</a:t>
            </a:r>
            <a:r>
              <a:rPr lang="es-ES" dirty="0" err="1">
                <a:latin typeface="Comic Sans MS" panose="030F0702030302020204" pitchFamily="66" charset="0"/>
              </a:rPr>
              <a:t>join</a:t>
            </a:r>
            <a:r>
              <a:rPr lang="es-ES" dirty="0">
                <a:latin typeface="Comic Sans MS" panose="030F0702030302020204" pitchFamily="66" charset="0"/>
              </a:rPr>
              <a:t>([s </a:t>
            </a:r>
            <a:r>
              <a:rPr lang="es-ES" dirty="0" err="1">
                <a:latin typeface="Comic Sans MS" panose="030F0702030302020204" pitchFamily="66" charset="0"/>
              </a:rPr>
              <a:t>for</a:t>
            </a:r>
            <a:r>
              <a:rPr lang="es-ES" dirty="0">
                <a:latin typeface="Comic Sans MS" panose="030F0702030302020204" pitchFamily="66" charset="0"/>
              </a:rPr>
              <a:t> s in </a:t>
            </a:r>
            <a:r>
              <a:rPr lang="es-ES" dirty="0" err="1">
                <a:latin typeface="Comic Sans MS" panose="030F0702030302020204" pitchFamily="66" charset="0"/>
              </a:rPr>
              <a:t>card_num</a:t>
            </a:r>
            <a:r>
              <a:rPr lang="es-ES" dirty="0">
                <a:latin typeface="Comic Sans MS" panose="030F0702030302020204" pitchFamily="66" charset="0"/>
              </a:rPr>
              <a:t> </a:t>
            </a:r>
            <a:r>
              <a:rPr lang="es-ES" dirty="0" err="1">
                <a:latin typeface="Comic Sans MS" panose="030F0702030302020204" pitchFamily="66" charset="0"/>
              </a:rPr>
              <a:t>if</a:t>
            </a:r>
            <a:r>
              <a:rPr lang="es-ES" dirty="0">
                <a:latin typeface="Comic Sans MS" panose="030F0702030302020204" pitchFamily="66" charset="0"/>
              </a:rPr>
              <a:t> </a:t>
            </a:r>
            <a:r>
              <a:rPr lang="es-ES" dirty="0" err="1">
                <a:latin typeface="Comic Sans MS" panose="030F0702030302020204" pitchFamily="66" charset="0"/>
              </a:rPr>
              <a:t>s.isdigit</a:t>
            </a:r>
            <a:r>
              <a:rPr lang="es-ES" dirty="0">
                <a:latin typeface="Comic Sans MS" panose="030F0702030302020204" pitchFamily="66" charset="0"/>
              </a:rPr>
              <a:t>()])</a:t>
            </a:r>
          </a:p>
          <a:p>
            <a:r>
              <a:rPr lang="es-ES" dirty="0">
                <a:latin typeface="Comic Sans MS" panose="030F0702030302020204" pitchFamily="66" charset="0"/>
              </a:rPr>
              <a:t>    </a:t>
            </a:r>
            <a:r>
              <a:rPr lang="es-ES" dirty="0" err="1">
                <a:latin typeface="Comic Sans MS" panose="030F0702030302020204" pitchFamily="66" charset="0"/>
              </a:rPr>
              <a:t>number_no_spaces</a:t>
            </a:r>
            <a:r>
              <a:rPr lang="es-ES" dirty="0">
                <a:latin typeface="Comic Sans MS" panose="030F0702030302020204" pitchFamily="66" charset="0"/>
              </a:rPr>
              <a:t> = </a:t>
            </a:r>
            <a:r>
              <a:rPr lang="es-ES" dirty="0" err="1">
                <a:latin typeface="Comic Sans MS" panose="030F0702030302020204" pitchFamily="66" charset="0"/>
              </a:rPr>
              <a:t>card_num.replace</a:t>
            </a:r>
            <a:r>
              <a:rPr lang="es-ES" dirty="0">
                <a:latin typeface="Comic Sans MS" panose="030F0702030302020204" pitchFamily="66" charset="0"/>
              </a:rPr>
              <a:t>(" ", '')</a:t>
            </a:r>
          </a:p>
          <a:p>
            <a:r>
              <a:rPr lang="es-ES" dirty="0">
                <a:latin typeface="Comic Sans MS" panose="030F0702030302020204" pitchFamily="66" charset="0"/>
              </a:rPr>
              <a:t>    </a:t>
            </a:r>
            <a:r>
              <a:rPr lang="es-ES" dirty="0" err="1">
                <a:latin typeface="Comic Sans MS" panose="030F0702030302020204" pitchFamily="66" charset="0"/>
              </a:rPr>
              <a:t>ret</a:t>
            </a:r>
            <a:r>
              <a:rPr lang="es-ES" dirty="0">
                <a:latin typeface="Comic Sans MS" panose="030F0702030302020204" pitchFamily="66" charset="0"/>
              </a:rPr>
              <a:t> = False</a:t>
            </a:r>
          </a:p>
          <a:p>
            <a:r>
              <a:rPr lang="es-ES" dirty="0">
                <a:latin typeface="Comic Sans MS" panose="030F0702030302020204" pitchFamily="66" charset="0"/>
              </a:rPr>
              <a:t>    suma = 0</a:t>
            </a:r>
          </a:p>
          <a:p>
            <a:r>
              <a:rPr lang="es-ES" dirty="0">
                <a:latin typeface="Comic Sans MS" panose="030F0702030302020204" pitchFamily="66" charset="0"/>
              </a:rPr>
              <a:t>    </a:t>
            </a:r>
            <a:r>
              <a:rPr lang="es-ES" dirty="0" err="1">
                <a:latin typeface="Comic Sans MS" panose="030F0702030302020204" pitchFamily="66" charset="0"/>
              </a:rPr>
              <a:t>len_number</a:t>
            </a:r>
            <a:r>
              <a:rPr lang="es-ES" dirty="0">
                <a:latin typeface="Comic Sans MS" panose="030F0702030302020204" pitchFamily="66" charset="0"/>
              </a:rPr>
              <a:t> = </a:t>
            </a:r>
            <a:r>
              <a:rPr lang="es-ES" dirty="0" err="1">
                <a:latin typeface="Comic Sans MS" panose="030F0702030302020204" pitchFamily="66" charset="0"/>
              </a:rPr>
              <a:t>len</a:t>
            </a:r>
            <a:r>
              <a:rPr lang="es-ES" dirty="0">
                <a:latin typeface="Comic Sans MS" panose="030F0702030302020204" pitchFamily="66" charset="0"/>
              </a:rPr>
              <a:t>(</a:t>
            </a:r>
            <a:r>
              <a:rPr lang="es-ES" dirty="0" err="1">
                <a:latin typeface="Comic Sans MS" panose="030F0702030302020204" pitchFamily="66" charset="0"/>
              </a:rPr>
              <a:t>number</a:t>
            </a:r>
            <a:r>
              <a:rPr lang="es-ES" dirty="0">
                <a:latin typeface="Comic Sans MS" panose="030F0702030302020204" pitchFamily="66" charset="0"/>
              </a:rPr>
              <a:t>)</a:t>
            </a:r>
          </a:p>
          <a:p>
            <a:r>
              <a:rPr lang="es-ES" dirty="0">
                <a:latin typeface="Comic Sans MS" panose="030F0702030302020204" pitchFamily="66" charset="0"/>
              </a:rPr>
              <a:t>    </a:t>
            </a:r>
            <a:r>
              <a:rPr lang="es-ES" dirty="0" err="1">
                <a:latin typeface="Comic Sans MS" panose="030F0702030302020204" pitchFamily="66" charset="0"/>
              </a:rPr>
              <a:t>if</a:t>
            </a:r>
            <a:r>
              <a:rPr lang="es-ES" dirty="0">
                <a:latin typeface="Comic Sans MS" panose="030F0702030302020204" pitchFamily="66" charset="0"/>
              </a:rPr>
              <a:t> </a:t>
            </a:r>
            <a:r>
              <a:rPr lang="es-ES" dirty="0" err="1">
                <a:latin typeface="Comic Sans MS" panose="030F0702030302020204" pitchFamily="66" charset="0"/>
              </a:rPr>
              <a:t>len_number</a:t>
            </a:r>
            <a:r>
              <a:rPr lang="es-ES" dirty="0">
                <a:latin typeface="Comic Sans MS" panose="030F0702030302020204" pitchFamily="66" charset="0"/>
              </a:rPr>
              <a:t> &gt; 1 and </a:t>
            </a:r>
            <a:r>
              <a:rPr lang="es-ES" dirty="0" err="1">
                <a:latin typeface="Comic Sans MS" panose="030F0702030302020204" pitchFamily="66" charset="0"/>
              </a:rPr>
              <a:t>len_number</a:t>
            </a:r>
            <a:r>
              <a:rPr lang="es-ES" dirty="0">
                <a:latin typeface="Comic Sans MS" panose="030F0702030302020204" pitchFamily="66" charset="0"/>
              </a:rPr>
              <a:t> == </a:t>
            </a:r>
            <a:r>
              <a:rPr lang="es-ES" dirty="0" err="1">
                <a:latin typeface="Comic Sans MS" panose="030F0702030302020204" pitchFamily="66" charset="0"/>
              </a:rPr>
              <a:t>len</a:t>
            </a:r>
            <a:r>
              <a:rPr lang="es-ES" dirty="0">
                <a:latin typeface="Comic Sans MS" panose="030F0702030302020204" pitchFamily="66" charset="0"/>
              </a:rPr>
              <a:t>(</a:t>
            </a:r>
            <a:r>
              <a:rPr lang="es-ES" dirty="0" err="1">
                <a:latin typeface="Comic Sans MS" panose="030F0702030302020204" pitchFamily="66" charset="0"/>
              </a:rPr>
              <a:t>number_no_spaces</a:t>
            </a:r>
            <a:r>
              <a:rPr lang="es-ES" dirty="0">
                <a:latin typeface="Comic Sans MS" panose="030F0702030302020204" pitchFamily="66" charset="0"/>
              </a:rPr>
              <a:t>):</a:t>
            </a:r>
          </a:p>
          <a:p>
            <a:r>
              <a:rPr lang="es-ES" dirty="0">
                <a:latin typeface="Comic Sans MS" panose="030F0702030302020204" pitchFamily="66" charset="0"/>
              </a:rPr>
              <a:t>        </a:t>
            </a:r>
            <a:r>
              <a:rPr lang="es-ES" dirty="0" err="1">
                <a:latin typeface="Comic Sans MS" panose="030F0702030302020204" pitchFamily="66" charset="0"/>
              </a:rPr>
              <a:t>for</a:t>
            </a:r>
            <a:r>
              <a:rPr lang="es-ES" dirty="0">
                <a:latin typeface="Comic Sans MS" panose="030F0702030302020204" pitchFamily="66" charset="0"/>
              </a:rPr>
              <a:t> ele in </a:t>
            </a:r>
            <a:r>
              <a:rPr lang="es-ES" dirty="0" err="1">
                <a:latin typeface="Comic Sans MS" panose="030F0702030302020204" pitchFamily="66" charset="0"/>
              </a:rPr>
              <a:t>range</a:t>
            </a:r>
            <a:r>
              <a:rPr lang="es-ES" dirty="0">
                <a:latin typeface="Comic Sans MS" panose="030F0702030302020204" pitchFamily="66" charset="0"/>
              </a:rPr>
              <a:t>(1, </a:t>
            </a:r>
            <a:r>
              <a:rPr lang="es-ES" dirty="0" err="1">
                <a:latin typeface="Comic Sans MS" panose="030F0702030302020204" pitchFamily="66" charset="0"/>
              </a:rPr>
              <a:t>len_number</a:t>
            </a:r>
            <a:r>
              <a:rPr lang="es-ES" dirty="0">
                <a:latin typeface="Comic Sans MS" panose="030F0702030302020204" pitchFamily="66" charset="0"/>
              </a:rPr>
              <a:t> + 1, 1):</a:t>
            </a:r>
          </a:p>
          <a:p>
            <a:r>
              <a:rPr lang="es-ES" dirty="0">
                <a:latin typeface="Comic Sans MS" panose="030F0702030302020204" pitchFamily="66" charset="0"/>
              </a:rPr>
              <a:t>            </a:t>
            </a:r>
            <a:r>
              <a:rPr lang="es-ES" dirty="0" err="1">
                <a:latin typeface="Comic Sans MS" panose="030F0702030302020204" pitchFamily="66" charset="0"/>
              </a:rPr>
              <a:t>if</a:t>
            </a:r>
            <a:r>
              <a:rPr lang="es-ES" dirty="0">
                <a:latin typeface="Comic Sans MS" panose="030F0702030302020204" pitchFamily="66" charset="0"/>
              </a:rPr>
              <a:t> ele % 2 == 0:</a:t>
            </a:r>
          </a:p>
          <a:p>
            <a:r>
              <a:rPr lang="es-ES" dirty="0">
                <a:latin typeface="Comic Sans MS" panose="030F0702030302020204" pitchFamily="66" charset="0"/>
              </a:rPr>
              <a:t>                valor = </a:t>
            </a:r>
            <a:r>
              <a:rPr lang="es-ES" dirty="0" err="1">
                <a:latin typeface="Comic Sans MS" panose="030F0702030302020204" pitchFamily="66" charset="0"/>
              </a:rPr>
              <a:t>int</a:t>
            </a:r>
            <a:r>
              <a:rPr lang="es-ES" dirty="0">
                <a:latin typeface="Comic Sans MS" panose="030F0702030302020204" pitchFamily="66" charset="0"/>
              </a:rPr>
              <a:t>(</a:t>
            </a:r>
            <a:r>
              <a:rPr lang="es-ES" dirty="0" err="1">
                <a:latin typeface="Comic Sans MS" panose="030F0702030302020204" pitchFamily="66" charset="0"/>
              </a:rPr>
              <a:t>number</a:t>
            </a:r>
            <a:r>
              <a:rPr lang="es-ES" dirty="0">
                <a:latin typeface="Comic Sans MS" panose="030F0702030302020204" pitchFamily="66" charset="0"/>
              </a:rPr>
              <a:t>[</a:t>
            </a:r>
            <a:r>
              <a:rPr lang="es-ES" dirty="0" err="1">
                <a:latin typeface="Comic Sans MS" panose="030F0702030302020204" pitchFamily="66" charset="0"/>
              </a:rPr>
              <a:t>len_number</a:t>
            </a:r>
            <a:r>
              <a:rPr lang="es-ES" dirty="0">
                <a:latin typeface="Comic Sans MS" panose="030F0702030302020204" pitchFamily="66" charset="0"/>
              </a:rPr>
              <a:t> - ele]) * 2</a:t>
            </a:r>
          </a:p>
          <a:p>
            <a:r>
              <a:rPr lang="es-ES" dirty="0">
                <a:latin typeface="Comic Sans MS" panose="030F0702030302020204" pitchFamily="66" charset="0"/>
              </a:rPr>
              <a:t>                </a:t>
            </a:r>
            <a:r>
              <a:rPr lang="es-ES" dirty="0" err="1">
                <a:latin typeface="Comic Sans MS" panose="030F0702030302020204" pitchFamily="66" charset="0"/>
              </a:rPr>
              <a:t>if</a:t>
            </a:r>
            <a:r>
              <a:rPr lang="es-ES" dirty="0">
                <a:latin typeface="Comic Sans MS" panose="030F0702030302020204" pitchFamily="66" charset="0"/>
              </a:rPr>
              <a:t> valor &gt;= 10: valor -= 9</a:t>
            </a:r>
          </a:p>
          <a:p>
            <a:r>
              <a:rPr lang="es-ES" dirty="0">
                <a:latin typeface="Comic Sans MS" panose="030F0702030302020204" pitchFamily="66" charset="0"/>
              </a:rPr>
              <a:t>                suma += valor</a:t>
            </a:r>
          </a:p>
          <a:p>
            <a:r>
              <a:rPr lang="es-ES" dirty="0">
                <a:latin typeface="Comic Sans MS" panose="030F0702030302020204" pitchFamily="66" charset="0"/>
              </a:rPr>
              <a:t>            </a:t>
            </a:r>
            <a:r>
              <a:rPr lang="es-ES" dirty="0" err="1">
                <a:latin typeface="Comic Sans MS" panose="030F0702030302020204" pitchFamily="66" charset="0"/>
              </a:rPr>
              <a:t>else</a:t>
            </a:r>
            <a:r>
              <a:rPr lang="es-ES" dirty="0">
                <a:latin typeface="Comic Sans MS" panose="030F0702030302020204" pitchFamily="66" charset="0"/>
              </a:rPr>
              <a:t>:</a:t>
            </a:r>
          </a:p>
          <a:p>
            <a:r>
              <a:rPr lang="es-ES" dirty="0">
                <a:latin typeface="Comic Sans MS" panose="030F0702030302020204" pitchFamily="66" charset="0"/>
              </a:rPr>
              <a:t>                suma += </a:t>
            </a:r>
            <a:r>
              <a:rPr lang="es-ES" dirty="0" err="1">
                <a:latin typeface="Comic Sans MS" panose="030F0702030302020204" pitchFamily="66" charset="0"/>
              </a:rPr>
              <a:t>int</a:t>
            </a:r>
            <a:r>
              <a:rPr lang="es-ES" dirty="0">
                <a:latin typeface="Comic Sans MS" panose="030F0702030302020204" pitchFamily="66" charset="0"/>
              </a:rPr>
              <a:t>(</a:t>
            </a:r>
            <a:r>
              <a:rPr lang="es-ES" dirty="0" err="1">
                <a:latin typeface="Comic Sans MS" panose="030F0702030302020204" pitchFamily="66" charset="0"/>
              </a:rPr>
              <a:t>number</a:t>
            </a:r>
            <a:r>
              <a:rPr lang="es-ES" dirty="0">
                <a:latin typeface="Comic Sans MS" panose="030F0702030302020204" pitchFamily="66" charset="0"/>
              </a:rPr>
              <a:t>[</a:t>
            </a:r>
            <a:r>
              <a:rPr lang="es-ES" dirty="0" err="1">
                <a:latin typeface="Comic Sans MS" panose="030F0702030302020204" pitchFamily="66" charset="0"/>
              </a:rPr>
              <a:t>len_number</a:t>
            </a:r>
            <a:r>
              <a:rPr lang="es-ES" dirty="0">
                <a:latin typeface="Comic Sans MS" panose="030F0702030302020204" pitchFamily="66" charset="0"/>
              </a:rPr>
              <a:t> - ele])</a:t>
            </a:r>
          </a:p>
          <a:p>
            <a:endParaRPr lang="es-ES" dirty="0">
              <a:latin typeface="Comic Sans MS" panose="030F0702030302020204" pitchFamily="66" charset="0"/>
            </a:endParaRPr>
          </a:p>
          <a:p>
            <a:r>
              <a:rPr lang="es-ES" dirty="0">
                <a:latin typeface="Comic Sans MS" panose="030F0702030302020204" pitchFamily="66" charset="0"/>
              </a:rPr>
              <a:t>        </a:t>
            </a:r>
            <a:r>
              <a:rPr lang="es-ES" dirty="0" err="1">
                <a:latin typeface="Comic Sans MS" panose="030F0702030302020204" pitchFamily="66" charset="0"/>
              </a:rPr>
              <a:t>if</a:t>
            </a:r>
            <a:r>
              <a:rPr lang="es-ES" dirty="0">
                <a:latin typeface="Comic Sans MS" panose="030F0702030302020204" pitchFamily="66" charset="0"/>
              </a:rPr>
              <a:t> suma % 10 == 0:</a:t>
            </a:r>
          </a:p>
          <a:p>
            <a:r>
              <a:rPr lang="es-ES" dirty="0">
                <a:latin typeface="Comic Sans MS" panose="030F0702030302020204" pitchFamily="66" charset="0"/>
              </a:rPr>
              <a:t>            </a:t>
            </a:r>
            <a:r>
              <a:rPr lang="es-ES" dirty="0" err="1">
                <a:latin typeface="Comic Sans MS" panose="030F0702030302020204" pitchFamily="66" charset="0"/>
              </a:rPr>
              <a:t>ret</a:t>
            </a:r>
            <a:r>
              <a:rPr lang="es-ES" dirty="0">
                <a:latin typeface="Comic Sans MS" panose="030F0702030302020204" pitchFamily="66" charset="0"/>
              </a:rPr>
              <a:t> = True</a:t>
            </a:r>
          </a:p>
          <a:p>
            <a:r>
              <a:rPr lang="es-ES" dirty="0">
                <a:latin typeface="Comic Sans MS" panose="030F0702030302020204" pitchFamily="66" charset="0"/>
              </a:rPr>
              <a:t>    </a:t>
            </a:r>
            <a:r>
              <a:rPr lang="es-ES" dirty="0" err="1">
                <a:latin typeface="Comic Sans MS" panose="030F0702030302020204" pitchFamily="66" charset="0"/>
              </a:rPr>
              <a:t>return</a:t>
            </a:r>
            <a:r>
              <a:rPr lang="es-ES" dirty="0">
                <a:latin typeface="Comic Sans MS" panose="030F0702030302020204" pitchFamily="66" charset="0"/>
              </a:rPr>
              <a:t> </a:t>
            </a:r>
            <a:r>
              <a:rPr lang="es-ES" dirty="0" err="1">
                <a:latin typeface="Comic Sans MS" panose="030F0702030302020204" pitchFamily="66" charset="0"/>
              </a:rPr>
              <a:t>ret</a:t>
            </a:r>
            <a:endParaRPr lang="es-ES" dirty="0">
              <a:latin typeface="Comic Sans MS" panose="030F0702030302020204" pitchFamily="66" charset="0"/>
            </a:endParaRPr>
          </a:p>
        </p:txBody>
      </p:sp>
    </p:spTree>
    <p:extLst>
      <p:ext uri="{BB962C8B-B14F-4D97-AF65-F5344CB8AC3E}">
        <p14:creationId xmlns:p14="http://schemas.microsoft.com/office/powerpoint/2010/main" val="3373848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Automatización de las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Ejercicio: Camino Básico</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42</a:t>
            </a:fld>
            <a:endParaRPr lang="es-ES" noProof="0"/>
          </a:p>
        </p:txBody>
      </p:sp>
      <p:pic>
        <p:nvPicPr>
          <p:cNvPr id="4" name="Imagen 3">
            <a:extLst>
              <a:ext uri="{FF2B5EF4-FFF2-40B4-BE49-F238E27FC236}">
                <a16:creationId xmlns:a16="http://schemas.microsoft.com/office/drawing/2014/main" id="{4241D3E2-6FA2-062E-72BA-D2D39B00E02A}"/>
              </a:ext>
            </a:extLst>
          </p:cNvPr>
          <p:cNvPicPr>
            <a:picLocks noChangeAspect="1"/>
          </p:cNvPicPr>
          <p:nvPr/>
        </p:nvPicPr>
        <p:blipFill>
          <a:blip r:embed="rId2"/>
          <a:stretch>
            <a:fillRect/>
          </a:stretch>
        </p:blipFill>
        <p:spPr>
          <a:xfrm>
            <a:off x="7255933" y="777818"/>
            <a:ext cx="4416982" cy="5943657"/>
          </a:xfrm>
          <a:prstGeom prst="rect">
            <a:avLst/>
          </a:prstGeom>
        </p:spPr>
      </p:pic>
      <p:sp>
        <p:nvSpPr>
          <p:cNvPr id="8" name="CuadroTexto 7">
            <a:extLst>
              <a:ext uri="{FF2B5EF4-FFF2-40B4-BE49-F238E27FC236}">
                <a16:creationId xmlns:a16="http://schemas.microsoft.com/office/drawing/2014/main" id="{0F9D6FD0-BD34-C4BC-FA58-BE56690625F4}"/>
              </a:ext>
            </a:extLst>
          </p:cNvPr>
          <p:cNvSpPr txBox="1"/>
          <p:nvPr/>
        </p:nvSpPr>
        <p:spPr>
          <a:xfrm>
            <a:off x="364066" y="1502688"/>
            <a:ext cx="4834468" cy="4801314"/>
          </a:xfrm>
          <a:prstGeom prst="rect">
            <a:avLst/>
          </a:prstGeom>
          <a:noFill/>
        </p:spPr>
        <p:txBody>
          <a:bodyPr wrap="square" rtlCol="0">
            <a:spAutoFit/>
          </a:bodyPr>
          <a:lstStyle/>
          <a:p>
            <a:r>
              <a:rPr lang="es-ES" dirty="0">
                <a:latin typeface="Comic Sans MS" panose="030F0702030302020204" pitchFamily="66" charset="0"/>
              </a:rPr>
              <a:t>Prueba número 1:</a:t>
            </a:r>
          </a:p>
          <a:p>
            <a:r>
              <a:rPr lang="es-ES" dirty="0">
                <a:latin typeface="Comic Sans MS" panose="030F0702030302020204" pitchFamily="66" charset="0"/>
              </a:rPr>
              <a:t>  </a:t>
            </a:r>
            <a:r>
              <a:rPr lang="es-ES" dirty="0" err="1">
                <a:latin typeface="Comic Sans MS" panose="030F0702030302020204" pitchFamily="66" charset="0"/>
              </a:rPr>
              <a:t>len_number</a:t>
            </a:r>
            <a:r>
              <a:rPr lang="es-ES" dirty="0">
                <a:latin typeface="Comic Sans MS" panose="030F0702030302020204" pitchFamily="66" charset="0"/>
              </a:rPr>
              <a:t>&gt;1 &amp;&amp; ==  </a:t>
            </a:r>
            <a:r>
              <a:rPr lang="es-ES" dirty="0">
                <a:latin typeface="Comic Sans MS" panose="030F0702030302020204" pitchFamily="66" charset="0"/>
                <a:sym typeface="Wingdings" panose="05000000000000000000" pitchFamily="2" charset="2"/>
              </a:rPr>
              <a:t> “93”  F</a:t>
            </a:r>
          </a:p>
          <a:p>
            <a:r>
              <a:rPr lang="es-ES" dirty="0">
                <a:latin typeface="Comic Sans MS" panose="030F0702030302020204" pitchFamily="66" charset="0"/>
                <a:sym typeface="Wingdings" panose="05000000000000000000" pitchFamily="2" charset="2"/>
              </a:rPr>
              <a:t>  </a:t>
            </a:r>
            <a:r>
              <a:rPr lang="es-ES" dirty="0" err="1">
                <a:latin typeface="Comic Sans MS" panose="030F0702030302020204" pitchFamily="66" charset="0"/>
              </a:rPr>
              <a:t>len_number</a:t>
            </a:r>
            <a:r>
              <a:rPr lang="es-ES" dirty="0">
                <a:latin typeface="Comic Sans MS" panose="030F0702030302020204" pitchFamily="66" charset="0"/>
              </a:rPr>
              <a:t>&gt;1 &amp;&amp; !=  </a:t>
            </a:r>
            <a:r>
              <a:rPr lang="es-ES" dirty="0">
                <a:latin typeface="Comic Sans MS" panose="030F0702030302020204" pitchFamily="66" charset="0"/>
                <a:sym typeface="Wingdings" panose="05000000000000000000" pitchFamily="2" charset="2"/>
              </a:rPr>
              <a:t> “9b3” F</a:t>
            </a:r>
          </a:p>
          <a:p>
            <a:r>
              <a:rPr lang="es-ES" dirty="0">
                <a:latin typeface="Comic Sans MS" panose="030F0702030302020204" pitchFamily="66" charset="0"/>
              </a:rPr>
              <a:t>  </a:t>
            </a:r>
            <a:r>
              <a:rPr lang="es-ES" dirty="0" err="1">
                <a:latin typeface="Comic Sans MS" panose="030F0702030302020204" pitchFamily="66" charset="0"/>
              </a:rPr>
              <a:t>len_number</a:t>
            </a:r>
            <a:r>
              <a:rPr lang="es-ES" dirty="0">
                <a:latin typeface="Comic Sans MS" panose="030F0702030302020204" pitchFamily="66" charset="0"/>
              </a:rPr>
              <a:t>&lt;=1 &amp;&amp; ==  </a:t>
            </a:r>
            <a:r>
              <a:rPr lang="es-ES" dirty="0">
                <a:latin typeface="Comic Sans MS" panose="030F0702030302020204" pitchFamily="66" charset="0"/>
                <a:sym typeface="Wingdings" panose="05000000000000000000" pitchFamily="2" charset="2"/>
              </a:rPr>
              <a:t> “9”  F</a:t>
            </a:r>
          </a:p>
          <a:p>
            <a:r>
              <a:rPr lang="es-ES" dirty="0">
                <a:latin typeface="Comic Sans MS" panose="030F0702030302020204" pitchFamily="66" charset="0"/>
              </a:rPr>
              <a:t>  </a:t>
            </a:r>
            <a:r>
              <a:rPr lang="es-ES" dirty="0" err="1">
                <a:latin typeface="Comic Sans MS" panose="030F0702030302020204" pitchFamily="66" charset="0"/>
              </a:rPr>
              <a:t>len_number</a:t>
            </a:r>
            <a:r>
              <a:rPr lang="es-ES" dirty="0">
                <a:latin typeface="Comic Sans MS" panose="030F0702030302020204" pitchFamily="66" charset="0"/>
              </a:rPr>
              <a:t>&lt;=1 &amp;&amp; !=  </a:t>
            </a:r>
            <a:r>
              <a:rPr lang="es-ES">
                <a:latin typeface="Comic Sans MS" panose="030F0702030302020204" pitchFamily="66" charset="0"/>
                <a:sym typeface="Wingdings" panose="05000000000000000000" pitchFamily="2" charset="2"/>
              </a:rPr>
              <a:t> “b</a:t>
            </a:r>
            <a:r>
              <a:rPr lang="es-ES" dirty="0">
                <a:latin typeface="Comic Sans MS" panose="030F0702030302020204" pitchFamily="66" charset="0"/>
                <a:sym typeface="Wingdings" panose="05000000000000000000" pitchFamily="2" charset="2"/>
              </a:rPr>
              <a:t>” F</a:t>
            </a:r>
          </a:p>
          <a:p>
            <a:endParaRPr lang="es-ES" dirty="0">
              <a:latin typeface="Comic Sans MS" panose="030F0702030302020204" pitchFamily="66" charset="0"/>
              <a:sym typeface="Wingdings" panose="05000000000000000000" pitchFamily="2" charset="2"/>
            </a:endParaRPr>
          </a:p>
          <a:p>
            <a:r>
              <a:rPr lang="es-ES" dirty="0">
                <a:latin typeface="Comic Sans MS" panose="030F0702030302020204" pitchFamily="66" charset="0"/>
                <a:sym typeface="Wingdings" panose="05000000000000000000" pitchFamily="2" charset="2"/>
              </a:rPr>
              <a:t>Prueba número 2:</a:t>
            </a:r>
          </a:p>
          <a:p>
            <a:r>
              <a:rPr lang="es-ES" dirty="0">
                <a:latin typeface="Comic Sans MS" panose="030F0702030302020204" pitchFamily="66" charset="0"/>
                <a:sym typeface="Wingdings" panose="05000000000000000000" pitchFamily="2" charset="2"/>
              </a:rPr>
              <a:t>  ele%2 True  “88”   F</a:t>
            </a:r>
          </a:p>
          <a:p>
            <a:r>
              <a:rPr lang="es-ES" dirty="0">
                <a:latin typeface="Comic Sans MS" panose="030F0702030302020204" pitchFamily="66" charset="0"/>
                <a:sym typeface="Wingdings" panose="05000000000000000000" pitchFamily="2" charset="2"/>
              </a:rPr>
              <a:t>  ele%2 False “091”  T</a:t>
            </a:r>
            <a:endParaRPr lang="es-ES" dirty="0">
              <a:latin typeface="Comic Sans MS" panose="030F0702030302020204" pitchFamily="66" charset="0"/>
            </a:endParaRPr>
          </a:p>
          <a:p>
            <a:endParaRPr lang="es-ES" dirty="0">
              <a:latin typeface="Comic Sans MS" panose="030F0702030302020204" pitchFamily="66" charset="0"/>
            </a:endParaRPr>
          </a:p>
          <a:p>
            <a:r>
              <a:rPr lang="es-ES" dirty="0">
                <a:latin typeface="Comic Sans MS" panose="030F0702030302020204" pitchFamily="66" charset="0"/>
              </a:rPr>
              <a:t>Prueba número 3:</a:t>
            </a:r>
          </a:p>
          <a:p>
            <a:r>
              <a:rPr lang="es-ES" dirty="0">
                <a:latin typeface="Comic Sans MS" panose="030F0702030302020204" pitchFamily="66" charset="0"/>
              </a:rPr>
              <a:t>  &gt;=10 </a:t>
            </a:r>
            <a:r>
              <a:rPr lang="es-ES" dirty="0">
                <a:latin typeface="Comic Sans MS" panose="030F0702030302020204" pitchFamily="66" charset="0"/>
                <a:sym typeface="Wingdings" panose="05000000000000000000" pitchFamily="2" charset="2"/>
              </a:rPr>
              <a:t> “77”  F</a:t>
            </a:r>
          </a:p>
          <a:p>
            <a:r>
              <a:rPr lang="es-ES" dirty="0">
                <a:latin typeface="Comic Sans MS" panose="030F0702030302020204" pitchFamily="66" charset="0"/>
                <a:sym typeface="Wingdings" panose="05000000000000000000" pitchFamily="2" charset="2"/>
              </a:rPr>
              <a:t>  &lt; 10   “34”  T</a:t>
            </a:r>
          </a:p>
          <a:p>
            <a:endParaRPr lang="es-ES" dirty="0">
              <a:latin typeface="Comic Sans MS" panose="030F0702030302020204" pitchFamily="66" charset="0"/>
              <a:sym typeface="Wingdings" panose="05000000000000000000" pitchFamily="2" charset="2"/>
            </a:endParaRPr>
          </a:p>
          <a:p>
            <a:r>
              <a:rPr lang="es-ES" dirty="0">
                <a:latin typeface="Comic Sans MS" panose="030F0702030302020204" pitchFamily="66" charset="0"/>
                <a:sym typeface="Wingdings" panose="05000000000000000000" pitchFamily="2" charset="2"/>
              </a:rPr>
              <a:t>Prueba número 4:</a:t>
            </a:r>
          </a:p>
          <a:p>
            <a:r>
              <a:rPr lang="es-ES" dirty="0">
                <a:latin typeface="Comic Sans MS" panose="030F0702030302020204" pitchFamily="66" charset="0"/>
                <a:sym typeface="Wingdings" panose="05000000000000000000" pitchFamily="2" charset="2"/>
              </a:rPr>
              <a:t>  %10 True  “055 444 285”  T</a:t>
            </a:r>
          </a:p>
          <a:p>
            <a:r>
              <a:rPr lang="es-ES" dirty="0">
                <a:latin typeface="Comic Sans MS" panose="030F0702030302020204" pitchFamily="66" charset="0"/>
                <a:sym typeface="Wingdings" panose="05000000000000000000" pitchFamily="2" charset="2"/>
              </a:rPr>
              <a:t>  %10 False  “055 444 286”  F</a:t>
            </a:r>
            <a:endParaRPr lang="es-ES" dirty="0">
              <a:latin typeface="Comic Sans MS" panose="030F0702030302020204" pitchFamily="66" charset="0"/>
            </a:endParaRPr>
          </a:p>
        </p:txBody>
      </p:sp>
    </p:spTree>
    <p:extLst>
      <p:ext uri="{BB962C8B-B14F-4D97-AF65-F5344CB8AC3E}">
        <p14:creationId xmlns:p14="http://schemas.microsoft.com/office/powerpoint/2010/main" val="3800324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Automatización de las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Ejercicio</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43</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2031325"/>
          </a:xfrm>
          <a:prstGeom prst="rect">
            <a:avLst/>
          </a:prstGeom>
          <a:noFill/>
        </p:spPr>
        <p:txBody>
          <a:bodyPr wrap="square" rtlCol="0">
            <a:spAutoFit/>
          </a:bodyPr>
          <a:lstStyle/>
          <a:p>
            <a:r>
              <a:rPr lang="es-ES" dirty="0">
                <a:latin typeface="Comic Sans MS" panose="030F0702030302020204" pitchFamily="66" charset="0"/>
              </a:rPr>
              <a:t>Para los algoritmos de la unidad anterior siguientes crear los casos de prueba</a:t>
            </a:r>
          </a:p>
          <a:p>
            <a:pPr marL="285750" indent="-285750">
              <a:buFont typeface="Arial" panose="020B0604020202020204" pitchFamily="34" charset="0"/>
              <a:buChar char="•"/>
            </a:pPr>
            <a:r>
              <a:rPr lang="es-ES" dirty="0">
                <a:latin typeface="Comic Sans MS" panose="030F0702030302020204" pitchFamily="66" charset="0"/>
              </a:rPr>
              <a:t>Crear y depurar una algoritmo que determine si una subcadena está dentro de una cadena, ambas pedidas al usuario (004.py).</a:t>
            </a:r>
          </a:p>
          <a:p>
            <a:pPr marL="285750" indent="-285750">
              <a:buFont typeface="Arial" panose="020B0604020202020204" pitchFamily="34" charset="0"/>
              <a:buChar char="•"/>
            </a:pPr>
            <a:r>
              <a:rPr lang="es-ES" dirty="0">
                <a:latin typeface="Comic Sans MS" panose="030F0702030302020204" pitchFamily="66" charset="0"/>
              </a:rPr>
              <a:t>Dado un número, determine si es válido o no según la fórmula de </a:t>
            </a:r>
            <a:r>
              <a:rPr lang="es-ES" dirty="0" err="1">
                <a:latin typeface="Comic Sans MS" panose="030F0702030302020204" pitchFamily="66" charset="0"/>
              </a:rPr>
              <a:t>Luhn</a:t>
            </a:r>
            <a:r>
              <a:rPr lang="es-ES" dirty="0">
                <a:latin typeface="Comic Sans MS" panose="030F0702030302020204" pitchFamily="66" charset="0"/>
              </a:rPr>
              <a:t> (006.py).</a:t>
            </a:r>
          </a:p>
          <a:p>
            <a:pPr marL="285750" indent="-285750">
              <a:buFont typeface="Arial" panose="020B0604020202020204" pitchFamily="34" charset="0"/>
              <a:buChar char="•"/>
            </a:pPr>
            <a:r>
              <a:rPr lang="es-ES" dirty="0">
                <a:latin typeface="Comic Sans MS" panose="030F0702030302020204" pitchFamily="66" charset="0"/>
              </a:rPr>
              <a:t>Crear las tablas de multiplicar del 1 al 10, pero pidiendo al usuario cuál es la última a visualizar y una que haya que saltar (007.py).</a:t>
            </a:r>
          </a:p>
          <a:p>
            <a:pPr marL="285750" indent="-285750">
              <a:buFont typeface="Arial" panose="020B0604020202020204" pitchFamily="34" charset="0"/>
              <a:buChar char="•"/>
            </a:pPr>
            <a:r>
              <a:rPr lang="es-ES" dirty="0">
                <a:latin typeface="Comic Sans MS" panose="030F0702030302020204" pitchFamily="66" charset="0"/>
              </a:rPr>
              <a:t>Crear el juego piedra-papel-tijera (008.py).</a:t>
            </a:r>
          </a:p>
        </p:txBody>
      </p:sp>
    </p:spTree>
    <p:extLst>
      <p:ext uri="{BB962C8B-B14F-4D97-AF65-F5344CB8AC3E}">
        <p14:creationId xmlns:p14="http://schemas.microsoft.com/office/powerpoint/2010/main" val="963293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Calidad del software (Ampliación)</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Control de calidad</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44</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69332"/>
          </a:xfrm>
          <a:prstGeom prst="rect">
            <a:avLst/>
          </a:prstGeom>
          <a:noFill/>
        </p:spPr>
        <p:txBody>
          <a:bodyPr wrap="square" rtlCol="0">
            <a:spAutoFit/>
          </a:bodyPr>
          <a:lstStyle/>
          <a:p>
            <a:r>
              <a:rPr lang="es-ES" dirty="0">
                <a:latin typeface="Comic Sans MS" panose="030F0702030302020204" pitchFamily="66" charset="0"/>
              </a:rPr>
              <a:t>Control </a:t>
            </a:r>
            <a:r>
              <a:rPr lang="es-ES">
                <a:latin typeface="Comic Sans MS" panose="030F0702030302020204" pitchFamily="66" charset="0"/>
              </a:rPr>
              <a:t>de calidad </a:t>
            </a:r>
            <a:r>
              <a:rPr lang="es-ES" dirty="0">
                <a:latin typeface="Comic Sans MS" panose="030F0702030302020204" pitchFamily="66" charset="0"/>
              </a:rPr>
              <a:t>es la medición de la calidad de un producto mediante pruebas</a:t>
            </a:r>
          </a:p>
        </p:txBody>
      </p:sp>
      <p:sp>
        <p:nvSpPr>
          <p:cNvPr id="6" name="Marcador de texto 6">
            <a:extLst>
              <a:ext uri="{FF2B5EF4-FFF2-40B4-BE49-F238E27FC236}">
                <a16:creationId xmlns:a16="http://schemas.microsoft.com/office/drawing/2014/main" id="{2C26F9C8-23FE-1D2A-8A9C-0E67A4DC7C01}"/>
              </a:ext>
            </a:extLst>
          </p:cNvPr>
          <p:cNvSpPr txBox="1">
            <a:spLocks/>
          </p:cNvSpPr>
          <p:nvPr/>
        </p:nvSpPr>
        <p:spPr>
          <a:xfrm>
            <a:off x="1278466" y="2387535"/>
            <a:ext cx="9831255" cy="36512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sz="1800" b="1" dirty="0">
                <a:latin typeface="Comic Sans MS" panose="030F0702030302020204" pitchFamily="66" charset="0"/>
              </a:rPr>
              <a:t>Factores</a:t>
            </a:r>
          </a:p>
        </p:txBody>
      </p:sp>
      <p:sp>
        <p:nvSpPr>
          <p:cNvPr id="8" name="CuadroTexto 7">
            <a:extLst>
              <a:ext uri="{FF2B5EF4-FFF2-40B4-BE49-F238E27FC236}">
                <a16:creationId xmlns:a16="http://schemas.microsoft.com/office/drawing/2014/main" id="{4F85BC7A-DF98-62E7-51F3-0C4ED6484A26}"/>
              </a:ext>
            </a:extLst>
          </p:cNvPr>
          <p:cNvSpPr txBox="1"/>
          <p:nvPr/>
        </p:nvSpPr>
        <p:spPr>
          <a:xfrm>
            <a:off x="1278466" y="2997200"/>
            <a:ext cx="9900445" cy="923330"/>
          </a:xfrm>
          <a:prstGeom prst="rect">
            <a:avLst/>
          </a:prstGeom>
          <a:noFill/>
        </p:spPr>
        <p:txBody>
          <a:bodyPr wrap="square" rtlCol="0">
            <a:spAutoFit/>
          </a:bodyPr>
          <a:lstStyle/>
          <a:p>
            <a:r>
              <a:rPr lang="es-ES" dirty="0">
                <a:latin typeface="Comic Sans MS" panose="030F0702030302020204" pitchFamily="66" charset="0"/>
              </a:rPr>
              <a:t>Los factores que afectan a la calidad del software se centran en tres aspectos importantes de un producto software: sus características operativas, su capacidad de soportar los cambios (revisión del producto) y su adaptabilidad a nuevos entornos</a:t>
            </a:r>
          </a:p>
        </p:txBody>
      </p:sp>
    </p:spTree>
    <p:extLst>
      <p:ext uri="{BB962C8B-B14F-4D97-AF65-F5344CB8AC3E}">
        <p14:creationId xmlns:p14="http://schemas.microsoft.com/office/powerpoint/2010/main" val="1170671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Calidad del software (Ampliación)</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Control de calidad</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45</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69332"/>
          </a:xfrm>
          <a:prstGeom prst="rect">
            <a:avLst/>
          </a:prstGeom>
          <a:noFill/>
        </p:spPr>
        <p:txBody>
          <a:bodyPr wrap="square" rtlCol="0">
            <a:spAutoFit/>
          </a:bodyPr>
          <a:lstStyle/>
          <a:p>
            <a:r>
              <a:rPr lang="es-ES" dirty="0">
                <a:latin typeface="Comic Sans MS" panose="030F0702030302020204" pitchFamily="66" charset="0"/>
              </a:rPr>
              <a:t>Control de calidad es la medición de la calidad de un producto mediante pruebas</a:t>
            </a:r>
          </a:p>
        </p:txBody>
      </p:sp>
      <p:sp>
        <p:nvSpPr>
          <p:cNvPr id="6" name="Marcador de texto 6">
            <a:extLst>
              <a:ext uri="{FF2B5EF4-FFF2-40B4-BE49-F238E27FC236}">
                <a16:creationId xmlns:a16="http://schemas.microsoft.com/office/drawing/2014/main" id="{2C26F9C8-23FE-1D2A-8A9C-0E67A4DC7C01}"/>
              </a:ext>
            </a:extLst>
          </p:cNvPr>
          <p:cNvSpPr txBox="1">
            <a:spLocks/>
          </p:cNvSpPr>
          <p:nvPr/>
        </p:nvSpPr>
        <p:spPr>
          <a:xfrm>
            <a:off x="1278466" y="2387535"/>
            <a:ext cx="9831255" cy="36512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sz="1800" b="1" dirty="0">
                <a:latin typeface="Comic Sans MS" panose="030F0702030302020204" pitchFamily="66" charset="0"/>
              </a:rPr>
              <a:t>Factores de calidad DE MCCALL</a:t>
            </a:r>
          </a:p>
        </p:txBody>
      </p:sp>
      <p:sp>
        <p:nvSpPr>
          <p:cNvPr id="8" name="CuadroTexto 7">
            <a:extLst>
              <a:ext uri="{FF2B5EF4-FFF2-40B4-BE49-F238E27FC236}">
                <a16:creationId xmlns:a16="http://schemas.microsoft.com/office/drawing/2014/main" id="{4F85BC7A-DF98-62E7-51F3-0C4ED6484A26}"/>
              </a:ext>
            </a:extLst>
          </p:cNvPr>
          <p:cNvSpPr txBox="1"/>
          <p:nvPr/>
        </p:nvSpPr>
        <p:spPr>
          <a:xfrm>
            <a:off x="1278466" y="2997200"/>
            <a:ext cx="9900445" cy="3416320"/>
          </a:xfrm>
          <a:prstGeom prst="rect">
            <a:avLst/>
          </a:prstGeom>
          <a:noFill/>
        </p:spPr>
        <p:txBody>
          <a:bodyPr wrap="square" rtlCol="0">
            <a:spAutoFit/>
          </a:bodyPr>
          <a:lstStyle/>
          <a:p>
            <a:pPr marL="285750" indent="-285750">
              <a:buFont typeface="Arial" panose="020B0604020202020204" pitchFamily="34" charset="0"/>
              <a:buChar char="•"/>
            </a:pPr>
            <a:r>
              <a:rPr lang="es-ES" b="1" dirty="0">
                <a:latin typeface="Comic Sans MS" panose="030F0702030302020204" pitchFamily="66" charset="0"/>
              </a:rPr>
              <a:t>Corrección</a:t>
            </a:r>
            <a:r>
              <a:rPr lang="es-ES" dirty="0">
                <a:latin typeface="Comic Sans MS" panose="030F0702030302020204" pitchFamily="66" charset="0"/>
              </a:rPr>
              <a:t>. La corrección es la propiedad del software de funcionar correctamente.</a:t>
            </a:r>
          </a:p>
          <a:p>
            <a:pPr marL="285750" indent="-285750">
              <a:buFont typeface="Arial" panose="020B0604020202020204" pitchFamily="34" charset="0"/>
              <a:buChar char="•"/>
            </a:pPr>
            <a:r>
              <a:rPr lang="es-ES" b="1" dirty="0">
                <a:latin typeface="Comic Sans MS" panose="030F0702030302020204" pitchFamily="66" charset="0"/>
              </a:rPr>
              <a:t>Robustez</a:t>
            </a:r>
            <a:r>
              <a:rPr lang="es-ES" dirty="0">
                <a:latin typeface="Comic Sans MS" panose="030F0702030302020204" pitchFamily="66" charset="0"/>
              </a:rPr>
              <a:t>. La relacionamos con la capacidad de un sistema de software de estar preparado para un funcionamiento correcto ante las excepciones que pudieran producirse.</a:t>
            </a:r>
          </a:p>
          <a:p>
            <a:pPr marL="285750" indent="-285750">
              <a:buFont typeface="Arial" panose="020B0604020202020204" pitchFamily="34" charset="0"/>
              <a:buChar char="•"/>
            </a:pPr>
            <a:r>
              <a:rPr lang="es-ES" b="1" dirty="0">
                <a:latin typeface="Comic Sans MS" panose="030F0702030302020204" pitchFamily="66" charset="0"/>
              </a:rPr>
              <a:t>Eficiencia</a:t>
            </a:r>
            <a:r>
              <a:rPr lang="es-ES" dirty="0">
                <a:latin typeface="Comic Sans MS" panose="030F0702030302020204" pitchFamily="66" charset="0"/>
              </a:rPr>
              <a:t>. Cantidad de recursos de computadora y de código requeridos por un programa para llevar a cabo sus funciones.</a:t>
            </a:r>
          </a:p>
          <a:p>
            <a:pPr marL="285750" indent="-285750">
              <a:buFont typeface="Arial" panose="020B0604020202020204" pitchFamily="34" charset="0"/>
              <a:buChar char="•"/>
            </a:pPr>
            <a:r>
              <a:rPr lang="es-ES" b="1" dirty="0">
                <a:latin typeface="Comic Sans MS" panose="030F0702030302020204" pitchFamily="66" charset="0"/>
              </a:rPr>
              <a:t>Integridad</a:t>
            </a:r>
            <a:r>
              <a:rPr lang="es-ES" dirty="0">
                <a:latin typeface="Comic Sans MS" panose="030F0702030302020204" pitchFamily="66" charset="0"/>
              </a:rPr>
              <a:t>. Grado en que puede controlarse el acceso al software o a los datos, por personal no autorizado</a:t>
            </a:r>
          </a:p>
          <a:p>
            <a:pPr marL="285750" indent="-285750">
              <a:buFont typeface="Arial" panose="020B0604020202020204" pitchFamily="34" charset="0"/>
              <a:buChar char="•"/>
            </a:pPr>
            <a:r>
              <a:rPr lang="es-ES" b="1" dirty="0">
                <a:latin typeface="Comic Sans MS" panose="030F0702030302020204" pitchFamily="66" charset="0"/>
              </a:rPr>
              <a:t>Facilidad de uso</a:t>
            </a:r>
            <a:r>
              <a:rPr lang="es-ES" dirty="0">
                <a:latin typeface="Comic Sans MS" panose="030F0702030302020204" pitchFamily="66" charset="0"/>
              </a:rPr>
              <a:t>. Esfuerzo requerido para aprender un programa, trabajar con él, preparar su entrada e interpretar su salida</a:t>
            </a:r>
          </a:p>
          <a:p>
            <a:pPr marL="285750" indent="-285750">
              <a:buFont typeface="Arial" panose="020B0604020202020204" pitchFamily="34" charset="0"/>
              <a:buChar char="•"/>
            </a:pPr>
            <a:r>
              <a:rPr lang="es-ES" b="1" dirty="0">
                <a:latin typeface="Comic Sans MS" panose="030F0702030302020204" pitchFamily="66" charset="0"/>
              </a:rPr>
              <a:t>Mantenibilidad</a:t>
            </a:r>
            <a:r>
              <a:rPr lang="es-ES" dirty="0">
                <a:latin typeface="Comic Sans MS" panose="030F0702030302020204" pitchFamily="66" charset="0"/>
              </a:rPr>
              <a:t>. Esfuerzo requerido para localizar y arreglar un error en un programa</a:t>
            </a:r>
          </a:p>
          <a:p>
            <a:endParaRPr lang="es-ES" dirty="0">
              <a:latin typeface="Comic Sans MS" panose="030F0702030302020204" pitchFamily="66" charset="0"/>
            </a:endParaRPr>
          </a:p>
        </p:txBody>
      </p:sp>
    </p:spTree>
    <p:extLst>
      <p:ext uri="{BB962C8B-B14F-4D97-AF65-F5344CB8AC3E}">
        <p14:creationId xmlns:p14="http://schemas.microsoft.com/office/powerpoint/2010/main" val="4032994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Calidad del software (Ampliación)</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Control de calidad</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46</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69332"/>
          </a:xfrm>
          <a:prstGeom prst="rect">
            <a:avLst/>
          </a:prstGeom>
          <a:noFill/>
        </p:spPr>
        <p:txBody>
          <a:bodyPr wrap="square" rtlCol="0">
            <a:spAutoFit/>
          </a:bodyPr>
          <a:lstStyle/>
          <a:p>
            <a:r>
              <a:rPr lang="es-ES" dirty="0">
                <a:latin typeface="Comic Sans MS" panose="030F0702030302020204" pitchFamily="66" charset="0"/>
              </a:rPr>
              <a:t>Control de calidad es la medición de la calidad de un producto mediante pruebas</a:t>
            </a:r>
          </a:p>
        </p:txBody>
      </p:sp>
      <p:sp>
        <p:nvSpPr>
          <p:cNvPr id="6" name="Marcador de texto 6">
            <a:extLst>
              <a:ext uri="{FF2B5EF4-FFF2-40B4-BE49-F238E27FC236}">
                <a16:creationId xmlns:a16="http://schemas.microsoft.com/office/drawing/2014/main" id="{2C26F9C8-23FE-1D2A-8A9C-0E67A4DC7C01}"/>
              </a:ext>
            </a:extLst>
          </p:cNvPr>
          <p:cNvSpPr txBox="1">
            <a:spLocks/>
          </p:cNvSpPr>
          <p:nvPr/>
        </p:nvSpPr>
        <p:spPr>
          <a:xfrm>
            <a:off x="1278466" y="2387535"/>
            <a:ext cx="9831255" cy="36512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sz="1800" b="1" dirty="0">
                <a:latin typeface="Comic Sans MS" panose="030F0702030302020204" pitchFamily="66" charset="0"/>
              </a:rPr>
              <a:t>Factores de calidad DE MCCALL</a:t>
            </a:r>
          </a:p>
        </p:txBody>
      </p:sp>
      <p:sp>
        <p:nvSpPr>
          <p:cNvPr id="8" name="CuadroTexto 7">
            <a:extLst>
              <a:ext uri="{FF2B5EF4-FFF2-40B4-BE49-F238E27FC236}">
                <a16:creationId xmlns:a16="http://schemas.microsoft.com/office/drawing/2014/main" id="{4F85BC7A-DF98-62E7-51F3-0C4ED6484A26}"/>
              </a:ext>
            </a:extLst>
          </p:cNvPr>
          <p:cNvSpPr txBox="1"/>
          <p:nvPr/>
        </p:nvSpPr>
        <p:spPr>
          <a:xfrm>
            <a:off x="1278466" y="2997200"/>
            <a:ext cx="9900445" cy="2308324"/>
          </a:xfrm>
          <a:prstGeom prst="rect">
            <a:avLst/>
          </a:prstGeom>
          <a:noFill/>
        </p:spPr>
        <p:txBody>
          <a:bodyPr wrap="square" rtlCol="0">
            <a:spAutoFit/>
          </a:bodyPr>
          <a:lstStyle/>
          <a:p>
            <a:pPr marL="285750" indent="-285750">
              <a:buFont typeface="Arial" panose="020B0604020202020204" pitchFamily="34" charset="0"/>
              <a:buChar char="•"/>
            </a:pPr>
            <a:r>
              <a:rPr lang="es-ES" b="1" dirty="0">
                <a:latin typeface="Comic Sans MS" panose="030F0702030302020204" pitchFamily="66" charset="0"/>
              </a:rPr>
              <a:t>Flexibilidad</a:t>
            </a:r>
            <a:r>
              <a:rPr lang="es-ES" dirty="0">
                <a:latin typeface="Comic Sans MS" panose="030F0702030302020204" pitchFamily="66" charset="0"/>
              </a:rPr>
              <a:t>. Esfuerzo requerido para modificar un programa operativo.</a:t>
            </a:r>
          </a:p>
          <a:p>
            <a:pPr marL="285750" indent="-285750">
              <a:buFont typeface="Arial" panose="020B0604020202020204" pitchFamily="34" charset="0"/>
              <a:buChar char="•"/>
            </a:pPr>
            <a:r>
              <a:rPr lang="es-ES" b="1" dirty="0">
                <a:latin typeface="Comic Sans MS" panose="030F0702030302020204" pitchFamily="66" charset="0"/>
              </a:rPr>
              <a:t>Facilidad de prueba</a:t>
            </a:r>
            <a:r>
              <a:rPr lang="es-ES" dirty="0">
                <a:latin typeface="Comic Sans MS" panose="030F0702030302020204" pitchFamily="66" charset="0"/>
              </a:rPr>
              <a:t>. Esfuerzo requerido para probar un programa de forma que se asegure que realiza la función requerida</a:t>
            </a:r>
          </a:p>
          <a:p>
            <a:pPr marL="285750" indent="-285750">
              <a:buFont typeface="Arial" panose="020B0604020202020204" pitchFamily="34" charset="0"/>
              <a:buChar char="•"/>
            </a:pPr>
            <a:r>
              <a:rPr lang="es-ES" b="1" dirty="0">
                <a:latin typeface="Comic Sans MS" panose="030F0702030302020204" pitchFamily="66" charset="0"/>
              </a:rPr>
              <a:t>Portabilidad</a:t>
            </a:r>
            <a:r>
              <a:rPr lang="es-ES" dirty="0">
                <a:latin typeface="Comic Sans MS" panose="030F0702030302020204" pitchFamily="66" charset="0"/>
              </a:rPr>
              <a:t>. Esfuerzo requerido para transferir el programa desde un hardware y/o entorno de sistemas de software a otro </a:t>
            </a:r>
          </a:p>
          <a:p>
            <a:pPr marL="285750" indent="-285750">
              <a:buFont typeface="Arial" panose="020B0604020202020204" pitchFamily="34" charset="0"/>
              <a:buChar char="•"/>
            </a:pPr>
            <a:r>
              <a:rPr lang="es-ES" b="1" dirty="0">
                <a:latin typeface="Comic Sans MS" panose="030F0702030302020204" pitchFamily="66" charset="0"/>
              </a:rPr>
              <a:t>Reusabilidad</a:t>
            </a:r>
            <a:r>
              <a:rPr lang="es-ES" dirty="0">
                <a:latin typeface="Comic Sans MS" panose="030F0702030302020204" pitchFamily="66" charset="0"/>
              </a:rPr>
              <a:t>. Grado en que un programa (o partes de un programa) puede reusarse en otras aplicaciones</a:t>
            </a:r>
          </a:p>
          <a:p>
            <a:pPr marL="285750" indent="-285750">
              <a:buFont typeface="Arial" panose="020B0604020202020204" pitchFamily="34" charset="0"/>
              <a:buChar char="•"/>
            </a:pPr>
            <a:r>
              <a:rPr lang="es-ES" b="1" dirty="0" err="1">
                <a:latin typeface="Comic Sans MS" panose="030F0702030302020204" pitchFamily="66" charset="0"/>
              </a:rPr>
              <a:t>Interoperatividad</a:t>
            </a:r>
            <a:r>
              <a:rPr lang="es-ES" dirty="0">
                <a:latin typeface="Comic Sans MS" panose="030F0702030302020204" pitchFamily="66" charset="0"/>
              </a:rPr>
              <a:t>. Esfuerzo requerido para acoplar un sistema a otro</a:t>
            </a:r>
          </a:p>
        </p:txBody>
      </p:sp>
    </p:spTree>
    <p:extLst>
      <p:ext uri="{BB962C8B-B14F-4D97-AF65-F5344CB8AC3E}">
        <p14:creationId xmlns:p14="http://schemas.microsoft.com/office/powerpoint/2010/main" val="294862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Calidad del software (Ampliación)</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Control de calidad</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47</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69332"/>
          </a:xfrm>
          <a:prstGeom prst="rect">
            <a:avLst/>
          </a:prstGeom>
          <a:noFill/>
        </p:spPr>
        <p:txBody>
          <a:bodyPr wrap="square" rtlCol="0">
            <a:spAutoFit/>
          </a:bodyPr>
          <a:lstStyle/>
          <a:p>
            <a:r>
              <a:rPr lang="es-ES" dirty="0">
                <a:latin typeface="Comic Sans MS" panose="030F0702030302020204" pitchFamily="66" charset="0"/>
              </a:rPr>
              <a:t>Control de calidad es la medición de la calidad de un producto mediante pruebas</a:t>
            </a:r>
          </a:p>
        </p:txBody>
      </p:sp>
      <p:sp>
        <p:nvSpPr>
          <p:cNvPr id="6" name="Marcador de texto 6">
            <a:extLst>
              <a:ext uri="{FF2B5EF4-FFF2-40B4-BE49-F238E27FC236}">
                <a16:creationId xmlns:a16="http://schemas.microsoft.com/office/drawing/2014/main" id="{2C26F9C8-23FE-1D2A-8A9C-0E67A4DC7C01}"/>
              </a:ext>
            </a:extLst>
          </p:cNvPr>
          <p:cNvSpPr txBox="1">
            <a:spLocks/>
          </p:cNvSpPr>
          <p:nvPr/>
        </p:nvSpPr>
        <p:spPr>
          <a:xfrm>
            <a:off x="1278466" y="2387535"/>
            <a:ext cx="9831255" cy="36512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sz="1800" b="1" dirty="0">
                <a:latin typeface="Comic Sans MS" panose="030F0702030302020204" pitchFamily="66" charset="0"/>
              </a:rPr>
              <a:t>Métricas</a:t>
            </a:r>
          </a:p>
        </p:txBody>
      </p:sp>
      <p:sp>
        <p:nvSpPr>
          <p:cNvPr id="8" name="CuadroTexto 7">
            <a:extLst>
              <a:ext uri="{FF2B5EF4-FFF2-40B4-BE49-F238E27FC236}">
                <a16:creationId xmlns:a16="http://schemas.microsoft.com/office/drawing/2014/main" id="{4F85BC7A-DF98-62E7-51F3-0C4ED6484A26}"/>
              </a:ext>
            </a:extLst>
          </p:cNvPr>
          <p:cNvSpPr txBox="1"/>
          <p:nvPr/>
        </p:nvSpPr>
        <p:spPr>
          <a:xfrm>
            <a:off x="1278466" y="2997200"/>
            <a:ext cx="9900445" cy="2031325"/>
          </a:xfrm>
          <a:prstGeom prst="rect">
            <a:avLst/>
          </a:prstGeom>
          <a:noFill/>
        </p:spPr>
        <p:txBody>
          <a:bodyPr wrap="square" rtlCol="0">
            <a:spAutoFit/>
          </a:bodyPr>
          <a:lstStyle/>
          <a:p>
            <a:r>
              <a:rPr lang="es-ES" dirty="0">
                <a:latin typeface="Comic Sans MS" panose="030F0702030302020204" pitchFamily="66" charset="0"/>
              </a:rPr>
              <a:t>Es difícil (y en algunos casos imposible) desarrollar medidas directas de los anteriores</a:t>
            </a:r>
          </a:p>
          <a:p>
            <a:r>
              <a:rPr lang="es-ES" dirty="0">
                <a:latin typeface="Comic Sans MS" panose="030F0702030302020204" pitchFamily="66" charset="0"/>
              </a:rPr>
              <a:t>factores de calidad. Por tanto, se define un conjunto de métricas usadas para evaluar los</a:t>
            </a:r>
          </a:p>
          <a:p>
            <a:r>
              <a:rPr lang="es-ES" dirty="0">
                <a:latin typeface="Comic Sans MS" panose="030F0702030302020204" pitchFamily="66" charset="0"/>
              </a:rPr>
              <a:t>factores de calidad</a:t>
            </a:r>
          </a:p>
          <a:p>
            <a:endParaRPr lang="es-ES" dirty="0">
              <a:latin typeface="Comic Sans MS" panose="030F0702030302020204" pitchFamily="66" charset="0"/>
            </a:endParaRPr>
          </a:p>
          <a:p>
            <a:endParaRPr lang="es-ES" dirty="0">
              <a:latin typeface="Comic Sans MS" panose="030F0702030302020204" pitchFamily="66" charset="0"/>
            </a:endParaRPr>
          </a:p>
          <a:p>
            <a:r>
              <a:rPr lang="es-ES" dirty="0">
                <a:latin typeface="Comic Sans MS" panose="030F0702030302020204" pitchFamily="66" charset="0"/>
              </a:rPr>
              <a:t>El esquema de puntuación propuesto por McCall es una escala del 0 (bajo) al 10 (alto), sobre las siguientes métricas. Se conseguirán los datos a través de encuestas.</a:t>
            </a:r>
          </a:p>
        </p:txBody>
      </p:sp>
    </p:spTree>
    <p:extLst>
      <p:ext uri="{BB962C8B-B14F-4D97-AF65-F5344CB8AC3E}">
        <p14:creationId xmlns:p14="http://schemas.microsoft.com/office/powerpoint/2010/main" val="41799290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Calidad del software (Ampliación)</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Control de calidad</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48</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69332"/>
          </a:xfrm>
          <a:prstGeom prst="rect">
            <a:avLst/>
          </a:prstGeom>
          <a:noFill/>
        </p:spPr>
        <p:txBody>
          <a:bodyPr wrap="square" rtlCol="0">
            <a:spAutoFit/>
          </a:bodyPr>
          <a:lstStyle/>
          <a:p>
            <a:r>
              <a:rPr lang="es-ES" dirty="0">
                <a:latin typeface="Comic Sans MS" panose="030F0702030302020204" pitchFamily="66" charset="0"/>
              </a:rPr>
              <a:t>Control de calidad es la medición de la calidad de un producto mediante pruebas</a:t>
            </a:r>
          </a:p>
        </p:txBody>
      </p:sp>
      <p:sp>
        <p:nvSpPr>
          <p:cNvPr id="6" name="Marcador de texto 6">
            <a:extLst>
              <a:ext uri="{FF2B5EF4-FFF2-40B4-BE49-F238E27FC236}">
                <a16:creationId xmlns:a16="http://schemas.microsoft.com/office/drawing/2014/main" id="{2C26F9C8-23FE-1D2A-8A9C-0E67A4DC7C01}"/>
              </a:ext>
            </a:extLst>
          </p:cNvPr>
          <p:cNvSpPr txBox="1">
            <a:spLocks/>
          </p:cNvSpPr>
          <p:nvPr/>
        </p:nvSpPr>
        <p:spPr>
          <a:xfrm>
            <a:off x="1278466" y="2387535"/>
            <a:ext cx="9831255" cy="36512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sz="1800" b="1" dirty="0">
                <a:latin typeface="Comic Sans MS" panose="030F0702030302020204" pitchFamily="66" charset="0"/>
              </a:rPr>
              <a:t>Métricas de calidad DE MCCALL</a:t>
            </a:r>
          </a:p>
        </p:txBody>
      </p:sp>
      <p:sp>
        <p:nvSpPr>
          <p:cNvPr id="8" name="CuadroTexto 7">
            <a:extLst>
              <a:ext uri="{FF2B5EF4-FFF2-40B4-BE49-F238E27FC236}">
                <a16:creationId xmlns:a16="http://schemas.microsoft.com/office/drawing/2014/main" id="{4F85BC7A-DF98-62E7-51F3-0C4ED6484A26}"/>
              </a:ext>
            </a:extLst>
          </p:cNvPr>
          <p:cNvSpPr txBox="1"/>
          <p:nvPr/>
        </p:nvSpPr>
        <p:spPr>
          <a:xfrm>
            <a:off x="1278466" y="2997200"/>
            <a:ext cx="9900445" cy="3416320"/>
          </a:xfrm>
          <a:prstGeom prst="rect">
            <a:avLst/>
          </a:prstGeom>
          <a:noFill/>
        </p:spPr>
        <p:txBody>
          <a:bodyPr wrap="square" rtlCol="0">
            <a:spAutoFit/>
          </a:bodyPr>
          <a:lstStyle/>
          <a:p>
            <a:pPr marL="285750" indent="-285750">
              <a:buFont typeface="Arial" panose="020B0604020202020204" pitchFamily="34" charset="0"/>
              <a:buChar char="•"/>
            </a:pPr>
            <a:r>
              <a:rPr lang="es-ES" b="1" dirty="0">
                <a:latin typeface="Comic Sans MS" panose="030F0702030302020204" pitchFamily="66" charset="0"/>
              </a:rPr>
              <a:t>Facilidad de auditoría</a:t>
            </a:r>
            <a:r>
              <a:rPr lang="es-ES" dirty="0">
                <a:latin typeface="Comic Sans MS" panose="030F0702030302020204" pitchFamily="66" charset="0"/>
              </a:rPr>
              <a:t>. La facilidad con que se puede comprobar la conformidad con los estándares </a:t>
            </a:r>
          </a:p>
          <a:p>
            <a:pPr marL="285750" indent="-285750">
              <a:buFont typeface="Arial" panose="020B0604020202020204" pitchFamily="34" charset="0"/>
              <a:buChar char="•"/>
            </a:pPr>
            <a:r>
              <a:rPr lang="es-ES" b="1" dirty="0">
                <a:latin typeface="Comic Sans MS" panose="030F0702030302020204" pitchFamily="66" charset="0"/>
              </a:rPr>
              <a:t>Exactitud</a:t>
            </a:r>
            <a:r>
              <a:rPr lang="es-ES" dirty="0">
                <a:latin typeface="Comic Sans MS" panose="030F0702030302020204" pitchFamily="66" charset="0"/>
              </a:rPr>
              <a:t>. La precisión de los cálculos y del control.</a:t>
            </a:r>
          </a:p>
          <a:p>
            <a:pPr marL="285750" indent="-285750">
              <a:buFont typeface="Arial" panose="020B0604020202020204" pitchFamily="34" charset="0"/>
              <a:buChar char="•"/>
            </a:pPr>
            <a:r>
              <a:rPr lang="es-ES" b="1" dirty="0">
                <a:latin typeface="Comic Sans MS" panose="030F0702030302020204" pitchFamily="66" charset="0"/>
              </a:rPr>
              <a:t>Normalización de las comunicaciones</a:t>
            </a:r>
            <a:r>
              <a:rPr lang="es-ES" dirty="0">
                <a:latin typeface="Comic Sans MS" panose="030F0702030302020204" pitchFamily="66" charset="0"/>
              </a:rPr>
              <a:t>. El grado en que se usa el ancho de banda, los protocolos y las interfaces estándar.</a:t>
            </a:r>
          </a:p>
          <a:p>
            <a:pPr marL="285750" indent="-285750">
              <a:buFont typeface="Arial" panose="020B0604020202020204" pitchFamily="34" charset="0"/>
              <a:buChar char="•"/>
            </a:pPr>
            <a:r>
              <a:rPr lang="es-ES" b="1" dirty="0">
                <a:latin typeface="Comic Sans MS" panose="030F0702030302020204" pitchFamily="66" charset="0"/>
              </a:rPr>
              <a:t>Completitud</a:t>
            </a:r>
            <a:r>
              <a:rPr lang="es-ES" dirty="0">
                <a:latin typeface="Comic Sans MS" panose="030F0702030302020204" pitchFamily="66" charset="0"/>
              </a:rPr>
              <a:t>. El grado en que se ha conseguido la total implantación de las funciones requeridas. </a:t>
            </a:r>
          </a:p>
          <a:p>
            <a:pPr marL="285750" indent="-285750">
              <a:buFont typeface="Arial" panose="020B0604020202020204" pitchFamily="34" charset="0"/>
              <a:buChar char="•"/>
            </a:pPr>
            <a:r>
              <a:rPr lang="es-ES" b="1" dirty="0">
                <a:latin typeface="Comic Sans MS" panose="030F0702030302020204" pitchFamily="66" charset="0"/>
              </a:rPr>
              <a:t>Concisión</a:t>
            </a:r>
            <a:r>
              <a:rPr lang="es-ES" dirty="0">
                <a:latin typeface="Comic Sans MS" panose="030F0702030302020204" pitchFamily="66" charset="0"/>
              </a:rPr>
              <a:t>. Lo compacto que es el programa en términos de líneas de código.</a:t>
            </a:r>
          </a:p>
          <a:p>
            <a:pPr marL="285750" indent="-285750">
              <a:buFont typeface="Arial" panose="020B0604020202020204" pitchFamily="34" charset="0"/>
              <a:buChar char="•"/>
            </a:pPr>
            <a:r>
              <a:rPr lang="es-ES" b="1" dirty="0">
                <a:latin typeface="Comic Sans MS" panose="030F0702030302020204" pitchFamily="66" charset="0"/>
              </a:rPr>
              <a:t>Consistencia</a:t>
            </a:r>
            <a:r>
              <a:rPr lang="es-ES" dirty="0">
                <a:latin typeface="Comic Sans MS" panose="030F0702030302020204" pitchFamily="66" charset="0"/>
              </a:rPr>
              <a:t>. El uso de un diseño uniforme y de técnicas de documentación a lo largo de todo el programa.</a:t>
            </a:r>
          </a:p>
          <a:p>
            <a:pPr marL="285750" indent="-285750">
              <a:buFont typeface="Arial" panose="020B0604020202020204" pitchFamily="34" charset="0"/>
              <a:buChar char="•"/>
            </a:pPr>
            <a:r>
              <a:rPr lang="es-ES" b="1" dirty="0">
                <a:latin typeface="Comic Sans MS" panose="030F0702030302020204" pitchFamily="66" charset="0"/>
              </a:rPr>
              <a:t>Estandarización en los datos</a:t>
            </a:r>
            <a:r>
              <a:rPr lang="es-ES" dirty="0">
                <a:latin typeface="Comic Sans MS" panose="030F0702030302020204" pitchFamily="66" charset="0"/>
              </a:rPr>
              <a:t>. El uso de estructuras de datos y de tipos estándar a lo largo de todo el programa.</a:t>
            </a:r>
          </a:p>
        </p:txBody>
      </p:sp>
    </p:spTree>
    <p:extLst>
      <p:ext uri="{BB962C8B-B14F-4D97-AF65-F5344CB8AC3E}">
        <p14:creationId xmlns:p14="http://schemas.microsoft.com/office/powerpoint/2010/main" val="33487104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Calidad del software (Ampliación)</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Control de calidad</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49</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69332"/>
          </a:xfrm>
          <a:prstGeom prst="rect">
            <a:avLst/>
          </a:prstGeom>
          <a:noFill/>
        </p:spPr>
        <p:txBody>
          <a:bodyPr wrap="square" rtlCol="0">
            <a:spAutoFit/>
          </a:bodyPr>
          <a:lstStyle/>
          <a:p>
            <a:r>
              <a:rPr lang="es-ES" dirty="0">
                <a:latin typeface="Comic Sans MS" panose="030F0702030302020204" pitchFamily="66" charset="0"/>
              </a:rPr>
              <a:t>Control de calidad es la medición de la calidad de un producto mediante pruebas</a:t>
            </a:r>
          </a:p>
        </p:txBody>
      </p:sp>
      <p:sp>
        <p:nvSpPr>
          <p:cNvPr id="6" name="Marcador de texto 6">
            <a:extLst>
              <a:ext uri="{FF2B5EF4-FFF2-40B4-BE49-F238E27FC236}">
                <a16:creationId xmlns:a16="http://schemas.microsoft.com/office/drawing/2014/main" id="{2C26F9C8-23FE-1D2A-8A9C-0E67A4DC7C01}"/>
              </a:ext>
            </a:extLst>
          </p:cNvPr>
          <p:cNvSpPr txBox="1">
            <a:spLocks/>
          </p:cNvSpPr>
          <p:nvPr/>
        </p:nvSpPr>
        <p:spPr>
          <a:xfrm>
            <a:off x="1278466" y="2387535"/>
            <a:ext cx="9831255" cy="36512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sz="1800" b="1" dirty="0">
                <a:latin typeface="Comic Sans MS" panose="030F0702030302020204" pitchFamily="66" charset="0"/>
              </a:rPr>
              <a:t>Métricas de calidad DE MCCALL</a:t>
            </a:r>
          </a:p>
        </p:txBody>
      </p:sp>
      <p:sp>
        <p:nvSpPr>
          <p:cNvPr id="8" name="CuadroTexto 7">
            <a:extLst>
              <a:ext uri="{FF2B5EF4-FFF2-40B4-BE49-F238E27FC236}">
                <a16:creationId xmlns:a16="http://schemas.microsoft.com/office/drawing/2014/main" id="{4F85BC7A-DF98-62E7-51F3-0C4ED6484A26}"/>
              </a:ext>
            </a:extLst>
          </p:cNvPr>
          <p:cNvSpPr txBox="1"/>
          <p:nvPr/>
        </p:nvSpPr>
        <p:spPr>
          <a:xfrm>
            <a:off x="1278466" y="2997200"/>
            <a:ext cx="9900445" cy="3970318"/>
          </a:xfrm>
          <a:prstGeom prst="rect">
            <a:avLst/>
          </a:prstGeom>
          <a:noFill/>
        </p:spPr>
        <p:txBody>
          <a:bodyPr wrap="square" rtlCol="0">
            <a:spAutoFit/>
          </a:bodyPr>
          <a:lstStyle/>
          <a:p>
            <a:pPr marL="285750" indent="-285750">
              <a:buFont typeface="Arial" panose="020B0604020202020204" pitchFamily="34" charset="0"/>
              <a:buChar char="•"/>
            </a:pPr>
            <a:r>
              <a:rPr lang="es-ES" b="1" dirty="0">
                <a:latin typeface="Comic Sans MS" panose="030F0702030302020204" pitchFamily="66" charset="0"/>
              </a:rPr>
              <a:t>Tolerancia de errores</a:t>
            </a:r>
            <a:r>
              <a:rPr lang="es-ES" dirty="0">
                <a:latin typeface="Comic Sans MS" panose="030F0702030302020204" pitchFamily="66" charset="0"/>
              </a:rPr>
              <a:t>. El daño que se produce cuando el programa detecta una situación errónea.</a:t>
            </a:r>
          </a:p>
          <a:p>
            <a:pPr marL="285750" indent="-285750">
              <a:buFont typeface="Arial" panose="020B0604020202020204" pitchFamily="34" charset="0"/>
              <a:buChar char="•"/>
            </a:pPr>
            <a:r>
              <a:rPr lang="es-ES" b="1" dirty="0">
                <a:latin typeface="Comic Sans MS" panose="030F0702030302020204" pitchFamily="66" charset="0"/>
              </a:rPr>
              <a:t>Eficiencia en la ejecución</a:t>
            </a:r>
            <a:r>
              <a:rPr lang="es-ES" dirty="0">
                <a:latin typeface="Comic Sans MS" panose="030F0702030302020204" pitchFamily="66" charset="0"/>
              </a:rPr>
              <a:t>. El rendimiento en tiempo de ejecución de un programa</a:t>
            </a:r>
          </a:p>
          <a:p>
            <a:pPr marL="285750" indent="-285750">
              <a:buFont typeface="Arial" panose="020B0604020202020204" pitchFamily="34" charset="0"/>
              <a:buChar char="•"/>
            </a:pPr>
            <a:r>
              <a:rPr lang="es-ES" dirty="0">
                <a:latin typeface="Comic Sans MS" panose="030F0702030302020204" pitchFamily="66" charset="0"/>
              </a:rPr>
              <a:t>Facilidad de expansión. El grado en que se puede ampliar el diseño arquitectónico, de datos o procedimental</a:t>
            </a:r>
          </a:p>
          <a:p>
            <a:pPr marL="285750" indent="-285750">
              <a:buFont typeface="Arial" panose="020B0604020202020204" pitchFamily="34" charset="0"/>
              <a:buChar char="•"/>
            </a:pPr>
            <a:r>
              <a:rPr lang="es-ES" b="1" dirty="0">
                <a:latin typeface="Comic Sans MS" panose="030F0702030302020204" pitchFamily="66" charset="0"/>
              </a:rPr>
              <a:t>Generalidad</a:t>
            </a:r>
            <a:r>
              <a:rPr lang="es-ES" dirty="0">
                <a:latin typeface="Comic Sans MS" panose="030F0702030302020204" pitchFamily="66" charset="0"/>
              </a:rPr>
              <a:t>. La amplitud de aplicación potencial de los componentes del programa</a:t>
            </a:r>
          </a:p>
          <a:p>
            <a:pPr marL="285750" indent="-285750">
              <a:buFont typeface="Arial" panose="020B0604020202020204" pitchFamily="34" charset="0"/>
              <a:buChar char="•"/>
            </a:pPr>
            <a:r>
              <a:rPr lang="es-ES" b="1" dirty="0">
                <a:latin typeface="Comic Sans MS" panose="030F0702030302020204" pitchFamily="66" charset="0"/>
              </a:rPr>
              <a:t>Independencia del hardware</a:t>
            </a:r>
            <a:r>
              <a:rPr lang="es-ES" dirty="0">
                <a:latin typeface="Comic Sans MS" panose="030F0702030302020204" pitchFamily="66" charset="0"/>
              </a:rPr>
              <a:t>. El grado en que el software es independiente del hardware sobre el que opera</a:t>
            </a:r>
          </a:p>
          <a:p>
            <a:pPr marL="285750" indent="-285750">
              <a:buFont typeface="Arial" panose="020B0604020202020204" pitchFamily="34" charset="0"/>
              <a:buChar char="•"/>
            </a:pPr>
            <a:r>
              <a:rPr lang="es-ES" b="1" dirty="0">
                <a:latin typeface="Comic Sans MS" panose="030F0702030302020204" pitchFamily="66" charset="0"/>
              </a:rPr>
              <a:t>Instrumentación</a:t>
            </a:r>
            <a:r>
              <a:rPr lang="es-ES" dirty="0">
                <a:latin typeface="Comic Sans MS" panose="030F0702030302020204" pitchFamily="66" charset="0"/>
              </a:rPr>
              <a:t>. El grado en que el programa muestra su propio funcionamiento e identifica errores que aparecen</a:t>
            </a:r>
          </a:p>
          <a:p>
            <a:pPr marL="285750" indent="-285750">
              <a:buFont typeface="Arial" panose="020B0604020202020204" pitchFamily="34" charset="0"/>
              <a:buChar char="•"/>
            </a:pPr>
            <a:r>
              <a:rPr lang="es-ES" b="1" dirty="0">
                <a:latin typeface="Comic Sans MS" panose="030F0702030302020204" pitchFamily="66" charset="0"/>
              </a:rPr>
              <a:t>Modularidad</a:t>
            </a:r>
            <a:r>
              <a:rPr lang="es-ES" dirty="0">
                <a:latin typeface="Comic Sans MS" panose="030F0702030302020204" pitchFamily="66" charset="0"/>
              </a:rPr>
              <a:t>. La independencia funcional de los componentes del</a:t>
            </a:r>
          </a:p>
          <a:p>
            <a:pPr marL="285750" indent="-285750">
              <a:buFont typeface="Arial" panose="020B0604020202020204" pitchFamily="34" charset="0"/>
              <a:buChar char="•"/>
            </a:pPr>
            <a:r>
              <a:rPr lang="es-ES" dirty="0">
                <a:latin typeface="Comic Sans MS" panose="030F0702030302020204" pitchFamily="66" charset="0"/>
              </a:rPr>
              <a:t>programa</a:t>
            </a:r>
          </a:p>
          <a:p>
            <a:pPr marL="285750" indent="-285750">
              <a:buFont typeface="Arial" panose="020B0604020202020204" pitchFamily="34" charset="0"/>
              <a:buChar char="•"/>
            </a:pPr>
            <a:r>
              <a:rPr lang="es-ES" b="1" dirty="0">
                <a:latin typeface="Comic Sans MS" panose="030F0702030302020204" pitchFamily="66" charset="0"/>
              </a:rPr>
              <a:t>Facilidad de operación</a:t>
            </a:r>
            <a:r>
              <a:rPr lang="es-ES" dirty="0">
                <a:latin typeface="Comic Sans MS" panose="030F0702030302020204" pitchFamily="66" charset="0"/>
              </a:rPr>
              <a:t>. La facilidad de utilización de un programa</a:t>
            </a:r>
          </a:p>
          <a:p>
            <a:endParaRPr lang="es-ES" dirty="0">
              <a:latin typeface="Comic Sans MS" panose="030F0702030302020204" pitchFamily="66" charset="0"/>
            </a:endParaRPr>
          </a:p>
        </p:txBody>
      </p:sp>
    </p:spTree>
    <p:extLst>
      <p:ext uri="{BB962C8B-B14F-4D97-AF65-F5344CB8AC3E}">
        <p14:creationId xmlns:p14="http://schemas.microsoft.com/office/powerpoint/2010/main" val="426985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Estrategia de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Generalidades</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5</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923330"/>
          </a:xfrm>
          <a:prstGeom prst="rect">
            <a:avLst/>
          </a:prstGeom>
          <a:noFill/>
        </p:spPr>
        <p:txBody>
          <a:bodyPr wrap="square" rtlCol="0">
            <a:spAutoFit/>
          </a:bodyPr>
          <a:lstStyle/>
          <a:p>
            <a:r>
              <a:rPr lang="es-ES" dirty="0">
                <a:latin typeface="Comic Sans MS" panose="030F0702030302020204" pitchFamily="66" charset="0"/>
              </a:rPr>
              <a:t>Las pruebas comienzan por los componentes más pequeños para avanzar de forma incremental hasta probar la aplicación completa.</a:t>
            </a:r>
          </a:p>
          <a:p>
            <a:pPr marL="285750" indent="-285750">
              <a:buFont typeface="Arial" panose="020B0604020202020204" pitchFamily="34" charset="0"/>
              <a:buChar char="•"/>
            </a:pPr>
            <a:endParaRPr lang="es-ES" dirty="0">
              <a:latin typeface="Comic Sans MS" panose="030F0702030302020204" pitchFamily="66" charset="0"/>
            </a:endParaRPr>
          </a:p>
        </p:txBody>
      </p:sp>
      <p:pic>
        <p:nvPicPr>
          <p:cNvPr id="8" name="Picture 8" descr="InGeNiEria De SofTwArE: MODELO EN V">
            <a:extLst>
              <a:ext uri="{FF2B5EF4-FFF2-40B4-BE49-F238E27FC236}">
                <a16:creationId xmlns:a16="http://schemas.microsoft.com/office/drawing/2014/main" id="{D8F98BD6-85E3-DDB9-EE89-16003BFFD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219" y="2565863"/>
            <a:ext cx="5516938" cy="3788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5549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Calidad del software (Ampliación)</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Control de calidad</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50</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69332"/>
          </a:xfrm>
          <a:prstGeom prst="rect">
            <a:avLst/>
          </a:prstGeom>
          <a:noFill/>
        </p:spPr>
        <p:txBody>
          <a:bodyPr wrap="square" rtlCol="0">
            <a:spAutoFit/>
          </a:bodyPr>
          <a:lstStyle/>
          <a:p>
            <a:r>
              <a:rPr lang="es-ES" dirty="0">
                <a:latin typeface="Comic Sans MS" panose="030F0702030302020204" pitchFamily="66" charset="0"/>
              </a:rPr>
              <a:t>Control de calidad es la medición de la calidad de un producto mediante pruebas</a:t>
            </a:r>
          </a:p>
        </p:txBody>
      </p:sp>
      <p:sp>
        <p:nvSpPr>
          <p:cNvPr id="6" name="Marcador de texto 6">
            <a:extLst>
              <a:ext uri="{FF2B5EF4-FFF2-40B4-BE49-F238E27FC236}">
                <a16:creationId xmlns:a16="http://schemas.microsoft.com/office/drawing/2014/main" id="{2C26F9C8-23FE-1D2A-8A9C-0E67A4DC7C01}"/>
              </a:ext>
            </a:extLst>
          </p:cNvPr>
          <p:cNvSpPr txBox="1">
            <a:spLocks/>
          </p:cNvSpPr>
          <p:nvPr/>
        </p:nvSpPr>
        <p:spPr>
          <a:xfrm>
            <a:off x="1278466" y="2387535"/>
            <a:ext cx="9831255" cy="36512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sz="1800" b="1" dirty="0">
                <a:latin typeface="Comic Sans MS" panose="030F0702030302020204" pitchFamily="66" charset="0"/>
              </a:rPr>
              <a:t>Métricas de calidad DE MCCALL</a:t>
            </a:r>
          </a:p>
        </p:txBody>
      </p:sp>
      <p:sp>
        <p:nvSpPr>
          <p:cNvPr id="8" name="CuadroTexto 7">
            <a:extLst>
              <a:ext uri="{FF2B5EF4-FFF2-40B4-BE49-F238E27FC236}">
                <a16:creationId xmlns:a16="http://schemas.microsoft.com/office/drawing/2014/main" id="{4F85BC7A-DF98-62E7-51F3-0C4ED6484A26}"/>
              </a:ext>
            </a:extLst>
          </p:cNvPr>
          <p:cNvSpPr txBox="1"/>
          <p:nvPr/>
        </p:nvSpPr>
        <p:spPr>
          <a:xfrm>
            <a:off x="1278466" y="2997200"/>
            <a:ext cx="9900445" cy="3416320"/>
          </a:xfrm>
          <a:prstGeom prst="rect">
            <a:avLst/>
          </a:prstGeom>
          <a:noFill/>
        </p:spPr>
        <p:txBody>
          <a:bodyPr wrap="square" rtlCol="0">
            <a:spAutoFit/>
          </a:bodyPr>
          <a:lstStyle/>
          <a:p>
            <a:pPr marL="285750" indent="-285750">
              <a:buFont typeface="Arial" panose="020B0604020202020204" pitchFamily="34" charset="0"/>
              <a:buChar char="•"/>
            </a:pPr>
            <a:r>
              <a:rPr lang="es-ES" b="1" dirty="0">
                <a:latin typeface="Comic Sans MS" panose="030F0702030302020204" pitchFamily="66" charset="0"/>
              </a:rPr>
              <a:t>Seguridad</a:t>
            </a:r>
            <a:r>
              <a:rPr lang="es-ES" dirty="0">
                <a:latin typeface="Comic Sans MS" panose="030F0702030302020204" pitchFamily="66" charset="0"/>
              </a:rPr>
              <a:t>. La disponibilidad de mecanismos que controlen o protejan los programas o los datos</a:t>
            </a:r>
          </a:p>
          <a:p>
            <a:pPr marL="285750" indent="-285750">
              <a:buFont typeface="Arial" panose="020B0604020202020204" pitchFamily="34" charset="0"/>
              <a:buChar char="•"/>
            </a:pPr>
            <a:r>
              <a:rPr lang="es-ES" b="1" dirty="0" err="1">
                <a:latin typeface="Comic Sans MS" panose="030F0702030302020204" pitchFamily="66" charset="0"/>
              </a:rPr>
              <a:t>Autodocumentación</a:t>
            </a:r>
            <a:r>
              <a:rPr lang="es-ES" dirty="0">
                <a:latin typeface="Comic Sans MS" panose="030F0702030302020204" pitchFamily="66" charset="0"/>
              </a:rPr>
              <a:t>. El grado en que el código fuente proporciona documentación significativa </a:t>
            </a:r>
          </a:p>
          <a:p>
            <a:pPr marL="285750" indent="-285750">
              <a:buFont typeface="Arial" panose="020B0604020202020204" pitchFamily="34" charset="0"/>
              <a:buChar char="•"/>
            </a:pPr>
            <a:r>
              <a:rPr lang="es-ES" b="1" dirty="0">
                <a:latin typeface="Comic Sans MS" panose="030F0702030302020204" pitchFamily="66" charset="0"/>
              </a:rPr>
              <a:t>Simplicidad</a:t>
            </a:r>
            <a:r>
              <a:rPr lang="es-ES" dirty="0">
                <a:latin typeface="Comic Sans MS" panose="030F0702030302020204" pitchFamily="66" charset="0"/>
              </a:rPr>
              <a:t>. El grado en que un programa puede ser entendido sin dificultad</a:t>
            </a:r>
          </a:p>
          <a:p>
            <a:pPr marL="285750" indent="-285750">
              <a:buFont typeface="Arial" panose="020B0604020202020204" pitchFamily="34" charset="0"/>
              <a:buChar char="•"/>
            </a:pPr>
            <a:r>
              <a:rPr lang="es-ES" b="1" dirty="0">
                <a:latin typeface="Comic Sans MS" panose="030F0702030302020204" pitchFamily="66" charset="0"/>
              </a:rPr>
              <a:t>Independencia del sistema de software</a:t>
            </a:r>
            <a:r>
              <a:rPr lang="es-ES" dirty="0">
                <a:latin typeface="Comic Sans MS" panose="030F0702030302020204" pitchFamily="66" charset="0"/>
              </a:rPr>
              <a:t>. El grado en que el programa es independiente de características no estándar del lenguaje de programación, de las características del sistema operativo y de otras restricciones del entorno </a:t>
            </a:r>
          </a:p>
          <a:p>
            <a:pPr marL="285750" indent="-285750">
              <a:buFont typeface="Arial" panose="020B0604020202020204" pitchFamily="34" charset="0"/>
              <a:buChar char="•"/>
            </a:pPr>
            <a:r>
              <a:rPr lang="es-ES" b="1" dirty="0">
                <a:latin typeface="Comic Sans MS" panose="030F0702030302020204" pitchFamily="66" charset="0"/>
              </a:rPr>
              <a:t>Facilidad de traza</a:t>
            </a:r>
            <a:r>
              <a:rPr lang="es-ES" dirty="0">
                <a:latin typeface="Comic Sans MS" panose="030F0702030302020204" pitchFamily="66" charset="0"/>
              </a:rPr>
              <a:t>. La posibilidad de seguir la pista a la representación del diseño o de los componentes reales del programa hacia atrás, hacia los requisitos</a:t>
            </a:r>
          </a:p>
          <a:p>
            <a:pPr marL="285750" indent="-285750">
              <a:buFont typeface="Arial" panose="020B0604020202020204" pitchFamily="34" charset="0"/>
              <a:buChar char="•"/>
            </a:pPr>
            <a:r>
              <a:rPr lang="es-ES" b="1" dirty="0">
                <a:latin typeface="Comic Sans MS" panose="030F0702030302020204" pitchFamily="66" charset="0"/>
              </a:rPr>
              <a:t>Formación</a:t>
            </a:r>
            <a:r>
              <a:rPr lang="es-ES" dirty="0">
                <a:latin typeface="Comic Sans MS" panose="030F0702030302020204" pitchFamily="66" charset="0"/>
              </a:rPr>
              <a:t>. El grado en que el software ayuda a permitir que nuevos usuarios empleen el sistema</a:t>
            </a:r>
          </a:p>
        </p:txBody>
      </p:sp>
    </p:spTree>
    <p:extLst>
      <p:ext uri="{BB962C8B-B14F-4D97-AF65-F5344CB8AC3E}">
        <p14:creationId xmlns:p14="http://schemas.microsoft.com/office/powerpoint/2010/main" val="672812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Calidad del software (Ampliación)</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Relación métricas - factores</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51</a:t>
            </a:fld>
            <a:endParaRPr lang="es-ES" noProof="0"/>
          </a:p>
        </p:txBody>
      </p:sp>
      <p:graphicFrame>
        <p:nvGraphicFramePr>
          <p:cNvPr id="3" name="Objeto 2">
            <a:extLst>
              <a:ext uri="{FF2B5EF4-FFF2-40B4-BE49-F238E27FC236}">
                <a16:creationId xmlns:a16="http://schemas.microsoft.com/office/drawing/2014/main" id="{796462EC-731E-6880-1813-80FB3AF37A15}"/>
              </a:ext>
            </a:extLst>
          </p:cNvPr>
          <p:cNvGraphicFramePr>
            <a:graphicFrameLocks noChangeAspect="1"/>
          </p:cNvGraphicFramePr>
          <p:nvPr>
            <p:extLst>
              <p:ext uri="{D42A27DB-BD31-4B8C-83A1-F6EECF244321}">
                <p14:modId xmlns:p14="http://schemas.microsoft.com/office/powerpoint/2010/main" val="431270347"/>
              </p:ext>
            </p:extLst>
          </p:nvPr>
        </p:nvGraphicFramePr>
        <p:xfrm>
          <a:off x="2771774" y="1507067"/>
          <a:ext cx="5635625" cy="5013930"/>
        </p:xfrm>
        <a:graphic>
          <a:graphicData uri="http://schemas.openxmlformats.org/presentationml/2006/ole">
            <mc:AlternateContent xmlns:mc="http://schemas.openxmlformats.org/markup-compatibility/2006">
              <mc:Choice xmlns:v="urn:schemas-microsoft-com:vml" Requires="v">
                <p:oleObj name="Imagen de mapa de bits" r:id="rId2" imgW="6648480" imgH="5915160" progId="Paint.Picture">
                  <p:embed/>
                </p:oleObj>
              </mc:Choice>
              <mc:Fallback>
                <p:oleObj name="Imagen de mapa de bits" r:id="rId2" imgW="6648480" imgH="5915160" progId="Paint.Picture">
                  <p:embed/>
                  <p:pic>
                    <p:nvPicPr>
                      <p:cNvPr id="0" name=""/>
                      <p:cNvPicPr/>
                      <p:nvPr/>
                    </p:nvPicPr>
                    <p:blipFill>
                      <a:blip r:embed="rId3"/>
                      <a:stretch>
                        <a:fillRect/>
                      </a:stretch>
                    </p:blipFill>
                    <p:spPr>
                      <a:xfrm>
                        <a:off x="2771774" y="1507067"/>
                        <a:ext cx="5635625" cy="5013930"/>
                      </a:xfrm>
                      <a:prstGeom prst="rect">
                        <a:avLst/>
                      </a:prstGeom>
                    </p:spPr>
                  </p:pic>
                </p:oleObj>
              </mc:Fallback>
            </mc:AlternateContent>
          </a:graphicData>
        </a:graphic>
      </p:graphicFrame>
    </p:spTree>
    <p:extLst>
      <p:ext uri="{BB962C8B-B14F-4D97-AF65-F5344CB8AC3E}">
        <p14:creationId xmlns:p14="http://schemas.microsoft.com/office/powerpoint/2010/main" val="51533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Calidad del software (Ampliación)</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Relación métricas - factores</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52</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69332"/>
          </a:xfrm>
          <a:prstGeom prst="rect">
            <a:avLst/>
          </a:prstGeom>
          <a:noFill/>
        </p:spPr>
        <p:txBody>
          <a:bodyPr wrap="square" rtlCol="0">
            <a:spAutoFit/>
          </a:bodyPr>
          <a:lstStyle/>
          <a:p>
            <a:r>
              <a:rPr lang="es-ES" dirty="0">
                <a:latin typeface="Comic Sans MS" panose="030F0702030302020204" pitchFamily="66" charset="0"/>
              </a:rPr>
              <a:t>Los factores C se les debe dar valor, un uso muy normal es que sumen 1 en cada expresión</a:t>
            </a:r>
          </a:p>
        </p:txBody>
      </p:sp>
      <p:graphicFrame>
        <p:nvGraphicFramePr>
          <p:cNvPr id="3" name="Objeto 2">
            <a:extLst>
              <a:ext uri="{FF2B5EF4-FFF2-40B4-BE49-F238E27FC236}">
                <a16:creationId xmlns:a16="http://schemas.microsoft.com/office/drawing/2014/main" id="{EF2D4DD7-3269-AFC7-99EA-8FBD31E7EB42}"/>
              </a:ext>
            </a:extLst>
          </p:cNvPr>
          <p:cNvGraphicFramePr>
            <a:graphicFrameLocks noChangeAspect="1"/>
          </p:cNvGraphicFramePr>
          <p:nvPr>
            <p:extLst>
              <p:ext uri="{D42A27DB-BD31-4B8C-83A1-F6EECF244321}">
                <p14:modId xmlns:p14="http://schemas.microsoft.com/office/powerpoint/2010/main" val="74698298"/>
              </p:ext>
            </p:extLst>
          </p:nvPr>
        </p:nvGraphicFramePr>
        <p:xfrm>
          <a:off x="1734024" y="2011865"/>
          <a:ext cx="8723952" cy="4638146"/>
        </p:xfrm>
        <a:graphic>
          <a:graphicData uri="http://schemas.openxmlformats.org/presentationml/2006/ole">
            <mc:AlternateContent xmlns:mc="http://schemas.openxmlformats.org/markup-compatibility/2006">
              <mc:Choice xmlns:v="urn:schemas-microsoft-com:vml" Requires="v">
                <p:oleObj name="Imagen de mapa de bits" r:id="rId2" imgW="10982160" imgH="5838840" progId="Paint.Picture">
                  <p:embed/>
                </p:oleObj>
              </mc:Choice>
              <mc:Fallback>
                <p:oleObj name="Imagen de mapa de bits" r:id="rId2" imgW="10982160" imgH="5838840" progId="Paint.Picture">
                  <p:embed/>
                  <p:pic>
                    <p:nvPicPr>
                      <p:cNvPr id="0" name=""/>
                      <p:cNvPicPr/>
                      <p:nvPr/>
                    </p:nvPicPr>
                    <p:blipFill>
                      <a:blip r:embed="rId3"/>
                      <a:stretch>
                        <a:fillRect/>
                      </a:stretch>
                    </p:blipFill>
                    <p:spPr>
                      <a:xfrm>
                        <a:off x="1734024" y="2011865"/>
                        <a:ext cx="8723952" cy="4638146"/>
                      </a:xfrm>
                      <a:prstGeom prst="rect">
                        <a:avLst/>
                      </a:prstGeom>
                    </p:spPr>
                  </p:pic>
                </p:oleObj>
              </mc:Fallback>
            </mc:AlternateContent>
          </a:graphicData>
        </a:graphic>
      </p:graphicFrame>
    </p:spTree>
    <p:extLst>
      <p:ext uri="{BB962C8B-B14F-4D97-AF65-F5344CB8AC3E}">
        <p14:creationId xmlns:p14="http://schemas.microsoft.com/office/powerpoint/2010/main" val="32074693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rtlCol="0"/>
          <a:lstStyle/>
          <a:p>
            <a:pPr rtl="0"/>
            <a:r>
              <a:rPr lang="es-ES" dirty="0">
                <a:latin typeface="Comic Sans MS" panose="030F0702030302020204" pitchFamily="66" charset="0"/>
              </a:rPr>
              <a:t>Fin U.T.3</a:t>
            </a:r>
          </a:p>
        </p:txBody>
      </p:sp>
      <p:sp>
        <p:nvSpPr>
          <p:cNvPr id="3" name="Marcador de contenido 2">
            <a:extLst>
              <a:ext uri="{FF2B5EF4-FFF2-40B4-BE49-F238E27FC236}">
                <a16:creationId xmlns:a16="http://schemas.microsoft.com/office/drawing/2014/main" id="{E14BBEAF-B516-45F4-9EF6-A9F65111580F}"/>
              </a:ext>
            </a:extLst>
          </p:cNvPr>
          <p:cNvSpPr>
            <a:spLocks noGrp="1"/>
          </p:cNvSpPr>
          <p:nvPr>
            <p:ph type="body" idx="1"/>
          </p:nvPr>
        </p:nvSpPr>
        <p:spPr>
          <a:xfrm>
            <a:off x="5476874" y="3682546"/>
            <a:ext cx="5549713" cy="1204912"/>
          </a:xfrm>
        </p:spPr>
        <p:txBody>
          <a:bodyPr vert="horz" lIns="91440" tIns="45720" rIns="91440" bIns="45720" rtlCol="0" anchor="b">
            <a:normAutofit fontScale="92500" lnSpcReduction="20000"/>
          </a:bodyPr>
          <a:lstStyle/>
          <a:p>
            <a:pPr rtl="0"/>
            <a:r>
              <a:rPr lang="es-ES" dirty="0">
                <a:latin typeface="Comic Sans MS" panose="030F0702030302020204" pitchFamily="66" charset="0"/>
              </a:rPr>
              <a:t>Una prueba de software es un proceso por medio del cual se evalúa la funcionalidad de un software y se intenta identificar posibles errores. </a:t>
            </a:r>
          </a:p>
          <a:p>
            <a:pPr rtl="0"/>
            <a:r>
              <a:rPr lang="es-ES" dirty="0">
                <a:latin typeface="Comic Sans MS" panose="030F0702030302020204" pitchFamily="66" charset="0"/>
              </a:rPr>
              <a:t>Su propósito principal es asegurar que la aplicación desarrollada cumpla con los estándares y se ofrezca al cliente un producto de calidad.</a:t>
            </a:r>
          </a:p>
        </p:txBody>
      </p:sp>
      <p:sp>
        <p:nvSpPr>
          <p:cNvPr id="6" name="Marcador de número de diapositiva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53</a:t>
            </a:fld>
            <a:endParaRPr lang="es-ES"/>
          </a:p>
        </p:txBody>
      </p:sp>
    </p:spTree>
    <p:extLst>
      <p:ext uri="{BB962C8B-B14F-4D97-AF65-F5344CB8AC3E}">
        <p14:creationId xmlns:p14="http://schemas.microsoft.com/office/powerpoint/2010/main" val="92017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Estrategia de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Pruebas de unidad</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6</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416320"/>
          </a:xfrm>
          <a:prstGeom prst="rect">
            <a:avLst/>
          </a:prstGeom>
          <a:noFill/>
        </p:spPr>
        <p:txBody>
          <a:bodyPr wrap="square" rtlCol="0">
            <a:spAutoFit/>
          </a:bodyPr>
          <a:lstStyle/>
          <a:p>
            <a:r>
              <a:rPr lang="es-ES" b="1" dirty="0">
                <a:latin typeface="Comic Sans MS" panose="030F0702030302020204" pitchFamily="66" charset="0"/>
              </a:rPr>
              <a:t>Comprobar cada parte de nuestro código para eliminar cualquier tipo de error en la interfaz o en la lógica interna.</a:t>
            </a:r>
          </a:p>
          <a:p>
            <a:endParaRPr lang="es-ES" b="1" dirty="0">
              <a:latin typeface="Comic Sans MS" panose="030F0702030302020204" pitchFamily="66" charset="0"/>
            </a:endParaRPr>
          </a:p>
          <a:p>
            <a:pPr marL="285750" indent="-285750">
              <a:buFont typeface="Arial" panose="020B0604020202020204" pitchFamily="34" charset="0"/>
              <a:buChar char="•"/>
            </a:pPr>
            <a:r>
              <a:rPr lang="es-ES" dirty="0">
                <a:latin typeface="Comic Sans MS" panose="030F0702030302020204" pitchFamily="66" charset="0"/>
              </a:rPr>
              <a:t>Se realizarán pruebas sobre</a:t>
            </a:r>
          </a:p>
          <a:p>
            <a:pPr marL="742950" lvl="1" indent="-285750">
              <a:buFont typeface="Arial" panose="020B0604020202020204" pitchFamily="34" charset="0"/>
              <a:buChar char="•"/>
            </a:pPr>
            <a:r>
              <a:rPr lang="es-ES" dirty="0">
                <a:latin typeface="Comic Sans MS" panose="030F0702030302020204" pitchFamily="66" charset="0"/>
              </a:rPr>
              <a:t>Las funciones creadas.</a:t>
            </a:r>
          </a:p>
          <a:p>
            <a:pPr marL="742950" lvl="1" indent="-285750">
              <a:buFont typeface="Arial" panose="020B0604020202020204" pitchFamily="34" charset="0"/>
              <a:buChar char="•"/>
            </a:pPr>
            <a:r>
              <a:rPr lang="es-ES" dirty="0">
                <a:latin typeface="Comic Sans MS" panose="030F0702030302020204" pitchFamily="66" charset="0"/>
              </a:rPr>
              <a:t>Las clases definidas.</a:t>
            </a:r>
          </a:p>
          <a:p>
            <a:pPr marL="742950" lvl="1" indent="-285750">
              <a:buFont typeface="Arial" panose="020B0604020202020204" pitchFamily="34" charset="0"/>
              <a:buChar char="•"/>
            </a:pPr>
            <a:r>
              <a:rPr lang="es-ES" dirty="0">
                <a:latin typeface="Comic Sans MS" panose="030F0702030302020204" pitchFamily="66" charset="0"/>
              </a:rPr>
              <a:t>Los módulos existentes.</a:t>
            </a:r>
          </a:p>
          <a:p>
            <a:pPr marL="742950" lvl="1" indent="-285750">
              <a:buFont typeface="Arial" panose="020B0604020202020204" pitchFamily="34" charset="0"/>
              <a:buChar char="•"/>
            </a:pPr>
            <a:r>
              <a:rPr lang="es-ES" dirty="0">
                <a:latin typeface="Comic Sans MS" panose="030F0702030302020204" pitchFamily="66" charset="0"/>
              </a:rPr>
              <a:t>La estructura de datos locales: comprobación de integridad.</a:t>
            </a:r>
          </a:p>
          <a:p>
            <a:pPr marL="742950" lvl="1" indent="-285750">
              <a:buFont typeface="Arial" panose="020B0604020202020204" pitchFamily="34" charset="0"/>
              <a:buChar char="•"/>
            </a:pPr>
            <a:r>
              <a:rPr lang="es-ES" dirty="0">
                <a:latin typeface="Comic Sans MS" panose="030F0702030302020204" pitchFamily="66" charset="0"/>
              </a:rPr>
              <a:t>Las condiciones límite: comprobación de que funciona en los límites establecidos.</a:t>
            </a:r>
          </a:p>
          <a:p>
            <a:pPr marL="742950" lvl="1" indent="-285750">
              <a:buFont typeface="Arial" panose="020B0604020202020204" pitchFamily="34" charset="0"/>
              <a:buChar char="•"/>
            </a:pPr>
            <a:r>
              <a:rPr lang="es-ES" dirty="0">
                <a:latin typeface="Comic Sans MS" panose="030F0702030302020204" pitchFamily="66" charset="0"/>
              </a:rPr>
              <a:t>Caminos independientes de la estructura de control, lo que implica asegurar de que se ejecutan las sentencias al menos una vez.</a:t>
            </a:r>
          </a:p>
          <a:p>
            <a:pPr marL="742950" lvl="1" indent="-285750">
              <a:buFont typeface="Arial" panose="020B0604020202020204" pitchFamily="34" charset="0"/>
              <a:buChar char="•"/>
            </a:pPr>
            <a:r>
              <a:rPr lang="es-ES" dirty="0">
                <a:latin typeface="Comic Sans MS" panose="030F0702030302020204" pitchFamily="66" charset="0"/>
              </a:rPr>
              <a:t>Todos los caminos de manejo de errores</a:t>
            </a:r>
          </a:p>
        </p:txBody>
      </p:sp>
    </p:spTree>
    <p:extLst>
      <p:ext uri="{BB962C8B-B14F-4D97-AF65-F5344CB8AC3E}">
        <p14:creationId xmlns:p14="http://schemas.microsoft.com/office/powerpoint/2010/main" val="272948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Estrategia de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Pruebas de Integración</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7</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693319"/>
          </a:xfrm>
          <a:prstGeom prst="rect">
            <a:avLst/>
          </a:prstGeom>
          <a:noFill/>
        </p:spPr>
        <p:txBody>
          <a:bodyPr wrap="square" rtlCol="0">
            <a:spAutoFit/>
          </a:bodyPr>
          <a:lstStyle/>
          <a:p>
            <a:r>
              <a:rPr lang="es-ES" b="1" dirty="0">
                <a:latin typeface="Comic Sans MS" panose="030F0702030302020204" pitchFamily="66" charset="0"/>
              </a:rPr>
              <a:t>Comprobar la interacción de los distintos módulos del programa (tanto en los paradigmas estructurados como en el paradigma POO, clases y sus relaciones).</a:t>
            </a:r>
          </a:p>
          <a:p>
            <a:endParaRPr lang="es-ES" b="1" dirty="0">
              <a:latin typeface="Comic Sans MS" panose="030F0702030302020204" pitchFamily="66" charset="0"/>
            </a:endParaRPr>
          </a:p>
          <a:p>
            <a:pPr marL="285750" indent="-285750">
              <a:buFont typeface="Arial" panose="020B0604020202020204" pitchFamily="34" charset="0"/>
              <a:buChar char="•"/>
            </a:pPr>
            <a:r>
              <a:rPr lang="es-ES" dirty="0">
                <a:latin typeface="Comic Sans MS" panose="030F0702030302020204" pitchFamily="66" charset="0"/>
              </a:rPr>
              <a:t>Hay dos enfoques diferentes:</a:t>
            </a:r>
          </a:p>
          <a:p>
            <a:pPr marL="742950" lvl="1" indent="-285750">
              <a:buFont typeface="Arial" panose="020B0604020202020204" pitchFamily="34" charset="0"/>
              <a:buChar char="•"/>
            </a:pPr>
            <a:r>
              <a:rPr lang="es-ES" b="1" dirty="0">
                <a:latin typeface="Comic Sans MS" panose="030F0702030302020204" pitchFamily="66" charset="0"/>
              </a:rPr>
              <a:t>Integración no incremental </a:t>
            </a:r>
            <a:r>
              <a:rPr lang="es-ES" dirty="0">
                <a:latin typeface="Comic Sans MS" panose="030F0702030302020204" pitchFamily="66" charset="0"/>
              </a:rPr>
              <a:t>o </a:t>
            </a:r>
            <a:r>
              <a:rPr lang="es-ES" dirty="0" err="1">
                <a:latin typeface="Comic Sans MS" panose="030F0702030302020204" pitchFamily="66" charset="0"/>
              </a:rPr>
              <a:t>big</a:t>
            </a:r>
            <a:r>
              <a:rPr lang="es-ES" dirty="0">
                <a:latin typeface="Comic Sans MS" panose="030F0702030302020204" pitchFamily="66" charset="0"/>
              </a:rPr>
              <a:t> </a:t>
            </a:r>
            <a:r>
              <a:rPr lang="es-ES" dirty="0" err="1">
                <a:latin typeface="Comic Sans MS" panose="030F0702030302020204" pitchFamily="66" charset="0"/>
              </a:rPr>
              <a:t>bang</a:t>
            </a:r>
            <a:r>
              <a:rPr lang="es-ES" dirty="0">
                <a:latin typeface="Comic Sans MS" panose="030F0702030302020204" pitchFamily="66" charset="0"/>
              </a:rPr>
              <a:t>. Comprobación de cada módulo por separado y después se prueba de forma conjunta. Se detectan muchos errores y la corrección es difícil.</a:t>
            </a:r>
          </a:p>
          <a:p>
            <a:pPr marL="742950" lvl="1" indent="-285750">
              <a:buFont typeface="Arial" panose="020B0604020202020204" pitchFamily="34" charset="0"/>
              <a:buChar char="•"/>
            </a:pPr>
            <a:r>
              <a:rPr lang="es-ES" b="1" dirty="0">
                <a:latin typeface="Comic Sans MS" panose="030F0702030302020204" pitchFamily="66" charset="0"/>
              </a:rPr>
              <a:t>Integración incremental</a:t>
            </a:r>
            <a:r>
              <a:rPr lang="es-ES" dirty="0">
                <a:latin typeface="Comic Sans MS" panose="030F0702030302020204" pitchFamily="66" charset="0"/>
              </a:rPr>
              <a:t>. En este caso el programa se va creando y probando en pequeñas secciones por lo que localizar los fallos es más sencillo. En esta integración podemos optar por dos estrategias:</a:t>
            </a:r>
          </a:p>
          <a:p>
            <a:pPr marL="1200150" lvl="2" indent="-285750">
              <a:buFont typeface="Arial" panose="020B0604020202020204" pitchFamily="34" charset="0"/>
              <a:buChar char="•"/>
            </a:pPr>
            <a:r>
              <a:rPr lang="es-ES" dirty="0">
                <a:latin typeface="Comic Sans MS" panose="030F0702030302020204" pitchFamily="66" charset="0"/>
              </a:rPr>
              <a:t>Ascendente. Se comienza con los módulos más bajos del programa.</a:t>
            </a:r>
          </a:p>
          <a:p>
            <a:pPr marL="1200150" lvl="2" indent="-285750">
              <a:buFont typeface="Arial" panose="020B0604020202020204" pitchFamily="34" charset="0"/>
              <a:buChar char="•"/>
            </a:pPr>
            <a:r>
              <a:rPr lang="es-ES" dirty="0">
                <a:latin typeface="Comic Sans MS" panose="030F0702030302020204" pitchFamily="66" charset="0"/>
              </a:rPr>
              <a:t>Descendente. Se empieza por el módulo principal descendiendo por la jerarquía de control.</a:t>
            </a:r>
          </a:p>
        </p:txBody>
      </p:sp>
    </p:spTree>
    <p:extLst>
      <p:ext uri="{BB962C8B-B14F-4D97-AF65-F5344CB8AC3E}">
        <p14:creationId xmlns:p14="http://schemas.microsoft.com/office/powerpoint/2010/main" val="6941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Estrategia de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Pruebas de Sistema</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8</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416320"/>
          </a:xfrm>
          <a:prstGeom prst="rect">
            <a:avLst/>
          </a:prstGeom>
          <a:noFill/>
        </p:spPr>
        <p:txBody>
          <a:bodyPr wrap="square" rtlCol="0">
            <a:spAutoFit/>
          </a:bodyPr>
          <a:lstStyle/>
          <a:p>
            <a:r>
              <a:rPr lang="es-ES" b="1" dirty="0">
                <a:latin typeface="Comic Sans MS" panose="030F0702030302020204" pitchFamily="66" charset="0"/>
              </a:rPr>
              <a:t>Comprobar si el software cumple con los requisitos especificados.</a:t>
            </a:r>
          </a:p>
          <a:p>
            <a:endParaRPr lang="es-ES" b="1" dirty="0">
              <a:latin typeface="Comic Sans MS" panose="030F0702030302020204" pitchFamily="66" charset="0"/>
            </a:endParaRPr>
          </a:p>
          <a:p>
            <a:pPr marL="285750" indent="-285750">
              <a:buFont typeface="Arial" panose="020B0604020202020204" pitchFamily="34" charset="0"/>
              <a:buChar char="•"/>
            </a:pPr>
            <a:r>
              <a:rPr lang="es-ES" dirty="0">
                <a:latin typeface="Comic Sans MS" panose="030F0702030302020204" pitchFamily="66" charset="0"/>
              </a:rPr>
              <a:t>Tipos de pruebas</a:t>
            </a:r>
          </a:p>
          <a:p>
            <a:pPr marL="742950" lvl="1" indent="-285750">
              <a:buFont typeface="Arial" panose="020B0604020202020204" pitchFamily="34" charset="0"/>
              <a:buChar char="•"/>
            </a:pPr>
            <a:r>
              <a:rPr lang="es-ES" b="1" dirty="0">
                <a:latin typeface="Comic Sans MS" panose="030F0702030302020204" pitchFamily="66" charset="0"/>
              </a:rPr>
              <a:t>Prueba de recuperación</a:t>
            </a:r>
            <a:r>
              <a:rPr lang="es-ES" dirty="0">
                <a:latin typeface="Comic Sans MS" panose="030F0702030302020204" pitchFamily="66" charset="0"/>
              </a:rPr>
              <a:t>: se fuerza el fallo del software y que la recuperación se realice correctamente.</a:t>
            </a:r>
          </a:p>
          <a:p>
            <a:pPr marL="742950" lvl="1" indent="-285750">
              <a:buFont typeface="Arial" panose="020B0604020202020204" pitchFamily="34" charset="0"/>
              <a:buChar char="•"/>
            </a:pPr>
            <a:r>
              <a:rPr lang="es-ES" b="1" dirty="0">
                <a:latin typeface="Comic Sans MS" panose="030F0702030302020204" pitchFamily="66" charset="0"/>
              </a:rPr>
              <a:t>Prueba de seguridad</a:t>
            </a:r>
            <a:r>
              <a:rPr lang="es-ES" dirty="0">
                <a:latin typeface="Comic Sans MS" panose="030F0702030302020204" pitchFamily="66" charset="0"/>
              </a:rPr>
              <a:t>: se comprueba que el sistema esté protegido frente a acciones ilegales.</a:t>
            </a:r>
          </a:p>
          <a:p>
            <a:pPr marL="742950" lvl="1" indent="-285750">
              <a:buFont typeface="Arial" panose="020B0604020202020204" pitchFamily="34" charset="0"/>
              <a:buChar char="•"/>
            </a:pPr>
            <a:r>
              <a:rPr lang="es-ES" b="1" dirty="0">
                <a:latin typeface="Comic Sans MS" panose="030F0702030302020204" pitchFamily="66" charset="0"/>
              </a:rPr>
              <a:t>Prueba de resistencia (Stress)</a:t>
            </a:r>
            <a:r>
              <a:rPr lang="es-ES" dirty="0">
                <a:latin typeface="Comic Sans MS" panose="030F0702030302020204" pitchFamily="66" charset="0"/>
              </a:rPr>
              <a:t>. Se realizan acciones que requieran una gran cantidad de recursos para comprobar la respuesta de la aplicación.</a:t>
            </a:r>
          </a:p>
          <a:p>
            <a:pPr marL="742950" lvl="1" indent="-285750">
              <a:buFont typeface="Arial" panose="020B0604020202020204" pitchFamily="34" charset="0"/>
              <a:buChar char="•"/>
            </a:pPr>
            <a:r>
              <a:rPr lang="es-ES" b="1" dirty="0">
                <a:latin typeface="Comic Sans MS" panose="030F0702030302020204" pitchFamily="66" charset="0"/>
              </a:rPr>
              <a:t>Pruebas de rendimiento</a:t>
            </a:r>
            <a:r>
              <a:rPr lang="es-ES" dirty="0">
                <a:latin typeface="Comic Sans MS" panose="030F0702030302020204" pitchFamily="66" charset="0"/>
              </a:rPr>
              <a:t>. Similares a las anteriores pero para sistemas que tienen que cumplir unas especificaciones de rendimiento fijas.</a:t>
            </a:r>
          </a:p>
          <a:p>
            <a:pPr marL="742950" lvl="1" indent="-285750">
              <a:buFont typeface="Arial" panose="020B0604020202020204" pitchFamily="34" charset="0"/>
              <a:buChar char="•"/>
            </a:pPr>
            <a:r>
              <a:rPr lang="es-ES" b="1" dirty="0">
                <a:latin typeface="Comic Sans MS" panose="030F0702030302020204" pitchFamily="66" charset="0"/>
              </a:rPr>
              <a:t>Pruebas de despliegue</a:t>
            </a:r>
            <a:r>
              <a:rPr lang="es-ES" dirty="0">
                <a:latin typeface="Comic Sans MS" panose="030F0702030302020204" pitchFamily="66" charset="0"/>
              </a:rPr>
              <a:t>. Se realizan para aquellas aplicaciones multiplataforma.</a:t>
            </a:r>
          </a:p>
        </p:txBody>
      </p:sp>
    </p:spTree>
    <p:extLst>
      <p:ext uri="{BB962C8B-B14F-4D97-AF65-F5344CB8AC3E}">
        <p14:creationId xmlns:p14="http://schemas.microsoft.com/office/powerpoint/2010/main" val="202844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0B0C7-542E-5F3E-F454-B620858B3594}"/>
              </a:ext>
            </a:extLst>
          </p:cNvPr>
          <p:cNvSpPr>
            <a:spLocks noGrp="1"/>
          </p:cNvSpPr>
          <p:nvPr>
            <p:ph type="title"/>
          </p:nvPr>
        </p:nvSpPr>
        <p:spPr>
          <a:xfrm>
            <a:off x="1082278" y="350310"/>
            <a:ext cx="10027444" cy="496357"/>
          </a:xfrm>
          <a:ln>
            <a:solidFill>
              <a:schemeClr val="tx1"/>
            </a:solidFill>
          </a:ln>
        </p:spPr>
        <p:txBody>
          <a:bodyPr/>
          <a:lstStyle/>
          <a:p>
            <a:r>
              <a:rPr lang="es-ES" sz="2800" b="1" dirty="0">
                <a:solidFill>
                  <a:srgbClr val="000000"/>
                </a:solidFill>
                <a:effectLst/>
                <a:latin typeface="Comic Sans MS" panose="030F0702030302020204" pitchFamily="66" charset="0"/>
                <a:ea typeface="Calibri" panose="020F0502020204030204" pitchFamily="34" charset="0"/>
              </a:rPr>
              <a:t>Estrategia de pruebas</a:t>
            </a:r>
          </a:p>
        </p:txBody>
      </p:sp>
      <p:sp>
        <p:nvSpPr>
          <p:cNvPr id="7" name="Marcador de texto 6">
            <a:extLst>
              <a:ext uri="{FF2B5EF4-FFF2-40B4-BE49-F238E27FC236}">
                <a16:creationId xmlns:a16="http://schemas.microsoft.com/office/drawing/2014/main" id="{AC47D5F9-8443-FCAE-D750-9CBC027B1339}"/>
              </a:ext>
            </a:extLst>
          </p:cNvPr>
          <p:cNvSpPr>
            <a:spLocks noGrp="1"/>
          </p:cNvSpPr>
          <p:nvPr>
            <p:ph type="body" idx="13"/>
          </p:nvPr>
        </p:nvSpPr>
        <p:spPr>
          <a:xfrm>
            <a:off x="1278466" y="1032868"/>
            <a:ext cx="9831255" cy="365125"/>
          </a:xfrm>
        </p:spPr>
        <p:txBody>
          <a:bodyPr/>
          <a:lstStyle/>
          <a:p>
            <a:r>
              <a:rPr lang="es-ES" sz="1800" b="1" dirty="0">
                <a:latin typeface="Comic Sans MS" panose="030F0702030302020204" pitchFamily="66" charset="0"/>
              </a:rPr>
              <a:t>Pruebas de Aceptación o validación</a:t>
            </a:r>
          </a:p>
        </p:txBody>
      </p:sp>
      <p:sp>
        <p:nvSpPr>
          <p:cNvPr id="11" name="Marcador de número de diapositiva 10">
            <a:extLst>
              <a:ext uri="{FF2B5EF4-FFF2-40B4-BE49-F238E27FC236}">
                <a16:creationId xmlns:a16="http://schemas.microsoft.com/office/drawing/2014/main" id="{876F9FBF-948F-CCB2-DD7A-AF057264303B}"/>
              </a:ext>
            </a:extLst>
          </p:cNvPr>
          <p:cNvSpPr>
            <a:spLocks noGrp="1"/>
          </p:cNvSpPr>
          <p:nvPr>
            <p:ph type="sldNum" sz="quarter" idx="12"/>
          </p:nvPr>
        </p:nvSpPr>
        <p:spPr/>
        <p:txBody>
          <a:bodyPr/>
          <a:lstStyle/>
          <a:p>
            <a:pPr rtl="0"/>
            <a:fld id="{B5CEABB6-07DC-46E8-9B57-56EC44A396E5}" type="slidenum">
              <a:rPr lang="es-ES" noProof="0" smtClean="0"/>
              <a:t>9</a:t>
            </a:fld>
            <a:endParaRPr lang="es-ES" noProof="0"/>
          </a:p>
        </p:txBody>
      </p:sp>
      <p:sp>
        <p:nvSpPr>
          <p:cNvPr id="13" name="CuadroTexto 12">
            <a:extLst>
              <a:ext uri="{FF2B5EF4-FFF2-40B4-BE49-F238E27FC236}">
                <a16:creationId xmlns:a16="http://schemas.microsoft.com/office/drawing/2014/main" id="{8CAD8772-92F1-8E1A-A805-1C5695B78AC1}"/>
              </a:ext>
            </a:extLst>
          </p:cNvPr>
          <p:cNvSpPr txBox="1"/>
          <p:nvPr/>
        </p:nvSpPr>
        <p:spPr>
          <a:xfrm>
            <a:off x="1278466" y="1642533"/>
            <a:ext cx="9900445" cy="3970318"/>
          </a:xfrm>
          <a:prstGeom prst="rect">
            <a:avLst/>
          </a:prstGeom>
          <a:noFill/>
        </p:spPr>
        <p:txBody>
          <a:bodyPr wrap="square" rtlCol="0">
            <a:spAutoFit/>
          </a:bodyPr>
          <a:lstStyle/>
          <a:p>
            <a:r>
              <a:rPr lang="es-ES" b="1" dirty="0">
                <a:latin typeface="Comic Sans MS" panose="030F0702030302020204" pitchFamily="66" charset="0"/>
              </a:rPr>
              <a:t>Conseguiremos la prueba de validación cuando el programa funcione de acuerdo con</a:t>
            </a:r>
          </a:p>
          <a:p>
            <a:r>
              <a:rPr lang="es-ES" b="1" dirty="0">
                <a:latin typeface="Comic Sans MS" panose="030F0702030302020204" pitchFamily="66" charset="0"/>
              </a:rPr>
              <a:t>las expectativas expuestas por el cliente y cuando, además, cumpla con lo indicado</a:t>
            </a:r>
          </a:p>
          <a:p>
            <a:r>
              <a:rPr lang="es-ES" b="1" dirty="0">
                <a:latin typeface="Comic Sans MS" panose="030F0702030302020204" pitchFamily="66" charset="0"/>
              </a:rPr>
              <a:t>en el documento de especificación de requisitos del software o ERS.</a:t>
            </a:r>
          </a:p>
          <a:p>
            <a:endParaRPr lang="es-ES" b="1" dirty="0">
              <a:latin typeface="Comic Sans MS" panose="030F0702030302020204" pitchFamily="66" charset="0"/>
            </a:endParaRPr>
          </a:p>
          <a:p>
            <a:pPr marL="285750" indent="-285750">
              <a:buFont typeface="Arial" panose="020B0604020202020204" pitchFamily="34" charset="0"/>
              <a:buChar char="•"/>
            </a:pPr>
            <a:r>
              <a:rPr lang="es-ES" dirty="0">
                <a:latin typeface="Comic Sans MS" panose="030F0702030302020204" pitchFamily="66" charset="0"/>
              </a:rPr>
              <a:t>Tipos de pruebas</a:t>
            </a:r>
          </a:p>
          <a:p>
            <a:pPr marL="742950" lvl="1" indent="-285750">
              <a:buFont typeface="Arial" panose="020B0604020202020204" pitchFamily="34" charset="0"/>
              <a:buChar char="•"/>
            </a:pPr>
            <a:r>
              <a:rPr lang="es-ES" b="1" dirty="0">
                <a:latin typeface="Comic Sans MS" panose="030F0702030302020204" pitchFamily="66" charset="0"/>
              </a:rPr>
              <a:t>Prueba de recuperación</a:t>
            </a:r>
            <a:r>
              <a:rPr lang="es-ES" dirty="0">
                <a:latin typeface="Comic Sans MS" panose="030F0702030302020204" pitchFamily="66" charset="0"/>
              </a:rPr>
              <a:t>: se fuerza el fallo del software y que la recuperación se realice correctamente.</a:t>
            </a:r>
          </a:p>
          <a:p>
            <a:pPr marL="742950" lvl="1" indent="-285750">
              <a:buFont typeface="Arial" panose="020B0604020202020204" pitchFamily="34" charset="0"/>
              <a:buChar char="•"/>
            </a:pPr>
            <a:r>
              <a:rPr lang="es-ES" b="1" dirty="0">
                <a:latin typeface="Comic Sans MS" panose="030F0702030302020204" pitchFamily="66" charset="0"/>
              </a:rPr>
              <a:t>Prueba de seguridad</a:t>
            </a:r>
            <a:r>
              <a:rPr lang="es-ES" dirty="0">
                <a:latin typeface="Comic Sans MS" panose="030F0702030302020204" pitchFamily="66" charset="0"/>
              </a:rPr>
              <a:t>: se comprueba que el sistema esté protegido frente a acciones ilegales.</a:t>
            </a:r>
          </a:p>
          <a:p>
            <a:pPr marL="742950" lvl="1" indent="-285750">
              <a:buFont typeface="Arial" panose="020B0604020202020204" pitchFamily="34" charset="0"/>
              <a:buChar char="•"/>
            </a:pPr>
            <a:r>
              <a:rPr lang="es-ES" b="1" dirty="0">
                <a:latin typeface="Comic Sans MS" panose="030F0702030302020204" pitchFamily="66" charset="0"/>
              </a:rPr>
              <a:t>Prueba de resistencia (Stress)</a:t>
            </a:r>
            <a:r>
              <a:rPr lang="es-ES" dirty="0">
                <a:latin typeface="Comic Sans MS" panose="030F0702030302020204" pitchFamily="66" charset="0"/>
              </a:rPr>
              <a:t>. Se realizan acciones que requieran una gran cantidad de recursos para comprobar la respuesta de la aplicación.</a:t>
            </a:r>
          </a:p>
          <a:p>
            <a:pPr marL="742950" lvl="1" indent="-285750">
              <a:buFont typeface="Arial" panose="020B0604020202020204" pitchFamily="34" charset="0"/>
              <a:buChar char="•"/>
            </a:pPr>
            <a:r>
              <a:rPr lang="es-ES" b="1" dirty="0">
                <a:latin typeface="Comic Sans MS" panose="030F0702030302020204" pitchFamily="66" charset="0"/>
              </a:rPr>
              <a:t>Pruebas de rendimiento</a:t>
            </a:r>
            <a:r>
              <a:rPr lang="es-ES" dirty="0">
                <a:latin typeface="Comic Sans MS" panose="030F0702030302020204" pitchFamily="66" charset="0"/>
              </a:rPr>
              <a:t>. Similares a las anteriores pero para sistemas que tienen que cumplir unas especificaciones de rendimiento fijas.</a:t>
            </a:r>
          </a:p>
          <a:p>
            <a:pPr marL="742950" lvl="1" indent="-285750">
              <a:buFont typeface="Arial" panose="020B0604020202020204" pitchFamily="34" charset="0"/>
              <a:buChar char="•"/>
            </a:pPr>
            <a:r>
              <a:rPr lang="es-ES" b="1" dirty="0">
                <a:latin typeface="Comic Sans MS" panose="030F0702030302020204" pitchFamily="66" charset="0"/>
              </a:rPr>
              <a:t>Pruebas de despliegue</a:t>
            </a:r>
            <a:r>
              <a:rPr lang="es-ES" dirty="0">
                <a:latin typeface="Comic Sans MS" panose="030F0702030302020204" pitchFamily="66" charset="0"/>
              </a:rPr>
              <a:t>. Se realizan para aquellas aplicaciones multiplataforma.</a:t>
            </a:r>
          </a:p>
        </p:txBody>
      </p:sp>
    </p:spTree>
    <p:extLst>
      <p:ext uri="{BB962C8B-B14F-4D97-AF65-F5344CB8AC3E}">
        <p14:creationId xmlns:p14="http://schemas.microsoft.com/office/powerpoint/2010/main" val="2241455349"/>
      </p:ext>
    </p:extLst>
  </p:cSld>
  <p:clrMapOvr>
    <a:masterClrMapping/>
  </p:clrMapOvr>
</p:sld>
</file>

<file path=ppt/theme/theme1.xml><?xml version="1.0" encoding="utf-8"?>
<a:theme xmlns:a="http://schemas.openxmlformats.org/drawingml/2006/main" name="Una sola línea">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46_TF22318419_Win32" id="{09B7D6E8-71E0-4E9F-9533-7859122552A9}" vid="{B2A888A1-2BEF-435D-8EDA-2DF8A1A8DEF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Presentación de ventas minimalista</Template>
  <TotalTime>720</TotalTime>
  <Words>5313</Words>
  <Application>Microsoft Office PowerPoint</Application>
  <PresentationFormat>Panorámica</PresentationFormat>
  <Paragraphs>649</Paragraphs>
  <Slides>53</Slides>
  <Notes>2</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53</vt:i4>
      </vt:variant>
    </vt:vector>
  </HeadingPairs>
  <TitlesOfParts>
    <vt:vector size="59" baseType="lpstr">
      <vt:lpstr>Arial</vt:lpstr>
      <vt:lpstr>Calibri</vt:lpstr>
      <vt:lpstr>Comic Sans MS</vt:lpstr>
      <vt:lpstr>Tenorite</vt:lpstr>
      <vt:lpstr>Una sola línea</vt:lpstr>
      <vt:lpstr>Imagen de mapa de bits</vt:lpstr>
      <vt:lpstr>UNIDAD DE TRABAJO 3: DISEÑO Y REALIZACIÓN DE PRUEBAS.</vt:lpstr>
      <vt:lpstr>UNIDAD DE TRABAJO 3:DISEÑO Y REALIZACIÓN DE PRUEBAS.  (Contenidos)</vt:lpstr>
      <vt:lpstr>Introducción</vt:lpstr>
      <vt:lpstr>Introducción</vt:lpstr>
      <vt:lpstr>Estrategia de pruebas</vt:lpstr>
      <vt:lpstr>Estrategia de pruebas</vt:lpstr>
      <vt:lpstr>Estrategia de pruebas</vt:lpstr>
      <vt:lpstr>Estrategia de pruebas</vt:lpstr>
      <vt:lpstr>Estrategia de pruebas</vt:lpstr>
      <vt:lpstr>Tipos de prueba</vt:lpstr>
      <vt:lpstr>Tipos de prueba</vt:lpstr>
      <vt:lpstr>Tipos de prueba</vt:lpstr>
      <vt:lpstr>Tipos de prueba</vt:lpstr>
      <vt:lpstr>Tipos de prueba</vt:lpstr>
      <vt:lpstr>Tipos de prueba</vt:lpstr>
      <vt:lpstr>Tipos de prueba</vt:lpstr>
      <vt:lpstr>Tipos de prueba</vt:lpstr>
      <vt:lpstr>Tipos de prueba</vt:lpstr>
      <vt:lpstr>Tipos de prueba</vt:lpstr>
      <vt:lpstr>Tipos de prueba</vt:lpstr>
      <vt:lpstr>Tipos de prueba</vt:lpstr>
      <vt:lpstr>Tipos de prueba</vt:lpstr>
      <vt:lpstr>Tipos de prueba</vt:lpstr>
      <vt:lpstr>Tipos de prueba</vt:lpstr>
      <vt:lpstr>Tipos de prueba</vt:lpstr>
      <vt:lpstr>Tipos de prueba</vt:lpstr>
      <vt:lpstr>Tipos de prueba</vt:lpstr>
      <vt:lpstr>Tipos de prueba</vt:lpstr>
      <vt:lpstr>Tipos de prueba</vt:lpstr>
      <vt:lpstr>Automatización de las pruebas</vt:lpstr>
      <vt:lpstr>Automatización de las pruebas</vt:lpstr>
      <vt:lpstr>Automatización de las pruebas</vt:lpstr>
      <vt:lpstr>Automatización de las pruebas</vt:lpstr>
      <vt:lpstr>Automatización de las pruebas</vt:lpstr>
      <vt:lpstr>Automatización de las pruebas</vt:lpstr>
      <vt:lpstr>Automatización de las pruebas</vt:lpstr>
      <vt:lpstr>Automatización de las pruebas</vt:lpstr>
      <vt:lpstr>Automatización de las pruebas</vt:lpstr>
      <vt:lpstr>Automatización de las pruebas</vt:lpstr>
      <vt:lpstr>Automatización de las pruebas</vt:lpstr>
      <vt:lpstr>Automatización de las pruebas</vt:lpstr>
      <vt:lpstr>Automatización de las pruebas</vt:lpstr>
      <vt:lpstr>Automatización de las pruebas</vt:lpstr>
      <vt:lpstr>Calidad del software (Ampliación)</vt:lpstr>
      <vt:lpstr>Calidad del software (Ampliación)</vt:lpstr>
      <vt:lpstr>Calidad del software (Ampliación)</vt:lpstr>
      <vt:lpstr>Calidad del software (Ampliación)</vt:lpstr>
      <vt:lpstr>Calidad del software (Ampliación)</vt:lpstr>
      <vt:lpstr>Calidad del software (Ampliación)</vt:lpstr>
      <vt:lpstr>Calidad del software (Ampliación)</vt:lpstr>
      <vt:lpstr>Calidad del software (Ampliación)</vt:lpstr>
      <vt:lpstr>Calidad del software (Ampliación)</vt:lpstr>
      <vt:lpstr>Fin U.T.3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lanzamiento</dc:title>
  <dc:creator>César San Juan Pastor</dc:creator>
  <cp:lastModifiedBy>César San Juan Pastor</cp:lastModifiedBy>
  <cp:revision>220</cp:revision>
  <dcterms:created xsi:type="dcterms:W3CDTF">2022-06-24T16:30:05Z</dcterms:created>
  <dcterms:modified xsi:type="dcterms:W3CDTF">2024-10-08T16:10:28Z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