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y="9144000" cx="16256000"/>
  <p:notesSz cx="6858000" cy="9144000"/>
  <p:embeddedFontLst>
    <p:embeddedFont>
      <p:font typeface="Cabin"/>
      <p:regular r:id="rId34"/>
      <p:bold r:id="rId35"/>
      <p:italic r:id="rId36"/>
      <p:boldItalic r:id="rId3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Cabin-bold.fntdata"/><Relationship Id="rId12" Type="http://schemas.openxmlformats.org/officeDocument/2006/relationships/slide" Target="slides/slide3.xml"/><Relationship Id="rId34" Type="http://schemas.openxmlformats.org/officeDocument/2006/relationships/font" Target="fonts/Cabin-regular.fntdata"/><Relationship Id="rId15" Type="http://schemas.openxmlformats.org/officeDocument/2006/relationships/slide" Target="slides/slide6.xml"/><Relationship Id="rId37" Type="http://schemas.openxmlformats.org/officeDocument/2006/relationships/font" Target="fonts/Cabin-boldItalic.fntdata"/><Relationship Id="rId14" Type="http://schemas.openxmlformats.org/officeDocument/2006/relationships/slide" Target="slides/slide5.xml"/><Relationship Id="rId36" Type="http://schemas.openxmlformats.org/officeDocument/2006/relationships/font" Target="fonts/Cabin-italic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5" name="Shape 28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7" name="Shape 29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8" name="Shape 29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1" name="Shape 33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6" name="Shape 33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4" name="Shape 34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45" name="Shape 34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9" name="Shape 349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7" name="Shape 37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2" name="Shape 382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89" name="Shape 389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0" name="Shape 390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91" name="Shape 391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5" name="Shape 395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4" name="Shape 404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1.jpg"/><Relationship Id="rId6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55700" y="1536700"/>
            <a:ext cx="139320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55700" y="4787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4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our Own Functions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create a new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indent the body of the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but </a:t>
            </a:r>
            <a:r>
              <a:rPr b="0" baseline="0" i="1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does not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execute the body of the function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baseline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baseline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2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b="0" baseline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Definitions and Uses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Once we have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defined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function, we can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call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invoke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it </a:t>
            </a:r>
            <a:b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 many times as we like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reuse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cap="rnd" cmpd="sng" w="889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value we pass into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its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we can direct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different kinds of work when we call it at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put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after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function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baseline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baseline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155700" y="2110500"/>
            <a:ext cx="6843900" cy="439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42494" lvl="0" marL="749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variable which we use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It is a </a:t>
            </a: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allows the code in the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access the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for a particular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invocation.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0052050" y="1622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a function will take its arguments, do some computation, and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value to be used as the value of the function call in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calling expression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is used for this.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6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b="1"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55700" y="2358425"/>
            <a:ext cx="6019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one that produces 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execution and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sends back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b="1"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1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baseline="0" i="0" lang="en-US" sz="7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71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baseline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</a:t>
            </a:r>
            <a:r>
              <a:rPr b="0" baseline="0" i="0" lang="en-US" sz="7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71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242" name="Shape 242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cap="rnd" cmpd="sng" w="889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43" name="Shape 243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245" name="Shape 245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46" name="Shape 246"/>
          <p:cNvSpPr txBox="1"/>
          <p:nvPr/>
        </p:nvSpPr>
        <p:spPr>
          <a:xfrm>
            <a:off x="2049461" y="65024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247" name="Shape 247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48" name="Shape 248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</p:txBody>
      </p:sp>
      <p:cxnSp>
        <p:nvCxnSpPr>
          <p:cNvPr id="249" name="Shape 249"/>
          <p:cNvCxnSpPr/>
          <p:nvPr/>
        </p:nvCxnSpPr>
        <p:spPr>
          <a:xfrm flipH="1" rot="10800000">
            <a:off x="10056975" y="3373299"/>
            <a:ext cx="1049100" cy="107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0" name="Shape 250"/>
          <p:cNvSpPr txBox="1"/>
          <p:nvPr/>
        </p:nvSpPr>
        <p:spPr>
          <a:xfrm>
            <a:off x="13023850" y="6743700"/>
            <a:ext cx="12668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Multiple </a:t>
            </a:r>
            <a:r>
              <a:rPr b="0" baseline="0" i="0" lang="en-US" sz="7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baseline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baseline="0" i="0" lang="en-US" sz="7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define more than one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definition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simply add more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match the number and order of arguments and parameters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966100" y="3923300"/>
            <a:ext cx="5481000" cy="33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Stored (and reused) Steps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b="1"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1" baseline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96" name="Shape 96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99" name="Shape 99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‘Fun’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 flipH="1">
            <a:off x="3491700" y="4099050"/>
            <a:ext cx="856499" cy="1024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03" name="Shape 103"/>
          <p:cNvCxnSpPr/>
          <p:nvPr/>
        </p:nvCxnSpPr>
        <p:spPr>
          <a:xfrm flipH="1" rot="10800000">
            <a:off x="3527425" y="4723637"/>
            <a:ext cx="2100300" cy="893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104" name="Shape 104"/>
          <p:cNvCxnSpPr>
            <a:endCxn id="95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05" name="Shape 105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 these reusable pieces of code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108" name="Shape 108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09" name="Shape 109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Organize your code into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paragraphs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capture a complete thought and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it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 repeat yourself - make it work once and then reuse it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something gets too long or complex, break it up into logical chunks and put those chunks in functions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with time-and-a-half for overtime and create a function called </a:t>
            </a: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takes two parameters ( hours and  rate).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Results (fruitful functions)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Why use functions?</a:t>
            </a:r>
          </a:p>
        </p:txBody>
      </p:sp>
      <p:sp>
        <p:nvSpPr>
          <p:cNvPr id="362" name="Shape 362"/>
          <p:cNvSpPr txBox="1"/>
          <p:nvPr>
            <p:ph idx="2" type="body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</a:p>
          <a:p>
            <a:pPr indent="-1332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Type conversion (int, float)</a:t>
            </a:r>
          </a:p>
          <a:p>
            <a:pPr indent="-1332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Functions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two kinds of 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Python.</a:t>
            </a:r>
          </a:p>
          <a:p>
            <a:pPr indent="-1424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that are provided as part of Python - raw_input(), type(), float(), int() ...</a:t>
            </a:r>
          </a:p>
          <a:p>
            <a:pPr indent="-1424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 that we define ourselves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use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treat the built-in</a:t>
            </a: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names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new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reserved words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 Definition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Python a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some reusable code that takes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(s) as input, does some computation, and then returns a result or results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define a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reserved word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call/invoke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s, and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an expression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b="0" baseline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baseline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129" name="Shape 129"/>
          <p:cNvCxnSpPr/>
          <p:nvPr/>
        </p:nvCxnSpPr>
        <p:spPr>
          <a:xfrm flipH="1" rot="10800000">
            <a:off x="7057075" y="971575"/>
            <a:ext cx="1388399" cy="767699"/>
          </a:xfrm>
          <a:prstGeom prst="straightConnector1">
            <a:avLst/>
          </a:prstGeom>
          <a:noFill/>
          <a:ln cap="rnd" cmpd="sng" w="762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30" name="Shape 130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32" name="Shape 132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34" name="Shape 134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Assignment</a:t>
            </a:r>
          </a:p>
        </p:txBody>
      </p:sp>
      <p:cxnSp>
        <p:nvCxnSpPr>
          <p:cNvPr id="135" name="Shape 135"/>
          <p:cNvCxnSpPr/>
          <p:nvPr/>
        </p:nvCxnSpPr>
        <p:spPr>
          <a:xfrm flipH="1" rot="10800000">
            <a:off x="4054475" y="2633662"/>
            <a:ext cx="204786" cy="84137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143" name="Shape 143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44" name="Shape 144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146" name="Shape 146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47" name="Shape 147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155" name="Shape 155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56" name="Shape 156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158" name="Shape 158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Type Conversions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31900" y="3106625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put an integer and floating point in an expression, the integer is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implicitly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converted to a float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functions int() and float()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also use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convert between strings and integers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an </a:t>
            </a:r>
            <a:r>
              <a:rPr b="0" baseline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the string does not contain numeric characters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1" baseline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