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23"/>
  </p:notesMasterIdLst>
  <p:sldIdLst>
    <p:sldId id="256" r:id="rId2"/>
    <p:sldId id="257" r:id="rId3"/>
    <p:sldId id="265" r:id="rId4"/>
    <p:sldId id="264" r:id="rId5"/>
    <p:sldId id="281" r:id="rId6"/>
    <p:sldId id="282" r:id="rId7"/>
    <p:sldId id="268" r:id="rId8"/>
    <p:sldId id="271" r:id="rId9"/>
    <p:sldId id="283" r:id="rId10"/>
    <p:sldId id="266" r:id="rId11"/>
    <p:sldId id="284" r:id="rId12"/>
    <p:sldId id="276" r:id="rId13"/>
    <p:sldId id="274" r:id="rId14"/>
    <p:sldId id="275" r:id="rId15"/>
    <p:sldId id="278" r:id="rId16"/>
    <p:sldId id="279" r:id="rId17"/>
    <p:sldId id="280" r:id="rId18"/>
    <p:sldId id="285" r:id="rId19"/>
    <p:sldId id="286" r:id="rId20"/>
    <p:sldId id="28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0D23F-B03C-40C6-A96D-7DB0C1FE15F1}" v="1" dt="2018-10-16T19:42:00.535"/>
    <p1510:client id="{09C709FF-BC04-4BA1-8146-2A1E37FA18DC}" v="6" dt="2018-10-17T14:28:42.760"/>
    <p1510:client id="{2786EBA5-9E2E-4BBC-8061-F32FD87556F0}" v="1" dt="2018-10-17T16:29:43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2"/>
    <p:restoredTop sz="72115"/>
  </p:normalViewPr>
  <p:slideViewPr>
    <p:cSldViewPr snapToGrid="0" snapToObjects="1">
      <p:cViewPr varScale="1">
        <p:scale>
          <a:sx n="41" d="100"/>
          <a:sy n="41" d="100"/>
        </p:scale>
        <p:origin x="116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98420-D79D-1C41-A4CF-67EE2D931989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0C860-C4CC-6248-99FB-640D78DB4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74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0C860-C4CC-6248-99FB-640D78DB475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71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5E5-79B0-764A-AEE5-DBDD5B3563D7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9CC8-D621-564A-B8AE-1379211E5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8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5E5-79B0-764A-AEE5-DBDD5B3563D7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9CC8-D621-564A-B8AE-1379211E5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80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5E5-79B0-764A-AEE5-DBDD5B3563D7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9CC8-D621-564A-B8AE-1379211E5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01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5E5-79B0-764A-AEE5-DBDD5B3563D7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9CC8-D621-564A-B8AE-1379211E5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27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5E5-79B0-764A-AEE5-DBDD5B3563D7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9CC8-D621-564A-B8AE-1379211E5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14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5E5-79B0-764A-AEE5-DBDD5B3563D7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9CC8-D621-564A-B8AE-1379211E5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4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5E5-79B0-764A-AEE5-DBDD5B3563D7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9CC8-D621-564A-B8AE-1379211E5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9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5E5-79B0-764A-AEE5-DBDD5B3563D7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9CC8-D621-564A-B8AE-1379211E5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60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5E5-79B0-764A-AEE5-DBDD5B3563D7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9CC8-D621-564A-B8AE-1379211E5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16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5E5-79B0-764A-AEE5-DBDD5B3563D7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9CC8-D621-564A-B8AE-1379211E5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88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5E5-79B0-764A-AEE5-DBDD5B3563D7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9CC8-D621-564A-B8AE-1379211E5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3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A5E5-79B0-764A-AEE5-DBDD5B3563D7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C9CC8-D621-564A-B8AE-1379211E5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70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70769" y="389745"/>
            <a:ext cx="5557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>
                    <a:lumMod val="95000"/>
                  </a:schemeClr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JC CONSULTING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791" y="5951096"/>
            <a:ext cx="197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Team Members: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8050" y="5951096"/>
            <a:ext cx="16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Tam Dang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28802" y="5951097"/>
            <a:ext cx="270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Christopher </a:t>
            </a:r>
            <a:r>
              <a:rPr lang="en-CA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Santin</a:t>
            </a:r>
            <a:endParaRPr lang="en-CA" dirty="0">
              <a:solidFill>
                <a:schemeClr val="accent2">
                  <a:lumMod val="60000"/>
                  <a:lumOff val="4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06260" y="5951096"/>
            <a:ext cx="229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Quan</a:t>
            </a:r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Trinh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82" y="1705171"/>
            <a:ext cx="4255958" cy="36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5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4" y="449704"/>
            <a:ext cx="553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Project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3949" y="1678897"/>
            <a:ext cx="7090346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2400" dirty="0">
                <a:solidFill>
                  <a:srgbClr val="FFFF00"/>
                </a:solidFill>
              </a:rPr>
              <a:t>⚡︎</a:t>
            </a:r>
            <a:r>
              <a:rPr lang="en-CA" sz="2400" dirty="0">
                <a:solidFill>
                  <a:srgbClr val="FFFF00"/>
                </a:solidFill>
                <a:cs typeface="Calibri"/>
              </a:rPr>
              <a:t> </a:t>
            </a:r>
            <a:r>
              <a:rPr lang="en-CA" sz="2400" b="1" u="sng" dirty="0">
                <a:solidFill>
                  <a:schemeClr val="bg1"/>
                </a:solidFill>
                <a:cs typeface="Calibri"/>
              </a:rPr>
              <a:t>Objectives</a:t>
            </a:r>
          </a:p>
          <a:p>
            <a:r>
              <a:rPr lang="en-CA" sz="2400" dirty="0">
                <a:solidFill>
                  <a:schemeClr val="bg1"/>
                </a:solidFill>
                <a:cs typeface="Calibri"/>
              </a:rPr>
              <a:t>Website and app that targets user’s tag matching, profile and resume analyzing to find lists of potential candidates for various positions</a:t>
            </a:r>
            <a:endParaRPr lang="en-CA" dirty="0">
              <a:solidFill>
                <a:schemeClr val="bg1"/>
              </a:solidFill>
            </a:endParaRP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rgbClr val="FFFF00"/>
                </a:solidFill>
              </a:rPr>
              <a:t>⚡︎</a:t>
            </a:r>
            <a:r>
              <a:rPr lang="en-CA" sz="2400" b="1" u="sng" dirty="0">
                <a:solidFill>
                  <a:schemeClr val="bg1"/>
                </a:solidFill>
                <a:cs typeface="Calibri"/>
              </a:rPr>
              <a:t>Cooperate goals addressed</a:t>
            </a:r>
          </a:p>
          <a:p>
            <a:r>
              <a:rPr lang="en-CA" sz="2400" dirty="0">
                <a:solidFill>
                  <a:schemeClr val="bg1"/>
                </a:solidFill>
                <a:cs typeface="Calibri"/>
              </a:rPr>
              <a:t>Ability to both store and update candidate and company profiles in a way that allows for the easy matching of hopeful employees and the businesses that are looking to hire them.</a:t>
            </a:r>
            <a:endParaRPr lang="en-CA" dirty="0">
              <a:solidFill>
                <a:schemeClr val="bg1"/>
              </a:solidFill>
            </a:endParaRPr>
          </a:p>
          <a:p>
            <a:endParaRPr lang="en-CA" sz="2400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804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5" y="449704"/>
            <a:ext cx="953002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5400">
                <a:solidFill>
                  <a:schemeClr val="bg1"/>
                </a:solidFill>
                <a:latin typeface="Gill Sans MT Condensed"/>
              </a:rPr>
              <a:t>Project Plan</a:t>
            </a:r>
            <a:endParaRPr lang="en-CA" sz="5400">
              <a:latin typeface="Gill Sans MT Condensed"/>
            </a:endParaRPr>
          </a:p>
          <a:p>
            <a:endParaRPr lang="en-CA" sz="5400" dirty="0">
              <a:solidFill>
                <a:schemeClr val="bg1"/>
              </a:solidFill>
              <a:latin typeface="Gill Sans MT Condens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83E83-8BDF-418A-A7CD-C3D3293A8C5E}"/>
              </a:ext>
            </a:extLst>
          </p:cNvPr>
          <p:cNvSpPr txBox="1"/>
          <p:nvPr/>
        </p:nvSpPr>
        <p:spPr>
          <a:xfrm>
            <a:off x="1643990" y="2070978"/>
            <a:ext cx="7447471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dirty="0">
                <a:solidFill>
                  <a:srgbClr val="FFFF00"/>
                </a:solidFill>
                <a:latin typeface="Calibri"/>
                <a:cs typeface="Calibri"/>
              </a:rPr>
              <a:t>⚡︎ 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JC Consulting requirements and needs</a:t>
            </a:r>
          </a:p>
          <a:p>
            <a:r>
              <a:rPr lang="en-CA">
                <a:solidFill>
                  <a:srgbClr val="FFFF00"/>
                </a:solidFill>
                <a:latin typeface="Arial"/>
                <a:cs typeface="Arial"/>
              </a:rPr>
              <a:t>⚡︎ 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Grasp the sense of the whole project and fully understand the concept, models and terms which are created and defined by BA team 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CA">
                <a:solidFill>
                  <a:srgbClr val="FFFF00"/>
                </a:solidFill>
                <a:latin typeface="Arial"/>
                <a:cs typeface="Calibri"/>
              </a:rPr>
              <a:t>⚡︎ </a:t>
            </a:r>
            <a:r>
              <a:rPr lang="en-US">
                <a:solidFill>
                  <a:schemeClr val="bg1"/>
                </a:solidFill>
                <a:latin typeface="Arial"/>
                <a:cs typeface="Calibri"/>
              </a:rPr>
              <a:t>Framework or opensource will be used and how to implement them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CA">
                <a:solidFill>
                  <a:srgbClr val="FFFF00"/>
                </a:solidFill>
                <a:latin typeface="Arial"/>
                <a:cs typeface="Calibri"/>
              </a:rPr>
              <a:t>⚡︎ </a:t>
            </a:r>
            <a:r>
              <a:rPr lang="en-US">
                <a:solidFill>
                  <a:schemeClr val="bg1"/>
                </a:solidFill>
                <a:latin typeface="Arial"/>
                <a:cs typeface="Calibri"/>
              </a:rPr>
              <a:t>Each other’s availability and unanimous schedule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endParaRPr lang="en-US">
              <a:solidFill>
                <a:schemeClr val="bg1"/>
              </a:solidFill>
            </a:endParaRPr>
          </a:p>
          <a:p>
            <a:r>
              <a:rPr lang="en-CA">
                <a:solidFill>
                  <a:srgbClr val="FFFF00"/>
                </a:solidFill>
                <a:latin typeface="Arial"/>
                <a:cs typeface="Calibri"/>
              </a:rPr>
              <a:t>⚡︎ </a:t>
            </a:r>
            <a:r>
              <a:rPr lang="en-US">
                <a:solidFill>
                  <a:schemeClr val="bg1"/>
                </a:solidFill>
                <a:latin typeface="Arial"/>
                <a:cs typeface="Calibri"/>
              </a:rPr>
              <a:t>Constraints in knowledge of algorithms and complex mechanism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endParaRPr lang="en-US">
              <a:solidFill>
                <a:schemeClr val="bg1"/>
              </a:solidFill>
            </a:endParaRPr>
          </a:p>
          <a:p>
            <a:r>
              <a:rPr lang="en-CA">
                <a:solidFill>
                  <a:srgbClr val="FFFF00"/>
                </a:solidFill>
                <a:latin typeface="Arial"/>
                <a:cs typeface="Calibri"/>
              </a:rPr>
              <a:t>⚡︎ </a:t>
            </a:r>
            <a:r>
              <a:rPr lang="en-US">
                <a:solidFill>
                  <a:schemeClr val="bg1"/>
                </a:solidFill>
                <a:latin typeface="Arial"/>
                <a:cs typeface="Calibri"/>
              </a:rPr>
              <a:t>Adapt to agile approach and how to build the system from scratch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 </a:t>
            </a:r>
            <a:endParaRPr lang="en-US">
              <a:solidFill>
                <a:schemeClr val="bg1"/>
              </a:solidFill>
            </a:endParaRPr>
          </a:p>
          <a:p>
            <a:r>
              <a:rPr lang="en-CA">
                <a:solidFill>
                  <a:srgbClr val="FFFF00"/>
                </a:solidFill>
                <a:latin typeface="Arial"/>
                <a:cs typeface="Calibri"/>
              </a:rPr>
              <a:t>⚡︎ </a:t>
            </a:r>
            <a:r>
              <a:rPr lang="en-US">
                <a:solidFill>
                  <a:schemeClr val="bg1"/>
                </a:solidFill>
                <a:latin typeface="Arial"/>
                <a:cs typeface="Calibri"/>
              </a:rPr>
              <a:t>Deciding on who will be assigned what tasks and define the deadline </a:t>
            </a:r>
            <a:r>
              <a:rPr lang="en-US" dirty="0">
                <a:solidFill>
                  <a:schemeClr val="bg1"/>
                </a:solidFill>
                <a:latin typeface="Arial"/>
                <a:cs typeface="Calibri"/>
              </a:rPr>
              <a:t>for each of these tasks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2248-579D-4B7B-A2C9-605E55624D6C}"/>
              </a:ext>
            </a:extLst>
          </p:cNvPr>
          <p:cNvSpPr txBox="1"/>
          <p:nvPr/>
        </p:nvSpPr>
        <p:spPr>
          <a:xfrm>
            <a:off x="526815" y="1450622"/>
            <a:ext cx="60960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Constraints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481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4" y="449704"/>
            <a:ext cx="553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Project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5356" y="2271563"/>
            <a:ext cx="7090346" cy="25699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1600">
                <a:solidFill>
                  <a:srgbClr val="FFFF00"/>
                </a:solidFill>
                <a:cs typeface="Calibri"/>
              </a:rPr>
              <a:t>⚡︎ </a:t>
            </a:r>
            <a:r>
              <a:rPr lang="en-CA" sz="1600">
                <a:solidFill>
                  <a:schemeClr val="bg1"/>
                </a:solidFill>
                <a:cs typeface="Calibri"/>
              </a:rPr>
              <a:t>The team might be advised and requested to change if there are any feature </a:t>
            </a:r>
            <a:r>
              <a:rPr lang="en-CA" sz="1600" dirty="0">
                <a:solidFill>
                  <a:schemeClr val="bg1"/>
                </a:solidFill>
                <a:cs typeface="Calibri"/>
              </a:rPr>
              <a:t>or operation that doesn’t meet the need or defined requirements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CA" sz="1600">
                <a:solidFill>
                  <a:srgbClr val="FFFF00"/>
                </a:solidFill>
                <a:cs typeface="Calibri"/>
              </a:rPr>
              <a:t>⚡︎ </a:t>
            </a:r>
            <a:r>
              <a:rPr lang="en-CA" sz="1600">
                <a:solidFill>
                  <a:schemeClr val="bg1"/>
                </a:solidFill>
                <a:cs typeface="Calibri"/>
              </a:rPr>
              <a:t>The team will be focusing on the candidate part of the database work and related </a:t>
            </a:r>
            <a:r>
              <a:rPr lang="en-CA" sz="1600" dirty="0">
                <a:solidFill>
                  <a:schemeClr val="bg1"/>
                </a:solidFill>
                <a:cs typeface="Calibri"/>
              </a:rPr>
              <a:t>applications, as another team will be handling the client side.</a:t>
            </a:r>
            <a:endParaRPr lang="en-CA">
              <a:solidFill>
                <a:schemeClr val="bg1"/>
              </a:solidFill>
            </a:endParaRPr>
          </a:p>
          <a:p>
            <a:r>
              <a:rPr lang="en-CA" sz="1600">
                <a:solidFill>
                  <a:srgbClr val="FFFF00"/>
                </a:solidFill>
                <a:cs typeface="Calibri"/>
              </a:rPr>
              <a:t>⚡︎ </a:t>
            </a:r>
            <a:r>
              <a:rPr lang="en-CA" sz="1600">
                <a:solidFill>
                  <a:schemeClr val="bg1"/>
                </a:solidFill>
                <a:cs typeface="Calibri"/>
              </a:rPr>
              <a:t>The project might change as any updates in the technologies, new information </a:t>
            </a:r>
            <a:r>
              <a:rPr lang="en-CA" sz="1600" dirty="0">
                <a:solidFill>
                  <a:schemeClr val="bg1"/>
                </a:solidFill>
                <a:cs typeface="Calibri"/>
              </a:rPr>
              <a:t>or issues are revealed </a:t>
            </a:r>
            <a:endParaRPr lang="en-CA">
              <a:solidFill>
                <a:schemeClr val="bg1"/>
              </a:solidFill>
            </a:endParaRPr>
          </a:p>
          <a:p>
            <a:r>
              <a:rPr lang="en-CA" sz="1600">
                <a:solidFill>
                  <a:srgbClr val="FFFF00"/>
                </a:solidFill>
                <a:cs typeface="Calibri"/>
              </a:rPr>
              <a:t>⚡︎ </a:t>
            </a:r>
            <a:r>
              <a:rPr lang="en-CA" sz="1600">
                <a:solidFill>
                  <a:schemeClr val="bg1"/>
                </a:solidFill>
                <a:cs typeface="Calibri"/>
              </a:rPr>
              <a:t>Project flow will be ensured by project manager and coordinator</a:t>
            </a:r>
            <a:endParaRPr lang="en-CA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rgbClr val="FFFF00"/>
                </a:solidFill>
                <a:cs typeface="Calibri"/>
              </a:rPr>
              <a:t>⚡︎ </a:t>
            </a:r>
            <a:r>
              <a:rPr lang="en-CA" sz="1600">
                <a:solidFill>
                  <a:schemeClr val="bg1"/>
                </a:solidFill>
                <a:cs typeface="Calibri"/>
              </a:rPr>
              <a:t>Project teams will meet regularly and ensure all tasks are on track</a:t>
            </a:r>
            <a:endParaRPr lang="en-CA">
              <a:solidFill>
                <a:schemeClr val="bg1"/>
              </a:solidFill>
            </a:endParaRPr>
          </a:p>
          <a:p>
            <a:endParaRPr lang="en-CA" sz="1100" dirty="0">
              <a:solidFill>
                <a:schemeClr val="bg1"/>
              </a:solidFill>
              <a:cs typeface="Calibri"/>
            </a:endParaRPr>
          </a:p>
          <a:p>
            <a:endParaRPr lang="en-CA" sz="1100" dirty="0">
              <a:solidFill>
                <a:srgbClr val="FFFF00"/>
              </a:solidFill>
              <a:cs typeface="Calibri"/>
            </a:endParaRPr>
          </a:p>
          <a:p>
            <a:endParaRPr lang="en-CA" sz="1100" b="1" u="sng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89743-3FF9-4B39-9B97-95EAF8CAE7E0}"/>
              </a:ext>
            </a:extLst>
          </p:cNvPr>
          <p:cNvSpPr txBox="1"/>
          <p:nvPr/>
        </p:nvSpPr>
        <p:spPr>
          <a:xfrm>
            <a:off x="3048000" y="3200400"/>
            <a:ext cx="6096000" cy="8925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sz="1600">
              <a:latin typeface="Futura Condensed"/>
            </a:endParaRP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32B10-1593-4FD5-A8D2-C8F57C93E1D1}"/>
              </a:ext>
            </a:extLst>
          </p:cNvPr>
          <p:cNvSpPr txBox="1"/>
          <p:nvPr/>
        </p:nvSpPr>
        <p:spPr>
          <a:xfrm>
            <a:off x="3048000" y="3200400"/>
            <a:ext cx="6096000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sz="1200">
              <a:latin typeface="Frutiger-Light"/>
            </a:endParaRPr>
          </a:p>
          <a:p>
            <a:endParaRPr lang="en-US" sz="1200">
              <a:latin typeface="Frutiger-Light"/>
            </a:endParaRP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9DB7B-AC58-4225-A7A9-76ABBA1F9768}"/>
              </a:ext>
            </a:extLst>
          </p:cNvPr>
          <p:cNvSpPr txBox="1"/>
          <p:nvPr/>
        </p:nvSpPr>
        <p:spPr>
          <a:xfrm>
            <a:off x="526815" y="1450622"/>
            <a:ext cx="60960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Assumptions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07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4" y="449704"/>
            <a:ext cx="553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Project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245" y="1368453"/>
            <a:ext cx="709034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2400" b="1">
                <a:solidFill>
                  <a:schemeClr val="bg1"/>
                </a:solidFill>
                <a:cs typeface="Calibri"/>
              </a:rPr>
              <a:t>Deliverables</a:t>
            </a:r>
          </a:p>
          <a:p>
            <a:endParaRPr lang="en-CA" sz="2400" b="1" u="sng" dirty="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343032-6C77-4562-8BAA-AAA983B22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3097"/>
              </p:ext>
            </p:extLst>
          </p:nvPr>
        </p:nvGraphicFramePr>
        <p:xfrm>
          <a:off x="1681001" y="1915519"/>
          <a:ext cx="8168640" cy="464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940397388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317572143"/>
                    </a:ext>
                  </a:extLst>
                </a:gridCol>
              </a:tblGrid>
              <a:tr h="52669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Deliverable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Description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57953"/>
                  </a:ext>
                </a:extLst>
              </a:tr>
              <a:tr h="52669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JC Consulting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Website &amp; interface for JC Consulting users (both candidates and clients) so they can access services.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13259"/>
                  </a:ext>
                </a:extLst>
              </a:tr>
              <a:tr h="52669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Candidate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Database of candidates, their resumes/skills, current availability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06367"/>
                  </a:ext>
                </a:extLst>
              </a:tr>
              <a:tr h="52669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Client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Database of clients, current positions they are looking to fill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57057"/>
                  </a:ext>
                </a:extLst>
              </a:tr>
              <a:tr h="52669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Candidate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Add and update resumes, job applications, and skill settings.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505635"/>
                  </a:ext>
                </a:extLst>
              </a:tr>
              <a:tr h="52669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Client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Create and manage job postings and requirements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6560"/>
                  </a:ext>
                </a:extLst>
              </a:tr>
              <a:tr h="52669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Matching application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Narrow down potential candidates for a job position based on requirements.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2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94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4" y="449704"/>
            <a:ext cx="553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Project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3949" y="1678897"/>
            <a:ext cx="709034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2400" dirty="0">
                <a:solidFill>
                  <a:srgbClr val="FFFF00"/>
                </a:solidFill>
              </a:rPr>
              <a:t>⚡︎</a:t>
            </a:r>
            <a:r>
              <a:rPr lang="en-CA" sz="2400" dirty="0">
                <a:solidFill>
                  <a:srgbClr val="FFFF00"/>
                </a:solidFill>
                <a:cs typeface="Calibri"/>
              </a:rPr>
              <a:t> </a:t>
            </a:r>
            <a:r>
              <a:rPr lang="en-CA" sz="2400" dirty="0">
                <a:solidFill>
                  <a:schemeClr val="bg1"/>
                </a:solidFill>
                <a:cs typeface="Calibri"/>
              </a:rPr>
              <a:t>Meetings</a:t>
            </a:r>
          </a:p>
          <a:p>
            <a:endParaRPr lang="en-CA" sz="2400" dirty="0">
              <a:solidFill>
                <a:srgbClr val="FFFF00"/>
              </a:solidFill>
              <a:cs typeface="Calibri"/>
            </a:endParaRPr>
          </a:p>
          <a:p>
            <a:endParaRPr lang="en-CA" sz="2400" b="1" u="sng" dirty="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0136D8-1DC8-4EB3-9813-F396DE597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34452"/>
              </p:ext>
            </p:extLst>
          </p:nvPr>
        </p:nvGraphicFramePr>
        <p:xfrm>
          <a:off x="1969698" y="2559169"/>
          <a:ext cx="8346607" cy="381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155">
                  <a:extLst>
                    <a:ext uri="{9D8B030D-6E8A-4147-A177-3AD203B41FA5}">
                      <a16:colId xmlns:a16="http://schemas.microsoft.com/office/drawing/2014/main" val="1004443520"/>
                    </a:ext>
                  </a:extLst>
                </a:gridCol>
                <a:gridCol w="2280186">
                  <a:extLst>
                    <a:ext uri="{9D8B030D-6E8A-4147-A177-3AD203B41FA5}">
                      <a16:colId xmlns:a16="http://schemas.microsoft.com/office/drawing/2014/main" val="3493843460"/>
                    </a:ext>
                  </a:extLst>
                </a:gridCol>
                <a:gridCol w="2083133">
                  <a:extLst>
                    <a:ext uri="{9D8B030D-6E8A-4147-A177-3AD203B41FA5}">
                      <a16:colId xmlns:a16="http://schemas.microsoft.com/office/drawing/2014/main" val="546300511"/>
                    </a:ext>
                  </a:extLst>
                </a:gridCol>
                <a:gridCol w="2083133">
                  <a:extLst>
                    <a:ext uri="{9D8B030D-6E8A-4147-A177-3AD203B41FA5}">
                      <a16:colId xmlns:a16="http://schemas.microsoft.com/office/drawing/2014/main" val="2202378069"/>
                    </a:ext>
                  </a:extLst>
                </a:gridCol>
              </a:tblGrid>
              <a:tr h="607504"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Meeting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Purpose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Attendees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Frequency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197514"/>
                  </a:ext>
                </a:extLst>
              </a:tr>
              <a:tr h="1400634"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Scrum Meetings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Establish current state of work and next tasks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Team members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Weekly or Biweekly, as necessary.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285258"/>
                  </a:ext>
                </a:extLst>
              </a:tr>
              <a:tr h="1805637"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Project Meetings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Coordinate tasks and documentation between two CPA groups and BA team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Team members, Client CPA team, BA team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Biweekly, as necessary.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304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D89743-3FF9-4B39-9B97-95EAF8CAE7E0}"/>
              </a:ext>
            </a:extLst>
          </p:cNvPr>
          <p:cNvSpPr txBox="1"/>
          <p:nvPr/>
        </p:nvSpPr>
        <p:spPr>
          <a:xfrm>
            <a:off x="3048000" y="3200400"/>
            <a:ext cx="6096000" cy="8925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sz="1600">
              <a:latin typeface="Futura Condensed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4" y="449704"/>
            <a:ext cx="553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Project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3949" y="1678897"/>
            <a:ext cx="709034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2400" dirty="0">
                <a:solidFill>
                  <a:srgbClr val="FFFF00"/>
                </a:solidFill>
              </a:rPr>
              <a:t>⚡︎</a:t>
            </a:r>
            <a:r>
              <a:rPr lang="en-CA" sz="2400" dirty="0">
                <a:solidFill>
                  <a:srgbClr val="FFFF00"/>
                </a:solidFill>
                <a:cs typeface="Calibri"/>
              </a:rPr>
              <a:t> </a:t>
            </a:r>
            <a:r>
              <a:rPr lang="en-CA" sz="2400" b="1" dirty="0">
                <a:solidFill>
                  <a:schemeClr val="bg1"/>
                </a:solidFill>
                <a:cs typeface="Calibri"/>
              </a:rPr>
              <a:t>Task Listing (WBS- Work Breakdown Structure)</a:t>
            </a:r>
            <a:endParaRPr lang="en-CA" sz="2400" dirty="0">
              <a:solidFill>
                <a:schemeClr val="bg1"/>
              </a:solidFill>
              <a:cs typeface="Calibri"/>
            </a:endParaRPr>
          </a:p>
          <a:p>
            <a:endParaRPr lang="en-CA" sz="2400" dirty="0">
              <a:solidFill>
                <a:schemeClr val="bg1"/>
              </a:solidFill>
              <a:cs typeface="Calibri"/>
            </a:endParaRPr>
          </a:p>
          <a:p>
            <a:endParaRPr lang="en-CA" sz="2400" b="1" u="sng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89743-3FF9-4B39-9B97-95EAF8CAE7E0}"/>
              </a:ext>
            </a:extLst>
          </p:cNvPr>
          <p:cNvSpPr txBox="1"/>
          <p:nvPr/>
        </p:nvSpPr>
        <p:spPr>
          <a:xfrm>
            <a:off x="3048000" y="3200400"/>
            <a:ext cx="6096000" cy="8925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sz="1600">
              <a:latin typeface="Futura Condensed"/>
            </a:endParaRPr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F71096-391F-442F-9B54-303829F53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17376"/>
              </p:ext>
            </p:extLst>
          </p:nvPr>
        </p:nvGraphicFramePr>
        <p:xfrm>
          <a:off x="1337094" y="2343509"/>
          <a:ext cx="855750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23">
                  <a:extLst>
                    <a:ext uri="{9D8B030D-6E8A-4147-A177-3AD203B41FA5}">
                      <a16:colId xmlns:a16="http://schemas.microsoft.com/office/drawing/2014/main" val="1866096826"/>
                    </a:ext>
                  </a:extLst>
                </a:gridCol>
                <a:gridCol w="4367733">
                  <a:extLst>
                    <a:ext uri="{9D8B030D-6E8A-4147-A177-3AD203B41FA5}">
                      <a16:colId xmlns:a16="http://schemas.microsoft.com/office/drawing/2014/main" val="12014516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575565"/>
                    </a:ext>
                  </a:extLst>
                </a:gridCol>
                <a:gridCol w="1517651">
                  <a:extLst>
                    <a:ext uri="{9D8B030D-6E8A-4147-A177-3AD203B41FA5}">
                      <a16:colId xmlns:a16="http://schemas.microsoft.com/office/drawing/2014/main" val="4263484574"/>
                    </a:ext>
                  </a:extLst>
                </a:gridCol>
                <a:gridCol w="1259922">
                  <a:extLst>
                    <a:ext uri="{9D8B030D-6E8A-4147-A177-3AD203B41FA5}">
                      <a16:colId xmlns:a16="http://schemas.microsoft.com/office/drawing/2014/main" val="3607196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Reference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Tasks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CA" sz="1000" dirty="0">
                          <a:effectLst/>
                        </a:rPr>
                        <a:t>Duration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000" dirty="0">
                          <a:effectLst/>
                        </a:rPr>
                        <a:t>Dependency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791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A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JC Consulting Website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Two weeks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CA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87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B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Candidate Database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Two weeks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endParaRPr lang="en-CA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66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C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Candidate Applications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Three weeks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A, B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64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D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Matching Application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Three weeks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A, B, C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6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E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Testing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Eight weeks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A, B, C, D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341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35F4ED-E37D-4396-B441-52ACD1C172EE}"/>
              </a:ext>
            </a:extLst>
          </p:cNvPr>
          <p:cNvSpPr txBox="1"/>
          <p:nvPr/>
        </p:nvSpPr>
        <p:spPr>
          <a:xfrm>
            <a:off x="3048000" y="3200400"/>
            <a:ext cx="7821283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latin typeface="Frutiger-Light"/>
            </a:endParaRPr>
          </a:p>
          <a:p>
            <a:endParaRPr lang="en-US"/>
          </a:p>
          <a:p>
            <a:endParaRPr lang="en-US" sz="1200">
              <a:latin typeface="Frutiger-Ligh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5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4" y="449704"/>
            <a:ext cx="553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Project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3949" y="1678897"/>
            <a:ext cx="709034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2400" dirty="0">
                <a:solidFill>
                  <a:srgbClr val="FFFF00"/>
                </a:solidFill>
              </a:rPr>
              <a:t>⚡︎</a:t>
            </a:r>
            <a:r>
              <a:rPr lang="en-CA" sz="2400" dirty="0">
                <a:solidFill>
                  <a:srgbClr val="FFFF00"/>
                </a:solidFill>
                <a:cs typeface="Calibri"/>
              </a:rPr>
              <a:t> </a:t>
            </a:r>
            <a:r>
              <a:rPr lang="en-CA" sz="2400" b="1" dirty="0">
                <a:solidFill>
                  <a:schemeClr val="bg1"/>
                </a:solidFill>
                <a:cs typeface="Calibri"/>
              </a:rPr>
              <a:t>Gantt Chart</a:t>
            </a:r>
            <a:endParaRPr lang="en-CA" sz="2400" dirty="0">
              <a:solidFill>
                <a:schemeClr val="bg1"/>
              </a:solidFill>
              <a:cs typeface="Calibri"/>
            </a:endParaRPr>
          </a:p>
          <a:p>
            <a:endParaRPr lang="en-CA" sz="2400" dirty="0">
              <a:solidFill>
                <a:schemeClr val="bg1"/>
              </a:solidFill>
              <a:cs typeface="Calibri"/>
            </a:endParaRPr>
          </a:p>
          <a:p>
            <a:endParaRPr lang="en-CA" sz="2400" b="1" u="sng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89743-3FF9-4B39-9B97-95EAF8CAE7E0}"/>
              </a:ext>
            </a:extLst>
          </p:cNvPr>
          <p:cNvSpPr txBox="1"/>
          <p:nvPr/>
        </p:nvSpPr>
        <p:spPr>
          <a:xfrm>
            <a:off x="3048000" y="3200400"/>
            <a:ext cx="6096000" cy="8925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sz="1600">
              <a:latin typeface="Futura Condensed"/>
            </a:endParaRP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5F4ED-E37D-4396-B441-52ACD1C172EE}"/>
              </a:ext>
            </a:extLst>
          </p:cNvPr>
          <p:cNvSpPr txBox="1"/>
          <p:nvPr/>
        </p:nvSpPr>
        <p:spPr>
          <a:xfrm>
            <a:off x="3048000" y="3200400"/>
            <a:ext cx="7821283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latin typeface="Frutiger-Light"/>
            </a:endParaRPr>
          </a:p>
          <a:p>
            <a:endParaRPr lang="en-US"/>
          </a:p>
          <a:p>
            <a:endParaRPr lang="en-US" sz="1200">
              <a:latin typeface="Frutiger-Light"/>
            </a:endParaRPr>
          </a:p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B852BD-6368-4A1A-93DB-2AA6CC9A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72953"/>
              </p:ext>
            </p:extLst>
          </p:nvPr>
        </p:nvGraphicFramePr>
        <p:xfrm>
          <a:off x="2199735" y="2559169"/>
          <a:ext cx="669638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576">
                  <a:extLst>
                    <a:ext uri="{9D8B030D-6E8A-4147-A177-3AD203B41FA5}">
                      <a16:colId xmlns:a16="http://schemas.microsoft.com/office/drawing/2014/main" val="1342875418"/>
                    </a:ext>
                  </a:extLst>
                </a:gridCol>
                <a:gridCol w="492213">
                  <a:extLst>
                    <a:ext uri="{9D8B030D-6E8A-4147-A177-3AD203B41FA5}">
                      <a16:colId xmlns:a16="http://schemas.microsoft.com/office/drawing/2014/main" val="3681394936"/>
                    </a:ext>
                  </a:extLst>
                </a:gridCol>
                <a:gridCol w="492213">
                  <a:extLst>
                    <a:ext uri="{9D8B030D-6E8A-4147-A177-3AD203B41FA5}">
                      <a16:colId xmlns:a16="http://schemas.microsoft.com/office/drawing/2014/main" val="1016686805"/>
                    </a:ext>
                  </a:extLst>
                </a:gridCol>
                <a:gridCol w="492213">
                  <a:extLst>
                    <a:ext uri="{9D8B030D-6E8A-4147-A177-3AD203B41FA5}">
                      <a16:colId xmlns:a16="http://schemas.microsoft.com/office/drawing/2014/main" val="3826187218"/>
                    </a:ext>
                  </a:extLst>
                </a:gridCol>
                <a:gridCol w="434979">
                  <a:extLst>
                    <a:ext uri="{9D8B030D-6E8A-4147-A177-3AD203B41FA5}">
                      <a16:colId xmlns:a16="http://schemas.microsoft.com/office/drawing/2014/main" val="3815263798"/>
                    </a:ext>
                  </a:extLst>
                </a:gridCol>
                <a:gridCol w="434979">
                  <a:extLst>
                    <a:ext uri="{9D8B030D-6E8A-4147-A177-3AD203B41FA5}">
                      <a16:colId xmlns:a16="http://schemas.microsoft.com/office/drawing/2014/main" val="3648336889"/>
                    </a:ext>
                  </a:extLst>
                </a:gridCol>
                <a:gridCol w="434979">
                  <a:extLst>
                    <a:ext uri="{9D8B030D-6E8A-4147-A177-3AD203B41FA5}">
                      <a16:colId xmlns:a16="http://schemas.microsoft.com/office/drawing/2014/main" val="3036831731"/>
                    </a:ext>
                  </a:extLst>
                </a:gridCol>
                <a:gridCol w="457872">
                  <a:extLst>
                    <a:ext uri="{9D8B030D-6E8A-4147-A177-3AD203B41FA5}">
                      <a16:colId xmlns:a16="http://schemas.microsoft.com/office/drawing/2014/main" val="3891323624"/>
                    </a:ext>
                  </a:extLst>
                </a:gridCol>
                <a:gridCol w="457872">
                  <a:extLst>
                    <a:ext uri="{9D8B030D-6E8A-4147-A177-3AD203B41FA5}">
                      <a16:colId xmlns:a16="http://schemas.microsoft.com/office/drawing/2014/main" val="1305611855"/>
                    </a:ext>
                  </a:extLst>
                </a:gridCol>
                <a:gridCol w="457872">
                  <a:extLst>
                    <a:ext uri="{9D8B030D-6E8A-4147-A177-3AD203B41FA5}">
                      <a16:colId xmlns:a16="http://schemas.microsoft.com/office/drawing/2014/main" val="1768750927"/>
                    </a:ext>
                  </a:extLst>
                </a:gridCol>
                <a:gridCol w="412085">
                  <a:extLst>
                    <a:ext uri="{9D8B030D-6E8A-4147-A177-3AD203B41FA5}">
                      <a16:colId xmlns:a16="http://schemas.microsoft.com/office/drawing/2014/main" val="3571721907"/>
                    </a:ext>
                  </a:extLst>
                </a:gridCol>
                <a:gridCol w="961533">
                  <a:extLst>
                    <a:ext uri="{9D8B030D-6E8A-4147-A177-3AD203B41FA5}">
                      <a16:colId xmlns:a16="http://schemas.microsoft.com/office/drawing/2014/main" val="14960424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 dirty="0">
                          <a:effectLst/>
                        </a:rPr>
                        <a:t>Task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rtl="0" fontAlgn="base"/>
                      <a:r>
                        <a:rPr lang="en-CA" sz="1200" dirty="0">
                          <a:effectLst/>
                        </a:rPr>
                        <a:t>Weeks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 dirty="0">
                          <a:effectLst/>
                        </a:rPr>
                        <a:t>Complete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702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dirty="0">
                          <a:effectLst/>
                        </a:rPr>
                        <a:t>1 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dirty="0">
                          <a:effectLst/>
                        </a:rPr>
                        <a:t>2 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dirty="0">
                          <a:effectLst/>
                        </a:rPr>
                        <a:t>3 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dirty="0">
                          <a:effectLst/>
                        </a:rPr>
                        <a:t>4 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dirty="0">
                          <a:effectLst/>
                        </a:rPr>
                        <a:t>5 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dirty="0">
                          <a:effectLst/>
                        </a:rPr>
                        <a:t>6 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dirty="0">
                          <a:effectLst/>
                        </a:rPr>
                        <a:t>7 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dirty="0">
                          <a:effectLst/>
                        </a:rPr>
                        <a:t>8 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dirty="0">
                          <a:effectLst/>
                        </a:rPr>
                        <a:t>9 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dirty="0">
                          <a:effectLst/>
                        </a:rPr>
                        <a:t>10 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91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A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Week 2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840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B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Week 3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C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Week 7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62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D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Week 9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89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E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X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100" dirty="0">
                          <a:effectLst/>
                        </a:rPr>
                        <a:t>Week 10 </a:t>
                      </a:r>
                      <a:endParaRPr lang="en-CA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49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CA" sz="1100" dirty="0">
                        <a:effectLst/>
                        <a:latin typeface="Frutiger-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96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86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4" y="449704"/>
            <a:ext cx="553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Project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3949" y="1678897"/>
            <a:ext cx="709034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2400" dirty="0">
                <a:solidFill>
                  <a:srgbClr val="FFFF00"/>
                </a:solidFill>
              </a:rPr>
              <a:t>⚡︎</a:t>
            </a:r>
            <a:r>
              <a:rPr lang="en-CA" sz="2400" dirty="0">
                <a:solidFill>
                  <a:srgbClr val="FFFF00"/>
                </a:solidFill>
                <a:cs typeface="Calibri"/>
              </a:rPr>
              <a:t> </a:t>
            </a:r>
            <a:r>
              <a:rPr lang="en-CA" sz="2400" b="1" dirty="0">
                <a:solidFill>
                  <a:schemeClr val="bg1"/>
                </a:solidFill>
                <a:cs typeface="Calibri"/>
              </a:rPr>
              <a:t>Milestones</a:t>
            </a:r>
            <a:endParaRPr lang="en-CA" sz="2400" dirty="0">
              <a:solidFill>
                <a:schemeClr val="bg1"/>
              </a:solidFill>
              <a:cs typeface="Calibri"/>
            </a:endParaRPr>
          </a:p>
          <a:p>
            <a:endParaRPr lang="en-CA" sz="2400" dirty="0">
              <a:solidFill>
                <a:schemeClr val="bg1"/>
              </a:solidFill>
              <a:cs typeface="Calibri"/>
            </a:endParaRPr>
          </a:p>
          <a:p>
            <a:endParaRPr lang="en-CA" sz="2400" b="1" u="sng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89743-3FF9-4B39-9B97-95EAF8CAE7E0}"/>
              </a:ext>
            </a:extLst>
          </p:cNvPr>
          <p:cNvSpPr txBox="1"/>
          <p:nvPr/>
        </p:nvSpPr>
        <p:spPr>
          <a:xfrm>
            <a:off x="3048000" y="3200400"/>
            <a:ext cx="6096000" cy="8925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sz="1600">
              <a:latin typeface="Futura Condensed"/>
            </a:endParaRP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5F4ED-E37D-4396-B441-52ACD1C172EE}"/>
              </a:ext>
            </a:extLst>
          </p:cNvPr>
          <p:cNvSpPr txBox="1"/>
          <p:nvPr/>
        </p:nvSpPr>
        <p:spPr>
          <a:xfrm>
            <a:off x="3048000" y="3200400"/>
            <a:ext cx="7821283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latin typeface="Frutiger-Light"/>
            </a:endParaRPr>
          </a:p>
          <a:p>
            <a:endParaRPr lang="en-US"/>
          </a:p>
          <a:p>
            <a:endParaRPr lang="en-US" sz="1200">
              <a:latin typeface="Frutiger-Light"/>
            </a:endParaRPr>
          </a:p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8722AA-93A9-4A97-9B54-B58C62E1B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45077"/>
              </p:ext>
            </p:extLst>
          </p:nvPr>
        </p:nvGraphicFramePr>
        <p:xfrm>
          <a:off x="2113471" y="2602301"/>
          <a:ext cx="7901146" cy="270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3270">
                  <a:extLst>
                    <a:ext uri="{9D8B030D-6E8A-4147-A177-3AD203B41FA5}">
                      <a16:colId xmlns:a16="http://schemas.microsoft.com/office/drawing/2014/main" val="3063806180"/>
                    </a:ext>
                  </a:extLst>
                </a:gridCol>
                <a:gridCol w="1788938">
                  <a:extLst>
                    <a:ext uri="{9D8B030D-6E8A-4147-A177-3AD203B41FA5}">
                      <a16:colId xmlns:a16="http://schemas.microsoft.com/office/drawing/2014/main" val="984976497"/>
                    </a:ext>
                  </a:extLst>
                </a:gridCol>
                <a:gridCol w="1788938">
                  <a:extLst>
                    <a:ext uri="{9D8B030D-6E8A-4147-A177-3AD203B41FA5}">
                      <a16:colId xmlns:a16="http://schemas.microsoft.com/office/drawing/2014/main" val="196992107"/>
                    </a:ext>
                  </a:extLst>
                </a:gridCol>
              </a:tblGrid>
              <a:tr h="613776"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Major Activity or Milestone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Estimated Milestone Target date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Owner/Reviewer Team Members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617131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Website set up and ready for added applications.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Week 2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CA" sz="1200" dirty="0">
                        <a:effectLst/>
                        <a:latin typeface="Frutiger-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154803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Database built and functional.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Week 3 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CA" sz="1200" dirty="0">
                        <a:effectLst/>
                        <a:latin typeface="Frutiger-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313653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Candidate applications built.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Week 6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CA" sz="1200" dirty="0">
                        <a:effectLst/>
                        <a:latin typeface="Frutiger-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528784"/>
                  </a:ext>
                </a:extLst>
              </a:tr>
              <a:tr h="613776"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Matching application finished and matched to Client applications and database.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Week 9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CA" sz="1200" dirty="0">
                        <a:effectLst/>
                        <a:latin typeface="Frutiger-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223647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Testing finished, product ready.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200" dirty="0">
                          <a:effectLst/>
                        </a:rPr>
                        <a:t>Week 10 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CA" sz="1200" dirty="0">
                        <a:effectLst/>
                        <a:latin typeface="Frutiger-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3400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1D3DD7-B37B-4C7E-A889-FC95ACE36F57}"/>
              </a:ext>
            </a:extLst>
          </p:cNvPr>
          <p:cNvSpPr txBox="1"/>
          <p:nvPr/>
        </p:nvSpPr>
        <p:spPr>
          <a:xfrm>
            <a:off x="3048000" y="3200400"/>
            <a:ext cx="60960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sz="1200">
              <a:latin typeface="Frutiger-Ligh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5" y="449704"/>
            <a:ext cx="953002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5400">
                <a:solidFill>
                  <a:schemeClr val="bg1"/>
                </a:solidFill>
                <a:latin typeface="Gill Sans MT Condensed" charset="0"/>
              </a:rPr>
              <a:t>Risk Assessment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487DE2-F79A-43BD-B050-68FA9B333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23503"/>
              </p:ext>
            </p:extLst>
          </p:nvPr>
        </p:nvGraphicFramePr>
        <p:xfrm>
          <a:off x="1832939" y="1982968"/>
          <a:ext cx="81686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222">
                  <a:extLst>
                    <a:ext uri="{9D8B030D-6E8A-4147-A177-3AD203B41FA5}">
                      <a16:colId xmlns:a16="http://schemas.microsoft.com/office/drawing/2014/main" val="1349418493"/>
                    </a:ext>
                  </a:extLst>
                </a:gridCol>
                <a:gridCol w="987775">
                  <a:extLst>
                    <a:ext uri="{9D8B030D-6E8A-4147-A177-3AD203B41FA5}">
                      <a16:colId xmlns:a16="http://schemas.microsoft.com/office/drawing/2014/main" val="1458638097"/>
                    </a:ext>
                  </a:extLst>
                </a:gridCol>
                <a:gridCol w="1183637">
                  <a:extLst>
                    <a:ext uri="{9D8B030D-6E8A-4147-A177-3AD203B41FA5}">
                      <a16:colId xmlns:a16="http://schemas.microsoft.com/office/drawing/2014/main" val="1693318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Likelihood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31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Multiple teams working on the same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7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Corporate changes to project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1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Individual and group team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8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Condradictory design between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0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0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5" y="449704"/>
            <a:ext cx="953002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latin typeface="Gill Sans MT Condensed" charset="0"/>
              </a:rPr>
              <a:t>Product Backlog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42C198-6DB0-4B11-A274-4C59F189C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36153"/>
              </p:ext>
            </p:extLst>
          </p:nvPr>
        </p:nvGraphicFramePr>
        <p:xfrm>
          <a:off x="2100262" y="1670003"/>
          <a:ext cx="799147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3187493169"/>
                    </a:ext>
                  </a:extLst>
                </a:gridCol>
                <a:gridCol w="5876925">
                  <a:extLst>
                    <a:ext uri="{9D8B030D-6E8A-4147-A177-3AD203B41FA5}">
                      <a16:colId xmlns:a16="http://schemas.microsoft.com/office/drawing/2014/main" val="64639974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28350918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81986785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ID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Story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Estimation 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Priority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7196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As a candidate/client user, I want to register for an account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0148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2 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As a candidate/client user, I want to login the system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2 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3248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3 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As a candidate/client user, I want to logout the current account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3 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949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4 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As a candidate/client user, I want to view my personal profile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4 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551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5 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As a candidate user, I want to upload my resume, portfolio, work experience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5 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473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6 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As a client user, I want to post job postings, position requirements, company regulation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6 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997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7 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Create script to generate database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3 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7 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605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8 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As a candidate user, I want to view a list of potential jobs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3 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8 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697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9 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As a client user, I want to view a list of prospective candidate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3 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9 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366469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10 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As a candidate/client user, I want to see notifications about my recommended jobs/candidates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3 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10 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274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11 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As a candidate/client/admin user, I want to send messages/emails to other users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2 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11 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5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12 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As a client user, I want to see candidate’s status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>
                          <a:effectLst/>
                        </a:rPr>
                        <a:t>12 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9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27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5" y="449704"/>
            <a:ext cx="416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>
                <a:solidFill>
                  <a:schemeClr val="bg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Project Description</a:t>
            </a:r>
            <a:endParaRPr lang="en-CA" sz="5400" dirty="0">
              <a:solidFill>
                <a:schemeClr val="bg1"/>
              </a:solidFill>
              <a:latin typeface="Gill Sans MT Condensed" charset="0"/>
              <a:ea typeface="Gill Sans MT Condensed" charset="0"/>
              <a:cs typeface="Gill Sans MT Condense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3948" y="1678897"/>
            <a:ext cx="90186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FF00"/>
                </a:solidFill>
              </a:rPr>
              <a:t>⚡︎ </a:t>
            </a:r>
            <a:r>
              <a:rPr lang="en-US" sz="2400" dirty="0">
                <a:solidFill>
                  <a:schemeClr val="bg1"/>
                </a:solidFill>
              </a:rPr>
              <a:t>Allows individual companies and potential talented employees to contact each other through a central, experienced company (JC Consulting) that will handle all vetting and matching to requirements by both parties</a:t>
            </a:r>
            <a:r>
              <a:rPr lang="en-CA" sz="2400" dirty="0">
                <a:solidFill>
                  <a:schemeClr val="bg1"/>
                </a:solidFill>
              </a:rPr>
              <a:t> </a:t>
            </a:r>
          </a:p>
          <a:p>
            <a:endParaRPr lang="en-CA" sz="2400" dirty="0">
              <a:solidFill>
                <a:srgbClr val="FFFF00"/>
              </a:solidFill>
            </a:endParaRPr>
          </a:p>
          <a:p>
            <a:r>
              <a:rPr lang="en-CA" sz="2400" dirty="0">
                <a:solidFill>
                  <a:srgbClr val="FFFF00"/>
                </a:solidFill>
              </a:rPr>
              <a:t>⚡︎ </a:t>
            </a:r>
            <a:r>
              <a:rPr lang="en-CA" sz="2400" dirty="0">
                <a:solidFill>
                  <a:schemeClr val="bg1"/>
                </a:solidFill>
              </a:rPr>
              <a:t>Saves time and effort on both sides and prevent contractor/company matches that leave either side dissatisfied. 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rgbClr val="FFFF00"/>
                </a:solidFill>
              </a:rPr>
              <a:t>⚡︎ </a:t>
            </a:r>
            <a:r>
              <a:rPr lang="en-CA" sz="2400" dirty="0">
                <a:solidFill>
                  <a:schemeClr val="bg1"/>
                </a:solidFill>
              </a:rPr>
              <a:t>Works with BA and other CPA team.</a:t>
            </a:r>
          </a:p>
          <a:p>
            <a:endParaRPr lang="en-CA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2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5" y="449704"/>
            <a:ext cx="953002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5400">
                <a:solidFill>
                  <a:schemeClr val="bg1"/>
                </a:solidFill>
                <a:latin typeface="Gill Sans MT Condensed" charset="0"/>
              </a:rPr>
              <a:t>Sprint Backlog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354ACE-6F17-4ECD-A6E3-4E179344BF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1110" y="1674518"/>
          <a:ext cx="911198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97">
                  <a:extLst>
                    <a:ext uri="{9D8B030D-6E8A-4147-A177-3AD203B41FA5}">
                      <a16:colId xmlns:a16="http://schemas.microsoft.com/office/drawing/2014/main" val="3114518720"/>
                    </a:ext>
                  </a:extLst>
                </a:gridCol>
                <a:gridCol w="2277997">
                  <a:extLst>
                    <a:ext uri="{9D8B030D-6E8A-4147-A177-3AD203B41FA5}">
                      <a16:colId xmlns:a16="http://schemas.microsoft.com/office/drawing/2014/main" val="3768775869"/>
                    </a:ext>
                  </a:extLst>
                </a:gridCol>
                <a:gridCol w="2277997">
                  <a:extLst>
                    <a:ext uri="{9D8B030D-6E8A-4147-A177-3AD203B41FA5}">
                      <a16:colId xmlns:a16="http://schemas.microsoft.com/office/drawing/2014/main" val="780564111"/>
                    </a:ext>
                  </a:extLst>
                </a:gridCol>
                <a:gridCol w="2277997">
                  <a:extLst>
                    <a:ext uri="{9D8B030D-6E8A-4147-A177-3AD203B41FA5}">
                      <a16:colId xmlns:a16="http://schemas.microsoft.com/office/drawing/2014/main" val="3563376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Forecast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Current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Done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18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UI design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Minutes of Meeting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Project Vision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10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User Login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Meeting with other teams</a:t>
                      </a: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Project Summary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90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User logout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Meeting with Coordinator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User’s stories, personas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53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Client-Side Database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 fontAlgn="base">
                        <a:buNone/>
                      </a:pPr>
                      <a:r>
                        <a:rPr lang="en-US" sz="1200">
                          <a:effectLst/>
                        </a:rPr>
                        <a:t>Update System Implementation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Defining high-level Requirements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993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Testing functions...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Gather Information and analyzing requirements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91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Designing Dashboard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Defining upcoming objectives and manage risks/issues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6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Designing user’s profile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89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Email Notification System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93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Client (Companies) UI design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63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Error Page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63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Tag matching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14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Server-Side Database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91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66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3861" y="1214478"/>
            <a:ext cx="553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Thank you for listening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1279" y="2137808"/>
            <a:ext cx="553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>
                <a:solidFill>
                  <a:schemeClr val="bg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Any Questions?</a:t>
            </a:r>
            <a:endParaRPr lang="en-CA" sz="5400" dirty="0">
              <a:solidFill>
                <a:schemeClr val="bg1"/>
              </a:solidFill>
              <a:latin typeface="Gill Sans MT Condensed" charset="0"/>
              <a:ea typeface="Gill Sans MT Condensed" charset="0"/>
              <a:cs typeface="Gill Sans MT Condensed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83" y="3281577"/>
            <a:ext cx="3837571" cy="29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0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4" y="449704"/>
            <a:ext cx="553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>
                <a:solidFill>
                  <a:schemeClr val="bg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High Level Requirement</a:t>
            </a:r>
            <a:endParaRPr lang="en-CA" sz="5400" dirty="0">
              <a:solidFill>
                <a:schemeClr val="bg1"/>
              </a:solidFill>
              <a:latin typeface="Gill Sans MT Condensed" charset="0"/>
              <a:ea typeface="Gill Sans MT Condensed" charset="0"/>
              <a:cs typeface="Gill Sans MT Condense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54" y="1903116"/>
            <a:ext cx="7208436" cy="419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5" y="449704"/>
            <a:ext cx="416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922" y="1944903"/>
            <a:ext cx="5328866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2400" b="1" u="sng" dirty="0">
                <a:solidFill>
                  <a:schemeClr val="bg1"/>
                </a:solidFill>
              </a:rPr>
              <a:t>In Scope: </a:t>
            </a:r>
          </a:p>
          <a:p>
            <a:pPr fontAlgn="base"/>
            <a:r>
              <a:rPr lang="en-CA" sz="2400" dirty="0">
                <a:solidFill>
                  <a:schemeClr val="bg1"/>
                </a:solidFill>
              </a:rPr>
              <a:t>- Responsive and friendly GUI </a:t>
            </a:r>
          </a:p>
          <a:p>
            <a:pPr fontAlgn="base"/>
            <a:r>
              <a:rPr lang="en-CA" sz="2400" dirty="0">
                <a:solidFill>
                  <a:schemeClr val="bg1"/>
                </a:solidFill>
              </a:rPr>
              <a:t>- Login/logout and AUTH mechanisms </a:t>
            </a:r>
          </a:p>
          <a:p>
            <a:pPr fontAlgn="base"/>
            <a:r>
              <a:rPr lang="en-CA" sz="2400" dirty="0">
                <a:solidFill>
                  <a:schemeClr val="bg1"/>
                </a:solidFill>
              </a:rPr>
              <a:t>- Auto-generated documents for both employers and employees </a:t>
            </a:r>
          </a:p>
          <a:p>
            <a:pPr fontAlgn="base"/>
            <a:r>
              <a:rPr lang="en-CA" sz="2400" dirty="0">
                <a:solidFill>
                  <a:schemeClr val="bg1"/>
                </a:solidFill>
              </a:rPr>
              <a:t>- Current system analyzation and assessment </a:t>
            </a:r>
          </a:p>
          <a:p>
            <a:pPr fontAlgn="base"/>
            <a:r>
              <a:rPr lang="en-CA" sz="2400" dirty="0">
                <a:solidFill>
                  <a:schemeClr val="bg1"/>
                </a:solidFill>
              </a:rPr>
              <a:t>- Website support and </a:t>
            </a:r>
            <a:r>
              <a:rPr lang="en-CA" sz="2400">
                <a:solidFill>
                  <a:schemeClr val="bg1"/>
                </a:solidFill>
              </a:rPr>
              <a:t>Database </a:t>
            </a:r>
            <a:r>
              <a:rPr lang="en-CA" sz="2400" dirty="0">
                <a:solidFill>
                  <a:schemeClr val="bg1"/>
                </a:solidFill>
              </a:rPr>
              <a:t>maintenance </a:t>
            </a:r>
            <a:endParaRPr lang="en-CA" sz="2400">
              <a:solidFill>
                <a:schemeClr val="bg1"/>
              </a:solidFill>
              <a:cs typeface="Calibri"/>
            </a:endParaRPr>
          </a:p>
          <a:p>
            <a:pPr fontAlgn="base"/>
            <a:endParaRPr lang="en-CA" sz="2400">
              <a:solidFill>
                <a:schemeClr val="bg1"/>
              </a:solidFill>
              <a:cs typeface="Calibri"/>
            </a:endParaRPr>
          </a:p>
          <a:p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351" y="1944903"/>
            <a:ext cx="5328866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2400" b="1" u="sng" dirty="0">
                <a:solidFill>
                  <a:schemeClr val="bg1"/>
                </a:solidFill>
              </a:rPr>
              <a:t>Out Scope: </a:t>
            </a:r>
          </a:p>
          <a:p>
            <a:pPr fontAlgn="base"/>
            <a:r>
              <a:rPr lang="en-CA" sz="2400" dirty="0">
                <a:solidFill>
                  <a:schemeClr val="bg1"/>
                </a:solidFill>
              </a:rPr>
              <a:t>- </a:t>
            </a:r>
            <a:r>
              <a:rPr lang="en-CA" sz="2400">
                <a:solidFill>
                  <a:schemeClr val="bg1"/>
                </a:solidFill>
              </a:rPr>
              <a:t>Cross-platform</a:t>
            </a:r>
            <a:endParaRPr lang="en-CA" sz="2400">
              <a:solidFill>
                <a:schemeClr val="bg1"/>
              </a:solidFill>
              <a:cs typeface="Calibri"/>
            </a:endParaRPr>
          </a:p>
          <a:p>
            <a:pPr fontAlgn="base"/>
            <a:r>
              <a:rPr lang="en-CA" sz="2400" dirty="0">
                <a:solidFill>
                  <a:schemeClr val="bg1"/>
                </a:solidFill>
              </a:rPr>
              <a:t>- Cloud database </a:t>
            </a:r>
          </a:p>
          <a:p>
            <a:pPr fontAlgn="base"/>
            <a:r>
              <a:rPr lang="en-CA" sz="2400" dirty="0">
                <a:solidFill>
                  <a:schemeClr val="bg1"/>
                </a:solidFill>
              </a:rPr>
              <a:t>- Associated social networks </a:t>
            </a:r>
          </a:p>
          <a:p>
            <a:pPr fontAlgn="base"/>
            <a:r>
              <a:rPr lang="en-CA" sz="2400" dirty="0">
                <a:solidFill>
                  <a:schemeClr val="bg1"/>
                </a:solidFill>
              </a:rPr>
              <a:t>- Google indexing 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7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5" y="449704"/>
            <a:ext cx="953002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latin typeface="Gill Sans MT Condensed" charset="0"/>
              </a:rPr>
              <a:t>Stakeholder and User Descriptions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663" y="1371051"/>
            <a:ext cx="1064848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2400" b="1">
                <a:solidFill>
                  <a:schemeClr val="bg1"/>
                </a:solidFill>
                <a:cs typeface="Calibri"/>
              </a:rPr>
              <a:t>Stakeholder summary 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D658AE-C977-4014-85E0-1576077B1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66702"/>
              </p:ext>
            </p:extLst>
          </p:nvPr>
        </p:nvGraphicFramePr>
        <p:xfrm>
          <a:off x="1472880" y="2254227"/>
          <a:ext cx="9075627" cy="3654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209">
                  <a:extLst>
                    <a:ext uri="{9D8B030D-6E8A-4147-A177-3AD203B41FA5}">
                      <a16:colId xmlns:a16="http://schemas.microsoft.com/office/drawing/2014/main" val="4059989455"/>
                    </a:ext>
                  </a:extLst>
                </a:gridCol>
                <a:gridCol w="3025209">
                  <a:extLst>
                    <a:ext uri="{9D8B030D-6E8A-4147-A177-3AD203B41FA5}">
                      <a16:colId xmlns:a16="http://schemas.microsoft.com/office/drawing/2014/main" val="1608685100"/>
                    </a:ext>
                  </a:extLst>
                </a:gridCol>
                <a:gridCol w="3025209">
                  <a:extLst>
                    <a:ext uri="{9D8B030D-6E8A-4147-A177-3AD203B41FA5}">
                      <a16:colId xmlns:a16="http://schemas.microsoft.com/office/drawing/2014/main" val="972989328"/>
                    </a:ext>
                  </a:extLst>
                </a:gridCol>
              </a:tblGrid>
              <a:tr h="4914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Stakeholder Name 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Represents 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Role 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170413"/>
                  </a:ext>
                </a:extLst>
              </a:tr>
              <a:tr h="79066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JC Consulting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These executives represent the owners and establishers of JC Consulting.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Setting requirements and needs for the project.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39889"/>
                  </a:ext>
                </a:extLst>
              </a:tr>
              <a:tr h="790665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Professor Tyler </a:t>
                      </a:r>
                      <a:r>
                        <a:rPr lang="en-US" sz="1100" err="1">
                          <a:effectLst/>
                        </a:rPr>
                        <a:t>Krimmel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George Brown Contact Point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Liaison between JC Consulting and George Brown CPA and BA students.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013177"/>
                  </a:ext>
                </a:extLst>
              </a:tr>
              <a:tr h="790665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Clients (Companies)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Companies looking for employees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Using the system to find and match with contractors.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240255"/>
                  </a:ext>
                </a:extLst>
              </a:tr>
              <a:tr h="790665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Contractors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Individuals looking for work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Using the system to find and match with companies.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32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46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5" y="449704"/>
            <a:ext cx="953002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latin typeface="Gill Sans MT Condensed" charset="0"/>
              </a:rPr>
              <a:t>Stakeholder and User Descriptions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441" y="1371051"/>
            <a:ext cx="1064848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cs typeface="Calibri"/>
              </a:rPr>
              <a:t>User Summary</a:t>
            </a:r>
            <a:endParaRPr lang="en-CA" sz="2400" b="1" u="sng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3365B0-5F53-4DBA-8A80-2D4CAC894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59777"/>
              </p:ext>
            </p:extLst>
          </p:nvPr>
        </p:nvGraphicFramePr>
        <p:xfrm>
          <a:off x="1151254" y="2120926"/>
          <a:ext cx="9931544" cy="416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86">
                  <a:extLst>
                    <a:ext uri="{9D8B030D-6E8A-4147-A177-3AD203B41FA5}">
                      <a16:colId xmlns:a16="http://schemas.microsoft.com/office/drawing/2014/main" val="529911188"/>
                    </a:ext>
                  </a:extLst>
                </a:gridCol>
                <a:gridCol w="2482886">
                  <a:extLst>
                    <a:ext uri="{9D8B030D-6E8A-4147-A177-3AD203B41FA5}">
                      <a16:colId xmlns:a16="http://schemas.microsoft.com/office/drawing/2014/main" val="4294073651"/>
                    </a:ext>
                  </a:extLst>
                </a:gridCol>
                <a:gridCol w="2482886">
                  <a:extLst>
                    <a:ext uri="{9D8B030D-6E8A-4147-A177-3AD203B41FA5}">
                      <a16:colId xmlns:a16="http://schemas.microsoft.com/office/drawing/2014/main" val="1654327885"/>
                    </a:ext>
                  </a:extLst>
                </a:gridCol>
                <a:gridCol w="2482886">
                  <a:extLst>
                    <a:ext uri="{9D8B030D-6E8A-4147-A177-3AD203B41FA5}">
                      <a16:colId xmlns:a16="http://schemas.microsoft.com/office/drawing/2014/main" val="540593629"/>
                    </a:ext>
                  </a:extLst>
                </a:gridCol>
              </a:tblGrid>
              <a:tr h="3239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User Name 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Description 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Responsibilities 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Stakeholder 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88546"/>
                  </a:ext>
                </a:extLst>
              </a:tr>
              <a:tr h="1351978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Administrators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Employees for JC Consulting responsible for the website/database.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Maintain system efficiency and solve any issues that might arise in the database. 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100" dirty="0">
                          <a:effectLst/>
                        </a:rPr>
                        <a:t>Keep database information up to date. 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100" dirty="0">
                          <a:effectLst/>
                        </a:rPr>
                        <a:t>Link clients with contractors.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JC Consulting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742101"/>
                  </a:ext>
                </a:extLst>
              </a:tr>
              <a:tr h="1140725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Clients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Companies looking to JC Consulting to find employees.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Enter job offers. 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100" dirty="0">
                          <a:effectLst/>
                        </a:rPr>
                        <a:t>Choose contractors from those connected from Administrators (or reject choices).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Clients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551212"/>
                  </a:ext>
                </a:extLst>
              </a:tr>
              <a:tr h="1351978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Contractors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Individuals looking to JC Consulting to help them find work.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Enter resumes and keep up to date. 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100" dirty="0">
                          <a:effectLst/>
                        </a:rPr>
                        <a:t>Inform of interest in particular job offers. 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100" dirty="0">
                          <a:effectLst/>
                        </a:rPr>
                        <a:t>Accept or reject connected opportunities.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Contractors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819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54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4" y="449704"/>
            <a:ext cx="744107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5400">
                <a:solidFill>
                  <a:schemeClr val="bg1"/>
                </a:solidFill>
                <a:latin typeface="Gill Sans MT Condensed" charset="0"/>
              </a:rPr>
              <a:t>Stakeholder and User</a:t>
            </a:r>
            <a:r>
              <a:rPr lang="en-CA" sz="5400" dirty="0">
                <a:solidFill>
                  <a:schemeClr val="bg1"/>
                </a:solidFill>
                <a:latin typeface="Gill Sans MT Condensed"/>
              </a:rPr>
              <a:t> </a:t>
            </a:r>
            <a:r>
              <a:rPr lang="en-CA" sz="5400">
                <a:solidFill>
                  <a:schemeClr val="bg1"/>
                </a:solidFill>
                <a:latin typeface="Gill Sans MT Condensed"/>
              </a:rPr>
              <a:t>Descriptions</a:t>
            </a:r>
          </a:p>
          <a:p>
            <a:endParaRPr lang="en-CA" sz="5400" dirty="0">
              <a:solidFill>
                <a:schemeClr val="bg1"/>
              </a:solidFill>
              <a:latin typeface="Gill Sans MT Condensed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9F3F74-CC1D-41B7-8413-6C43E47ED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84542"/>
              </p:ext>
            </p:extLst>
          </p:nvPr>
        </p:nvGraphicFramePr>
        <p:xfrm>
          <a:off x="1748272" y="2302820"/>
          <a:ext cx="8168637" cy="276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416144906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1401075949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84320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Contractor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Administrator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5201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Register, Login, Logout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Update user profiles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1912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Profile creation and control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Update and access 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9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Resume creation/updating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Position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Match contractors to company positions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6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View positions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View/select candidates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Report results to 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0419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View offer notifications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Contact candidates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629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3936BF-E3FB-4ADF-87E2-B1DDA7CDB4A7}"/>
              </a:ext>
            </a:extLst>
          </p:cNvPr>
          <p:cNvSpPr txBox="1"/>
          <p:nvPr/>
        </p:nvSpPr>
        <p:spPr>
          <a:xfrm>
            <a:off x="526815" y="1328326"/>
            <a:ext cx="60960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User </a:t>
            </a:r>
            <a:r>
              <a:rPr lang="en-US" sz="2400" b="1">
                <a:solidFill>
                  <a:srgbClr val="FFFFFF"/>
                </a:solidFill>
                <a:cs typeface="Calibri"/>
              </a:rPr>
              <a:t>Requirements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908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4" y="449704"/>
            <a:ext cx="7770333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5400">
                <a:solidFill>
                  <a:schemeClr val="bg1"/>
                </a:solidFill>
                <a:latin typeface="Gill Sans MT Condensed" charset="0"/>
                <a:ea typeface="Gill Sans MT Condensed" charset="0"/>
                <a:cs typeface="Gill Sans MT Condensed" charset="0"/>
              </a:rPr>
              <a:t>Stakeholder and User Descriptions</a:t>
            </a:r>
            <a:endParaRPr lang="en-CA" sz="5400">
              <a:latin typeface="Gill Sans MT Condensed" charset="0"/>
              <a:ea typeface="Gill Sans MT Condensed" charset="0"/>
              <a:cs typeface="Gill Sans MT Condensed" charset="0"/>
            </a:endParaRPr>
          </a:p>
          <a:p>
            <a:endParaRPr lang="en-CA" sz="5400" dirty="0">
              <a:solidFill>
                <a:schemeClr val="bg1"/>
              </a:solidFill>
              <a:latin typeface="Gill Sans MT Condensed" charset="0"/>
              <a:ea typeface="Gill Sans MT Condensed" charset="0"/>
              <a:cs typeface="Gill Sans MT Condense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097" y="1321416"/>
            <a:ext cx="709034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User</a:t>
            </a:r>
            <a:r>
              <a:rPr lang="en-US" sz="2400" b="1">
                <a:solidFill>
                  <a:schemeClr val="bg1"/>
                </a:solidFill>
                <a:cs typeface="Calibri"/>
              </a:rPr>
              <a:t> Expectations</a:t>
            </a:r>
            <a:endParaRPr lang="en-CA" sz="240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1BC833-4E14-4BA7-8B4C-70F6AF056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51003"/>
              </p:ext>
            </p:extLst>
          </p:nvPr>
        </p:nvGraphicFramePr>
        <p:xfrm>
          <a:off x="1165015" y="2208746"/>
          <a:ext cx="9830738" cy="257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758">
                  <a:extLst>
                    <a:ext uri="{9D8B030D-6E8A-4147-A177-3AD203B41FA5}">
                      <a16:colId xmlns:a16="http://schemas.microsoft.com/office/drawing/2014/main" val="2038373290"/>
                    </a:ext>
                  </a:extLst>
                </a:gridCol>
                <a:gridCol w="3304351">
                  <a:extLst>
                    <a:ext uri="{9D8B030D-6E8A-4147-A177-3AD203B41FA5}">
                      <a16:colId xmlns:a16="http://schemas.microsoft.com/office/drawing/2014/main" val="1190222959"/>
                    </a:ext>
                  </a:extLst>
                </a:gridCol>
                <a:gridCol w="3339629">
                  <a:extLst>
                    <a:ext uri="{9D8B030D-6E8A-4147-A177-3AD203B41FA5}">
                      <a16:colId xmlns:a16="http://schemas.microsoft.com/office/drawing/2014/main" val="1646759742"/>
                    </a:ext>
                  </a:extLst>
                </a:gridCol>
              </a:tblGrid>
              <a:tr h="5056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Companies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Contractors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Administrators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22755"/>
                  </a:ext>
                </a:extLst>
              </a:tr>
              <a:tr h="207038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CA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CA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- Simple, streamlined interface</a:t>
                      </a:r>
                    </a:p>
                    <a:p>
                      <a:pPr lvl="0" algn="l">
                        <a:buNone/>
                      </a:pPr>
                      <a:r>
                        <a:rPr lang="en-CA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- Fluid options for applicant selection</a:t>
                      </a:r>
                    </a:p>
                    <a:p>
                      <a:pPr lvl="0" algn="l">
                        <a:buNone/>
                      </a:pPr>
                      <a:r>
                        <a:rPr lang="en-CA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- Matching jobs with suitable applicants</a:t>
                      </a:r>
                      <a:endParaRPr lang="en-CA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- Complex, detailed interface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- Apply to jobs both automatically and by 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/>
                        <a:t>- Modify candidate availabilities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- Match candidates with companies for specific jobs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76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6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5" y="449704"/>
            <a:ext cx="953002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5400">
                <a:solidFill>
                  <a:schemeClr val="bg1"/>
                </a:solidFill>
                <a:latin typeface="Gill Sans MT Condensed" charset="0"/>
              </a:rPr>
              <a:t>Additional Features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6A7F0-48F3-40E1-8E0B-5DD2BE4E8CFA}"/>
              </a:ext>
            </a:extLst>
          </p:cNvPr>
          <p:cNvSpPr txBox="1"/>
          <p:nvPr/>
        </p:nvSpPr>
        <p:spPr>
          <a:xfrm>
            <a:off x="1213556" y="1864548"/>
            <a:ext cx="60960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400" dirty="0">
                <a:solidFill>
                  <a:srgbClr val="FFFF00"/>
                </a:solidFill>
              </a:rPr>
              <a:t>⚡︎</a:t>
            </a:r>
            <a:r>
              <a:rPr lang="en-CA" sz="2400">
                <a:solidFill>
                  <a:schemeClr val="bg1"/>
                </a:solidFill>
              </a:rPr>
              <a:t> Candidate analysis and ranking</a:t>
            </a:r>
            <a:endParaRPr lang="en-US"/>
          </a:p>
          <a:p>
            <a:r>
              <a:rPr lang="en-CA" sz="2400">
                <a:solidFill>
                  <a:srgbClr val="FFFF00"/>
                </a:solidFill>
              </a:rPr>
              <a:t>⚡︎</a:t>
            </a:r>
            <a:r>
              <a:rPr lang="en-CA" sz="2400">
                <a:solidFill>
                  <a:schemeClr val="bg1"/>
                </a:solidFill>
              </a:rPr>
              <a:t> Candidate/Position tagging and filtering</a:t>
            </a:r>
            <a:endParaRPr lang="en-CA"/>
          </a:p>
          <a:p>
            <a:r>
              <a:rPr lang="en-CA" sz="2400" dirty="0">
                <a:solidFill>
                  <a:srgbClr val="FFFF00"/>
                </a:solidFill>
              </a:rPr>
              <a:t>⚡︎</a:t>
            </a:r>
            <a:r>
              <a:rPr lang="en-CA" sz="2400">
                <a:solidFill>
                  <a:schemeClr val="bg1"/>
                </a:solidFill>
              </a:rPr>
              <a:t> Form automation</a:t>
            </a:r>
            <a:endParaRPr lang="en-CA"/>
          </a:p>
          <a:p>
            <a:r>
              <a:rPr lang="en-CA" sz="2400">
                <a:solidFill>
                  <a:srgbClr val="FFFF00"/>
                </a:solidFill>
              </a:rPr>
              <a:t>⚡︎</a:t>
            </a:r>
            <a:r>
              <a:rPr lang="en-CA" sz="2400">
                <a:solidFill>
                  <a:schemeClr val="bg1"/>
                </a:solidFill>
              </a:rPr>
              <a:t> Background listing options</a:t>
            </a:r>
            <a:endParaRPr lang="en-CA"/>
          </a:p>
          <a:p>
            <a:r>
              <a:rPr lang="en-CA" sz="2400">
                <a:solidFill>
                  <a:srgbClr val="FFFF00"/>
                </a:solidFill>
              </a:rPr>
              <a:t>⚡︎</a:t>
            </a:r>
            <a:r>
              <a:rPr lang="en-CA" sz="2400">
                <a:solidFill>
                  <a:schemeClr val="bg1"/>
                </a:solidFill>
              </a:rPr>
              <a:t> Basic machine intelligence</a:t>
            </a:r>
            <a:endParaRPr lang="en-CA"/>
          </a:p>
          <a:p>
            <a:r>
              <a:rPr lang="en-CA" sz="2400" dirty="0">
                <a:solidFill>
                  <a:srgbClr val="FFFF00"/>
                </a:solidFill>
              </a:rPr>
              <a:t>⚡︎</a:t>
            </a:r>
            <a:r>
              <a:rPr lang="en-CA" sz="2400">
                <a:solidFill>
                  <a:schemeClr val="bg1"/>
                </a:solidFill>
              </a:rPr>
              <a:t> Multi platform support (</a:t>
            </a:r>
            <a:r>
              <a:rPr lang="en-CA" sz="2400">
                <a:solidFill>
                  <a:schemeClr val="bg1"/>
                </a:solidFill>
                <a:cs typeface="Calibri"/>
              </a:rPr>
              <a:t>optional)</a:t>
            </a:r>
          </a:p>
        </p:txBody>
      </p:sp>
    </p:spTree>
    <p:extLst>
      <p:ext uri="{BB962C8B-B14F-4D97-AF65-F5344CB8AC3E}">
        <p14:creationId xmlns:p14="http://schemas.microsoft.com/office/powerpoint/2010/main" val="207529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979</Words>
  <Application>Microsoft Office PowerPoint</Application>
  <PresentationFormat>Widescreen</PresentationFormat>
  <Paragraphs>351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Frutiger-Light</vt:lpstr>
      <vt:lpstr>Futura Condensed</vt:lpstr>
      <vt:lpstr>Futura Medium</vt:lpstr>
      <vt:lpstr>Gill Sans MT Condensed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 Dang</dc:creator>
  <cp:lastModifiedBy>Chris Santin</cp:lastModifiedBy>
  <cp:revision>512</cp:revision>
  <dcterms:created xsi:type="dcterms:W3CDTF">2018-10-10T16:14:55Z</dcterms:created>
  <dcterms:modified xsi:type="dcterms:W3CDTF">2018-10-17T16:29:43Z</dcterms:modified>
</cp:coreProperties>
</file>