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511F20-9810-4C3A-ABF3-7E7EB578281C}" type="datetimeFigureOut">
              <a:rPr lang="en-US" smtClean="0"/>
              <a:t>12/4/2017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A4044A-A793-44D4-A4C1-36D4A9D15AE6}" type="slidenum">
              <a:rPr lang="en-US" smtClean="0"/>
              <a:t>‹#›</a:t>
            </a:fld>
            <a:endParaRPr lang="en-US"/>
          </a:p>
        </p:txBody>
      </p:sp>
    </p:spTree>
    <p:extLst>
      <p:ext uri="{BB962C8B-B14F-4D97-AF65-F5344CB8AC3E}">
        <p14:creationId xmlns:p14="http://schemas.microsoft.com/office/powerpoint/2010/main" val="65225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intuition to this can be obtained from the fact that given the short length of tweets, people generally use </a:t>
            </a:r>
            <a:r>
              <a:rPr lang="en-US" dirty="0" err="1"/>
              <a:t>stopwords</a:t>
            </a:r>
            <a:r>
              <a:rPr lang="en-US" dirty="0"/>
              <a:t> such as and, while, before, after and so on. </a:t>
            </a:r>
          </a:p>
          <a:p>
            <a:r>
              <a:rPr lang="en-US" dirty="0"/>
              <a:t>Thus removal of </a:t>
            </a:r>
            <a:r>
              <a:rPr lang="en-US" dirty="0" err="1"/>
              <a:t>stopwords</a:t>
            </a:r>
            <a:r>
              <a:rPr lang="en-US" dirty="0"/>
              <a:t> makes a lot of difference to the accuracy</a:t>
            </a:r>
          </a:p>
        </p:txBody>
      </p:sp>
      <p:sp>
        <p:nvSpPr>
          <p:cNvPr id="4" name="Slide Number Placeholder 3"/>
          <p:cNvSpPr>
            <a:spLocks noGrp="1"/>
          </p:cNvSpPr>
          <p:nvPr>
            <p:ph type="sldNum" sz="quarter" idx="10"/>
          </p:nvPr>
        </p:nvSpPr>
        <p:spPr/>
        <p:txBody>
          <a:bodyPr/>
          <a:lstStyle/>
          <a:p>
            <a:fld id="{37A4044A-A793-44D4-A4C1-36D4A9D15AE6}" type="slidenum">
              <a:rPr lang="en-US" smtClean="0"/>
              <a:t>12</a:t>
            </a:fld>
            <a:endParaRPr lang="en-US"/>
          </a:p>
        </p:txBody>
      </p:sp>
    </p:spTree>
    <p:extLst>
      <p:ext uri="{BB962C8B-B14F-4D97-AF65-F5344CB8AC3E}">
        <p14:creationId xmlns:p14="http://schemas.microsoft.com/office/powerpoint/2010/main" val="3454487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A5A89-46CA-49A8-8E6D-CE233745FB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06E79F-DCDF-4CEC-BB12-FA5A6B4F32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785093-DFC1-4718-8429-7B5546C8E2CA}"/>
              </a:ext>
            </a:extLst>
          </p:cNvPr>
          <p:cNvSpPr>
            <a:spLocks noGrp="1"/>
          </p:cNvSpPr>
          <p:nvPr>
            <p:ph type="dt" sz="half" idx="10"/>
          </p:nvPr>
        </p:nvSpPr>
        <p:spPr/>
        <p:txBody>
          <a:bodyPr/>
          <a:lstStyle/>
          <a:p>
            <a:fld id="{3C30D418-F911-4B0B-B435-5E25174778C0}" type="datetimeFigureOut">
              <a:rPr lang="en-US" smtClean="0"/>
              <a:t>12/4/2017</a:t>
            </a:fld>
            <a:endParaRPr lang="en-US"/>
          </a:p>
        </p:txBody>
      </p:sp>
      <p:sp>
        <p:nvSpPr>
          <p:cNvPr id="5" name="Footer Placeholder 4">
            <a:extLst>
              <a:ext uri="{FF2B5EF4-FFF2-40B4-BE49-F238E27FC236}">
                <a16:creationId xmlns:a16="http://schemas.microsoft.com/office/drawing/2014/main" id="{B411B63A-5254-4025-99CB-6A4776611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F870E7-C7B1-4242-95DE-D4891BAB6151}"/>
              </a:ext>
            </a:extLst>
          </p:cNvPr>
          <p:cNvSpPr>
            <a:spLocks noGrp="1"/>
          </p:cNvSpPr>
          <p:nvPr>
            <p:ph type="sldNum" sz="quarter" idx="12"/>
          </p:nvPr>
        </p:nvSpPr>
        <p:spPr/>
        <p:txBody>
          <a:bodyPr/>
          <a:lstStyle/>
          <a:p>
            <a:fld id="{556F49C5-6DD3-4A68-8000-4F4E4CDBF035}" type="slidenum">
              <a:rPr lang="en-US" smtClean="0"/>
              <a:t>‹#›</a:t>
            </a:fld>
            <a:endParaRPr lang="en-US"/>
          </a:p>
        </p:txBody>
      </p:sp>
    </p:spTree>
    <p:extLst>
      <p:ext uri="{BB962C8B-B14F-4D97-AF65-F5344CB8AC3E}">
        <p14:creationId xmlns:p14="http://schemas.microsoft.com/office/powerpoint/2010/main" val="988404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F71E9-770C-4203-BB7A-245B37281E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C5CE14-2C72-4FB6-9286-0964007E7C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EB1D09-7D20-4801-B0F2-2B4E75A96E38}"/>
              </a:ext>
            </a:extLst>
          </p:cNvPr>
          <p:cNvSpPr>
            <a:spLocks noGrp="1"/>
          </p:cNvSpPr>
          <p:nvPr>
            <p:ph type="dt" sz="half" idx="10"/>
          </p:nvPr>
        </p:nvSpPr>
        <p:spPr/>
        <p:txBody>
          <a:bodyPr/>
          <a:lstStyle/>
          <a:p>
            <a:fld id="{3C30D418-F911-4B0B-B435-5E25174778C0}" type="datetimeFigureOut">
              <a:rPr lang="en-US" smtClean="0"/>
              <a:t>12/4/2017</a:t>
            </a:fld>
            <a:endParaRPr lang="en-US"/>
          </a:p>
        </p:txBody>
      </p:sp>
      <p:sp>
        <p:nvSpPr>
          <p:cNvPr id="5" name="Footer Placeholder 4">
            <a:extLst>
              <a:ext uri="{FF2B5EF4-FFF2-40B4-BE49-F238E27FC236}">
                <a16:creationId xmlns:a16="http://schemas.microsoft.com/office/drawing/2014/main" id="{F058791F-1280-4C72-8567-290E1EB58E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EB25E1-E0C9-4DF5-B3F1-5EC43970E07E}"/>
              </a:ext>
            </a:extLst>
          </p:cNvPr>
          <p:cNvSpPr>
            <a:spLocks noGrp="1"/>
          </p:cNvSpPr>
          <p:nvPr>
            <p:ph type="sldNum" sz="quarter" idx="12"/>
          </p:nvPr>
        </p:nvSpPr>
        <p:spPr/>
        <p:txBody>
          <a:bodyPr/>
          <a:lstStyle/>
          <a:p>
            <a:fld id="{556F49C5-6DD3-4A68-8000-4F4E4CDBF035}" type="slidenum">
              <a:rPr lang="en-US" smtClean="0"/>
              <a:t>‹#›</a:t>
            </a:fld>
            <a:endParaRPr lang="en-US"/>
          </a:p>
        </p:txBody>
      </p:sp>
    </p:spTree>
    <p:extLst>
      <p:ext uri="{BB962C8B-B14F-4D97-AF65-F5344CB8AC3E}">
        <p14:creationId xmlns:p14="http://schemas.microsoft.com/office/powerpoint/2010/main" val="279108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3C05DE-2CD6-46FF-8612-BCC8EA923F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CF732B-6085-4A4A-B435-7280E0A370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E56A54-7ECA-412F-8D14-5C7970D38D35}"/>
              </a:ext>
            </a:extLst>
          </p:cNvPr>
          <p:cNvSpPr>
            <a:spLocks noGrp="1"/>
          </p:cNvSpPr>
          <p:nvPr>
            <p:ph type="dt" sz="half" idx="10"/>
          </p:nvPr>
        </p:nvSpPr>
        <p:spPr/>
        <p:txBody>
          <a:bodyPr/>
          <a:lstStyle/>
          <a:p>
            <a:fld id="{3C30D418-F911-4B0B-B435-5E25174778C0}" type="datetimeFigureOut">
              <a:rPr lang="en-US" smtClean="0"/>
              <a:t>12/4/2017</a:t>
            </a:fld>
            <a:endParaRPr lang="en-US"/>
          </a:p>
        </p:txBody>
      </p:sp>
      <p:sp>
        <p:nvSpPr>
          <p:cNvPr id="5" name="Footer Placeholder 4">
            <a:extLst>
              <a:ext uri="{FF2B5EF4-FFF2-40B4-BE49-F238E27FC236}">
                <a16:creationId xmlns:a16="http://schemas.microsoft.com/office/drawing/2014/main" id="{CA062126-D948-4F44-88E3-8701829444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2FE1B-10EC-4810-B041-FCE7F598623C}"/>
              </a:ext>
            </a:extLst>
          </p:cNvPr>
          <p:cNvSpPr>
            <a:spLocks noGrp="1"/>
          </p:cNvSpPr>
          <p:nvPr>
            <p:ph type="sldNum" sz="quarter" idx="12"/>
          </p:nvPr>
        </p:nvSpPr>
        <p:spPr/>
        <p:txBody>
          <a:bodyPr/>
          <a:lstStyle/>
          <a:p>
            <a:fld id="{556F49C5-6DD3-4A68-8000-4F4E4CDBF035}" type="slidenum">
              <a:rPr lang="en-US" smtClean="0"/>
              <a:t>‹#›</a:t>
            </a:fld>
            <a:endParaRPr lang="en-US"/>
          </a:p>
        </p:txBody>
      </p:sp>
    </p:spTree>
    <p:extLst>
      <p:ext uri="{BB962C8B-B14F-4D97-AF65-F5344CB8AC3E}">
        <p14:creationId xmlns:p14="http://schemas.microsoft.com/office/powerpoint/2010/main" val="315534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7E4B-2C1E-4599-8C40-FF281A03E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F70171-A57A-4622-AC4F-1FEFF5D7EFF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835319-26DB-447C-9E90-D515D20B4253}"/>
              </a:ext>
            </a:extLst>
          </p:cNvPr>
          <p:cNvSpPr>
            <a:spLocks noGrp="1"/>
          </p:cNvSpPr>
          <p:nvPr>
            <p:ph type="dt" sz="half" idx="10"/>
          </p:nvPr>
        </p:nvSpPr>
        <p:spPr/>
        <p:txBody>
          <a:bodyPr/>
          <a:lstStyle/>
          <a:p>
            <a:fld id="{3C30D418-F911-4B0B-B435-5E25174778C0}" type="datetimeFigureOut">
              <a:rPr lang="en-US" smtClean="0"/>
              <a:t>12/4/2017</a:t>
            </a:fld>
            <a:endParaRPr lang="en-US"/>
          </a:p>
        </p:txBody>
      </p:sp>
      <p:sp>
        <p:nvSpPr>
          <p:cNvPr id="5" name="Footer Placeholder 4">
            <a:extLst>
              <a:ext uri="{FF2B5EF4-FFF2-40B4-BE49-F238E27FC236}">
                <a16:creationId xmlns:a16="http://schemas.microsoft.com/office/drawing/2014/main" id="{2CBCB56A-F85F-4D5E-BCFC-74189D463C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2B0437-F835-4672-B73C-F7135899396C}"/>
              </a:ext>
            </a:extLst>
          </p:cNvPr>
          <p:cNvSpPr>
            <a:spLocks noGrp="1"/>
          </p:cNvSpPr>
          <p:nvPr>
            <p:ph type="sldNum" sz="quarter" idx="12"/>
          </p:nvPr>
        </p:nvSpPr>
        <p:spPr/>
        <p:txBody>
          <a:bodyPr/>
          <a:lstStyle/>
          <a:p>
            <a:fld id="{556F49C5-6DD3-4A68-8000-4F4E4CDBF035}" type="slidenum">
              <a:rPr lang="en-US" smtClean="0"/>
              <a:t>‹#›</a:t>
            </a:fld>
            <a:endParaRPr lang="en-US"/>
          </a:p>
        </p:txBody>
      </p:sp>
    </p:spTree>
    <p:extLst>
      <p:ext uri="{BB962C8B-B14F-4D97-AF65-F5344CB8AC3E}">
        <p14:creationId xmlns:p14="http://schemas.microsoft.com/office/powerpoint/2010/main" val="1786789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3D523-7950-4282-A1A8-FB1B365923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0C01D6-50D2-4766-B444-11338391A2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E161F75-5D7F-4174-8DD7-54A3C9F1ECE1}"/>
              </a:ext>
            </a:extLst>
          </p:cNvPr>
          <p:cNvSpPr>
            <a:spLocks noGrp="1"/>
          </p:cNvSpPr>
          <p:nvPr>
            <p:ph type="dt" sz="half" idx="10"/>
          </p:nvPr>
        </p:nvSpPr>
        <p:spPr/>
        <p:txBody>
          <a:bodyPr/>
          <a:lstStyle/>
          <a:p>
            <a:fld id="{3C30D418-F911-4B0B-B435-5E25174778C0}" type="datetimeFigureOut">
              <a:rPr lang="en-US" smtClean="0"/>
              <a:t>12/4/2017</a:t>
            </a:fld>
            <a:endParaRPr lang="en-US"/>
          </a:p>
        </p:txBody>
      </p:sp>
      <p:sp>
        <p:nvSpPr>
          <p:cNvPr id="5" name="Footer Placeholder 4">
            <a:extLst>
              <a:ext uri="{FF2B5EF4-FFF2-40B4-BE49-F238E27FC236}">
                <a16:creationId xmlns:a16="http://schemas.microsoft.com/office/drawing/2014/main" id="{5E7BC497-FDCC-482D-AAE6-D9EA1B4B8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9952C6-F0FB-42A8-A094-0C67F71FFBB5}"/>
              </a:ext>
            </a:extLst>
          </p:cNvPr>
          <p:cNvSpPr>
            <a:spLocks noGrp="1"/>
          </p:cNvSpPr>
          <p:nvPr>
            <p:ph type="sldNum" sz="quarter" idx="12"/>
          </p:nvPr>
        </p:nvSpPr>
        <p:spPr/>
        <p:txBody>
          <a:bodyPr/>
          <a:lstStyle/>
          <a:p>
            <a:fld id="{556F49C5-6DD3-4A68-8000-4F4E4CDBF035}" type="slidenum">
              <a:rPr lang="en-US" smtClean="0"/>
              <a:t>‹#›</a:t>
            </a:fld>
            <a:endParaRPr lang="en-US"/>
          </a:p>
        </p:txBody>
      </p:sp>
    </p:spTree>
    <p:extLst>
      <p:ext uri="{BB962C8B-B14F-4D97-AF65-F5344CB8AC3E}">
        <p14:creationId xmlns:p14="http://schemas.microsoft.com/office/powerpoint/2010/main" val="1746350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A2F9A-5162-4FE7-AFDF-542016EECD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D2D57F-6A7E-41B0-B456-EAF80A410B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96B44B-A4B0-4D6E-9FB8-1F31780CB7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ADF736-5F11-46D8-ACEA-251FEE48D35D}"/>
              </a:ext>
            </a:extLst>
          </p:cNvPr>
          <p:cNvSpPr>
            <a:spLocks noGrp="1"/>
          </p:cNvSpPr>
          <p:nvPr>
            <p:ph type="dt" sz="half" idx="10"/>
          </p:nvPr>
        </p:nvSpPr>
        <p:spPr/>
        <p:txBody>
          <a:bodyPr/>
          <a:lstStyle/>
          <a:p>
            <a:fld id="{3C30D418-F911-4B0B-B435-5E25174778C0}" type="datetimeFigureOut">
              <a:rPr lang="en-US" smtClean="0"/>
              <a:t>12/4/2017</a:t>
            </a:fld>
            <a:endParaRPr lang="en-US"/>
          </a:p>
        </p:txBody>
      </p:sp>
      <p:sp>
        <p:nvSpPr>
          <p:cNvPr id="6" name="Footer Placeholder 5">
            <a:extLst>
              <a:ext uri="{FF2B5EF4-FFF2-40B4-BE49-F238E27FC236}">
                <a16:creationId xmlns:a16="http://schemas.microsoft.com/office/drawing/2014/main" id="{E185D513-92E7-4CF8-BC45-942ACBC2CF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57531B-61A9-4D8C-8916-FE0D6D1E0008}"/>
              </a:ext>
            </a:extLst>
          </p:cNvPr>
          <p:cNvSpPr>
            <a:spLocks noGrp="1"/>
          </p:cNvSpPr>
          <p:nvPr>
            <p:ph type="sldNum" sz="quarter" idx="12"/>
          </p:nvPr>
        </p:nvSpPr>
        <p:spPr/>
        <p:txBody>
          <a:bodyPr/>
          <a:lstStyle/>
          <a:p>
            <a:fld id="{556F49C5-6DD3-4A68-8000-4F4E4CDBF035}" type="slidenum">
              <a:rPr lang="en-US" smtClean="0"/>
              <a:t>‹#›</a:t>
            </a:fld>
            <a:endParaRPr lang="en-US"/>
          </a:p>
        </p:txBody>
      </p:sp>
    </p:spTree>
    <p:extLst>
      <p:ext uri="{BB962C8B-B14F-4D97-AF65-F5344CB8AC3E}">
        <p14:creationId xmlns:p14="http://schemas.microsoft.com/office/powerpoint/2010/main" val="3493830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A7AA4-A081-490C-806D-516468828B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BB8E21-37E6-4E90-B4FE-A963DF6A0F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881EAD0-E974-4820-A9BB-E24B25AD2E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C156A2-1808-44C8-BDF3-7F7BE7B427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178B67-11E4-47E2-8BAA-98C6BA13B3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3BA8A4-6B2D-48EC-BC67-9A1818574306}"/>
              </a:ext>
            </a:extLst>
          </p:cNvPr>
          <p:cNvSpPr>
            <a:spLocks noGrp="1"/>
          </p:cNvSpPr>
          <p:nvPr>
            <p:ph type="dt" sz="half" idx="10"/>
          </p:nvPr>
        </p:nvSpPr>
        <p:spPr/>
        <p:txBody>
          <a:bodyPr/>
          <a:lstStyle/>
          <a:p>
            <a:fld id="{3C30D418-F911-4B0B-B435-5E25174778C0}" type="datetimeFigureOut">
              <a:rPr lang="en-US" smtClean="0"/>
              <a:t>12/4/2017</a:t>
            </a:fld>
            <a:endParaRPr lang="en-US"/>
          </a:p>
        </p:txBody>
      </p:sp>
      <p:sp>
        <p:nvSpPr>
          <p:cNvPr id="8" name="Footer Placeholder 7">
            <a:extLst>
              <a:ext uri="{FF2B5EF4-FFF2-40B4-BE49-F238E27FC236}">
                <a16:creationId xmlns:a16="http://schemas.microsoft.com/office/drawing/2014/main" id="{C42F591E-822F-4B2E-85AC-296AA0726D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646ACC-8388-413C-9C09-3068FC9BCE1D}"/>
              </a:ext>
            </a:extLst>
          </p:cNvPr>
          <p:cNvSpPr>
            <a:spLocks noGrp="1"/>
          </p:cNvSpPr>
          <p:nvPr>
            <p:ph type="sldNum" sz="quarter" idx="12"/>
          </p:nvPr>
        </p:nvSpPr>
        <p:spPr/>
        <p:txBody>
          <a:bodyPr/>
          <a:lstStyle/>
          <a:p>
            <a:fld id="{556F49C5-6DD3-4A68-8000-4F4E4CDBF035}" type="slidenum">
              <a:rPr lang="en-US" smtClean="0"/>
              <a:t>‹#›</a:t>
            </a:fld>
            <a:endParaRPr lang="en-US"/>
          </a:p>
        </p:txBody>
      </p:sp>
    </p:spTree>
    <p:extLst>
      <p:ext uri="{BB962C8B-B14F-4D97-AF65-F5344CB8AC3E}">
        <p14:creationId xmlns:p14="http://schemas.microsoft.com/office/powerpoint/2010/main" val="2152127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C2B6-D79A-46D6-8772-CF3DB056B0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BDE323-5D08-4B1C-B76B-FC99B5912CAC}"/>
              </a:ext>
            </a:extLst>
          </p:cNvPr>
          <p:cNvSpPr>
            <a:spLocks noGrp="1"/>
          </p:cNvSpPr>
          <p:nvPr>
            <p:ph type="dt" sz="half" idx="10"/>
          </p:nvPr>
        </p:nvSpPr>
        <p:spPr/>
        <p:txBody>
          <a:bodyPr/>
          <a:lstStyle/>
          <a:p>
            <a:fld id="{3C30D418-F911-4B0B-B435-5E25174778C0}" type="datetimeFigureOut">
              <a:rPr lang="en-US" smtClean="0"/>
              <a:t>12/4/2017</a:t>
            </a:fld>
            <a:endParaRPr lang="en-US"/>
          </a:p>
        </p:txBody>
      </p:sp>
      <p:sp>
        <p:nvSpPr>
          <p:cNvPr id="4" name="Footer Placeholder 3">
            <a:extLst>
              <a:ext uri="{FF2B5EF4-FFF2-40B4-BE49-F238E27FC236}">
                <a16:creationId xmlns:a16="http://schemas.microsoft.com/office/drawing/2014/main" id="{718D9B37-93C4-43BB-9D38-6C81C613E7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7A5F5D-B761-42E0-A339-A961A7C1DA6F}"/>
              </a:ext>
            </a:extLst>
          </p:cNvPr>
          <p:cNvSpPr>
            <a:spLocks noGrp="1"/>
          </p:cNvSpPr>
          <p:nvPr>
            <p:ph type="sldNum" sz="quarter" idx="12"/>
          </p:nvPr>
        </p:nvSpPr>
        <p:spPr/>
        <p:txBody>
          <a:bodyPr/>
          <a:lstStyle/>
          <a:p>
            <a:fld id="{556F49C5-6DD3-4A68-8000-4F4E4CDBF035}" type="slidenum">
              <a:rPr lang="en-US" smtClean="0"/>
              <a:t>‹#›</a:t>
            </a:fld>
            <a:endParaRPr lang="en-US"/>
          </a:p>
        </p:txBody>
      </p:sp>
    </p:spTree>
    <p:extLst>
      <p:ext uri="{BB962C8B-B14F-4D97-AF65-F5344CB8AC3E}">
        <p14:creationId xmlns:p14="http://schemas.microsoft.com/office/powerpoint/2010/main" val="614484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732F63-2372-4CBC-A914-8EFF9D7E2BD7}"/>
              </a:ext>
            </a:extLst>
          </p:cNvPr>
          <p:cNvSpPr>
            <a:spLocks noGrp="1"/>
          </p:cNvSpPr>
          <p:nvPr>
            <p:ph type="dt" sz="half" idx="10"/>
          </p:nvPr>
        </p:nvSpPr>
        <p:spPr/>
        <p:txBody>
          <a:bodyPr/>
          <a:lstStyle/>
          <a:p>
            <a:fld id="{3C30D418-F911-4B0B-B435-5E25174778C0}" type="datetimeFigureOut">
              <a:rPr lang="en-US" smtClean="0"/>
              <a:t>12/4/2017</a:t>
            </a:fld>
            <a:endParaRPr lang="en-US"/>
          </a:p>
        </p:txBody>
      </p:sp>
      <p:sp>
        <p:nvSpPr>
          <p:cNvPr id="3" name="Footer Placeholder 2">
            <a:extLst>
              <a:ext uri="{FF2B5EF4-FFF2-40B4-BE49-F238E27FC236}">
                <a16:creationId xmlns:a16="http://schemas.microsoft.com/office/drawing/2014/main" id="{43BCB225-DAC9-4EAC-9BE9-CBC0181485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E12E69-1DCB-4C90-A096-1FF4CF2135B6}"/>
              </a:ext>
            </a:extLst>
          </p:cNvPr>
          <p:cNvSpPr>
            <a:spLocks noGrp="1"/>
          </p:cNvSpPr>
          <p:nvPr>
            <p:ph type="sldNum" sz="quarter" idx="12"/>
          </p:nvPr>
        </p:nvSpPr>
        <p:spPr/>
        <p:txBody>
          <a:bodyPr/>
          <a:lstStyle/>
          <a:p>
            <a:fld id="{556F49C5-6DD3-4A68-8000-4F4E4CDBF035}" type="slidenum">
              <a:rPr lang="en-US" smtClean="0"/>
              <a:t>‹#›</a:t>
            </a:fld>
            <a:endParaRPr lang="en-US"/>
          </a:p>
        </p:txBody>
      </p:sp>
    </p:spTree>
    <p:extLst>
      <p:ext uri="{BB962C8B-B14F-4D97-AF65-F5344CB8AC3E}">
        <p14:creationId xmlns:p14="http://schemas.microsoft.com/office/powerpoint/2010/main" val="915119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C390D-E389-4940-A10E-42852B810C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ECEB3E-74E7-4276-A854-04A7DB0548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36C321-AF2D-44E5-A9D3-AEA704748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2A7FD8-45FC-4D2C-ABB5-3976268D22CE}"/>
              </a:ext>
            </a:extLst>
          </p:cNvPr>
          <p:cNvSpPr>
            <a:spLocks noGrp="1"/>
          </p:cNvSpPr>
          <p:nvPr>
            <p:ph type="dt" sz="half" idx="10"/>
          </p:nvPr>
        </p:nvSpPr>
        <p:spPr/>
        <p:txBody>
          <a:bodyPr/>
          <a:lstStyle/>
          <a:p>
            <a:fld id="{3C30D418-F911-4B0B-B435-5E25174778C0}" type="datetimeFigureOut">
              <a:rPr lang="en-US" smtClean="0"/>
              <a:t>12/4/2017</a:t>
            </a:fld>
            <a:endParaRPr lang="en-US"/>
          </a:p>
        </p:txBody>
      </p:sp>
      <p:sp>
        <p:nvSpPr>
          <p:cNvPr id="6" name="Footer Placeholder 5">
            <a:extLst>
              <a:ext uri="{FF2B5EF4-FFF2-40B4-BE49-F238E27FC236}">
                <a16:creationId xmlns:a16="http://schemas.microsoft.com/office/drawing/2014/main" id="{636C0C35-6DD2-44DD-892F-DAF673BEE9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DDCA67-038B-435B-B68A-F61C693775C5}"/>
              </a:ext>
            </a:extLst>
          </p:cNvPr>
          <p:cNvSpPr>
            <a:spLocks noGrp="1"/>
          </p:cNvSpPr>
          <p:nvPr>
            <p:ph type="sldNum" sz="quarter" idx="12"/>
          </p:nvPr>
        </p:nvSpPr>
        <p:spPr/>
        <p:txBody>
          <a:bodyPr/>
          <a:lstStyle/>
          <a:p>
            <a:fld id="{556F49C5-6DD3-4A68-8000-4F4E4CDBF035}" type="slidenum">
              <a:rPr lang="en-US" smtClean="0"/>
              <a:t>‹#›</a:t>
            </a:fld>
            <a:endParaRPr lang="en-US"/>
          </a:p>
        </p:txBody>
      </p:sp>
    </p:spTree>
    <p:extLst>
      <p:ext uri="{BB962C8B-B14F-4D97-AF65-F5344CB8AC3E}">
        <p14:creationId xmlns:p14="http://schemas.microsoft.com/office/powerpoint/2010/main" val="249832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DAF7-7978-461A-AA31-C73CC9F09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62E04A-9695-49DB-87A6-6B9296368D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F7A354-3EF5-4080-BD37-D06334F3E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8E7466-BC30-43A9-8363-CE7754BEF741}"/>
              </a:ext>
            </a:extLst>
          </p:cNvPr>
          <p:cNvSpPr>
            <a:spLocks noGrp="1"/>
          </p:cNvSpPr>
          <p:nvPr>
            <p:ph type="dt" sz="half" idx="10"/>
          </p:nvPr>
        </p:nvSpPr>
        <p:spPr/>
        <p:txBody>
          <a:bodyPr/>
          <a:lstStyle/>
          <a:p>
            <a:fld id="{3C30D418-F911-4B0B-B435-5E25174778C0}" type="datetimeFigureOut">
              <a:rPr lang="en-US" smtClean="0"/>
              <a:t>12/4/2017</a:t>
            </a:fld>
            <a:endParaRPr lang="en-US"/>
          </a:p>
        </p:txBody>
      </p:sp>
      <p:sp>
        <p:nvSpPr>
          <p:cNvPr id="6" name="Footer Placeholder 5">
            <a:extLst>
              <a:ext uri="{FF2B5EF4-FFF2-40B4-BE49-F238E27FC236}">
                <a16:creationId xmlns:a16="http://schemas.microsoft.com/office/drawing/2014/main" id="{01923AAC-E3ED-4F98-82C2-712114F25C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6EE1A2-2BD5-4820-BBB5-2C701EDE2DF6}"/>
              </a:ext>
            </a:extLst>
          </p:cNvPr>
          <p:cNvSpPr>
            <a:spLocks noGrp="1"/>
          </p:cNvSpPr>
          <p:nvPr>
            <p:ph type="sldNum" sz="quarter" idx="12"/>
          </p:nvPr>
        </p:nvSpPr>
        <p:spPr/>
        <p:txBody>
          <a:bodyPr/>
          <a:lstStyle/>
          <a:p>
            <a:fld id="{556F49C5-6DD3-4A68-8000-4F4E4CDBF035}" type="slidenum">
              <a:rPr lang="en-US" smtClean="0"/>
              <a:t>‹#›</a:t>
            </a:fld>
            <a:endParaRPr lang="en-US"/>
          </a:p>
        </p:txBody>
      </p:sp>
    </p:spTree>
    <p:extLst>
      <p:ext uri="{BB962C8B-B14F-4D97-AF65-F5344CB8AC3E}">
        <p14:creationId xmlns:p14="http://schemas.microsoft.com/office/powerpoint/2010/main" val="2493188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5E6591-FD21-4BE0-ACDF-69931951A4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3E22E2-4DE4-47C4-B443-8BAE7BFC15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6A99D-CDD4-4C33-8367-C3E45DBA7D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30D418-F911-4B0B-B435-5E25174778C0}" type="datetimeFigureOut">
              <a:rPr lang="en-US" smtClean="0"/>
              <a:t>12/4/2017</a:t>
            </a:fld>
            <a:endParaRPr lang="en-US"/>
          </a:p>
        </p:txBody>
      </p:sp>
      <p:sp>
        <p:nvSpPr>
          <p:cNvPr id="5" name="Footer Placeholder 4">
            <a:extLst>
              <a:ext uri="{FF2B5EF4-FFF2-40B4-BE49-F238E27FC236}">
                <a16:creationId xmlns:a16="http://schemas.microsoft.com/office/drawing/2014/main" id="{6BB29D34-00C8-46B8-A334-BDA14068D2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597E3B-6E00-4326-9273-272B79381C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F49C5-6DD3-4A68-8000-4F4E4CDBF035}" type="slidenum">
              <a:rPr lang="en-US" smtClean="0"/>
              <a:t>‹#›</a:t>
            </a:fld>
            <a:endParaRPr lang="en-US"/>
          </a:p>
        </p:txBody>
      </p:sp>
    </p:spTree>
    <p:extLst>
      <p:ext uri="{BB962C8B-B14F-4D97-AF65-F5344CB8AC3E}">
        <p14:creationId xmlns:p14="http://schemas.microsoft.com/office/powerpoint/2010/main" val="563085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0CFC-04B6-4280-8E62-43FC90BD6869}"/>
              </a:ext>
            </a:extLst>
          </p:cNvPr>
          <p:cNvSpPr>
            <a:spLocks noGrp="1"/>
          </p:cNvSpPr>
          <p:nvPr>
            <p:ph type="ctrTitle"/>
          </p:nvPr>
        </p:nvSpPr>
        <p:spPr/>
        <p:txBody>
          <a:bodyPr/>
          <a:lstStyle/>
          <a:p>
            <a:r>
              <a:rPr lang="en-US" dirty="0"/>
              <a:t>Sentiment Analysis</a:t>
            </a:r>
          </a:p>
        </p:txBody>
      </p:sp>
      <p:sp>
        <p:nvSpPr>
          <p:cNvPr id="3" name="Subtitle 2">
            <a:extLst>
              <a:ext uri="{FF2B5EF4-FFF2-40B4-BE49-F238E27FC236}">
                <a16:creationId xmlns:a16="http://schemas.microsoft.com/office/drawing/2014/main" id="{873F8CBC-EC9C-4CE0-9FC8-7CCA281187FE}"/>
              </a:ext>
            </a:extLst>
          </p:cNvPr>
          <p:cNvSpPr>
            <a:spLocks noGrp="1"/>
          </p:cNvSpPr>
          <p:nvPr>
            <p:ph type="subTitle" idx="1"/>
          </p:nvPr>
        </p:nvSpPr>
        <p:spPr>
          <a:xfrm>
            <a:off x="1816963" y="3509963"/>
            <a:ext cx="9144000" cy="2914172"/>
          </a:xfrm>
        </p:spPr>
        <p:txBody>
          <a:bodyPr>
            <a:normAutofit/>
          </a:bodyPr>
          <a:lstStyle/>
          <a:p>
            <a:r>
              <a:rPr lang="en-US" dirty="0"/>
              <a:t>			       Team Member:</a:t>
            </a:r>
          </a:p>
          <a:p>
            <a:r>
              <a:rPr lang="en-US" dirty="0"/>
              <a:t>			             Anvesh Athmakuri</a:t>
            </a:r>
          </a:p>
          <a:p>
            <a:r>
              <a:rPr lang="en-US" dirty="0"/>
              <a:t>			Ashik Shaik</a:t>
            </a:r>
          </a:p>
          <a:p>
            <a:r>
              <a:rPr lang="en-US" dirty="0"/>
              <a:t>				Bharath </a:t>
            </a:r>
            <a:r>
              <a:rPr lang="en-US" dirty="0" err="1"/>
              <a:t>Ramagoni</a:t>
            </a:r>
            <a:endParaRPr lang="en-US" dirty="0"/>
          </a:p>
          <a:p>
            <a:r>
              <a:rPr lang="en-US" dirty="0"/>
              <a:t>				Abhishek </a:t>
            </a:r>
            <a:r>
              <a:rPr lang="en-US" dirty="0" err="1"/>
              <a:t>Malyala</a:t>
            </a:r>
            <a:endParaRPr lang="en-US" dirty="0"/>
          </a:p>
          <a:p>
            <a:endParaRPr lang="en-US" dirty="0"/>
          </a:p>
          <a:p>
            <a:endParaRPr lang="en-US" dirty="0"/>
          </a:p>
        </p:txBody>
      </p:sp>
    </p:spTree>
    <p:extLst>
      <p:ext uri="{BB962C8B-B14F-4D97-AF65-F5344CB8AC3E}">
        <p14:creationId xmlns:p14="http://schemas.microsoft.com/office/powerpoint/2010/main" val="345924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4A5E6-527D-401F-A5B1-98DDF92A4535}"/>
              </a:ext>
            </a:extLst>
          </p:cNvPr>
          <p:cNvSpPr>
            <a:spLocks noGrp="1"/>
          </p:cNvSpPr>
          <p:nvPr>
            <p:ph type="title"/>
          </p:nvPr>
        </p:nvSpPr>
        <p:spPr/>
        <p:txBody>
          <a:bodyPr/>
          <a:lstStyle/>
          <a:p>
            <a:r>
              <a:rPr lang="en-US" dirty="0"/>
              <a:t>Experiment 1</a:t>
            </a:r>
          </a:p>
        </p:txBody>
      </p:sp>
      <p:sp>
        <p:nvSpPr>
          <p:cNvPr id="3" name="Content Placeholder 2">
            <a:extLst>
              <a:ext uri="{FF2B5EF4-FFF2-40B4-BE49-F238E27FC236}">
                <a16:creationId xmlns:a16="http://schemas.microsoft.com/office/drawing/2014/main" id="{1549B790-B98E-4BC7-934C-6EF4A0814E06}"/>
              </a:ext>
            </a:extLst>
          </p:cNvPr>
          <p:cNvSpPr>
            <a:spLocks noGrp="1"/>
          </p:cNvSpPr>
          <p:nvPr>
            <p:ph idx="1"/>
          </p:nvPr>
        </p:nvSpPr>
        <p:spPr/>
        <p:txBody>
          <a:bodyPr>
            <a:normAutofit fontScale="92500" lnSpcReduction="20000"/>
          </a:bodyPr>
          <a:lstStyle/>
          <a:p>
            <a:r>
              <a:rPr lang="en-US" dirty="0"/>
              <a:t>We select a random 10,000 tweets and split it into 6,000 training tweets and 4,000 tweets for testing</a:t>
            </a:r>
          </a:p>
          <a:p>
            <a:r>
              <a:rPr lang="en-US" dirty="0"/>
              <a:t> We then train an SVM over the 6,000 tweets. We optimize the SVM by tuning kernel, C and gamma parameter over 10 fold cross validation on training data.</a:t>
            </a:r>
          </a:p>
          <a:p>
            <a:r>
              <a:rPr lang="en-US" dirty="0"/>
              <a:t> SVM can efficiently perform a non-linear classification using what is called the kernel trick, implicitly mapping their inputs into high-dimensional feature spaces.</a:t>
            </a:r>
          </a:p>
          <a:p>
            <a:pPr marL="0" indent="0">
              <a:buNone/>
            </a:pPr>
            <a:r>
              <a:rPr lang="en-US" dirty="0"/>
              <a:t>• We also train a Multinomial Naive Bayes classifier with the 6,000 training tweets</a:t>
            </a:r>
          </a:p>
          <a:p>
            <a:r>
              <a:rPr lang="en-US" dirty="0"/>
              <a:t> We finally report the precision, recall and F1-score over the 4,000 test tweets.</a:t>
            </a:r>
          </a:p>
        </p:txBody>
      </p:sp>
    </p:spTree>
    <p:extLst>
      <p:ext uri="{BB962C8B-B14F-4D97-AF65-F5344CB8AC3E}">
        <p14:creationId xmlns:p14="http://schemas.microsoft.com/office/powerpoint/2010/main" val="2844359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D927AC-0DF6-415B-ADB7-F48D12AAA484}"/>
              </a:ext>
            </a:extLst>
          </p:cNvPr>
          <p:cNvSpPr>
            <a:spLocks noGrp="1"/>
          </p:cNvSpPr>
          <p:nvPr>
            <p:ph idx="1"/>
          </p:nvPr>
        </p:nvSpPr>
        <p:spPr>
          <a:xfrm>
            <a:off x="838200" y="1047565"/>
            <a:ext cx="10515600" cy="5129398"/>
          </a:xfrm>
        </p:spPr>
        <p:txBody>
          <a:bodyPr>
            <a:normAutofit lnSpcReduction="10000"/>
          </a:bodyPr>
          <a:lstStyle/>
          <a:p>
            <a:pPr marL="0" indent="0">
              <a:buNone/>
            </a:pPr>
            <a:r>
              <a:rPr lang="en-US" sz="3600" b="1" dirty="0"/>
              <a:t>In what measures we compare the Classifiers?</a:t>
            </a:r>
          </a:p>
          <a:p>
            <a:pPr marL="0" indent="0">
              <a:buNone/>
            </a:pPr>
            <a:r>
              <a:rPr lang="en-US" dirty="0"/>
              <a:t>1)</a:t>
            </a:r>
            <a:r>
              <a:rPr lang="en-US" b="1" dirty="0"/>
              <a:t>Time</a:t>
            </a:r>
            <a:r>
              <a:rPr lang="en-US" dirty="0"/>
              <a:t>: How much time taken to train the classifier and predict the test </a:t>
            </a:r>
            <a:r>
              <a:rPr lang="en-US" dirty="0" err="1"/>
              <a:t>instatnces</a:t>
            </a:r>
            <a:r>
              <a:rPr lang="en-US" dirty="0"/>
              <a:t>. It says which Classifier is faster.</a:t>
            </a:r>
          </a:p>
          <a:p>
            <a:pPr marL="0" indent="0">
              <a:buNone/>
            </a:pPr>
            <a:r>
              <a:rPr lang="en-US" dirty="0"/>
              <a:t>2)</a:t>
            </a:r>
            <a:r>
              <a:rPr lang="en-US" b="1" dirty="0"/>
              <a:t>Performance</a:t>
            </a:r>
            <a:r>
              <a:rPr lang="en-US" dirty="0"/>
              <a:t>:</a:t>
            </a:r>
          </a:p>
          <a:p>
            <a:pPr marL="0" indent="0">
              <a:buNone/>
            </a:pPr>
            <a:r>
              <a:rPr lang="en-US" dirty="0"/>
              <a:t>Here we considered F1 Score as a measure of Test Accuracy.</a:t>
            </a:r>
          </a:p>
          <a:p>
            <a:pPr marL="0" indent="0">
              <a:buNone/>
            </a:pPr>
            <a:r>
              <a:rPr lang="en-US" dirty="0"/>
              <a:t>The F</a:t>
            </a:r>
            <a:r>
              <a:rPr lang="en-US" baseline="-25000" dirty="0"/>
              <a:t>1</a:t>
            </a:r>
            <a:r>
              <a:rPr lang="en-US" dirty="0"/>
              <a:t>score is the harmonic average of the precision and recall, where an F</a:t>
            </a:r>
            <a:r>
              <a:rPr lang="en-US" baseline="-25000" dirty="0"/>
              <a:t>1</a:t>
            </a:r>
            <a:r>
              <a:rPr lang="en-US" dirty="0"/>
              <a:t> score reaches its best value at 1 and worst at 0.</a:t>
            </a:r>
          </a:p>
          <a:p>
            <a:pPr marL="0" indent="0">
              <a:buNone/>
            </a:pPr>
            <a:r>
              <a:rPr lang="en-US" dirty="0"/>
              <a:t>		F1 score= 1/Recall + 1/Precision</a:t>
            </a:r>
          </a:p>
          <a:p>
            <a:pPr marL="0" indent="0">
              <a:buNone/>
            </a:pPr>
            <a:r>
              <a:rPr lang="en-US" dirty="0"/>
              <a:t>As we taken </a:t>
            </a:r>
            <a:r>
              <a:rPr lang="en-US" dirty="0" err="1"/>
              <a:t>Tf</a:t>
            </a:r>
            <a:r>
              <a:rPr lang="en-US" dirty="0"/>
              <a:t>-IDF vectors as feature vectors for our classifier we considered F1 score as a Accuracy measure to compare which classifier is better.</a:t>
            </a:r>
          </a:p>
        </p:txBody>
      </p:sp>
    </p:spTree>
    <p:extLst>
      <p:ext uri="{BB962C8B-B14F-4D97-AF65-F5344CB8AC3E}">
        <p14:creationId xmlns:p14="http://schemas.microsoft.com/office/powerpoint/2010/main" val="2521437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CDD6-C3E8-4EF0-A658-A98E30FBEFFD}"/>
              </a:ext>
            </a:extLst>
          </p:cNvPr>
          <p:cNvSpPr>
            <a:spLocks noGrp="1"/>
          </p:cNvSpPr>
          <p:nvPr>
            <p:ph type="title"/>
          </p:nvPr>
        </p:nvSpPr>
        <p:spPr>
          <a:xfrm>
            <a:off x="838200" y="365126"/>
            <a:ext cx="10515600" cy="948770"/>
          </a:xfrm>
        </p:spPr>
        <p:txBody>
          <a:bodyPr/>
          <a:lstStyle/>
          <a:p>
            <a:r>
              <a:rPr lang="en-US" dirty="0"/>
              <a:t>Result 1</a:t>
            </a:r>
          </a:p>
        </p:txBody>
      </p:sp>
      <p:pic>
        <p:nvPicPr>
          <p:cNvPr id="5" name="Content Placeholder 4">
            <a:extLst>
              <a:ext uri="{FF2B5EF4-FFF2-40B4-BE49-F238E27FC236}">
                <a16:creationId xmlns:a16="http://schemas.microsoft.com/office/drawing/2014/main" id="{4EE3249B-8479-4B8A-A677-33327499992F}"/>
              </a:ext>
            </a:extLst>
          </p:cNvPr>
          <p:cNvPicPr>
            <a:picLocks noGrp="1" noChangeAspect="1"/>
          </p:cNvPicPr>
          <p:nvPr>
            <p:ph idx="1"/>
          </p:nvPr>
        </p:nvPicPr>
        <p:blipFill>
          <a:blip r:embed="rId3"/>
          <a:stretch>
            <a:fillRect/>
          </a:stretch>
        </p:blipFill>
        <p:spPr>
          <a:xfrm>
            <a:off x="838200" y="3840338"/>
            <a:ext cx="9525000" cy="2782404"/>
          </a:xfrm>
          <a:prstGeom prst="rect">
            <a:avLst/>
          </a:prstGeom>
        </p:spPr>
      </p:pic>
      <p:sp>
        <p:nvSpPr>
          <p:cNvPr id="6" name="TextBox 5">
            <a:extLst>
              <a:ext uri="{FF2B5EF4-FFF2-40B4-BE49-F238E27FC236}">
                <a16:creationId xmlns:a16="http://schemas.microsoft.com/office/drawing/2014/main" id="{D893D25A-56FC-478E-8661-B4D0321C2A55}"/>
              </a:ext>
            </a:extLst>
          </p:cNvPr>
          <p:cNvSpPr txBox="1"/>
          <p:nvPr/>
        </p:nvSpPr>
        <p:spPr>
          <a:xfrm>
            <a:off x="740546" y="1607621"/>
            <a:ext cx="9525000" cy="1938992"/>
          </a:xfrm>
          <a:prstGeom prst="rect">
            <a:avLst/>
          </a:prstGeom>
          <a:noFill/>
        </p:spPr>
        <p:txBody>
          <a:bodyPr wrap="square" rtlCol="0">
            <a:spAutoFit/>
          </a:bodyPr>
          <a:lstStyle/>
          <a:p>
            <a:r>
              <a:rPr lang="en-US" sz="2000" dirty="0"/>
              <a:t>From Experiment 1, we observed that Naive Bayes classifier executed faster than SVM classifier.</a:t>
            </a:r>
          </a:p>
          <a:p>
            <a:r>
              <a:rPr lang="en-US" sz="2000" dirty="0"/>
              <a:t>•    With Naive Bayes classifier, The overall performance with unprocessed tweets </a:t>
            </a:r>
            <a:r>
              <a:rPr lang="en-US" sz="2000"/>
              <a:t>is slightly better </a:t>
            </a:r>
            <a:r>
              <a:rPr lang="en-US" sz="2000" dirty="0"/>
              <a:t>compared to processed tweets</a:t>
            </a:r>
          </a:p>
          <a:p>
            <a:r>
              <a:rPr lang="en-US" sz="2000" dirty="0"/>
              <a:t>•    However, training an SVM with unprocessed tweets yielded better results.</a:t>
            </a:r>
          </a:p>
          <a:p>
            <a:pPr marL="342900" indent="-342900">
              <a:buFont typeface="Arial" panose="020B0604020202020204" pitchFamily="34" charset="0"/>
              <a:buChar char="•"/>
            </a:pPr>
            <a:r>
              <a:rPr lang="en-US" sz="2000" dirty="0"/>
              <a:t>Optimal SVM classifier got better performance (F1 Score) than Naïve Bayes Classifier.</a:t>
            </a:r>
          </a:p>
        </p:txBody>
      </p:sp>
    </p:spTree>
    <p:extLst>
      <p:ext uri="{BB962C8B-B14F-4D97-AF65-F5344CB8AC3E}">
        <p14:creationId xmlns:p14="http://schemas.microsoft.com/office/powerpoint/2010/main" val="2118234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39C7-1FC5-4E23-B23F-7C21292BCC64}"/>
              </a:ext>
            </a:extLst>
          </p:cNvPr>
          <p:cNvSpPr>
            <a:spLocks noGrp="1"/>
          </p:cNvSpPr>
          <p:nvPr>
            <p:ph type="title"/>
          </p:nvPr>
        </p:nvSpPr>
        <p:spPr/>
        <p:txBody>
          <a:bodyPr/>
          <a:lstStyle/>
          <a:p>
            <a:r>
              <a:rPr lang="en-US" dirty="0"/>
              <a:t>Experiment 2</a:t>
            </a:r>
          </a:p>
        </p:txBody>
      </p:sp>
      <p:sp>
        <p:nvSpPr>
          <p:cNvPr id="3" name="Content Placeholder 2">
            <a:extLst>
              <a:ext uri="{FF2B5EF4-FFF2-40B4-BE49-F238E27FC236}">
                <a16:creationId xmlns:a16="http://schemas.microsoft.com/office/drawing/2014/main" id="{B7F42266-8C41-4002-A06D-344721BD1571}"/>
              </a:ext>
            </a:extLst>
          </p:cNvPr>
          <p:cNvSpPr>
            <a:spLocks noGrp="1"/>
          </p:cNvSpPr>
          <p:nvPr>
            <p:ph idx="1"/>
          </p:nvPr>
        </p:nvSpPr>
        <p:spPr/>
        <p:txBody>
          <a:bodyPr/>
          <a:lstStyle/>
          <a:p>
            <a:r>
              <a:rPr lang="en-US" dirty="0"/>
              <a:t>From above experiment we learned that Naive Bayes classifier is faster</a:t>
            </a:r>
          </a:p>
          <a:p>
            <a:r>
              <a:rPr lang="en-US" dirty="0"/>
              <a:t>We now split considered 50000 random tweets from the data and divided them into 30,000 train and 20,000 test tweets.</a:t>
            </a:r>
          </a:p>
          <a:p>
            <a:r>
              <a:rPr lang="en-US" dirty="0"/>
              <a:t>We report the results of a Multinomial Naive Bayes classifier trained over the 30,000 tweets, and testing them on 20,000 test tweets</a:t>
            </a:r>
          </a:p>
        </p:txBody>
      </p:sp>
    </p:spTree>
    <p:extLst>
      <p:ext uri="{BB962C8B-B14F-4D97-AF65-F5344CB8AC3E}">
        <p14:creationId xmlns:p14="http://schemas.microsoft.com/office/powerpoint/2010/main" val="2201054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A8DF5-AF62-49BD-A7EA-E3144BC21877}"/>
              </a:ext>
            </a:extLst>
          </p:cNvPr>
          <p:cNvSpPr>
            <a:spLocks noGrp="1"/>
          </p:cNvSpPr>
          <p:nvPr>
            <p:ph type="title"/>
          </p:nvPr>
        </p:nvSpPr>
        <p:spPr>
          <a:xfrm>
            <a:off x="838200" y="365125"/>
            <a:ext cx="10515600" cy="975403"/>
          </a:xfrm>
        </p:spPr>
        <p:txBody>
          <a:bodyPr/>
          <a:lstStyle/>
          <a:p>
            <a:r>
              <a:rPr lang="en-US" dirty="0"/>
              <a:t>Result 2</a:t>
            </a:r>
          </a:p>
        </p:txBody>
      </p:sp>
      <p:pic>
        <p:nvPicPr>
          <p:cNvPr id="4" name="Content Placeholder 3">
            <a:extLst>
              <a:ext uri="{FF2B5EF4-FFF2-40B4-BE49-F238E27FC236}">
                <a16:creationId xmlns:a16="http://schemas.microsoft.com/office/drawing/2014/main" id="{A8C79D7B-01F7-4C8A-BC4A-04FCA91603F8}"/>
              </a:ext>
            </a:extLst>
          </p:cNvPr>
          <p:cNvPicPr>
            <a:picLocks noGrp="1" noChangeAspect="1"/>
          </p:cNvPicPr>
          <p:nvPr>
            <p:ph idx="1"/>
          </p:nvPr>
        </p:nvPicPr>
        <p:blipFill>
          <a:blip r:embed="rId2"/>
          <a:stretch>
            <a:fillRect/>
          </a:stretch>
        </p:blipFill>
        <p:spPr>
          <a:xfrm>
            <a:off x="838200" y="3675355"/>
            <a:ext cx="10515600" cy="2817520"/>
          </a:xfrm>
          <a:prstGeom prst="rect">
            <a:avLst/>
          </a:prstGeom>
        </p:spPr>
      </p:pic>
      <p:sp>
        <p:nvSpPr>
          <p:cNvPr id="5" name="TextBox 4">
            <a:extLst>
              <a:ext uri="{FF2B5EF4-FFF2-40B4-BE49-F238E27FC236}">
                <a16:creationId xmlns:a16="http://schemas.microsoft.com/office/drawing/2014/main" id="{83684829-79EE-4390-BB97-C450BCCA64A7}"/>
              </a:ext>
            </a:extLst>
          </p:cNvPr>
          <p:cNvSpPr txBox="1"/>
          <p:nvPr/>
        </p:nvSpPr>
        <p:spPr>
          <a:xfrm>
            <a:off x="838200" y="1420427"/>
            <a:ext cx="10400930" cy="1569660"/>
          </a:xfrm>
          <a:prstGeom prst="rect">
            <a:avLst/>
          </a:prstGeom>
          <a:noFill/>
        </p:spPr>
        <p:txBody>
          <a:bodyPr wrap="square" rtlCol="0">
            <a:spAutoFit/>
          </a:bodyPr>
          <a:lstStyle/>
          <a:p>
            <a:r>
              <a:rPr lang="en-US" sz="2400" dirty="0"/>
              <a:t>• With Naive Bayes classifier, The overall performance with processed tweets is slightly lower compared to unprocessed tweets</a:t>
            </a:r>
          </a:p>
          <a:p>
            <a:r>
              <a:rPr lang="en-US" sz="2400" dirty="0"/>
              <a:t>• Increasing the training data evidently improved the performance of Naive Bayes classifier.</a:t>
            </a:r>
          </a:p>
        </p:txBody>
      </p:sp>
    </p:spTree>
    <p:extLst>
      <p:ext uri="{BB962C8B-B14F-4D97-AF65-F5344CB8AC3E}">
        <p14:creationId xmlns:p14="http://schemas.microsoft.com/office/powerpoint/2010/main" val="684400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04A8-2244-48BA-A692-9F99F6488558}"/>
              </a:ext>
            </a:extLst>
          </p:cNvPr>
          <p:cNvSpPr>
            <a:spLocks noGrp="1"/>
          </p:cNvSpPr>
          <p:nvPr>
            <p:ph type="title"/>
          </p:nvPr>
        </p:nvSpPr>
        <p:spPr/>
        <p:txBody>
          <a:bodyPr/>
          <a:lstStyle/>
          <a:p>
            <a:r>
              <a:rPr lang="en-US" dirty="0"/>
              <a:t>Challenges in Sentiment Analysis</a:t>
            </a:r>
          </a:p>
        </p:txBody>
      </p:sp>
      <p:sp>
        <p:nvSpPr>
          <p:cNvPr id="3" name="Content Placeholder 2">
            <a:extLst>
              <a:ext uri="{FF2B5EF4-FFF2-40B4-BE49-F238E27FC236}">
                <a16:creationId xmlns:a16="http://schemas.microsoft.com/office/drawing/2014/main" id="{6C573911-5328-406A-9E26-B024B8A0315C}"/>
              </a:ext>
            </a:extLst>
          </p:cNvPr>
          <p:cNvSpPr>
            <a:spLocks noGrp="1"/>
          </p:cNvSpPr>
          <p:nvPr>
            <p:ph idx="1"/>
          </p:nvPr>
        </p:nvSpPr>
        <p:spPr>
          <a:xfrm>
            <a:off x="838200" y="1825625"/>
            <a:ext cx="10515600" cy="4667250"/>
          </a:xfrm>
        </p:spPr>
        <p:txBody>
          <a:bodyPr>
            <a:normAutofit/>
          </a:bodyPr>
          <a:lstStyle/>
          <a:p>
            <a:r>
              <a:rPr lang="en-US" b="1" dirty="0"/>
              <a:t>Domain Dependence</a:t>
            </a:r>
            <a:r>
              <a:rPr lang="en-US" dirty="0"/>
              <a:t>:</a:t>
            </a:r>
          </a:p>
          <a:p>
            <a:pPr marL="0" indent="0">
              <a:buNone/>
            </a:pPr>
            <a:r>
              <a:rPr lang="en-US" dirty="0"/>
              <a:t>The same sentence or phrase can have different meanings in different domains. </a:t>
            </a:r>
          </a:p>
          <a:p>
            <a:pPr marL="0" indent="0">
              <a:buNone/>
            </a:pPr>
            <a:r>
              <a:rPr lang="en-US" dirty="0"/>
              <a:t>For Example, the word “unpredictable” is positive in the domain of movies, dramas ,</a:t>
            </a:r>
            <a:r>
              <a:rPr lang="en-US" dirty="0" err="1"/>
              <a:t>etc</a:t>
            </a:r>
            <a:r>
              <a:rPr lang="en-US" dirty="0"/>
              <a:t>, but if the same word is used in the context of a vehicle's steering, then it has a negative opinion</a:t>
            </a:r>
          </a:p>
          <a:p>
            <a:r>
              <a:rPr lang="en-US" b="1" dirty="0"/>
              <a:t>Sarcasm Detection:</a:t>
            </a:r>
          </a:p>
          <a:p>
            <a:pPr marL="0" indent="0">
              <a:buNone/>
            </a:pPr>
            <a:r>
              <a:rPr lang="en-US" dirty="0"/>
              <a:t>Sarcastic sentences express negative opinion about a target using positive words in unique way</a:t>
            </a:r>
          </a:p>
          <a:p>
            <a:pPr marL="0" indent="0">
              <a:buNone/>
            </a:pPr>
            <a:r>
              <a:rPr lang="en-US" dirty="0" err="1"/>
              <a:t>Eg</a:t>
            </a:r>
            <a:r>
              <a:rPr lang="en-US" dirty="0"/>
              <a:t>: “Nice perfume. You must shower in it.”</a:t>
            </a:r>
          </a:p>
        </p:txBody>
      </p:sp>
    </p:spTree>
    <p:extLst>
      <p:ext uri="{BB962C8B-B14F-4D97-AF65-F5344CB8AC3E}">
        <p14:creationId xmlns:p14="http://schemas.microsoft.com/office/powerpoint/2010/main" val="2110911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7DDF2-561E-4388-8046-73D38FEC7178}"/>
              </a:ext>
            </a:extLst>
          </p:cNvPr>
          <p:cNvSpPr>
            <a:spLocks noGrp="1"/>
          </p:cNvSpPr>
          <p:nvPr>
            <p:ph type="title"/>
          </p:nvPr>
        </p:nvSpPr>
        <p:spPr>
          <a:xfrm>
            <a:off x="838200" y="365125"/>
            <a:ext cx="10515600" cy="442743"/>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199714EC-0B46-4427-A64C-2E41D7C8CA9C}"/>
              </a:ext>
            </a:extLst>
          </p:cNvPr>
          <p:cNvSpPr>
            <a:spLocks noGrp="1"/>
          </p:cNvSpPr>
          <p:nvPr>
            <p:ph idx="1"/>
          </p:nvPr>
        </p:nvSpPr>
        <p:spPr>
          <a:xfrm>
            <a:off x="838200" y="1029810"/>
            <a:ext cx="10515600" cy="5147153"/>
          </a:xfrm>
        </p:spPr>
        <p:txBody>
          <a:bodyPr/>
          <a:lstStyle/>
          <a:p>
            <a:r>
              <a:rPr lang="en-US" b="1" dirty="0"/>
              <a:t>Thwarted expressions</a:t>
            </a:r>
            <a:r>
              <a:rPr lang="en-US" dirty="0"/>
              <a:t>: </a:t>
            </a:r>
          </a:p>
          <a:p>
            <a:pPr marL="0" indent="0">
              <a:buNone/>
            </a:pPr>
            <a:r>
              <a:rPr lang="en-US" dirty="0"/>
              <a:t>There are some sentences in which only some part of text determines the overall polarity of the document.</a:t>
            </a:r>
          </a:p>
          <a:p>
            <a:pPr marL="0" indent="0">
              <a:buNone/>
            </a:pPr>
            <a:r>
              <a:rPr lang="en-US" dirty="0"/>
              <a:t> Example: “This Movie should be amazing. It sounds like a great plot, the popular actors , and the supporting cast is talented as well”. </a:t>
            </a:r>
          </a:p>
          <a:p>
            <a:pPr marL="0" indent="0">
              <a:buNone/>
            </a:pPr>
            <a:r>
              <a:rPr lang="en-US" dirty="0"/>
              <a:t>In this case, a simple bag-of-words approaches will term it as positive sentiment, but the ultimate sentiment is negative</a:t>
            </a:r>
          </a:p>
          <a:p>
            <a:pPr marL="0" indent="0">
              <a:buNone/>
            </a:pPr>
            <a:endParaRPr lang="en-US" dirty="0"/>
          </a:p>
        </p:txBody>
      </p:sp>
    </p:spTree>
    <p:extLst>
      <p:ext uri="{BB962C8B-B14F-4D97-AF65-F5344CB8AC3E}">
        <p14:creationId xmlns:p14="http://schemas.microsoft.com/office/powerpoint/2010/main" val="2129761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07EE6-B494-4285-95DE-7C6DD23E5EC9}"/>
              </a:ext>
            </a:extLst>
          </p:cNvPr>
          <p:cNvSpPr>
            <a:spLocks noGrp="1"/>
          </p:cNvSpPr>
          <p:nvPr>
            <p:ph type="title"/>
          </p:nvPr>
        </p:nvSpPr>
        <p:spPr>
          <a:xfrm>
            <a:off x="838200" y="365126"/>
            <a:ext cx="10515600" cy="31591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39316D31-42C6-409A-9D07-2D1CF99EA579}"/>
              </a:ext>
            </a:extLst>
          </p:cNvPr>
          <p:cNvSpPr>
            <a:spLocks noGrp="1"/>
          </p:cNvSpPr>
          <p:nvPr>
            <p:ph idx="1"/>
          </p:nvPr>
        </p:nvSpPr>
        <p:spPr>
          <a:xfrm>
            <a:off x="838200" y="1242874"/>
            <a:ext cx="10515600" cy="4934089"/>
          </a:xfrm>
        </p:spPr>
        <p:txBody>
          <a:bodyPr/>
          <a:lstStyle/>
          <a:p>
            <a:r>
              <a:rPr lang="en-US" dirty="0"/>
              <a:t> </a:t>
            </a:r>
            <a:r>
              <a:rPr lang="en-US" b="1" dirty="0"/>
              <a:t>Explicit Negation of sentiment</a:t>
            </a:r>
            <a:r>
              <a:rPr lang="en-US" dirty="0"/>
              <a:t>: </a:t>
            </a:r>
          </a:p>
          <a:p>
            <a:pPr marL="0" indent="0">
              <a:buNone/>
            </a:pPr>
            <a:r>
              <a:rPr lang="en-US" dirty="0"/>
              <a:t>Sentiment can be negated in many ways as opposed to using simple no, not, never, etc. It is difficult to identify such negations . </a:t>
            </a:r>
          </a:p>
          <a:p>
            <a:pPr marL="0" indent="0">
              <a:buNone/>
            </a:pPr>
            <a:r>
              <a:rPr lang="en-US" dirty="0"/>
              <a:t>Example: “It avoids all suspense and predictability found in Hollywood movies.” </a:t>
            </a:r>
          </a:p>
          <a:p>
            <a:pPr marL="0" indent="0">
              <a:buNone/>
            </a:pPr>
            <a:r>
              <a:rPr lang="en-US" dirty="0"/>
              <a:t>Here the words suspense and predictable bear a negative sentiment, the usage of “avoids” negates their respective sentiments</a:t>
            </a:r>
          </a:p>
        </p:txBody>
      </p:sp>
    </p:spTree>
    <p:extLst>
      <p:ext uri="{BB962C8B-B14F-4D97-AF65-F5344CB8AC3E}">
        <p14:creationId xmlns:p14="http://schemas.microsoft.com/office/powerpoint/2010/main" val="745221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D659FE-9757-4701-90B1-2BA9A25531F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6600" dirty="0"/>
              <a:t>Thank You</a:t>
            </a:r>
          </a:p>
        </p:txBody>
      </p:sp>
    </p:spTree>
    <p:extLst>
      <p:ext uri="{BB962C8B-B14F-4D97-AF65-F5344CB8AC3E}">
        <p14:creationId xmlns:p14="http://schemas.microsoft.com/office/powerpoint/2010/main" val="1023722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D4542-E564-4DC6-8EC2-62DE8E60A802}"/>
              </a:ext>
            </a:extLst>
          </p:cNvPr>
          <p:cNvSpPr>
            <a:spLocks noGrp="1"/>
          </p:cNvSpPr>
          <p:nvPr>
            <p:ph type="title"/>
          </p:nvPr>
        </p:nvSpPr>
        <p:spPr/>
        <p:txBody>
          <a:bodyPr/>
          <a:lstStyle/>
          <a:p>
            <a:r>
              <a:rPr lang="en-US" dirty="0"/>
              <a:t>What is Sentiment Analysis</a:t>
            </a:r>
          </a:p>
        </p:txBody>
      </p:sp>
      <p:sp>
        <p:nvSpPr>
          <p:cNvPr id="3" name="Content Placeholder 2">
            <a:extLst>
              <a:ext uri="{FF2B5EF4-FFF2-40B4-BE49-F238E27FC236}">
                <a16:creationId xmlns:a16="http://schemas.microsoft.com/office/drawing/2014/main" id="{DEBEC070-1908-43E7-86A5-B51F857121C6}"/>
              </a:ext>
            </a:extLst>
          </p:cNvPr>
          <p:cNvSpPr>
            <a:spLocks noGrp="1"/>
          </p:cNvSpPr>
          <p:nvPr>
            <p:ph idx="1"/>
          </p:nvPr>
        </p:nvSpPr>
        <p:spPr/>
        <p:txBody>
          <a:bodyPr/>
          <a:lstStyle/>
          <a:p>
            <a:r>
              <a:rPr lang="en-US" dirty="0"/>
              <a:t>Sentiment analysis can be defined as a process that automates mining of attitudes, opinions, views and emotions from text, speech, tweets and database sources through Natural Language Processing (NLP).</a:t>
            </a:r>
          </a:p>
          <a:p>
            <a:r>
              <a:rPr lang="en-US" dirty="0"/>
              <a:t>Sentiment analysis involves classifying opinions in text into categories like "positive" or "negative" or "neutral". </a:t>
            </a:r>
          </a:p>
        </p:txBody>
      </p:sp>
    </p:spTree>
    <p:extLst>
      <p:ext uri="{BB962C8B-B14F-4D97-AF65-F5344CB8AC3E}">
        <p14:creationId xmlns:p14="http://schemas.microsoft.com/office/powerpoint/2010/main" val="915193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A3C1-C7AB-44B3-AF6B-B27C44E87AD8}"/>
              </a:ext>
            </a:extLst>
          </p:cNvPr>
          <p:cNvSpPr>
            <a:spLocks noGrp="1"/>
          </p:cNvSpPr>
          <p:nvPr>
            <p:ph type="title"/>
          </p:nvPr>
        </p:nvSpPr>
        <p:spPr/>
        <p:txBody>
          <a:bodyPr/>
          <a:lstStyle/>
          <a:p>
            <a:r>
              <a:rPr lang="en-US" dirty="0"/>
              <a:t>Why is this Important?</a:t>
            </a:r>
          </a:p>
        </p:txBody>
      </p:sp>
      <p:sp>
        <p:nvSpPr>
          <p:cNvPr id="3" name="Content Placeholder 2">
            <a:extLst>
              <a:ext uri="{FF2B5EF4-FFF2-40B4-BE49-F238E27FC236}">
                <a16:creationId xmlns:a16="http://schemas.microsoft.com/office/drawing/2014/main" id="{E912DE44-76A3-4C23-9CB2-461D7B035EC0}"/>
              </a:ext>
            </a:extLst>
          </p:cNvPr>
          <p:cNvSpPr>
            <a:spLocks noGrp="1"/>
          </p:cNvSpPr>
          <p:nvPr>
            <p:ph idx="1"/>
          </p:nvPr>
        </p:nvSpPr>
        <p:spPr/>
        <p:txBody>
          <a:bodyPr>
            <a:normAutofit lnSpcReduction="10000"/>
          </a:bodyPr>
          <a:lstStyle/>
          <a:p>
            <a:pPr marL="0" indent="0">
              <a:buNone/>
            </a:pPr>
            <a:r>
              <a:rPr lang="en-US" dirty="0"/>
              <a:t>It is an important research on understanding and learning public/users opinion which helps in various verticals, such as:</a:t>
            </a:r>
          </a:p>
          <a:p>
            <a:r>
              <a:rPr lang="en-US" dirty="0"/>
              <a:t>Determine marketing strategy</a:t>
            </a:r>
          </a:p>
          <a:p>
            <a:r>
              <a:rPr lang="en-US" dirty="0"/>
              <a:t>Improve campaign success</a:t>
            </a:r>
          </a:p>
          <a:p>
            <a:r>
              <a:rPr lang="en-US" dirty="0"/>
              <a:t>Improve product messaging</a:t>
            </a:r>
          </a:p>
          <a:p>
            <a:r>
              <a:rPr lang="en-US" dirty="0"/>
              <a:t>Improve customer service</a:t>
            </a:r>
          </a:p>
          <a:p>
            <a:pPr marL="0" indent="0">
              <a:buNone/>
            </a:pPr>
            <a:r>
              <a:rPr lang="en-US" dirty="0"/>
              <a:t>Example:</a:t>
            </a:r>
          </a:p>
          <a:p>
            <a:pPr marL="0" indent="0">
              <a:buNone/>
            </a:pPr>
            <a:r>
              <a:rPr lang="en-US" dirty="0"/>
              <a:t>Customers look upon reviews of products which are available online before they buy them. And for many businesses, the online opinion decides the success or failure of their product.</a:t>
            </a:r>
          </a:p>
        </p:txBody>
      </p:sp>
    </p:spTree>
    <p:extLst>
      <p:ext uri="{BB962C8B-B14F-4D97-AF65-F5344CB8AC3E}">
        <p14:creationId xmlns:p14="http://schemas.microsoft.com/office/powerpoint/2010/main" val="1208181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1EE3-5A8A-4949-A4BA-27857C115476}"/>
              </a:ext>
            </a:extLst>
          </p:cNvPr>
          <p:cNvSpPr>
            <a:spLocks noGrp="1"/>
          </p:cNvSpPr>
          <p:nvPr>
            <p:ph type="title"/>
          </p:nvPr>
        </p:nvSpPr>
        <p:spPr/>
        <p:txBody>
          <a:bodyPr/>
          <a:lstStyle/>
          <a:p>
            <a:r>
              <a:rPr lang="en-US" dirty="0"/>
              <a:t>Sentiment Analysis of Twitter data</a:t>
            </a:r>
          </a:p>
        </p:txBody>
      </p:sp>
      <p:sp>
        <p:nvSpPr>
          <p:cNvPr id="3" name="Content Placeholder 2">
            <a:extLst>
              <a:ext uri="{FF2B5EF4-FFF2-40B4-BE49-F238E27FC236}">
                <a16:creationId xmlns:a16="http://schemas.microsoft.com/office/drawing/2014/main" id="{C51BFB3C-A6D1-4E77-A566-54E7C2117230}"/>
              </a:ext>
            </a:extLst>
          </p:cNvPr>
          <p:cNvSpPr>
            <a:spLocks noGrp="1"/>
          </p:cNvSpPr>
          <p:nvPr>
            <p:ph idx="1"/>
          </p:nvPr>
        </p:nvSpPr>
        <p:spPr/>
        <p:txBody>
          <a:bodyPr>
            <a:normAutofit fontScale="92500" lnSpcReduction="20000"/>
          </a:bodyPr>
          <a:lstStyle/>
          <a:p>
            <a:pPr marL="0" indent="0">
              <a:buNone/>
            </a:pPr>
            <a:r>
              <a:rPr lang="en-US" dirty="0"/>
              <a:t>Why on Twitter Data?</a:t>
            </a:r>
          </a:p>
          <a:p>
            <a:r>
              <a:rPr lang="en-US" dirty="0"/>
              <a:t>Twitter is Top and universally well known social media.</a:t>
            </a:r>
          </a:p>
          <a:p>
            <a:r>
              <a:rPr lang="en-US" dirty="0"/>
              <a:t>Sentiment analysis of twitter data which is helpful to analyze the information in the tweets where opinions are highly unstructured, heterogeneous and are either positive or negative, or neutral in some cases.</a:t>
            </a:r>
          </a:p>
          <a:p>
            <a:pPr marL="0" indent="0">
              <a:buNone/>
            </a:pPr>
            <a:r>
              <a:rPr lang="en-US" dirty="0"/>
              <a:t>Example:</a:t>
            </a:r>
          </a:p>
          <a:p>
            <a:pPr marL="0" indent="0">
              <a:buNone/>
            </a:pPr>
            <a:r>
              <a:rPr lang="en-US" b="1" dirty="0"/>
              <a:t>Trump’s New Tax plan</a:t>
            </a:r>
          </a:p>
          <a:p>
            <a:pPr marL="0" indent="0">
              <a:buNone/>
            </a:pPr>
            <a:r>
              <a:rPr lang="en-US" dirty="0"/>
              <a:t>If we do sentiment Analysis on tweets related to this then government or political parties know how the people were responding for the new government policies and it may be useful for taking decisions on implementing new policies further.</a:t>
            </a:r>
          </a:p>
        </p:txBody>
      </p:sp>
    </p:spTree>
    <p:extLst>
      <p:ext uri="{BB962C8B-B14F-4D97-AF65-F5344CB8AC3E}">
        <p14:creationId xmlns:p14="http://schemas.microsoft.com/office/powerpoint/2010/main" val="4063791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DF464-EB4E-40F0-9820-09ADDB3542AA}"/>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F13A89C1-410D-44E3-90F6-A9F23E78A8DC}"/>
              </a:ext>
            </a:extLst>
          </p:cNvPr>
          <p:cNvSpPr>
            <a:spLocks noGrp="1"/>
          </p:cNvSpPr>
          <p:nvPr>
            <p:ph idx="1"/>
          </p:nvPr>
        </p:nvSpPr>
        <p:spPr/>
        <p:txBody>
          <a:bodyPr>
            <a:normAutofit fontScale="92500" lnSpcReduction="20000"/>
          </a:bodyPr>
          <a:lstStyle/>
          <a:p>
            <a:r>
              <a:rPr lang="en-US" dirty="0"/>
              <a:t>It is Excel (.csv File) contains 1,578,627 classified tweets, each row is marked as </a:t>
            </a:r>
          </a:p>
          <a:p>
            <a:pPr marL="0" indent="0">
              <a:buNone/>
            </a:pPr>
            <a:r>
              <a:rPr lang="en-US" dirty="0"/>
              <a:t> </a:t>
            </a:r>
            <a:r>
              <a:rPr lang="en-US" b="1" dirty="0"/>
              <a:t>1</a:t>
            </a:r>
            <a:r>
              <a:rPr lang="en-US" dirty="0"/>
              <a:t> for positive sentiment </a:t>
            </a:r>
          </a:p>
          <a:p>
            <a:pPr marL="0" indent="0">
              <a:buNone/>
            </a:pPr>
            <a:r>
              <a:rPr lang="en-US" dirty="0"/>
              <a:t> </a:t>
            </a:r>
            <a:r>
              <a:rPr lang="en-US" b="1" dirty="0"/>
              <a:t>0</a:t>
            </a:r>
            <a:r>
              <a:rPr lang="en-US" dirty="0"/>
              <a:t> for negative sentiment.</a:t>
            </a:r>
          </a:p>
          <a:p>
            <a:pPr marL="0" indent="0">
              <a:buNone/>
            </a:pPr>
            <a:r>
              <a:rPr lang="en-US" b="1" dirty="0"/>
              <a:t>Source</a:t>
            </a:r>
            <a:r>
              <a:rPr lang="en-US" dirty="0"/>
              <a:t>:</a:t>
            </a:r>
          </a:p>
          <a:p>
            <a:pPr marL="0" indent="0">
              <a:buNone/>
            </a:pPr>
            <a:r>
              <a:rPr lang="en-US" dirty="0"/>
              <a:t>URL: http://thinknook.com/twitter-sentiment-analysis-training-corpus-dataset-2012-09-22/</a:t>
            </a:r>
          </a:p>
          <a:p>
            <a:pPr marL="0" indent="0">
              <a:buNone/>
            </a:pPr>
            <a:r>
              <a:rPr lang="en-US" b="1" dirty="0"/>
              <a:t>Sample Instances</a:t>
            </a:r>
            <a:r>
              <a:rPr lang="en-US" dirty="0"/>
              <a:t>:</a:t>
            </a:r>
          </a:p>
          <a:p>
            <a:pPr marL="0" indent="0">
              <a:buNone/>
            </a:pPr>
            <a:r>
              <a:rPr lang="en-US" b="1" dirty="0" err="1"/>
              <a:t>ItemID</a:t>
            </a:r>
            <a:r>
              <a:rPr lang="en-US" b="1" dirty="0"/>
              <a:t>	Sentiment	</a:t>
            </a:r>
            <a:r>
              <a:rPr lang="en-US" b="1" dirty="0" err="1"/>
              <a:t>SentimentText</a:t>
            </a:r>
            <a:r>
              <a:rPr lang="en-US" b="1" dirty="0"/>
              <a:t>(Tweet)</a:t>
            </a:r>
          </a:p>
          <a:p>
            <a:pPr marL="0" indent="0">
              <a:buNone/>
            </a:pPr>
            <a:r>
              <a:rPr lang="en-US" dirty="0"/>
              <a:t>1		0		 is so sad for my APL friend.</a:t>
            </a:r>
          </a:p>
          <a:p>
            <a:pPr marL="0" indent="0">
              <a:buNone/>
            </a:pPr>
            <a:r>
              <a:rPr lang="en-US" dirty="0"/>
              <a:t>2		1		 Going To See Harry Sunday Happiness </a:t>
            </a:r>
          </a:p>
        </p:txBody>
      </p:sp>
    </p:spTree>
    <p:extLst>
      <p:ext uri="{BB962C8B-B14F-4D97-AF65-F5344CB8AC3E}">
        <p14:creationId xmlns:p14="http://schemas.microsoft.com/office/powerpoint/2010/main" val="1494037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760F-6518-4689-ABD4-86A73DD60D71}"/>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8F5B0A82-09DF-44D8-95AB-B9E85E5900E1}"/>
              </a:ext>
            </a:extLst>
          </p:cNvPr>
          <p:cNvSpPr>
            <a:spLocks noGrp="1"/>
          </p:cNvSpPr>
          <p:nvPr>
            <p:ph idx="1"/>
          </p:nvPr>
        </p:nvSpPr>
        <p:spPr>
          <a:xfrm>
            <a:off x="838200" y="1825625"/>
            <a:ext cx="10515600" cy="4805994"/>
          </a:xfrm>
        </p:spPr>
        <p:txBody>
          <a:bodyPr/>
          <a:lstStyle/>
          <a:p>
            <a:r>
              <a:rPr lang="en-US" dirty="0"/>
              <a:t>The following paper classifies social media text to positive and negative using SVM and naive </a:t>
            </a:r>
            <a:r>
              <a:rPr lang="en-US" dirty="0" err="1"/>
              <a:t>bayes</a:t>
            </a:r>
            <a:r>
              <a:rPr lang="en-US" dirty="0"/>
              <a:t>:</a:t>
            </a:r>
          </a:p>
          <a:p>
            <a:endParaRPr lang="en-US" dirty="0"/>
          </a:p>
        </p:txBody>
      </p:sp>
      <p:pic>
        <p:nvPicPr>
          <p:cNvPr id="4" name="Picture 3">
            <a:extLst>
              <a:ext uri="{FF2B5EF4-FFF2-40B4-BE49-F238E27FC236}">
                <a16:creationId xmlns:a16="http://schemas.microsoft.com/office/drawing/2014/main" id="{2D131EE7-E701-4B0A-86A4-648C78A77C44}"/>
              </a:ext>
            </a:extLst>
          </p:cNvPr>
          <p:cNvPicPr>
            <a:picLocks noChangeAspect="1"/>
          </p:cNvPicPr>
          <p:nvPr/>
        </p:nvPicPr>
        <p:blipFill>
          <a:blip r:embed="rId2"/>
          <a:stretch>
            <a:fillRect/>
          </a:stretch>
        </p:blipFill>
        <p:spPr>
          <a:xfrm>
            <a:off x="3948356" y="2637393"/>
            <a:ext cx="3798137" cy="3749365"/>
          </a:xfrm>
          <a:prstGeom prst="rect">
            <a:avLst/>
          </a:prstGeom>
        </p:spPr>
      </p:pic>
    </p:spTree>
    <p:extLst>
      <p:ext uri="{BB962C8B-B14F-4D97-AF65-F5344CB8AC3E}">
        <p14:creationId xmlns:p14="http://schemas.microsoft.com/office/powerpoint/2010/main" val="335392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53AA2-E8B8-4AFC-BBEE-1BF438953F60}"/>
              </a:ext>
            </a:extLst>
          </p:cNvPr>
          <p:cNvSpPr>
            <a:spLocks noGrp="1"/>
          </p:cNvSpPr>
          <p:nvPr>
            <p:ph type="title"/>
          </p:nvPr>
        </p:nvSpPr>
        <p:spPr/>
        <p:txBody>
          <a:bodyPr/>
          <a:lstStyle/>
          <a:p>
            <a:r>
              <a:rPr lang="en-US" dirty="0"/>
              <a:t>Pre-Processing Steps</a:t>
            </a:r>
          </a:p>
        </p:txBody>
      </p:sp>
      <p:sp>
        <p:nvSpPr>
          <p:cNvPr id="3" name="Content Placeholder 2">
            <a:extLst>
              <a:ext uri="{FF2B5EF4-FFF2-40B4-BE49-F238E27FC236}">
                <a16:creationId xmlns:a16="http://schemas.microsoft.com/office/drawing/2014/main" id="{42EF7D8C-D02C-4B0A-857F-24108C8E8213}"/>
              </a:ext>
            </a:extLst>
          </p:cNvPr>
          <p:cNvSpPr>
            <a:spLocks noGrp="1"/>
          </p:cNvSpPr>
          <p:nvPr>
            <p:ph idx="1"/>
          </p:nvPr>
        </p:nvSpPr>
        <p:spPr>
          <a:xfrm>
            <a:off x="838200" y="1825625"/>
            <a:ext cx="10515600" cy="4877016"/>
          </a:xfrm>
        </p:spPr>
        <p:txBody>
          <a:bodyPr>
            <a:normAutofit/>
          </a:bodyPr>
          <a:lstStyle/>
          <a:p>
            <a:r>
              <a:rPr lang="en-US" dirty="0"/>
              <a:t>Remove unwanted punctuation</a:t>
            </a:r>
          </a:p>
          <a:p>
            <a:r>
              <a:rPr lang="en-US" dirty="0"/>
              <a:t>Stop Word Removal: Some words used more and more time such words are called stop word.</a:t>
            </a:r>
          </a:p>
          <a:p>
            <a:r>
              <a:rPr lang="en-US" dirty="0"/>
              <a:t>Stemming : It converts word into its grammatical root form.</a:t>
            </a:r>
          </a:p>
          <a:p>
            <a:pPr marL="0" indent="0">
              <a:buNone/>
            </a:pPr>
            <a:r>
              <a:rPr lang="en-US" dirty="0"/>
              <a:t>  </a:t>
            </a:r>
            <a:r>
              <a:rPr lang="en-US" dirty="0" err="1"/>
              <a:t>eg</a:t>
            </a:r>
            <a:r>
              <a:rPr lang="en-US" dirty="0"/>
              <a:t>: teaching -&gt; teach (Remove ‘</a:t>
            </a:r>
            <a:r>
              <a:rPr lang="en-US" dirty="0" err="1"/>
              <a:t>ing</a:t>
            </a:r>
            <a:r>
              <a:rPr lang="en-US" dirty="0"/>
              <a:t>’)</a:t>
            </a:r>
          </a:p>
          <a:p>
            <a:pPr marL="0" indent="0">
              <a:buNone/>
            </a:pPr>
            <a:r>
              <a:rPr lang="en-US" dirty="0"/>
              <a:t>We used Porter Stem in our project.</a:t>
            </a:r>
          </a:p>
          <a:p>
            <a:r>
              <a:rPr lang="en-US" dirty="0"/>
              <a:t>Extract features from tweets using several feature extraction techniques like Term Frequency, Document frequency vectors</a:t>
            </a:r>
          </a:p>
          <a:p>
            <a:pPr marL="0" indent="0">
              <a:buNone/>
            </a:pPr>
            <a:r>
              <a:rPr lang="en-US" dirty="0"/>
              <a:t>We have taken </a:t>
            </a:r>
            <a:r>
              <a:rPr lang="en-US" dirty="0" err="1"/>
              <a:t>Tf-Idf</a:t>
            </a:r>
            <a:r>
              <a:rPr lang="en-US" dirty="0"/>
              <a:t> (Term Frequency- Inverse Document Frequency) </a:t>
            </a:r>
          </a:p>
          <a:p>
            <a:pPr marL="0" indent="0">
              <a:buNone/>
            </a:pPr>
            <a:endParaRPr lang="en-US" dirty="0"/>
          </a:p>
        </p:txBody>
      </p:sp>
    </p:spTree>
    <p:extLst>
      <p:ext uri="{BB962C8B-B14F-4D97-AF65-F5344CB8AC3E}">
        <p14:creationId xmlns:p14="http://schemas.microsoft.com/office/powerpoint/2010/main" val="443254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62D2-CA09-4C34-9AAB-B273721A042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016FB64-EB6A-4981-96BC-AF250AAD6967}"/>
              </a:ext>
            </a:extLst>
          </p:cNvPr>
          <p:cNvSpPr>
            <a:spLocks noGrp="1"/>
          </p:cNvSpPr>
          <p:nvPr>
            <p:ph idx="1"/>
          </p:nvPr>
        </p:nvSpPr>
        <p:spPr>
          <a:xfrm>
            <a:off x="838200" y="1835052"/>
            <a:ext cx="10515600" cy="4351338"/>
          </a:xfrm>
        </p:spPr>
        <p:txBody>
          <a:bodyPr/>
          <a:lstStyle/>
          <a:p>
            <a:pPr marL="0" indent="0">
              <a:buNone/>
            </a:pPr>
            <a:r>
              <a:rPr lang="en-US" dirty="0"/>
              <a:t>Term frequency (TF): A frequency of a word in the  document. </a:t>
            </a:r>
          </a:p>
          <a:p>
            <a:pPr marL="0" indent="0">
              <a:buNone/>
            </a:pPr>
            <a:r>
              <a:rPr lang="en-US" dirty="0"/>
              <a:t>Inverse Document Frequency(IDF): The occurrence of the word among the documents. </a:t>
            </a:r>
          </a:p>
          <a:p>
            <a:pPr marL="0" indent="0">
              <a:buNone/>
            </a:pPr>
            <a:endParaRPr lang="en-US" dirty="0"/>
          </a:p>
          <a:p>
            <a:pPr marL="0" indent="0">
              <a:buNone/>
            </a:pPr>
            <a:r>
              <a:rPr lang="en-US" dirty="0"/>
              <a:t>Why TF-</a:t>
            </a:r>
            <a:r>
              <a:rPr lang="en-US" dirty="0" err="1"/>
              <a:t>Idf</a:t>
            </a:r>
            <a:r>
              <a:rPr lang="en-US" dirty="0"/>
              <a:t>?</a:t>
            </a:r>
          </a:p>
          <a:p>
            <a:r>
              <a:rPr lang="en-US" dirty="0"/>
              <a:t>The </a:t>
            </a:r>
            <a:r>
              <a:rPr lang="en-US" dirty="0" err="1"/>
              <a:t>tf-idf</a:t>
            </a:r>
            <a:r>
              <a:rPr lang="en-US" dirty="0"/>
              <a:t> value increases proportionally to the number of times a word appears in the document, but is offset by the frequency of the word in the corpus</a:t>
            </a:r>
          </a:p>
          <a:p>
            <a:endParaRPr lang="en-US" dirty="0"/>
          </a:p>
        </p:txBody>
      </p:sp>
    </p:spTree>
    <p:extLst>
      <p:ext uri="{BB962C8B-B14F-4D97-AF65-F5344CB8AC3E}">
        <p14:creationId xmlns:p14="http://schemas.microsoft.com/office/powerpoint/2010/main" val="1254965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0C82-9982-48C7-852A-BCF1066207B5}"/>
              </a:ext>
            </a:extLst>
          </p:cNvPr>
          <p:cNvSpPr>
            <a:spLocks noGrp="1"/>
          </p:cNvSpPr>
          <p:nvPr>
            <p:ph type="title"/>
          </p:nvPr>
        </p:nvSpPr>
        <p:spPr/>
        <p:txBody>
          <a:bodyPr/>
          <a:lstStyle/>
          <a:p>
            <a:r>
              <a:rPr lang="en-US" dirty="0"/>
              <a:t>Proposed Approach</a:t>
            </a:r>
          </a:p>
        </p:txBody>
      </p:sp>
      <p:sp>
        <p:nvSpPr>
          <p:cNvPr id="3" name="Content Placeholder 2">
            <a:extLst>
              <a:ext uri="{FF2B5EF4-FFF2-40B4-BE49-F238E27FC236}">
                <a16:creationId xmlns:a16="http://schemas.microsoft.com/office/drawing/2014/main" id="{DE999DAE-AE4A-4BF8-93B0-91366CD98DBC}"/>
              </a:ext>
            </a:extLst>
          </p:cNvPr>
          <p:cNvSpPr>
            <a:spLocks noGrp="1"/>
          </p:cNvSpPr>
          <p:nvPr>
            <p:ph idx="1"/>
          </p:nvPr>
        </p:nvSpPr>
        <p:spPr>
          <a:xfrm>
            <a:off x="838200" y="1825625"/>
            <a:ext cx="10515600" cy="4912526"/>
          </a:xfrm>
        </p:spPr>
        <p:txBody>
          <a:bodyPr>
            <a:normAutofit lnSpcReduction="10000"/>
          </a:bodyPr>
          <a:lstStyle/>
          <a:p>
            <a:r>
              <a:rPr lang="en-US" b="1" dirty="0"/>
              <a:t>Data Collection</a:t>
            </a:r>
            <a:r>
              <a:rPr lang="en-US" dirty="0"/>
              <a:t>:  existing twitter data set</a:t>
            </a:r>
          </a:p>
          <a:p>
            <a:r>
              <a:rPr lang="en-US" b="1" dirty="0"/>
              <a:t>Data Pre-processing</a:t>
            </a:r>
            <a:r>
              <a:rPr lang="en-US" dirty="0"/>
              <a:t>: get the "clean" data and transform it to the format we need</a:t>
            </a:r>
          </a:p>
          <a:p>
            <a:r>
              <a:rPr lang="en-US" b="1" dirty="0"/>
              <a:t>Sentiment Analysis</a:t>
            </a:r>
            <a:r>
              <a:rPr lang="en-US" dirty="0"/>
              <a:t>: train a classifier to classify the tweets as: positive, negative.</a:t>
            </a:r>
          </a:p>
          <a:p>
            <a:r>
              <a:rPr lang="en-US" dirty="0"/>
              <a:t>Create a model for naïve Bayes and SVM , and compare their F-1 scores for processed and unprocessed data.</a:t>
            </a:r>
          </a:p>
          <a:p>
            <a:pPr marL="0" indent="0">
              <a:buNone/>
            </a:pPr>
            <a:r>
              <a:rPr lang="en-US" dirty="0"/>
              <a:t> </a:t>
            </a:r>
            <a:r>
              <a:rPr lang="en-US" b="1" dirty="0"/>
              <a:t>Naïve Bayes classifier</a:t>
            </a:r>
            <a:r>
              <a:rPr lang="en-US" dirty="0"/>
              <a:t>: It is a probabilistic classifiers based on applying Bayes' theorem</a:t>
            </a:r>
          </a:p>
          <a:p>
            <a:pPr marL="0" indent="0">
              <a:buNone/>
            </a:pPr>
            <a:r>
              <a:rPr lang="en-US" b="1" dirty="0"/>
              <a:t>SVM: </a:t>
            </a:r>
            <a:r>
              <a:rPr lang="en-US" dirty="0"/>
              <a:t>Support Vector Machine (SVM) is a non-probabilistic binary linear classifier</a:t>
            </a:r>
            <a:endParaRPr lang="en-US" b="1" dirty="0"/>
          </a:p>
        </p:txBody>
      </p:sp>
    </p:spTree>
    <p:extLst>
      <p:ext uri="{BB962C8B-B14F-4D97-AF65-F5344CB8AC3E}">
        <p14:creationId xmlns:p14="http://schemas.microsoft.com/office/powerpoint/2010/main" val="97732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993</Words>
  <Application>Microsoft Office PowerPoint</Application>
  <PresentationFormat>Widescreen</PresentationFormat>
  <Paragraphs>103</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Sentiment Analysis</vt:lpstr>
      <vt:lpstr>What is Sentiment Analysis</vt:lpstr>
      <vt:lpstr>Why is this Important?</vt:lpstr>
      <vt:lpstr>Sentiment Analysis of Twitter data</vt:lpstr>
      <vt:lpstr>Data Set</vt:lpstr>
      <vt:lpstr>Related Work</vt:lpstr>
      <vt:lpstr>Pre-Processing Steps</vt:lpstr>
      <vt:lpstr>PowerPoint Presentation</vt:lpstr>
      <vt:lpstr>Proposed Approach</vt:lpstr>
      <vt:lpstr>Experiment 1</vt:lpstr>
      <vt:lpstr>PowerPoint Presentation</vt:lpstr>
      <vt:lpstr>Result 1</vt:lpstr>
      <vt:lpstr>Experiment 2</vt:lpstr>
      <vt:lpstr>Result 2</vt:lpstr>
      <vt:lpstr>Challenges in Sentiment Analysis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Athmakuri, Anvesh</dc:creator>
  <cp:lastModifiedBy>Anvesh Athmakuri</cp:lastModifiedBy>
  <cp:revision>46</cp:revision>
  <dcterms:created xsi:type="dcterms:W3CDTF">2017-12-04T22:34:59Z</dcterms:created>
  <dcterms:modified xsi:type="dcterms:W3CDTF">2017-12-05T05:45:44Z</dcterms:modified>
</cp:coreProperties>
</file>