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15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xygen.nl/manual/docblock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apoadam/mosze-projects/tree/master/202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raphviz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656A-148A-4FB6-B02E-A408CE37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GB" sz="4400" dirty="0" err="1"/>
              <a:t>Doxygen</a:t>
            </a:r>
            <a:r>
              <a:rPr lang="en-GB" sz="4400" dirty="0"/>
              <a:t> </a:t>
            </a:r>
            <a:r>
              <a:rPr lang="en-GB" sz="4400" dirty="0" err="1"/>
              <a:t>alapok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9755B-1CAC-4E60-88F5-5958659AA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MOSZE </a:t>
            </a:r>
            <a:r>
              <a:rPr lang="hu-HU" dirty="0"/>
              <a:t>előadás</a:t>
            </a:r>
          </a:p>
          <a:p>
            <a:pPr algn="l"/>
            <a:r>
              <a:rPr lang="en-GB" dirty="0"/>
              <a:t>Csapó Ádám Balázs – csapo.adam@sze.hu</a:t>
            </a:r>
          </a:p>
        </p:txBody>
      </p:sp>
      <p:pic>
        <p:nvPicPr>
          <p:cNvPr id="16" name="Picture 3" descr="Abstract background of simple node and mesh">
            <a:extLst>
              <a:ext uri="{FF2B5EF4-FFF2-40B4-BE49-F238E27FC236}">
                <a16:creationId xmlns:a16="http://schemas.microsoft.com/office/drawing/2014/main" id="{A906F7F3-5D71-411B-AC7A-33A4B2703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0" r="17687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463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9555-CE7D-41BD-BB3E-BE5113CD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Néhány</a:t>
            </a:r>
            <a:r>
              <a:rPr lang="en-GB" dirty="0"/>
              <a:t> </a:t>
            </a:r>
            <a:r>
              <a:rPr lang="en-GB" dirty="0" err="1"/>
              <a:t>Graphvizzel</a:t>
            </a:r>
            <a:r>
              <a:rPr lang="en-GB" dirty="0"/>
              <a:t> </a:t>
            </a:r>
            <a:r>
              <a:rPr lang="en-GB" dirty="0" err="1"/>
              <a:t>generált</a:t>
            </a:r>
            <a:r>
              <a:rPr lang="en-GB" dirty="0"/>
              <a:t> </a:t>
            </a:r>
            <a:r>
              <a:rPr lang="en-GB" dirty="0" err="1"/>
              <a:t>ábra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968C6-CBED-4ED7-8EB8-14D839BE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457387"/>
            <a:ext cx="11172825" cy="29432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2735CF-76A1-4816-A7AE-2E0ADA29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587174"/>
            <a:ext cx="6179976" cy="1270826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Ha valami nem világos, kattintsunk a gráf alatti “legend” feliratú </a:t>
            </a:r>
            <a:r>
              <a:rPr lang="en-GB" sz="2000" dirty="0" err="1"/>
              <a:t>linkre</a:t>
            </a:r>
            <a:r>
              <a:rPr lang="en-GB" sz="2000" dirty="0"/>
              <a:t>..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22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9555-CE7D-41BD-BB3E-BE5113CD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Néhány</a:t>
            </a:r>
            <a:r>
              <a:rPr lang="en-GB" dirty="0"/>
              <a:t> </a:t>
            </a:r>
            <a:r>
              <a:rPr lang="en-GB" dirty="0" err="1"/>
              <a:t>Graphvizzel</a:t>
            </a:r>
            <a:r>
              <a:rPr lang="en-GB" dirty="0"/>
              <a:t> </a:t>
            </a:r>
            <a:r>
              <a:rPr lang="en-GB" dirty="0" err="1"/>
              <a:t>generált</a:t>
            </a:r>
            <a:r>
              <a:rPr lang="en-GB" dirty="0"/>
              <a:t> </a:t>
            </a:r>
            <a:r>
              <a:rPr lang="en-GB" dirty="0" err="1"/>
              <a:t>ábra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20BEC-403E-425A-9A97-3B6666BC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3" y="2676377"/>
            <a:ext cx="11165633" cy="23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9555-CE7D-41BD-BB3E-BE5113CD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Néhány</a:t>
            </a:r>
            <a:r>
              <a:rPr lang="en-GB" dirty="0"/>
              <a:t> </a:t>
            </a:r>
            <a:r>
              <a:rPr lang="en-GB" dirty="0" err="1"/>
              <a:t>Graphvizzel</a:t>
            </a:r>
            <a:r>
              <a:rPr lang="en-GB" dirty="0"/>
              <a:t> </a:t>
            </a:r>
            <a:r>
              <a:rPr lang="en-GB" dirty="0" err="1"/>
              <a:t>generált</a:t>
            </a:r>
            <a:r>
              <a:rPr lang="en-GB" dirty="0"/>
              <a:t> </a:t>
            </a:r>
            <a:r>
              <a:rPr lang="en-GB" dirty="0" err="1"/>
              <a:t>ábra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A4A51-9CEB-4CCB-B674-2255EE823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8" y="2384617"/>
            <a:ext cx="7174036" cy="42214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0C9FCB-3308-4FA1-B29A-C57FAB6A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959" y="2384617"/>
            <a:ext cx="2978092" cy="3818083"/>
          </a:xfrm>
        </p:spPr>
        <p:txBody>
          <a:bodyPr>
            <a:normAutofit/>
          </a:bodyPr>
          <a:lstStyle/>
          <a:p>
            <a:pPr algn="just"/>
            <a:r>
              <a:rPr lang="en-GB" sz="2000" dirty="0" err="1"/>
              <a:t>Ahol</a:t>
            </a:r>
            <a:r>
              <a:rPr lang="en-GB" sz="2000" dirty="0"/>
              <a:t> </a:t>
            </a:r>
            <a:r>
              <a:rPr lang="en-GB" sz="2000" dirty="0" err="1"/>
              <a:t>ennek</a:t>
            </a:r>
            <a:r>
              <a:rPr lang="en-GB" sz="2000" dirty="0"/>
              <a:t> </a:t>
            </a:r>
            <a:r>
              <a:rPr lang="en-GB" sz="2000" dirty="0" err="1"/>
              <a:t>értelme</a:t>
            </a:r>
            <a:r>
              <a:rPr lang="en-GB" sz="2000" dirty="0"/>
              <a:t> van, a call graph </a:t>
            </a:r>
            <a:r>
              <a:rPr lang="en-GB" sz="2000" dirty="0" err="1"/>
              <a:t>mellett</a:t>
            </a:r>
            <a:r>
              <a:rPr lang="en-GB" sz="2000" dirty="0"/>
              <a:t> caller graph-et is le </a:t>
            </a:r>
            <a:r>
              <a:rPr lang="en-GB" sz="2000" dirty="0" err="1"/>
              <a:t>tud</a:t>
            </a:r>
            <a:r>
              <a:rPr lang="en-GB" sz="2000" dirty="0"/>
              <a:t> </a:t>
            </a:r>
            <a:r>
              <a:rPr lang="en-GB" sz="2000" dirty="0" err="1"/>
              <a:t>generálni</a:t>
            </a:r>
            <a:r>
              <a:rPr lang="en-GB" sz="2000" dirty="0"/>
              <a:t> a </a:t>
            </a:r>
            <a:r>
              <a:rPr lang="en-GB" sz="2000" dirty="0" err="1"/>
              <a:t>Doxygen</a:t>
            </a:r>
            <a:r>
              <a:rPr lang="en-GB" sz="2000" dirty="0"/>
              <a:t> / </a:t>
            </a:r>
            <a:r>
              <a:rPr lang="en-GB" sz="2000" dirty="0" err="1"/>
              <a:t>Graphviz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49391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26B1-B752-4F0B-8905-7C2B00EE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Kód</a:t>
            </a:r>
            <a:r>
              <a:rPr lang="en-GB" dirty="0"/>
              <a:t> </a:t>
            </a:r>
            <a:r>
              <a:rPr lang="en-GB" dirty="0" err="1"/>
              <a:t>dokumentálása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BE90-B45D-480F-A053-51E9D2F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93" y="2260833"/>
            <a:ext cx="10668000" cy="4198690"/>
          </a:xfrm>
        </p:spPr>
        <p:txBody>
          <a:bodyPr>
            <a:normAutofit/>
          </a:bodyPr>
          <a:lstStyle/>
          <a:p>
            <a:r>
              <a:rPr lang="hu-HU" sz="2400" dirty="0"/>
              <a:t>Ezzel pedig gyakorlatilag már mindent tudunk a </a:t>
            </a:r>
            <a:r>
              <a:rPr lang="hu-HU" sz="2400" dirty="0" err="1"/>
              <a:t>Doxygenről</a:t>
            </a:r>
            <a:r>
              <a:rPr lang="hu-HU" sz="2400" dirty="0"/>
              <a:t> (majdnem…)</a:t>
            </a:r>
          </a:p>
          <a:p>
            <a:r>
              <a:rPr lang="hu-HU" sz="2400" dirty="0"/>
              <a:t>Csak az van hátra, hogy megtanuljuk, hogyan dokumentálhatjuk a saját kódunkat.</a:t>
            </a:r>
            <a:endParaRPr lang="en-GB" sz="2400" dirty="0"/>
          </a:p>
          <a:p>
            <a:r>
              <a:rPr lang="hu-HU" sz="2400" dirty="0"/>
              <a:t>Őszinte leszek, és bevallom, hogy ezt fejből magam sem tudom.</a:t>
            </a:r>
          </a:p>
          <a:p>
            <a:pPr lvl="1"/>
            <a:r>
              <a:rPr lang="hu-HU" sz="2000" dirty="0"/>
              <a:t>De nem baj, ezért van olyan, hogy dokumentáció!</a:t>
            </a:r>
            <a:r>
              <a:rPr lang="en-GB" sz="2000" dirty="0"/>
              <a:t> - </a:t>
            </a:r>
            <a:r>
              <a:rPr lang="en-GB" sz="2000" dirty="0">
                <a:hlinkClick r:id="rId2"/>
              </a:rPr>
              <a:t>https://www.doxygen.nl/manual/docblocks.html</a:t>
            </a:r>
            <a:endParaRPr lang="en-GB" sz="2000" dirty="0"/>
          </a:p>
          <a:p>
            <a:pPr lvl="1"/>
            <a:r>
              <a:rPr lang="en-GB" sz="2000" dirty="0"/>
              <a:t>A </a:t>
            </a:r>
            <a:r>
              <a:rPr lang="en-GB" sz="2000" dirty="0" err="1"/>
              <a:t>dokumentáció</a:t>
            </a:r>
            <a:r>
              <a:rPr lang="en-GB" sz="2000" dirty="0"/>
              <a:t> </a:t>
            </a:r>
            <a:r>
              <a:rPr lang="en-GB" sz="2000" dirty="0" err="1"/>
              <a:t>azért</a:t>
            </a:r>
            <a:r>
              <a:rPr lang="en-GB" sz="2000" dirty="0"/>
              <a:t> is </a:t>
            </a:r>
            <a:r>
              <a:rPr lang="en-GB" sz="2000" dirty="0" err="1"/>
              <a:t>fontos</a:t>
            </a:r>
            <a:r>
              <a:rPr lang="en-GB" sz="2000" dirty="0"/>
              <a:t>, </a:t>
            </a:r>
            <a:r>
              <a:rPr lang="en-GB" sz="2000" dirty="0" err="1"/>
              <a:t>mert</a:t>
            </a:r>
            <a:r>
              <a:rPr lang="en-GB" sz="2000" dirty="0"/>
              <a:t> </a:t>
            </a:r>
            <a:r>
              <a:rPr lang="en-GB" sz="2000" dirty="0" err="1"/>
              <a:t>nem</a:t>
            </a:r>
            <a:r>
              <a:rPr lang="en-GB" sz="2000" dirty="0"/>
              <a:t> </a:t>
            </a:r>
            <a:r>
              <a:rPr lang="en-GB" sz="2000" dirty="0" err="1"/>
              <a:t>mindegy</a:t>
            </a:r>
            <a:r>
              <a:rPr lang="en-GB" sz="2000" dirty="0"/>
              <a:t>, </a:t>
            </a:r>
            <a:r>
              <a:rPr lang="en-GB" sz="2000" dirty="0" err="1"/>
              <a:t>hogy</a:t>
            </a:r>
            <a:r>
              <a:rPr lang="en-GB" sz="2000" dirty="0"/>
              <a:t> </a:t>
            </a:r>
            <a:r>
              <a:rPr lang="en-GB" sz="2000" dirty="0" err="1"/>
              <a:t>milyen</a:t>
            </a:r>
            <a:r>
              <a:rPr lang="en-GB" sz="2000" dirty="0"/>
              <a:t> </a:t>
            </a:r>
            <a:r>
              <a:rPr lang="en-GB" sz="2000" dirty="0" err="1"/>
              <a:t>nyelven</a:t>
            </a:r>
            <a:r>
              <a:rPr lang="en-GB" sz="2000" dirty="0"/>
              <a:t> </a:t>
            </a:r>
            <a:r>
              <a:rPr lang="en-GB" sz="2000" dirty="0" err="1"/>
              <a:t>dolgozunk</a:t>
            </a:r>
            <a:r>
              <a:rPr lang="en-GB" sz="2000" dirty="0"/>
              <a:t>. Python, Fortran, VHDL </a:t>
            </a:r>
            <a:r>
              <a:rPr lang="en-GB" sz="2000" dirty="0" err="1"/>
              <a:t>speciálisabb</a:t>
            </a:r>
            <a:r>
              <a:rPr lang="en-GB" sz="2000" dirty="0"/>
              <a:t>, de a C/C++ “</a:t>
            </a:r>
            <a:r>
              <a:rPr lang="en-GB" sz="2000" dirty="0" err="1"/>
              <a:t>típusú</a:t>
            </a:r>
            <a:r>
              <a:rPr lang="en-GB" sz="2000" dirty="0"/>
              <a:t>” </a:t>
            </a:r>
            <a:r>
              <a:rPr lang="en-GB" sz="2000" dirty="0" err="1"/>
              <a:t>nyelveknél</a:t>
            </a:r>
            <a:r>
              <a:rPr lang="en-GB" sz="2000" dirty="0"/>
              <a:t> </a:t>
            </a:r>
            <a:r>
              <a:rPr lang="en-GB" sz="2000" dirty="0" err="1"/>
              <a:t>azonos</a:t>
            </a:r>
            <a:r>
              <a:rPr lang="en-GB" sz="2000" dirty="0"/>
              <a:t> </a:t>
            </a:r>
            <a:r>
              <a:rPr lang="en-GB" sz="2000" dirty="0" err="1"/>
              <a:t>az</a:t>
            </a:r>
            <a:r>
              <a:rPr lang="en-GB" sz="2000" dirty="0"/>
              <a:t> </a:t>
            </a:r>
            <a:r>
              <a:rPr lang="en-GB" sz="2000" dirty="0" err="1"/>
              <a:t>elvárt</a:t>
            </a:r>
            <a:r>
              <a:rPr lang="en-GB" sz="2000" dirty="0"/>
              <a:t> </a:t>
            </a:r>
            <a:r>
              <a:rPr lang="en-GB" sz="2000" dirty="0" err="1"/>
              <a:t>formátum</a:t>
            </a:r>
            <a:r>
              <a:rPr lang="en-GB" sz="2000" dirty="0"/>
              <a:t>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92163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26B1-B752-4F0B-8905-7C2B00EE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Kód</a:t>
            </a:r>
            <a:r>
              <a:rPr lang="en-GB" dirty="0"/>
              <a:t> </a:t>
            </a:r>
            <a:r>
              <a:rPr lang="en-GB" dirty="0" err="1"/>
              <a:t>dokumentálása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11EE9-B1A9-47F0-930E-6774B48D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7" y="2074172"/>
            <a:ext cx="112871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7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26B1-B752-4F0B-8905-7C2B00EE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Kód</a:t>
            </a:r>
            <a:r>
              <a:rPr lang="en-GB" dirty="0"/>
              <a:t> </a:t>
            </a:r>
            <a:r>
              <a:rPr lang="en-GB" dirty="0" err="1"/>
              <a:t>dokumentálása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654AF-78F1-4EE8-9B4C-9100A319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11032295" cy="43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8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26B1-B752-4F0B-8905-7C2B00EE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Kód</a:t>
            </a:r>
            <a:r>
              <a:rPr lang="en-GB" dirty="0"/>
              <a:t> </a:t>
            </a:r>
            <a:r>
              <a:rPr lang="en-GB" dirty="0" err="1"/>
              <a:t>dokumentálása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AAB70-3CA5-4FAF-90A7-59FD6D89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719387"/>
            <a:ext cx="8677275" cy="32289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82E06A-6D9B-4651-87FC-0EB3B986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221" y="2286000"/>
            <a:ext cx="2978092" cy="3818083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A teljes példa a legenerált doksival megtalálható itt:</a:t>
            </a:r>
          </a:p>
          <a:p>
            <a:pPr algn="just"/>
            <a:r>
              <a:rPr lang="en-GB" sz="2000" dirty="0">
                <a:hlinkClick r:id="rId3"/>
              </a:rPr>
              <a:t>https://github.com/csapoadam/mosze-projects/tree/master/2021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731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0A65-EACA-4F6F-808C-4B876DB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 is </a:t>
            </a:r>
            <a:r>
              <a:rPr lang="en-GB" dirty="0" err="1"/>
              <a:t>az</a:t>
            </a:r>
            <a:r>
              <a:rPr lang="en-GB" dirty="0"/>
              <a:t> a </a:t>
            </a:r>
            <a:r>
              <a:rPr lang="en-GB" dirty="0" err="1"/>
              <a:t>Doxygen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011F-EBB6-49DE-95D5-2221C99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189445"/>
          </a:xfrm>
        </p:spPr>
        <p:txBody>
          <a:bodyPr/>
          <a:lstStyle/>
          <a:p>
            <a:pPr algn="just"/>
            <a:r>
              <a:rPr lang="hu-HU" dirty="0">
                <a:solidFill>
                  <a:schemeClr val="tx1"/>
                </a:solidFill>
              </a:rPr>
              <a:t>1997 óta létezik</a:t>
            </a:r>
          </a:p>
          <a:p>
            <a:pPr algn="just">
              <a:lnSpc>
                <a:spcPct val="100000"/>
              </a:lnSpc>
            </a:pPr>
            <a:r>
              <a:rPr lang="en-GB" sz="2000" dirty="0">
                <a:solidFill>
                  <a:schemeClr val="tx1"/>
                </a:solidFill>
                <a:latin typeface="Lucida Grande"/>
              </a:rPr>
              <a:t>“</a:t>
            </a:r>
            <a:r>
              <a:rPr lang="en-GB" sz="2000" b="0" i="1" dirty="0" err="1">
                <a:solidFill>
                  <a:schemeClr val="tx1"/>
                </a:solidFill>
                <a:effectLst/>
                <a:latin typeface="Lucida Grande"/>
              </a:rPr>
              <a:t>Doxygen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Lucida Grande"/>
              </a:rPr>
              <a:t> is the de facto standard tool for generating documentation from annotated C++ sources, but it also supports other popular programming languages such as C, Objective-C, C#, PHP, Java, Python, IDL (</a:t>
            </a:r>
            <a:r>
              <a:rPr lang="en-GB" sz="2000" b="0" i="1" dirty="0" err="1">
                <a:solidFill>
                  <a:schemeClr val="tx1"/>
                </a:solidFill>
                <a:effectLst/>
                <a:latin typeface="Lucida Grande"/>
              </a:rPr>
              <a:t>Corba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Lucida Grande"/>
              </a:rPr>
              <a:t>, Microsoft, and UNO/OpenOffice </a:t>
            </a:r>
            <a:r>
              <a:rPr lang="en-GB" sz="2000" b="0" i="1" dirty="0" err="1">
                <a:solidFill>
                  <a:schemeClr val="tx1"/>
                </a:solidFill>
                <a:effectLst/>
                <a:latin typeface="Lucida Grande"/>
              </a:rPr>
              <a:t>flavors</a:t>
            </a:r>
            <a:r>
              <a:rPr lang="en-GB" sz="2000" b="0" i="1" dirty="0">
                <a:solidFill>
                  <a:schemeClr val="tx1"/>
                </a:solidFill>
                <a:effectLst/>
                <a:latin typeface="Lucida Grande"/>
              </a:rPr>
              <a:t>), Fortran, VHDL and to some extent D.</a:t>
            </a:r>
            <a:r>
              <a:rPr lang="en-GB" sz="2000" dirty="0">
                <a:solidFill>
                  <a:schemeClr val="tx1"/>
                </a:solidFill>
                <a:latin typeface="Lucida Grande"/>
              </a:rPr>
              <a:t>”</a:t>
            </a:r>
          </a:p>
          <a:p>
            <a:pPr lvl="1" algn="just">
              <a:lnSpc>
                <a:spcPct val="100000"/>
              </a:lnSpc>
            </a:pPr>
            <a:r>
              <a:rPr lang="hu-HU" sz="1600" dirty="0">
                <a:solidFill>
                  <a:schemeClr val="tx1"/>
                </a:solidFill>
                <a:latin typeface="Lucida Grande"/>
              </a:rPr>
              <a:t>Más nyelvekre (pl. </a:t>
            </a:r>
            <a:r>
              <a:rPr lang="hu-HU" sz="1600" dirty="0" err="1">
                <a:solidFill>
                  <a:schemeClr val="tx1"/>
                </a:solidFill>
                <a:latin typeface="Lucida Grande"/>
              </a:rPr>
              <a:t>Javascript</a:t>
            </a:r>
            <a:r>
              <a:rPr lang="hu-HU" sz="1600" dirty="0">
                <a:solidFill>
                  <a:schemeClr val="tx1"/>
                </a:solidFill>
                <a:latin typeface="Lucida Grande"/>
              </a:rPr>
              <a:t>) is léteznek transzformátorok (pl. ami JS szintaxist C++ vagy Java-közeli szintaxisra konvertál, minekután használhatjuk a </a:t>
            </a:r>
            <a:r>
              <a:rPr lang="hu-HU" sz="1600" dirty="0" err="1">
                <a:solidFill>
                  <a:schemeClr val="tx1"/>
                </a:solidFill>
                <a:latin typeface="Lucida Grande"/>
              </a:rPr>
              <a:t>Doxygent</a:t>
            </a:r>
            <a:r>
              <a:rPr lang="hu-HU" sz="1600" dirty="0">
                <a:solidFill>
                  <a:schemeClr val="tx1"/>
                </a:solidFill>
                <a:latin typeface="Lucida Grande"/>
              </a:rPr>
              <a:t> – persze csak akkor, ha a </a:t>
            </a:r>
            <a:r>
              <a:rPr lang="hu-HU" sz="1600" dirty="0" err="1">
                <a:solidFill>
                  <a:schemeClr val="tx1"/>
                </a:solidFill>
                <a:latin typeface="Lucida Grande"/>
              </a:rPr>
              <a:t>JSDoc</a:t>
            </a:r>
            <a:r>
              <a:rPr lang="hu-HU" sz="1600" dirty="0">
                <a:solidFill>
                  <a:schemeClr val="tx1"/>
                </a:solidFill>
                <a:latin typeface="Lucida Grande"/>
              </a:rPr>
              <a:t> nem elég jó)</a:t>
            </a:r>
          </a:p>
          <a:p>
            <a:pPr algn="just">
              <a:lnSpc>
                <a:spcPct val="100000"/>
              </a:lnSpc>
            </a:pPr>
            <a:r>
              <a:rPr lang="hu-HU" sz="2000" dirty="0">
                <a:solidFill>
                  <a:schemeClr val="tx1"/>
                </a:solidFill>
                <a:latin typeface="Lucida Grande"/>
              </a:rPr>
              <a:t>Többféle célra használható:</a:t>
            </a:r>
          </a:p>
          <a:p>
            <a:pPr lvl="1" algn="just">
              <a:lnSpc>
                <a:spcPct val="100000"/>
              </a:lnSpc>
            </a:pPr>
            <a:r>
              <a:rPr lang="hu-HU" sz="1600" dirty="0">
                <a:solidFill>
                  <a:schemeClr val="tx1"/>
                </a:solidFill>
                <a:latin typeface="Lucida Grande"/>
              </a:rPr>
              <a:t>Annotált források alapján dokumentáció generálása (</a:t>
            </a:r>
            <a:r>
              <a:rPr lang="hu-HU" sz="1600" dirty="0" err="1">
                <a:solidFill>
                  <a:schemeClr val="tx1"/>
                </a:solidFill>
                <a:latin typeface="Lucida Grande"/>
              </a:rPr>
              <a:t>html</a:t>
            </a:r>
            <a:r>
              <a:rPr lang="hu-HU" sz="1600" dirty="0">
                <a:solidFill>
                  <a:schemeClr val="tx1"/>
                </a:solidFill>
                <a:latin typeface="Lucida Grande"/>
              </a:rPr>
              <a:t>, latex -&gt; pdf)</a:t>
            </a:r>
          </a:p>
          <a:p>
            <a:pPr lvl="1" algn="just">
              <a:lnSpc>
                <a:spcPct val="100000"/>
              </a:lnSpc>
            </a:pPr>
            <a:r>
              <a:rPr lang="hu-HU" sz="1600" dirty="0">
                <a:solidFill>
                  <a:schemeClr val="tx1"/>
                </a:solidFill>
                <a:latin typeface="Lucida Grande"/>
              </a:rPr>
              <a:t>Nem annotált források alapján kódstruktúra felfedése, grafikus ábrázolása (melyik modul mit hív meg, stb.)</a:t>
            </a:r>
            <a:endParaRPr lang="hu-H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0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Doxygen</a:t>
            </a:r>
            <a:r>
              <a:rPr lang="en-GB" dirty="0"/>
              <a:t> </a:t>
            </a:r>
            <a:r>
              <a:rPr lang="en-GB" dirty="0" err="1"/>
              <a:t>telepítése</a:t>
            </a:r>
            <a:r>
              <a:rPr lang="en-GB" dirty="0"/>
              <a:t> - </a:t>
            </a:r>
            <a:r>
              <a:rPr lang="en-GB" sz="1600" dirty="0"/>
              <a:t>https://www.doxygen.nl/download.html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2400" dirty="0"/>
              <a:t>Alapvetően Mac OS X és Linux környezetekre fejlesztik, de szerencsére letölthető Windows-os telepítő is, nem kell forrásból </a:t>
            </a:r>
            <a:r>
              <a:rPr lang="hu-HU" sz="2400" dirty="0" err="1"/>
              <a:t>buildelni</a:t>
            </a:r>
            <a:r>
              <a:rPr lang="hu-HU" sz="2400" dirty="0"/>
              <a:t> akkor sem, ha Windowson vagyunk.</a:t>
            </a:r>
          </a:p>
          <a:p>
            <a:pPr algn="just"/>
            <a:r>
              <a:rPr lang="hu-HU" sz="2400" dirty="0"/>
              <a:t>Mac OS X rendszerre is letölthető .</a:t>
            </a:r>
            <a:r>
              <a:rPr lang="hu-HU" sz="2400" dirty="0" err="1"/>
              <a:t>dmg</a:t>
            </a:r>
            <a:r>
              <a:rPr lang="hu-HU" sz="2400" dirty="0"/>
              <a:t> fájl, Linuxon pedig a nagyobb csomagkezelők révén elérhető.</a:t>
            </a:r>
          </a:p>
          <a:p>
            <a:pPr algn="just"/>
            <a:r>
              <a:rPr lang="hu-HU" sz="2400" dirty="0"/>
              <a:t>Ha minden más kötél szakad, </a:t>
            </a:r>
            <a:r>
              <a:rPr lang="hu-HU" sz="2400" dirty="0" err="1"/>
              <a:t>buildelhetjük</a:t>
            </a:r>
            <a:r>
              <a:rPr lang="hu-HU" sz="2400" dirty="0"/>
              <a:t> is mi magunk, de kell hozzá g++, </a:t>
            </a:r>
            <a:r>
              <a:rPr lang="hu-HU" sz="2400" dirty="0" err="1"/>
              <a:t>python</a:t>
            </a:r>
            <a:r>
              <a:rPr lang="hu-HU" sz="2400" dirty="0"/>
              <a:t>, </a:t>
            </a:r>
            <a:r>
              <a:rPr lang="hu-HU" sz="2400" dirty="0" err="1"/>
              <a:t>cmake</a:t>
            </a:r>
            <a:r>
              <a:rPr lang="hu-HU" sz="2400" dirty="0"/>
              <a:t>, </a:t>
            </a:r>
            <a:r>
              <a:rPr lang="hu-HU" sz="2400" dirty="0" err="1"/>
              <a:t>flex</a:t>
            </a:r>
            <a:r>
              <a:rPr lang="hu-HU" sz="2400" dirty="0"/>
              <a:t> és </a:t>
            </a:r>
            <a:r>
              <a:rPr lang="hu-HU" sz="2400" dirty="0" err="1"/>
              <a:t>bison</a:t>
            </a:r>
            <a:r>
              <a:rPr lang="hu-H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49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Doxygen</a:t>
            </a:r>
            <a:r>
              <a:rPr lang="en-GB" dirty="0"/>
              <a:t> </a:t>
            </a:r>
            <a:r>
              <a:rPr lang="en-GB" dirty="0" err="1"/>
              <a:t>használata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711820" cy="3818083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Alapvetően konzolos alkalmazás, de van hozzá GUI frontend is (</a:t>
            </a:r>
            <a:r>
              <a:rPr lang="hu-HU" sz="2000" dirty="0" err="1"/>
              <a:t>Doxywizard</a:t>
            </a:r>
            <a:r>
              <a:rPr lang="hu-HU" sz="2000" dirty="0"/>
              <a:t>). A legkényelmesebb, ha ezt használjuk.</a:t>
            </a:r>
          </a:p>
          <a:p>
            <a:pPr algn="just"/>
            <a:r>
              <a:rPr lang="hu-HU" sz="2000" dirty="0"/>
              <a:t>Nézzük meg a </a:t>
            </a:r>
            <a:r>
              <a:rPr lang="hu-HU" sz="2000" dirty="0" err="1"/>
              <a:t>doxygen</a:t>
            </a:r>
            <a:r>
              <a:rPr lang="hu-HU" sz="2000" dirty="0"/>
              <a:t> használatát egy olyan esetre, amikor alig van </a:t>
            </a:r>
            <a:r>
              <a:rPr lang="hu-HU" sz="2000" dirty="0" err="1"/>
              <a:t>doc</a:t>
            </a:r>
            <a:r>
              <a:rPr lang="hu-HU" sz="2000" dirty="0"/>
              <a:t> </a:t>
            </a:r>
            <a:r>
              <a:rPr lang="hu-HU" sz="2000" dirty="0" err="1"/>
              <a:t>string</a:t>
            </a:r>
            <a:r>
              <a:rPr lang="hu-HU" sz="2000" dirty="0"/>
              <a:t> a kódunkban!</a:t>
            </a:r>
          </a:p>
          <a:p>
            <a:pPr algn="just"/>
            <a:r>
              <a:rPr lang="hu-HU" sz="2000" dirty="0"/>
              <a:t>(Itt egy olyan régi projektemet vettem elő, melyben korlátozottan vannak dokumentációs </a:t>
            </a:r>
            <a:r>
              <a:rPr lang="hu-HU" sz="2000" dirty="0" err="1"/>
              <a:t>sztringek</a:t>
            </a:r>
            <a:r>
              <a:rPr lang="hu-HU" sz="2000" dirty="0"/>
              <a:t>, de jó részére ez nem jellemző)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2CFC4-CA68-4A96-90EF-1955408C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91" y="2054289"/>
            <a:ext cx="4284282" cy="29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Doxygen</a:t>
            </a:r>
            <a:r>
              <a:rPr lang="en-GB" dirty="0"/>
              <a:t> </a:t>
            </a:r>
            <a:r>
              <a:rPr lang="en-GB" dirty="0" err="1"/>
              <a:t>használata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875923" cy="3818083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A </a:t>
            </a:r>
            <a:r>
              <a:rPr lang="hu-HU" sz="2000" dirty="0" err="1"/>
              <a:t>Wizard</a:t>
            </a:r>
            <a:r>
              <a:rPr lang="hu-HU" sz="2000" dirty="0"/>
              <a:t> panel Project </a:t>
            </a:r>
            <a:r>
              <a:rPr lang="hu-HU" sz="2000" dirty="0" err="1"/>
              <a:t>topicjában</a:t>
            </a:r>
            <a:r>
              <a:rPr lang="hu-HU" sz="2000" dirty="0"/>
              <a:t> megadhatjuk, mi a project neve, leírása, hol találhatóak a forrásfájlok és hova generálja le a dokumentációt.</a:t>
            </a:r>
          </a:p>
          <a:p>
            <a:pPr algn="just"/>
            <a:r>
              <a:rPr lang="hu-HU" sz="2000" dirty="0"/>
              <a:t>Ezt követően a </a:t>
            </a:r>
            <a:r>
              <a:rPr lang="hu-HU" sz="2000" dirty="0" err="1"/>
              <a:t>mode</a:t>
            </a:r>
            <a:r>
              <a:rPr lang="hu-HU" sz="2000" dirty="0"/>
              <a:t> </a:t>
            </a:r>
            <a:r>
              <a:rPr lang="hu-HU" sz="2000" dirty="0" err="1"/>
              <a:t>topicban</a:t>
            </a:r>
            <a:r>
              <a:rPr lang="hu-HU" sz="2000" dirty="0"/>
              <a:t> a forrás nyelvét konfigurálhatjuk.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3BEFDB-8E61-48BE-96E1-5A1D9EA0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23" y="438538"/>
            <a:ext cx="4137310" cy="34477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B8B883-C9E6-4E14-8D79-FA27AFD6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58" y="4120396"/>
            <a:ext cx="3050646" cy="25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3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Doxygen</a:t>
            </a:r>
            <a:r>
              <a:rPr lang="en-GB" dirty="0"/>
              <a:t> </a:t>
            </a:r>
            <a:r>
              <a:rPr lang="en-GB" dirty="0" err="1"/>
              <a:t>használata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12" y="2286000"/>
            <a:ext cx="7201611" cy="4324525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2000" dirty="0"/>
              <a:t>A kimenet formátuma lehet </a:t>
            </a:r>
            <a:r>
              <a:rPr lang="hu-HU" sz="2000" dirty="0" err="1"/>
              <a:t>html</a:t>
            </a:r>
            <a:r>
              <a:rPr lang="hu-HU" sz="2000" dirty="0"/>
              <a:t> és / vagy latex, melyből külön generálhatunk pdf-</a:t>
            </a:r>
            <a:r>
              <a:rPr lang="hu-HU" sz="2000" dirty="0" err="1"/>
              <a:t>et</a:t>
            </a:r>
            <a:r>
              <a:rPr lang="hu-HU" sz="2000" dirty="0"/>
              <a:t>.</a:t>
            </a:r>
          </a:p>
          <a:p>
            <a:pPr algn="just"/>
            <a:r>
              <a:rPr lang="hu-HU" sz="2000" dirty="0"/>
              <a:t>A diagramoknál beállíthatjuk, hogy milyen grafikus reprezentációkat szeretnék a kódunk részeinek összefüggéseiről generálni. A végén </a:t>
            </a:r>
            <a:r>
              <a:rPr lang="hu-HU" sz="2000" dirty="0" err="1"/>
              <a:t>Next</a:t>
            </a:r>
            <a:r>
              <a:rPr lang="hu-HU" sz="2000" dirty="0"/>
              <a:t>, majd </a:t>
            </a:r>
            <a:r>
              <a:rPr lang="hu-HU" sz="2000" dirty="0" err="1"/>
              <a:t>Run</a:t>
            </a:r>
            <a:r>
              <a:rPr lang="hu-HU" sz="2000" dirty="0"/>
              <a:t> </a:t>
            </a:r>
            <a:r>
              <a:rPr lang="hu-HU" sz="2000" dirty="0" err="1"/>
              <a:t>Doxygen</a:t>
            </a:r>
            <a:r>
              <a:rPr lang="hu-HU" sz="2000" dirty="0"/>
              <a:t>!</a:t>
            </a:r>
          </a:p>
          <a:p>
            <a:pPr lvl="1" algn="just"/>
            <a:r>
              <a:rPr lang="en-GB" sz="1600" dirty="0"/>
              <a:t>A </a:t>
            </a:r>
            <a:r>
              <a:rPr lang="en-GB" sz="1600" dirty="0" err="1"/>
              <a:t>diagrammokhoz</a:t>
            </a:r>
            <a:r>
              <a:rPr lang="hu-HU" sz="1600" dirty="0"/>
              <a:t> érdemes telepítenünk a különálló </a:t>
            </a:r>
            <a:r>
              <a:rPr lang="hu-HU" sz="1600" dirty="0" err="1"/>
              <a:t>Graphviz</a:t>
            </a:r>
            <a:r>
              <a:rPr lang="hu-HU" sz="1600" dirty="0"/>
              <a:t> csomagot is, ami igen sokféle reprezentációt lehetővé tesz</a:t>
            </a:r>
          </a:p>
          <a:p>
            <a:pPr lvl="1" algn="just"/>
            <a:r>
              <a:rPr lang="hu-HU" sz="1600" dirty="0"/>
              <a:t>Ehhez menjünk el a </a:t>
            </a:r>
            <a:r>
              <a:rPr lang="hu-HU" sz="1600" dirty="0">
                <a:hlinkClick r:id="rId2"/>
              </a:rPr>
              <a:t>http://www.graphviz.org/</a:t>
            </a:r>
            <a:r>
              <a:rPr lang="hu-HU" sz="1600" dirty="0"/>
              <a:t> oldalra, telepítsük a csomagot, majd itt </a:t>
            </a:r>
            <a:r>
              <a:rPr lang="hu-HU" sz="1600" dirty="0" err="1"/>
              <a:t>job</a:t>
            </a:r>
            <a:r>
              <a:rPr lang="en-GB" sz="1600" dirty="0"/>
              <a:t>b</a:t>
            </a:r>
            <a:r>
              <a:rPr lang="hu-HU" sz="1600" dirty="0"/>
              <a:t> oldalon az </a:t>
            </a:r>
            <a:r>
              <a:rPr lang="hu-HU" sz="1600" dirty="0" err="1"/>
              <a:t>Expert</a:t>
            </a:r>
            <a:r>
              <a:rPr lang="hu-HU" sz="1600" dirty="0"/>
              <a:t> fülön a </a:t>
            </a:r>
            <a:r>
              <a:rPr lang="hu-HU" sz="1600" dirty="0" err="1"/>
              <a:t>Dot</a:t>
            </a:r>
            <a:r>
              <a:rPr lang="hu-HU" sz="1600" dirty="0"/>
              <a:t> </a:t>
            </a:r>
            <a:r>
              <a:rPr lang="hu-HU" sz="1600" dirty="0" err="1"/>
              <a:t>topicban</a:t>
            </a:r>
            <a:r>
              <a:rPr lang="hu-HU" sz="1600" dirty="0"/>
              <a:t> pipáljuk be a HAVE_DOT pipadobozt, és a telepítés útvonalát is írjuk be!</a:t>
            </a:r>
            <a:r>
              <a:rPr lang="en-GB" sz="1600" dirty="0"/>
              <a:t> (ha </a:t>
            </a:r>
            <a:r>
              <a:rPr lang="en-GB" sz="1600" dirty="0" err="1"/>
              <a:t>rátesszük</a:t>
            </a:r>
            <a:r>
              <a:rPr lang="en-GB" sz="1600" dirty="0"/>
              <a:t> a path-re a </a:t>
            </a:r>
            <a:r>
              <a:rPr lang="en-GB" sz="1600" dirty="0" err="1"/>
              <a:t>Graphviz</a:t>
            </a:r>
            <a:r>
              <a:rPr lang="en-GB" sz="1600" dirty="0"/>
              <a:t>-t, </a:t>
            </a:r>
            <a:r>
              <a:rPr lang="en-GB" sz="1600" dirty="0" err="1"/>
              <a:t>ez</a:t>
            </a:r>
            <a:r>
              <a:rPr lang="en-GB" sz="1600" dirty="0"/>
              <a:t> </a:t>
            </a:r>
            <a:r>
              <a:rPr lang="en-GB" sz="1600" dirty="0" err="1"/>
              <a:t>utóbbira</a:t>
            </a:r>
            <a:r>
              <a:rPr lang="en-GB" sz="1600" dirty="0"/>
              <a:t> </a:t>
            </a:r>
            <a:r>
              <a:rPr lang="en-GB" sz="1600" dirty="0" err="1"/>
              <a:t>nincs</a:t>
            </a:r>
            <a:r>
              <a:rPr lang="en-GB" sz="1600" dirty="0"/>
              <a:t> </a:t>
            </a:r>
            <a:r>
              <a:rPr lang="en-GB" sz="1600" dirty="0" err="1"/>
              <a:t>szükség</a:t>
            </a:r>
            <a:r>
              <a:rPr lang="en-GB" sz="1600" dirty="0"/>
              <a:t>…)</a:t>
            </a:r>
            <a:endParaRPr lang="hu-HU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C020C-5C65-44A5-A50F-62981442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25" y="190313"/>
            <a:ext cx="3887463" cy="3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289E8-BE6B-475E-88BB-290FDAA2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62" y="3604824"/>
            <a:ext cx="3926787" cy="32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7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2EC-1D7C-4D56-BD02-9FEC89C1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Doxygen</a:t>
            </a:r>
            <a:r>
              <a:rPr lang="en-GB" dirty="0"/>
              <a:t> </a:t>
            </a:r>
            <a:r>
              <a:rPr lang="en-GB" dirty="0" err="1"/>
              <a:t>használata</a:t>
            </a: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3F20-08E8-4294-B93B-3DE9C6F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596694" cy="3818083"/>
          </a:xfrm>
        </p:spPr>
        <p:txBody>
          <a:bodyPr>
            <a:normAutofit/>
          </a:bodyPr>
          <a:lstStyle/>
          <a:p>
            <a:r>
              <a:rPr lang="hu-HU" sz="2000" dirty="0"/>
              <a:t>Ha nem használunk </a:t>
            </a:r>
            <a:r>
              <a:rPr lang="hu-HU" sz="2000" dirty="0" err="1"/>
              <a:t>Graphviz</a:t>
            </a:r>
            <a:r>
              <a:rPr lang="hu-HU" sz="2000" dirty="0"/>
              <a:t>-t, akkor is tud egyszerű öröklési diagrammokat generálni a </a:t>
            </a:r>
            <a:r>
              <a:rPr lang="hu-HU" sz="2000" dirty="0" err="1"/>
              <a:t>Doxygen</a:t>
            </a:r>
            <a:r>
              <a:rPr lang="hu-HU" sz="2000" dirty="0"/>
              <a:t>.</a:t>
            </a:r>
          </a:p>
          <a:p>
            <a:pPr lvl="1"/>
            <a:r>
              <a:rPr lang="hu-HU" sz="1600" dirty="0" err="1"/>
              <a:t>Graphvizzel</a:t>
            </a:r>
            <a:r>
              <a:rPr lang="hu-HU" sz="1600" dirty="0"/>
              <a:t> viszont lehet hívási diagrammokat, osztálydiagrammokat stb. Is generálni.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FB564-9974-4DEB-BFE5-B00A9594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4" y="3889965"/>
            <a:ext cx="6270028" cy="25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7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EE4-0A27-43DC-A312-65E437B6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 </a:t>
            </a:r>
            <a:r>
              <a:rPr lang="hu-HU" dirty="0"/>
              <a:t>eredmény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A8348-1CF1-42C0-A380-78C4304C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64" y="2040538"/>
            <a:ext cx="8534400" cy="38906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0EEB80-24AA-473B-AB32-D7F1CD92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8" y="2286000"/>
            <a:ext cx="2978092" cy="3818083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Látható, hogy ez nem éppen egy szét-dokumentált project, de azért hasznos információkhoz jutottunk így is.</a:t>
            </a:r>
          </a:p>
        </p:txBody>
      </p:sp>
    </p:spTree>
    <p:extLst>
      <p:ext uri="{BB962C8B-B14F-4D97-AF65-F5344CB8AC3E}">
        <p14:creationId xmlns:p14="http://schemas.microsoft.com/office/powerpoint/2010/main" val="352348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9555-CE7D-41BD-BB3E-BE5113CD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 a </a:t>
            </a:r>
            <a:r>
              <a:rPr lang="en-GB" dirty="0" err="1"/>
              <a:t>helyzet</a:t>
            </a:r>
            <a:r>
              <a:rPr lang="en-GB" dirty="0"/>
              <a:t> a </a:t>
            </a:r>
            <a:r>
              <a:rPr lang="en-GB" dirty="0" err="1"/>
              <a:t>Graphvizzel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DA56-8112-44AA-A9E3-5004E3B5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sz="2000" dirty="0"/>
              <a:t>Linuxon a </a:t>
            </a:r>
            <a:r>
              <a:rPr lang="hu-HU" sz="2000" dirty="0" err="1"/>
              <a:t>package</a:t>
            </a:r>
            <a:r>
              <a:rPr lang="hu-HU" sz="2000" dirty="0"/>
              <a:t> </a:t>
            </a:r>
            <a:r>
              <a:rPr lang="hu-HU" sz="2000" dirty="0" err="1"/>
              <a:t>managerek</a:t>
            </a:r>
            <a:r>
              <a:rPr lang="hu-HU" sz="2000" dirty="0"/>
              <a:t> segítségével telepíthető (</a:t>
            </a:r>
            <a:r>
              <a:rPr lang="hu-HU" sz="2000" dirty="0" err="1"/>
              <a:t>apt</a:t>
            </a:r>
            <a:r>
              <a:rPr lang="hu-HU" sz="2000" dirty="0"/>
              <a:t>, </a:t>
            </a:r>
            <a:r>
              <a:rPr lang="hu-HU" sz="2000" dirty="0" err="1"/>
              <a:t>yum</a:t>
            </a:r>
            <a:r>
              <a:rPr lang="hu-HU" sz="2000" dirty="0"/>
              <a:t>), ahogy Mac-en is (port, </a:t>
            </a:r>
            <a:r>
              <a:rPr lang="hu-HU" sz="2000" dirty="0" err="1"/>
              <a:t>brew</a:t>
            </a:r>
            <a:r>
              <a:rPr lang="hu-HU" sz="2000" dirty="0"/>
              <a:t>).</a:t>
            </a:r>
          </a:p>
          <a:p>
            <a:pPr algn="just"/>
            <a:r>
              <a:rPr lang="hu-HU" sz="2000" dirty="0"/>
              <a:t>Szerencsére Windows-ban is létezik </a:t>
            </a:r>
            <a:r>
              <a:rPr lang="hu-HU" sz="2000" dirty="0" err="1"/>
              <a:t>installer</a:t>
            </a:r>
            <a:r>
              <a:rPr lang="hu-HU" sz="2000" dirty="0"/>
              <a:t>.</a:t>
            </a:r>
            <a:endParaRPr lang="en-GB" sz="2000" dirty="0"/>
          </a:p>
          <a:p>
            <a:pPr algn="just"/>
            <a:r>
              <a:rPr lang="hu-HU" sz="2000" dirty="0"/>
              <a:t>A </a:t>
            </a:r>
            <a:r>
              <a:rPr lang="hu-HU" sz="2000" dirty="0" err="1"/>
              <a:t>Graphviz</a:t>
            </a:r>
            <a:r>
              <a:rPr lang="hu-HU" sz="2000" dirty="0"/>
              <a:t> általánosan használatos szoftver gráfokat tartalmazó ábrák készítéséhez. Tartozik hozzá egy absztrakt nyelv, a “</a:t>
            </a:r>
            <a:r>
              <a:rPr lang="hu-HU" sz="2000" dirty="0" err="1"/>
              <a:t>Dot</a:t>
            </a:r>
            <a:r>
              <a:rPr lang="hu-HU" sz="2000" dirty="0"/>
              <a:t>”, aminek segítségével az ilyen gráfok szöveggel leírhatóak (ezeket konvertálja kimeneti képekre a </a:t>
            </a:r>
            <a:r>
              <a:rPr lang="hu-HU" sz="2000" dirty="0" err="1"/>
              <a:t>Graphviz</a:t>
            </a:r>
            <a:r>
              <a:rPr lang="hu-HU" sz="2000" dirty="0"/>
              <a:t>)</a:t>
            </a:r>
            <a:r>
              <a:rPr lang="en-GB" sz="2000" dirty="0"/>
              <a:t>.</a:t>
            </a:r>
          </a:p>
          <a:p>
            <a:pPr algn="just"/>
            <a:r>
              <a:rPr lang="hu-HU" sz="2000" dirty="0"/>
              <a:t>Még egyszer: ha a </a:t>
            </a:r>
            <a:r>
              <a:rPr lang="hu-HU" sz="2000" dirty="0" err="1"/>
              <a:t>Graphviz</a:t>
            </a:r>
            <a:r>
              <a:rPr lang="hu-HU" sz="2000" dirty="0"/>
              <a:t>-t </a:t>
            </a:r>
            <a:r>
              <a:rPr lang="hu-HU" sz="2000" dirty="0" err="1"/>
              <a:t>global</a:t>
            </a:r>
            <a:r>
              <a:rPr lang="hu-HU" sz="2000" dirty="0"/>
              <a:t> </a:t>
            </a:r>
            <a:r>
              <a:rPr lang="hu-HU" sz="2000" dirty="0" err="1"/>
              <a:t>path-ra</a:t>
            </a:r>
            <a:r>
              <a:rPr lang="hu-HU" sz="2000" dirty="0"/>
              <a:t> tettük, elég csak a HAVE_DOT pipadobozt bepipálni, </a:t>
            </a:r>
            <a:r>
              <a:rPr lang="hu-HU" sz="2000" dirty="0" err="1"/>
              <a:t>path</a:t>
            </a:r>
            <a:r>
              <a:rPr lang="hu-HU" sz="2000" dirty="0"/>
              <a:t>-t nem kell megadni. Viszont ha már futott a </a:t>
            </a:r>
            <a:r>
              <a:rPr lang="hu-HU" sz="2000" dirty="0" err="1"/>
              <a:t>Doxywizard</a:t>
            </a:r>
            <a:r>
              <a:rPr lang="hu-HU" sz="2000" dirty="0"/>
              <a:t>, lehetséges, hogy újra kell indítani</a:t>
            </a:r>
          </a:p>
        </p:txBody>
      </p:sp>
    </p:spTree>
    <p:extLst>
      <p:ext uri="{BB962C8B-B14F-4D97-AF65-F5344CB8AC3E}">
        <p14:creationId xmlns:p14="http://schemas.microsoft.com/office/powerpoint/2010/main" val="154576542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783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Lucida Grande</vt:lpstr>
      <vt:lpstr>Arial</vt:lpstr>
      <vt:lpstr>Avenir Next LT Pro</vt:lpstr>
      <vt:lpstr>Avenir Next LT Pro Light</vt:lpstr>
      <vt:lpstr>Sitka Subheading</vt:lpstr>
      <vt:lpstr>PebbleVTI</vt:lpstr>
      <vt:lpstr>Doxygen alapok</vt:lpstr>
      <vt:lpstr>Mi is az a Doxygen</vt:lpstr>
      <vt:lpstr>Doxygen telepítése - https://www.doxygen.nl/download.html</vt:lpstr>
      <vt:lpstr>Doxygen használata</vt:lpstr>
      <vt:lpstr>Doxygen használata</vt:lpstr>
      <vt:lpstr>Doxygen használata</vt:lpstr>
      <vt:lpstr>Doxygen használata</vt:lpstr>
      <vt:lpstr>Az eredmény</vt:lpstr>
      <vt:lpstr>Mi a helyzet a Graphvizzel?</vt:lpstr>
      <vt:lpstr>Néhány Graphvizzel generált ábra</vt:lpstr>
      <vt:lpstr>Néhány Graphvizzel generált ábra</vt:lpstr>
      <vt:lpstr>Néhány Graphvizzel generált ábra</vt:lpstr>
      <vt:lpstr>Kód dokumentálása</vt:lpstr>
      <vt:lpstr>Kód dokumentálása</vt:lpstr>
      <vt:lpstr>Kód dokumentálása</vt:lpstr>
      <vt:lpstr>Kód dokumentálása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Doxygen alapok</dc:title>
  <dc:creator>Csapó Ádám Balázs</dc:creator>
  <cp:lastModifiedBy>Csapó Ádám Balázs</cp:lastModifiedBy>
  <cp:revision>14</cp:revision>
  <dcterms:created xsi:type="dcterms:W3CDTF">2021-10-04T08:14:13Z</dcterms:created>
  <dcterms:modified xsi:type="dcterms:W3CDTF">2021-10-04T13:22:04Z</dcterms:modified>
</cp:coreProperties>
</file>