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78" r:id="rId12"/>
    <p:sldId id="280" r:id="rId13"/>
    <p:sldId id="281" r:id="rId14"/>
    <p:sldId id="283" r:id="rId15"/>
    <p:sldId id="284" r:id="rId16"/>
    <p:sldId id="282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0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5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8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9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15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tutorial/our-applica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656A-148A-4FB6-B02E-A408CE37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Docker </a:t>
            </a:r>
            <a:r>
              <a:rPr lang="en-GB" sz="4400" dirty="0" err="1"/>
              <a:t>alapok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9755B-1CAC-4E60-88F5-5958659AA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MOSZE </a:t>
            </a:r>
            <a:r>
              <a:rPr lang="hu-HU" dirty="0"/>
              <a:t>előadás</a:t>
            </a:r>
          </a:p>
          <a:p>
            <a:pPr algn="l"/>
            <a:r>
              <a:rPr lang="en-GB" dirty="0"/>
              <a:t>Csapó Ádám Balázs – csapo.adam@sze.hu</a:t>
            </a:r>
          </a:p>
        </p:txBody>
      </p:sp>
      <p:pic>
        <p:nvPicPr>
          <p:cNvPr id="16" name="Picture 3" descr="Abstract background of simple node and mesh">
            <a:extLst>
              <a:ext uri="{FF2B5EF4-FFF2-40B4-BE49-F238E27FC236}">
                <a16:creationId xmlns:a16="http://schemas.microsoft.com/office/drawing/2014/main" id="{A906F7F3-5D71-411B-AC7A-33A4B2703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0" r="17687" b="-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EB0BC-8033-47A6-945D-CAAE1D686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961" y="3876674"/>
            <a:ext cx="17907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3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induljunk el?</a:t>
            </a:r>
            <a:endParaRPr lang="hu-H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9" y="2286000"/>
            <a:ext cx="6638633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A Docker </a:t>
            </a:r>
            <a:r>
              <a:rPr lang="hu-HU" sz="1800" dirty="0" err="1"/>
              <a:t>Dashboard</a:t>
            </a:r>
            <a:r>
              <a:rPr lang="hu-HU" sz="1800" dirty="0"/>
              <a:t>-ot bármikor elérhetjük a </a:t>
            </a:r>
            <a:r>
              <a:rPr lang="hu-HU" sz="1800" dirty="0" err="1"/>
              <a:t>desktop</a:t>
            </a:r>
            <a:r>
              <a:rPr lang="hu-HU" sz="1800" dirty="0"/>
              <a:t> </a:t>
            </a:r>
            <a:r>
              <a:rPr lang="hu-HU" sz="1800" dirty="0" err="1"/>
              <a:t>appen</a:t>
            </a:r>
            <a:r>
              <a:rPr lang="hu-HU" sz="1800" dirty="0"/>
              <a:t> belülről, és itt megtekinthetjük, hogy milyen </a:t>
            </a:r>
            <a:r>
              <a:rPr lang="hu-HU" sz="1800" dirty="0" err="1"/>
              <a:t>containereink</a:t>
            </a:r>
            <a:r>
              <a:rPr lang="hu-HU" sz="1800" dirty="0"/>
              <a:t> futnak éppen / milyen image-ek állnak rendelkezésre.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7B50B-B820-4EC9-B655-7C65D477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6" y="4202884"/>
            <a:ext cx="4247172" cy="240336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3878FD-8A1B-42C0-854C-02F4A268B32B}"/>
              </a:ext>
            </a:extLst>
          </p:cNvPr>
          <p:cNvSpPr txBox="1">
            <a:spLocks/>
          </p:cNvSpPr>
          <p:nvPr/>
        </p:nvSpPr>
        <p:spPr>
          <a:xfrm>
            <a:off x="7935985" y="349583"/>
            <a:ext cx="3494015" cy="448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hu-HU" sz="1800" dirty="0"/>
              <a:t>Adott image-t bármikor elindíthatjuk konténerként: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1F844-57E2-4F8C-816F-FF1E9C27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45" y="1347744"/>
            <a:ext cx="3690294" cy="2081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AA3C40-27FB-4149-A455-D43683CA9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169" y="3690022"/>
            <a:ext cx="3864757" cy="294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0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</a:t>
            </a:r>
            <a:r>
              <a:rPr lang="en-GB" dirty="0"/>
              <a:t>-ok</a:t>
            </a: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9" y="2286000"/>
            <a:ext cx="7267807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Ahogy említettük, az image készítésének lépései egy Dockerfile-ban kerülnek leírásra.</a:t>
            </a:r>
          </a:p>
          <a:p>
            <a:pPr lvl="1" algn="just"/>
            <a:r>
              <a:rPr lang="hu-HU" sz="1400" dirty="0"/>
              <a:t>Amit a példában leszedtünk, az egy sima </a:t>
            </a:r>
            <a:r>
              <a:rPr lang="hu-HU" sz="1400" dirty="0" err="1"/>
              <a:t>git</a:t>
            </a:r>
            <a:r>
              <a:rPr lang="hu-HU" sz="1400" dirty="0"/>
              <a:t> </a:t>
            </a:r>
            <a:r>
              <a:rPr lang="hu-HU" sz="1400" dirty="0" err="1"/>
              <a:t>repo</a:t>
            </a:r>
            <a:r>
              <a:rPr lang="hu-HU" sz="1400" dirty="0"/>
              <a:t>, ami tartalmaz egy ilyen Dockerfile-t</a:t>
            </a:r>
          </a:p>
          <a:p>
            <a:pPr algn="just"/>
            <a:r>
              <a:rPr lang="hu-HU" sz="1800" dirty="0"/>
              <a:t>Érdemes egy pillantást vetni rá, hogy mi szerepel ebben a Dockerfile-ban!</a:t>
            </a:r>
          </a:p>
          <a:p>
            <a:pPr lvl="1" algn="just"/>
            <a:r>
              <a:rPr lang="hu-HU" sz="1400" dirty="0"/>
              <a:t>Láthatjuk, hogy egy alap image-t használunk, a </a:t>
            </a:r>
            <a:r>
              <a:rPr lang="hu-HU" sz="1400" dirty="0" err="1"/>
              <a:t>python:alpine-t</a:t>
            </a:r>
            <a:r>
              <a:rPr lang="hu-HU" sz="1400" dirty="0"/>
              <a:t>, ami egy Alpine Linux környezetben működő </a:t>
            </a:r>
            <a:r>
              <a:rPr lang="hu-HU" sz="1400" dirty="0" err="1"/>
              <a:t>python</a:t>
            </a:r>
            <a:r>
              <a:rPr lang="hu-HU" sz="1400" dirty="0"/>
              <a:t> </a:t>
            </a:r>
            <a:r>
              <a:rPr lang="hu-HU" sz="1400" dirty="0" err="1"/>
              <a:t>installation</a:t>
            </a:r>
            <a:r>
              <a:rPr lang="hu-HU" sz="1400" dirty="0"/>
              <a:t> (persze mivel </a:t>
            </a:r>
            <a:r>
              <a:rPr lang="hu-HU" sz="1400" dirty="0" err="1"/>
              <a:t>guest</a:t>
            </a:r>
            <a:r>
              <a:rPr lang="hu-HU" sz="1400" dirty="0"/>
              <a:t> OS nincs ezért a Windows-</a:t>
            </a:r>
            <a:r>
              <a:rPr lang="hu-HU" sz="1400" dirty="0" err="1"/>
              <a:t>on</a:t>
            </a:r>
            <a:r>
              <a:rPr lang="hu-HU" sz="1400" dirty="0"/>
              <a:t> is a WSL-en keresztül fut az image alapján létrehozott </a:t>
            </a:r>
            <a:r>
              <a:rPr lang="hu-HU" sz="1400" dirty="0" err="1"/>
              <a:t>container</a:t>
            </a:r>
            <a:r>
              <a:rPr lang="hu-HU" sz="1400" dirty="0"/>
              <a:t>)</a:t>
            </a:r>
          </a:p>
          <a:p>
            <a:pPr lvl="1" algn="just"/>
            <a:r>
              <a:rPr lang="hu-HU" sz="1400" dirty="0"/>
              <a:t>Ebbe az alap image-be telepítünk további csomagokat a </a:t>
            </a:r>
            <a:r>
              <a:rPr lang="hu-HU" sz="1400" dirty="0" err="1"/>
              <a:t>pip-pel</a:t>
            </a:r>
            <a:r>
              <a:rPr lang="hu-HU" sz="1400" dirty="0"/>
              <a:t>, de felhasználható több image, amikor elkészítjük a saját image-</a:t>
            </a:r>
            <a:r>
              <a:rPr lang="hu-HU" sz="1400" dirty="0" err="1"/>
              <a:t>ünket</a:t>
            </a:r>
            <a:r>
              <a:rPr lang="hu-HU" sz="1400" dirty="0"/>
              <a:t>, és bármilyen rendelkezésre álló csomagkezelőt használhatunk a </a:t>
            </a:r>
            <a:r>
              <a:rPr lang="hu-HU" sz="1400" dirty="0" err="1"/>
              <a:t>pip</a:t>
            </a:r>
            <a:r>
              <a:rPr lang="hu-HU" sz="1400" dirty="0"/>
              <a:t> mellett is (pl. az </a:t>
            </a:r>
            <a:r>
              <a:rPr lang="hu-HU" sz="1400" dirty="0" err="1"/>
              <a:t>apk</a:t>
            </a:r>
            <a:r>
              <a:rPr lang="hu-HU" sz="1400" dirty="0"/>
              <a:t> meg a </a:t>
            </a:r>
            <a:r>
              <a:rPr lang="hu-HU" sz="1400" dirty="0" err="1"/>
              <a:t>yarn</a:t>
            </a:r>
            <a:r>
              <a:rPr lang="hu-HU" sz="1400" dirty="0"/>
              <a:t> is ilyenek)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37AD1-9230-42AC-815C-1FC3EB48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497" y="1726163"/>
            <a:ext cx="3355503" cy="408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8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endParaRPr lang="hu-H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9" y="2286000"/>
            <a:ext cx="11453913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Ha a </a:t>
            </a:r>
            <a:r>
              <a:rPr lang="hu-HU" sz="1800" dirty="0" err="1"/>
              <a:t>tutorialon</a:t>
            </a:r>
            <a:r>
              <a:rPr lang="hu-HU" sz="1800" dirty="0"/>
              <a:t> végig megyünk, egy példa alkalmazást is át tudunk nézni, ami egy példa Docker file készítését is tartalmazza ( </a:t>
            </a:r>
            <a:r>
              <a:rPr lang="hu-HU" sz="1800" dirty="0">
                <a:hlinkClick r:id="rId2"/>
              </a:rPr>
              <a:t>http://localhost/tutorial/our-application/</a:t>
            </a:r>
            <a:r>
              <a:rPr lang="hu-HU" sz="1800" dirty="0"/>
              <a:t> )</a:t>
            </a:r>
          </a:p>
          <a:p>
            <a:pPr algn="just"/>
            <a:r>
              <a:rPr lang="hu-HU" sz="1800" dirty="0"/>
              <a:t>A </a:t>
            </a:r>
            <a:r>
              <a:rPr lang="hu-HU" sz="1800" dirty="0" err="1"/>
              <a:t>tutorial</a:t>
            </a:r>
            <a:r>
              <a:rPr lang="hu-HU" sz="1800" dirty="0"/>
              <a:t> először </a:t>
            </a:r>
            <a:r>
              <a:rPr lang="hu-HU" sz="1800" dirty="0" err="1"/>
              <a:t>leszedet</a:t>
            </a:r>
            <a:r>
              <a:rPr lang="hu-HU" sz="1800" dirty="0"/>
              <a:t> velünk egy forrás </a:t>
            </a:r>
            <a:r>
              <a:rPr lang="hu-HU" sz="1800" dirty="0" err="1"/>
              <a:t>zip-et</a:t>
            </a:r>
            <a:r>
              <a:rPr lang="hu-HU" sz="1800" dirty="0"/>
              <a:t>, ezt ki kell csomagolnunk és benne létre kell hoznunk egy – eleinte részben hibás – Dockerfile-t. (fontos, hogy ennek a file-</a:t>
            </a:r>
            <a:r>
              <a:rPr lang="hu-HU" sz="1800" dirty="0" err="1"/>
              <a:t>nak</a:t>
            </a:r>
            <a:r>
              <a:rPr lang="hu-HU" sz="1800" dirty="0"/>
              <a:t> ne legyen kiterjesztése)</a:t>
            </a:r>
          </a:p>
          <a:p>
            <a:pPr algn="just"/>
            <a:r>
              <a:rPr lang="hu-HU" sz="1800" dirty="0"/>
              <a:t>Ezt követően a mappában a</a:t>
            </a:r>
          </a:p>
          <a:p>
            <a:pPr marL="0" indent="0" algn="just">
              <a:buNone/>
            </a:pPr>
            <a:r>
              <a:rPr lang="hu-HU" sz="1800" dirty="0"/>
              <a:t>	</a:t>
            </a:r>
            <a:r>
              <a:rPr lang="hu-HU" sz="1800" dirty="0" err="1"/>
              <a:t>docker</a:t>
            </a:r>
            <a:r>
              <a:rPr lang="hu-HU" sz="1800" dirty="0"/>
              <a:t> </a:t>
            </a:r>
            <a:r>
              <a:rPr lang="hu-HU" sz="1800" dirty="0" err="1"/>
              <a:t>build</a:t>
            </a:r>
            <a:r>
              <a:rPr lang="hu-HU" sz="1800" dirty="0"/>
              <a:t> –t </a:t>
            </a:r>
            <a:r>
              <a:rPr lang="hu-HU" sz="1800" dirty="0" err="1"/>
              <a:t>getting-started</a:t>
            </a:r>
            <a:r>
              <a:rPr lang="hu-HU" sz="1800" dirty="0"/>
              <a:t> .</a:t>
            </a:r>
          </a:p>
          <a:p>
            <a:pPr marL="0" indent="0" algn="just">
              <a:buNone/>
            </a:pPr>
            <a:r>
              <a:rPr lang="hu-HU" sz="1800" dirty="0"/>
              <a:t>	paranccsal </a:t>
            </a:r>
            <a:r>
              <a:rPr lang="hu-HU" sz="1800" dirty="0" err="1"/>
              <a:t>lebuildeljük</a:t>
            </a:r>
            <a:r>
              <a:rPr lang="hu-HU" sz="1800" dirty="0"/>
              <a:t> az image-t. A következő ábrán látható, hogy az image rögtön megjelenik a </a:t>
            </a:r>
            <a:r>
              <a:rPr lang="hu-HU" sz="1800" dirty="0" err="1"/>
              <a:t>desktop</a:t>
            </a:r>
            <a:r>
              <a:rPr lang="hu-HU" sz="1800" dirty="0"/>
              <a:t> app-en belül is: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26556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Példa</a:t>
            </a: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23C42-95E6-4E7E-A06E-A72024A9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33" y="2136710"/>
            <a:ext cx="7464872" cy="44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4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Példa</a:t>
            </a: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9" y="2286000"/>
            <a:ext cx="11453913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Ezt követően futtassuk az image-t, akár a konzolról (</a:t>
            </a:r>
            <a:r>
              <a:rPr lang="hu-HU" sz="1800" dirty="0" err="1"/>
              <a:t>docker</a:t>
            </a:r>
            <a:r>
              <a:rPr lang="hu-HU" sz="1800" dirty="0"/>
              <a:t> </a:t>
            </a:r>
            <a:r>
              <a:rPr lang="hu-HU" sz="1800" dirty="0" err="1"/>
              <a:t>run</a:t>
            </a:r>
            <a:r>
              <a:rPr lang="hu-HU" sz="1800" dirty="0"/>
              <a:t> -</a:t>
            </a:r>
            <a:r>
              <a:rPr lang="hu-HU" sz="1800" dirty="0" err="1"/>
              <a:t>dp</a:t>
            </a:r>
            <a:r>
              <a:rPr lang="hu-HU" sz="1800" dirty="0"/>
              <a:t> 3000:3000 </a:t>
            </a:r>
            <a:r>
              <a:rPr lang="hu-HU" sz="1800" dirty="0" err="1"/>
              <a:t>getting-started</a:t>
            </a:r>
            <a:r>
              <a:rPr lang="hu-HU" sz="1800" dirty="0"/>
              <a:t> ) parancs, akár a </a:t>
            </a:r>
            <a:r>
              <a:rPr lang="hu-HU" sz="1800" dirty="0" err="1"/>
              <a:t>gui-ból</a:t>
            </a:r>
            <a:endParaRPr lang="hu-HU" sz="1800" dirty="0"/>
          </a:p>
          <a:p>
            <a:pPr algn="just"/>
            <a:r>
              <a:rPr lang="hu-HU" sz="1800" dirty="0"/>
              <a:t>Látható, hogy most már 2 konténerünk is fut: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12AEF-B998-452F-9799-A335B1B8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3" y="3940805"/>
            <a:ext cx="5678953" cy="24159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90225E-D26A-4AD3-9AAB-1FAD348EE1C7}"/>
              </a:ext>
            </a:extLst>
          </p:cNvPr>
          <p:cNvSpPr txBox="1">
            <a:spLocks/>
          </p:cNvSpPr>
          <p:nvPr/>
        </p:nvSpPr>
        <p:spPr>
          <a:xfrm>
            <a:off x="7046752" y="3103926"/>
            <a:ext cx="4980409" cy="38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hu-HU" sz="1600" dirty="0"/>
              <a:t>Ha a kódunkat bármikor frissítjük, nem lehet csak úgy újra elindítani a konténert, mert már fut azon a </a:t>
            </a:r>
            <a:r>
              <a:rPr lang="hu-HU" sz="1600" dirty="0" err="1"/>
              <a:t>porton</a:t>
            </a:r>
            <a:r>
              <a:rPr lang="hu-HU" sz="1600" dirty="0"/>
              <a:t>!</a:t>
            </a:r>
          </a:p>
          <a:p>
            <a:pPr algn="just"/>
            <a:r>
              <a:rPr lang="hu-HU" sz="1600" dirty="0"/>
              <a:t>Ezért vagy a </a:t>
            </a:r>
            <a:r>
              <a:rPr lang="hu-HU" sz="1600" dirty="0" err="1"/>
              <a:t>gui</a:t>
            </a:r>
            <a:r>
              <a:rPr lang="hu-HU" sz="1600" dirty="0"/>
              <a:t>-n állítsuk le és töröljük a korábbi konténert, vagy az alábbi 3 parancsot használjuk:</a:t>
            </a:r>
          </a:p>
          <a:p>
            <a:pPr lvl="1" algn="just"/>
            <a:r>
              <a:rPr lang="hu-HU" sz="1200" dirty="0" err="1"/>
              <a:t>docker</a:t>
            </a:r>
            <a:r>
              <a:rPr lang="hu-HU" sz="1200" dirty="0"/>
              <a:t> ps (ez listázza a </a:t>
            </a:r>
            <a:r>
              <a:rPr lang="hu-HU" sz="1200" dirty="0" err="1"/>
              <a:t>processzeket</a:t>
            </a:r>
            <a:r>
              <a:rPr lang="hu-HU" sz="1200" dirty="0"/>
              <a:t> </a:t>
            </a:r>
            <a:r>
              <a:rPr lang="hu-HU" sz="1200" dirty="0" err="1"/>
              <a:t>id</a:t>
            </a:r>
            <a:r>
              <a:rPr lang="hu-HU" sz="1200" dirty="0"/>
              <a:t>-vel együtt)</a:t>
            </a:r>
          </a:p>
          <a:p>
            <a:pPr lvl="1" algn="just"/>
            <a:r>
              <a:rPr lang="hu-HU" sz="1200" dirty="0" err="1"/>
              <a:t>docker</a:t>
            </a:r>
            <a:r>
              <a:rPr lang="hu-HU" sz="1200" dirty="0"/>
              <a:t> stop &lt;</a:t>
            </a:r>
            <a:r>
              <a:rPr lang="hu-HU" sz="1200" dirty="0" err="1"/>
              <a:t>id</a:t>
            </a:r>
            <a:r>
              <a:rPr lang="hu-HU" sz="1200" dirty="0"/>
              <a:t>&gt; , majd </a:t>
            </a:r>
            <a:r>
              <a:rPr lang="hu-HU" sz="1200" dirty="0" err="1"/>
              <a:t>docker</a:t>
            </a:r>
            <a:r>
              <a:rPr lang="hu-HU" sz="1200" dirty="0"/>
              <a:t> </a:t>
            </a:r>
            <a:r>
              <a:rPr lang="hu-HU" sz="1200" dirty="0" err="1"/>
              <a:t>rm</a:t>
            </a:r>
            <a:r>
              <a:rPr lang="hu-HU" sz="1200" dirty="0"/>
              <a:t> &lt;</a:t>
            </a:r>
            <a:r>
              <a:rPr lang="hu-HU" sz="1200" dirty="0" err="1"/>
              <a:t>id</a:t>
            </a:r>
            <a:r>
              <a:rPr lang="hu-HU" sz="1200" dirty="0"/>
              <a:t>&gt;</a:t>
            </a:r>
          </a:p>
          <a:p>
            <a:pPr lvl="1" algn="just"/>
            <a:r>
              <a:rPr lang="hu-HU" sz="1200" dirty="0"/>
              <a:t>A kettő egyesíthető is a </a:t>
            </a:r>
            <a:r>
              <a:rPr lang="hu-HU" sz="1200" dirty="0" err="1"/>
              <a:t>docker</a:t>
            </a:r>
            <a:r>
              <a:rPr lang="hu-HU" sz="1200" dirty="0"/>
              <a:t> </a:t>
            </a:r>
            <a:r>
              <a:rPr lang="hu-HU" sz="1200" dirty="0" err="1"/>
              <a:t>rm</a:t>
            </a:r>
            <a:r>
              <a:rPr lang="hu-HU" sz="1200" dirty="0"/>
              <a:t> –f &lt;</a:t>
            </a:r>
            <a:r>
              <a:rPr lang="hu-HU" sz="1200" dirty="0" err="1"/>
              <a:t>id</a:t>
            </a:r>
            <a:r>
              <a:rPr lang="hu-HU" sz="1200" dirty="0"/>
              <a:t>&gt; (</a:t>
            </a:r>
            <a:r>
              <a:rPr lang="hu-HU" sz="1200" dirty="0" err="1"/>
              <a:t>force</a:t>
            </a:r>
            <a:r>
              <a:rPr lang="hu-HU" sz="1200" dirty="0"/>
              <a:t> kapcsoló) paranccsal</a:t>
            </a:r>
            <a:r>
              <a:rPr lang="hu-H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80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Példa</a:t>
            </a: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9" y="2286000"/>
            <a:ext cx="11453913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Ezt követően futtassuk az image-t, akár a konzolról (</a:t>
            </a:r>
            <a:r>
              <a:rPr lang="hu-HU" sz="1800" dirty="0" err="1"/>
              <a:t>docker</a:t>
            </a:r>
            <a:r>
              <a:rPr lang="hu-HU" sz="1800" dirty="0"/>
              <a:t> </a:t>
            </a:r>
            <a:r>
              <a:rPr lang="hu-HU" sz="1800" dirty="0" err="1"/>
              <a:t>run</a:t>
            </a:r>
            <a:r>
              <a:rPr lang="hu-HU" sz="1800" dirty="0"/>
              <a:t> -</a:t>
            </a:r>
            <a:r>
              <a:rPr lang="hu-HU" sz="1800" dirty="0" err="1"/>
              <a:t>dp</a:t>
            </a:r>
            <a:r>
              <a:rPr lang="hu-HU" sz="1800" dirty="0"/>
              <a:t> 3000:3000 </a:t>
            </a:r>
            <a:r>
              <a:rPr lang="hu-HU" sz="1800" dirty="0" err="1"/>
              <a:t>getting-started</a:t>
            </a:r>
            <a:r>
              <a:rPr lang="hu-HU" sz="1800" dirty="0"/>
              <a:t> ) parancs, akár a </a:t>
            </a:r>
            <a:r>
              <a:rPr lang="hu-HU" sz="1800" dirty="0" err="1"/>
              <a:t>gui-ból</a:t>
            </a:r>
            <a:endParaRPr lang="hu-HU" sz="1800" dirty="0"/>
          </a:p>
          <a:p>
            <a:pPr algn="just"/>
            <a:r>
              <a:rPr lang="hu-HU" sz="1800" dirty="0"/>
              <a:t>Látható, hogy most már 2 konténerünk is fut: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12AEF-B998-452F-9799-A335B1B8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3" y="3940805"/>
            <a:ext cx="5678953" cy="24159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90225E-D26A-4AD3-9AAB-1FAD348EE1C7}"/>
              </a:ext>
            </a:extLst>
          </p:cNvPr>
          <p:cNvSpPr txBox="1">
            <a:spLocks/>
          </p:cNvSpPr>
          <p:nvPr/>
        </p:nvSpPr>
        <p:spPr>
          <a:xfrm>
            <a:off x="7046752" y="3103926"/>
            <a:ext cx="4980409" cy="38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dirty="0"/>
              <a:t>Ha a </a:t>
            </a:r>
            <a:r>
              <a:rPr lang="en-GB" sz="1600" dirty="0" err="1"/>
              <a:t>kódunkat</a:t>
            </a:r>
            <a:r>
              <a:rPr lang="en-GB" sz="1600" dirty="0"/>
              <a:t> </a:t>
            </a:r>
            <a:r>
              <a:rPr lang="en-GB" sz="1600" dirty="0" err="1"/>
              <a:t>bármikor</a:t>
            </a:r>
            <a:r>
              <a:rPr lang="en-GB" sz="1600" dirty="0"/>
              <a:t> </a:t>
            </a:r>
            <a:r>
              <a:rPr lang="en-GB" sz="1600" dirty="0" err="1"/>
              <a:t>frissítjük</a:t>
            </a:r>
            <a:r>
              <a:rPr lang="en-GB" sz="1600" dirty="0"/>
              <a:t>, </a:t>
            </a:r>
            <a:r>
              <a:rPr lang="en-GB" sz="1600" dirty="0" err="1"/>
              <a:t>nem</a:t>
            </a:r>
            <a:r>
              <a:rPr lang="en-GB" sz="1600" dirty="0"/>
              <a:t> </a:t>
            </a:r>
            <a:r>
              <a:rPr lang="en-GB" sz="1600" dirty="0" err="1"/>
              <a:t>lehet</a:t>
            </a:r>
            <a:r>
              <a:rPr lang="en-GB" sz="1600" dirty="0"/>
              <a:t> </a:t>
            </a:r>
            <a:r>
              <a:rPr lang="en-GB" sz="1600" dirty="0" err="1"/>
              <a:t>csak</a:t>
            </a:r>
            <a:r>
              <a:rPr lang="en-GB" sz="1600" dirty="0"/>
              <a:t> </a:t>
            </a:r>
            <a:r>
              <a:rPr lang="en-GB" sz="1600" dirty="0" err="1"/>
              <a:t>úgy</a:t>
            </a:r>
            <a:r>
              <a:rPr lang="en-GB" sz="1600" dirty="0"/>
              <a:t> </a:t>
            </a:r>
            <a:r>
              <a:rPr lang="en-GB" sz="1600" dirty="0" err="1"/>
              <a:t>újra</a:t>
            </a:r>
            <a:r>
              <a:rPr lang="en-GB" sz="1600" dirty="0"/>
              <a:t> </a:t>
            </a:r>
            <a:r>
              <a:rPr lang="en-GB" sz="1600" dirty="0" err="1"/>
              <a:t>elindítani</a:t>
            </a:r>
            <a:r>
              <a:rPr lang="en-GB" sz="1600" dirty="0"/>
              <a:t> a </a:t>
            </a:r>
            <a:r>
              <a:rPr lang="en-GB" sz="1600" dirty="0" err="1"/>
              <a:t>konténert</a:t>
            </a:r>
            <a:r>
              <a:rPr lang="en-GB" sz="1600" dirty="0"/>
              <a:t>, </a:t>
            </a:r>
            <a:r>
              <a:rPr lang="en-GB" sz="1600" dirty="0" err="1"/>
              <a:t>mert</a:t>
            </a:r>
            <a:r>
              <a:rPr lang="en-GB" sz="1600" dirty="0"/>
              <a:t> </a:t>
            </a:r>
            <a:r>
              <a:rPr lang="en-GB" sz="1600" dirty="0" err="1"/>
              <a:t>már</a:t>
            </a:r>
            <a:r>
              <a:rPr lang="en-GB" sz="1600" dirty="0"/>
              <a:t> </a:t>
            </a:r>
            <a:r>
              <a:rPr lang="en-GB" sz="1600" dirty="0" err="1"/>
              <a:t>fut</a:t>
            </a:r>
            <a:r>
              <a:rPr lang="en-GB" sz="1600" dirty="0"/>
              <a:t> </a:t>
            </a:r>
            <a:r>
              <a:rPr lang="en-GB" sz="1600" dirty="0" err="1"/>
              <a:t>azon</a:t>
            </a:r>
            <a:r>
              <a:rPr lang="en-GB" sz="1600" dirty="0"/>
              <a:t> a </a:t>
            </a:r>
            <a:r>
              <a:rPr lang="en-GB" sz="1600" dirty="0" err="1"/>
              <a:t>porton</a:t>
            </a:r>
            <a:r>
              <a:rPr lang="en-GB" sz="1600" dirty="0"/>
              <a:t>!</a:t>
            </a:r>
          </a:p>
          <a:p>
            <a:pPr algn="just"/>
            <a:r>
              <a:rPr lang="en-GB" sz="1600" dirty="0" err="1"/>
              <a:t>Ezért</a:t>
            </a:r>
            <a:r>
              <a:rPr lang="en-GB" sz="1600" dirty="0"/>
              <a:t> </a:t>
            </a:r>
            <a:r>
              <a:rPr lang="en-GB" sz="1600" dirty="0" err="1"/>
              <a:t>vagy</a:t>
            </a:r>
            <a:r>
              <a:rPr lang="en-GB" sz="1600" dirty="0"/>
              <a:t> a </a:t>
            </a:r>
            <a:r>
              <a:rPr lang="en-GB" sz="1600" dirty="0" err="1"/>
              <a:t>gui</a:t>
            </a:r>
            <a:r>
              <a:rPr lang="en-GB" sz="1600" dirty="0"/>
              <a:t>-n </a:t>
            </a:r>
            <a:r>
              <a:rPr lang="en-GB" sz="1600" dirty="0" err="1"/>
              <a:t>állítsuk</a:t>
            </a:r>
            <a:r>
              <a:rPr lang="en-GB" sz="1600" dirty="0"/>
              <a:t> le </a:t>
            </a:r>
            <a:r>
              <a:rPr lang="en-GB" sz="1600" dirty="0" err="1"/>
              <a:t>és</a:t>
            </a:r>
            <a:r>
              <a:rPr lang="en-GB" sz="1600" dirty="0"/>
              <a:t> </a:t>
            </a:r>
            <a:r>
              <a:rPr lang="en-GB" sz="1600" dirty="0" err="1"/>
              <a:t>töröljük</a:t>
            </a:r>
            <a:r>
              <a:rPr lang="en-GB" sz="1600" dirty="0"/>
              <a:t> a </a:t>
            </a:r>
            <a:r>
              <a:rPr lang="en-GB" sz="1600" dirty="0" err="1"/>
              <a:t>korábbi</a:t>
            </a:r>
            <a:r>
              <a:rPr lang="en-GB" sz="1600" dirty="0"/>
              <a:t> </a:t>
            </a:r>
            <a:r>
              <a:rPr lang="en-GB" sz="1600" dirty="0" err="1"/>
              <a:t>konténert</a:t>
            </a:r>
            <a:r>
              <a:rPr lang="en-GB" sz="1600" dirty="0"/>
              <a:t>, </a:t>
            </a:r>
            <a:r>
              <a:rPr lang="en-GB" sz="1600" dirty="0" err="1"/>
              <a:t>vagy</a:t>
            </a:r>
            <a:r>
              <a:rPr lang="en-GB" sz="1600" dirty="0"/>
              <a:t> </a:t>
            </a:r>
            <a:r>
              <a:rPr lang="en-GB" sz="1600" dirty="0" err="1"/>
              <a:t>az</a:t>
            </a:r>
            <a:r>
              <a:rPr lang="en-GB" sz="1600" dirty="0"/>
              <a:t> </a:t>
            </a:r>
            <a:r>
              <a:rPr lang="en-GB" sz="1600" dirty="0" err="1"/>
              <a:t>alábbi</a:t>
            </a:r>
            <a:r>
              <a:rPr lang="en-GB" sz="1600" dirty="0"/>
              <a:t> 3 </a:t>
            </a:r>
            <a:r>
              <a:rPr lang="en-GB" sz="1600" dirty="0" err="1"/>
              <a:t>parancsot</a:t>
            </a:r>
            <a:r>
              <a:rPr lang="en-GB" sz="1600" dirty="0"/>
              <a:t> </a:t>
            </a:r>
            <a:r>
              <a:rPr lang="en-GB" sz="1600" dirty="0" err="1"/>
              <a:t>használjuk</a:t>
            </a:r>
            <a:r>
              <a:rPr lang="en-GB" sz="1600" dirty="0"/>
              <a:t>:</a:t>
            </a:r>
          </a:p>
          <a:p>
            <a:pPr lvl="1" algn="just"/>
            <a:r>
              <a:rPr lang="en-GB" sz="1200" dirty="0"/>
              <a:t>docker </a:t>
            </a:r>
            <a:r>
              <a:rPr lang="en-GB" sz="1200" dirty="0" err="1"/>
              <a:t>ps</a:t>
            </a:r>
            <a:r>
              <a:rPr lang="en-GB" sz="1200" dirty="0"/>
              <a:t> (</a:t>
            </a:r>
            <a:r>
              <a:rPr lang="en-GB" sz="1200" dirty="0" err="1"/>
              <a:t>ez</a:t>
            </a:r>
            <a:r>
              <a:rPr lang="en-GB" sz="1200" dirty="0"/>
              <a:t> </a:t>
            </a:r>
            <a:r>
              <a:rPr lang="en-GB" sz="1200" dirty="0" err="1"/>
              <a:t>listázza</a:t>
            </a:r>
            <a:r>
              <a:rPr lang="en-GB" sz="1200" dirty="0"/>
              <a:t> a </a:t>
            </a:r>
            <a:r>
              <a:rPr lang="en-GB" sz="1200" dirty="0" err="1"/>
              <a:t>processzeket</a:t>
            </a:r>
            <a:r>
              <a:rPr lang="en-GB" sz="1200" dirty="0"/>
              <a:t> id-</a:t>
            </a:r>
            <a:r>
              <a:rPr lang="en-GB" sz="1200" dirty="0" err="1"/>
              <a:t>vel</a:t>
            </a:r>
            <a:r>
              <a:rPr lang="en-GB" sz="1200" dirty="0"/>
              <a:t> </a:t>
            </a:r>
            <a:r>
              <a:rPr lang="en-GB" sz="1200" dirty="0" err="1"/>
              <a:t>együtt</a:t>
            </a:r>
            <a:r>
              <a:rPr lang="en-GB" sz="1200" dirty="0"/>
              <a:t>)</a:t>
            </a:r>
          </a:p>
          <a:p>
            <a:pPr lvl="1" algn="just"/>
            <a:r>
              <a:rPr lang="en-GB" sz="1200" dirty="0"/>
              <a:t>docker stop &lt;id&gt; , </a:t>
            </a:r>
            <a:r>
              <a:rPr lang="en-GB" sz="1200" dirty="0" err="1"/>
              <a:t>majd</a:t>
            </a:r>
            <a:r>
              <a:rPr lang="en-GB" sz="1200" dirty="0"/>
              <a:t> docker rm &lt;id&gt;</a:t>
            </a:r>
          </a:p>
          <a:p>
            <a:pPr lvl="1" algn="just"/>
            <a:r>
              <a:rPr lang="en-GB" sz="1200" dirty="0"/>
              <a:t>A </a:t>
            </a:r>
            <a:r>
              <a:rPr lang="en-GB" sz="1200" dirty="0" err="1"/>
              <a:t>kettő</a:t>
            </a:r>
            <a:r>
              <a:rPr lang="en-GB" sz="1200" dirty="0"/>
              <a:t> </a:t>
            </a:r>
            <a:r>
              <a:rPr lang="en-GB" sz="1200" dirty="0" err="1"/>
              <a:t>egyesíthető</a:t>
            </a:r>
            <a:r>
              <a:rPr lang="en-GB" sz="1200" dirty="0"/>
              <a:t> is a docker rm –f &lt;id&gt; (force </a:t>
            </a:r>
            <a:r>
              <a:rPr lang="en-GB" sz="1200" dirty="0" err="1"/>
              <a:t>kapcsoló</a:t>
            </a:r>
            <a:r>
              <a:rPr lang="en-GB" sz="1200" dirty="0"/>
              <a:t>) </a:t>
            </a:r>
            <a:r>
              <a:rPr lang="en-GB" sz="1200" dirty="0" err="1"/>
              <a:t>paranccsal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076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Perzisztálás</a:t>
            </a: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9" y="2286000"/>
            <a:ext cx="11453913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Kis tapasztalattal rá fogunk jönni, hogy adott image minden egyes </a:t>
            </a:r>
            <a:r>
              <a:rPr lang="hu-HU" sz="1800" dirty="0" err="1"/>
              <a:t>példányosításakor</a:t>
            </a:r>
            <a:r>
              <a:rPr lang="hu-HU" sz="1800" dirty="0"/>
              <a:t> külön, egyedi fájlrendszer jön létre.</a:t>
            </a:r>
          </a:p>
          <a:p>
            <a:pPr lvl="1" algn="just"/>
            <a:r>
              <a:rPr lang="hu-HU" sz="1400" dirty="0"/>
              <a:t>Ha a szoftverünk ír egy fájlt vagy adatbázist, ennek nem lesz nyoma, amikor az image-</a:t>
            </a:r>
            <a:r>
              <a:rPr lang="hu-HU" sz="1400" dirty="0" err="1"/>
              <a:t>ből</a:t>
            </a:r>
            <a:r>
              <a:rPr lang="hu-HU" sz="1400" dirty="0"/>
              <a:t> új konténert készítünk</a:t>
            </a:r>
          </a:p>
          <a:p>
            <a:pPr algn="just"/>
            <a:r>
              <a:rPr lang="hu-HU" sz="1800" dirty="0"/>
              <a:t>Erre nyújtanak megoldást a kötetek (angolul: </a:t>
            </a:r>
            <a:r>
              <a:rPr lang="hu-HU" sz="1800" dirty="0" err="1"/>
              <a:t>volumes</a:t>
            </a:r>
            <a:r>
              <a:rPr lang="hu-HU" sz="1800" dirty="0"/>
              <a:t>)</a:t>
            </a:r>
          </a:p>
          <a:p>
            <a:pPr lvl="1" algn="just"/>
            <a:r>
              <a:rPr lang="hu-HU" sz="1400" dirty="0"/>
              <a:t>Egy </a:t>
            </a:r>
            <a:r>
              <a:rPr lang="hu-HU" sz="1400" dirty="0" err="1"/>
              <a:t>volume</a:t>
            </a:r>
            <a:r>
              <a:rPr lang="hu-HU" sz="1400" dirty="0"/>
              <a:t> azt írja le, hogy a konténer fájlrendszerének mely útvonalát </a:t>
            </a:r>
            <a:r>
              <a:rPr lang="hu-HU" sz="1400" dirty="0" err="1"/>
              <a:t>perzisztáljuk</a:t>
            </a:r>
            <a:r>
              <a:rPr lang="hu-HU" sz="1400" dirty="0"/>
              <a:t>, vagy hogy a konténer fájlrendszerének valamely útvonala hogyan párosítható a gazda OS fájlrendszerének valamely útvonalával</a:t>
            </a:r>
          </a:p>
          <a:p>
            <a:pPr lvl="1" algn="just"/>
            <a:r>
              <a:rPr lang="hu-HU" sz="1400" dirty="0"/>
              <a:t>Kétféle </a:t>
            </a:r>
            <a:r>
              <a:rPr lang="hu-HU" sz="1400" dirty="0" err="1"/>
              <a:t>volume</a:t>
            </a:r>
            <a:r>
              <a:rPr lang="hu-HU" sz="1400" dirty="0"/>
              <a:t> típus létezik: </a:t>
            </a:r>
            <a:r>
              <a:rPr lang="hu-HU" sz="1400" dirty="0" err="1"/>
              <a:t>named</a:t>
            </a:r>
            <a:r>
              <a:rPr lang="hu-HU" sz="1400" dirty="0"/>
              <a:t> </a:t>
            </a:r>
            <a:r>
              <a:rPr lang="hu-HU" sz="1400" dirty="0" err="1"/>
              <a:t>volume</a:t>
            </a:r>
            <a:r>
              <a:rPr lang="hu-HU" sz="1400" dirty="0"/>
              <a:t> és </a:t>
            </a:r>
            <a:r>
              <a:rPr lang="hu-HU" sz="1400" dirty="0" err="1"/>
              <a:t>bind</a:t>
            </a:r>
            <a:r>
              <a:rPr lang="hu-HU" sz="1400" dirty="0"/>
              <a:t> </a:t>
            </a:r>
            <a:r>
              <a:rPr lang="hu-HU" sz="1400" dirty="0" err="1"/>
              <a:t>mount</a:t>
            </a:r>
            <a:r>
              <a:rPr lang="hu-HU" sz="1400" dirty="0"/>
              <a:t>.</a:t>
            </a:r>
          </a:p>
          <a:p>
            <a:pPr lvl="1" algn="just"/>
            <a:r>
              <a:rPr lang="hu-HU" sz="1400" dirty="0"/>
              <a:t>A </a:t>
            </a:r>
            <a:r>
              <a:rPr lang="hu-HU" sz="1400" dirty="0" err="1"/>
              <a:t>named</a:t>
            </a:r>
            <a:r>
              <a:rPr lang="hu-HU" sz="1400" dirty="0"/>
              <a:t> </a:t>
            </a:r>
            <a:r>
              <a:rPr lang="hu-HU" sz="1400" dirty="0" err="1"/>
              <a:t>volume</a:t>
            </a:r>
            <a:r>
              <a:rPr lang="hu-HU" sz="1400" dirty="0"/>
              <a:t> felfogható úgy, mint egy vödör teli adattal (“</a:t>
            </a:r>
            <a:r>
              <a:rPr lang="hu-HU" sz="1400" dirty="0" err="1"/>
              <a:t>bucket</a:t>
            </a:r>
            <a:r>
              <a:rPr lang="hu-HU" sz="1400" dirty="0"/>
              <a:t> of </a:t>
            </a:r>
            <a:r>
              <a:rPr lang="hu-HU" sz="1400" dirty="0" err="1"/>
              <a:t>data</a:t>
            </a:r>
            <a:r>
              <a:rPr lang="hu-HU" sz="1400" dirty="0"/>
              <a:t>”), amihez nevet társítunk, de nem foglalkozunk azzal, hogy az adatok hol kapnak helyet – a Docker ezt maga megoldja nekünk.</a:t>
            </a:r>
          </a:p>
          <a:p>
            <a:pPr lvl="1" algn="just"/>
            <a:r>
              <a:rPr lang="hu-HU" sz="1400" dirty="0"/>
              <a:t>A </a:t>
            </a:r>
            <a:r>
              <a:rPr lang="hu-HU" sz="1400" dirty="0" err="1"/>
              <a:t>bind</a:t>
            </a:r>
            <a:r>
              <a:rPr lang="hu-HU" sz="1400" dirty="0"/>
              <a:t> </a:t>
            </a:r>
            <a:r>
              <a:rPr lang="hu-HU" sz="1400" dirty="0" err="1"/>
              <a:t>mount</a:t>
            </a:r>
            <a:r>
              <a:rPr lang="hu-HU" sz="1400" dirty="0"/>
              <a:t> ezzel szemben meghatároz egy ún. </a:t>
            </a:r>
            <a:r>
              <a:rPr lang="hu-HU" sz="1400" dirty="0" err="1"/>
              <a:t>mount</a:t>
            </a:r>
            <a:r>
              <a:rPr lang="hu-HU" sz="1400" dirty="0"/>
              <a:t> </a:t>
            </a:r>
            <a:r>
              <a:rPr lang="hu-HU" sz="1400" dirty="0" err="1"/>
              <a:t>pointot</a:t>
            </a:r>
            <a:r>
              <a:rPr lang="hu-HU" sz="1400" dirty="0"/>
              <a:t> a gazda OS fájlrendszerén is, tehát tudjuk azt is, hogy hol férhetünk hozzá a fájlokhoz és szerkeszthetjük is azokat akár “offline” módon is.</a:t>
            </a:r>
          </a:p>
          <a:p>
            <a:pPr lvl="2" algn="just"/>
            <a:r>
              <a:rPr lang="hu-HU" sz="1200" dirty="0"/>
              <a:t>Igaz, a </a:t>
            </a:r>
            <a:r>
              <a:rPr lang="hu-HU" sz="1200" dirty="0" err="1"/>
              <a:t>docker</a:t>
            </a:r>
            <a:r>
              <a:rPr lang="hu-HU" sz="1200" dirty="0"/>
              <a:t> </a:t>
            </a:r>
            <a:r>
              <a:rPr lang="hu-HU" sz="1200" dirty="0" err="1"/>
              <a:t>volume</a:t>
            </a:r>
            <a:r>
              <a:rPr lang="hu-HU" sz="1200" dirty="0"/>
              <a:t> </a:t>
            </a:r>
            <a:r>
              <a:rPr lang="hu-HU" sz="1200" dirty="0" err="1"/>
              <a:t>inspect</a:t>
            </a:r>
            <a:r>
              <a:rPr lang="hu-HU" sz="1200" dirty="0"/>
              <a:t> paranccsal </a:t>
            </a:r>
            <a:r>
              <a:rPr lang="hu-HU" sz="1200" dirty="0" err="1"/>
              <a:t>named</a:t>
            </a:r>
            <a:r>
              <a:rPr lang="hu-HU" sz="1200" dirty="0"/>
              <a:t> </a:t>
            </a:r>
            <a:r>
              <a:rPr lang="hu-HU" sz="1200" dirty="0" err="1"/>
              <a:t>volume</a:t>
            </a:r>
            <a:r>
              <a:rPr lang="hu-HU" sz="1200" dirty="0"/>
              <a:t> helye is lekérdezhető</a:t>
            </a:r>
          </a:p>
        </p:txBody>
      </p:sp>
    </p:spTree>
    <p:extLst>
      <p:ext uri="{BB962C8B-B14F-4D97-AF65-F5344CB8AC3E}">
        <p14:creationId xmlns:p14="http://schemas.microsoft.com/office/powerpoint/2010/main" val="146623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Perzisztálás</a:t>
            </a:r>
            <a:r>
              <a:rPr lang="hu-HU" dirty="0"/>
              <a:t> </a:t>
            </a:r>
            <a:r>
              <a:rPr lang="hu-HU" dirty="0" err="1"/>
              <a:t>named</a:t>
            </a:r>
            <a:r>
              <a:rPr lang="hu-HU" dirty="0"/>
              <a:t> </a:t>
            </a:r>
            <a:r>
              <a:rPr lang="hu-HU" dirty="0" err="1"/>
              <a:t>volume</a:t>
            </a:r>
            <a:r>
              <a:rPr lang="hu-HU" dirty="0"/>
              <a:t> segítségével</a:t>
            </a:r>
            <a:endParaRPr lang="hu-H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40" y="2286000"/>
            <a:ext cx="7754368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 err="1"/>
              <a:t>Named</a:t>
            </a:r>
            <a:r>
              <a:rPr lang="hu-HU" sz="1800" dirty="0"/>
              <a:t> </a:t>
            </a:r>
            <a:r>
              <a:rPr lang="hu-HU" sz="1800" dirty="0" err="1"/>
              <a:t>volume</a:t>
            </a:r>
            <a:r>
              <a:rPr lang="hu-HU" sz="1800" dirty="0"/>
              <a:t>-ot a “</a:t>
            </a:r>
            <a:r>
              <a:rPr lang="hu-HU" sz="1800" dirty="0" err="1"/>
              <a:t>docker</a:t>
            </a:r>
            <a:r>
              <a:rPr lang="hu-HU" sz="1800" dirty="0"/>
              <a:t> </a:t>
            </a:r>
            <a:r>
              <a:rPr lang="hu-HU" sz="1800" dirty="0" err="1"/>
              <a:t>volume</a:t>
            </a:r>
            <a:r>
              <a:rPr lang="hu-HU" sz="1800" dirty="0"/>
              <a:t> </a:t>
            </a:r>
            <a:r>
              <a:rPr lang="hu-HU" sz="1800" dirty="0" err="1"/>
              <a:t>create</a:t>
            </a:r>
            <a:r>
              <a:rPr lang="hu-HU" sz="1800" dirty="0"/>
              <a:t>” paranccsal hozhatunk létre, melynek további argumentuma a </a:t>
            </a:r>
            <a:r>
              <a:rPr lang="hu-HU" sz="1800" dirty="0" err="1"/>
              <a:t>volume</a:t>
            </a:r>
            <a:r>
              <a:rPr lang="hu-HU" sz="1800" dirty="0"/>
              <a:t> neve</a:t>
            </a:r>
          </a:p>
          <a:p>
            <a:pPr lvl="1" algn="just"/>
            <a:r>
              <a:rPr lang="hu-HU" sz="1400" dirty="0" err="1"/>
              <a:t>docker</a:t>
            </a:r>
            <a:r>
              <a:rPr lang="hu-HU" sz="1400" dirty="0"/>
              <a:t> </a:t>
            </a:r>
            <a:r>
              <a:rPr lang="hu-HU" sz="1400" dirty="0" err="1"/>
              <a:t>volume</a:t>
            </a:r>
            <a:r>
              <a:rPr lang="hu-HU" sz="1400" dirty="0"/>
              <a:t> </a:t>
            </a:r>
            <a:r>
              <a:rPr lang="hu-HU" sz="1400" dirty="0" err="1"/>
              <a:t>create</a:t>
            </a:r>
            <a:r>
              <a:rPr lang="hu-HU" sz="1400" dirty="0"/>
              <a:t> </a:t>
            </a:r>
            <a:r>
              <a:rPr lang="hu-HU" sz="1400" dirty="0" err="1"/>
              <a:t>todo</a:t>
            </a:r>
            <a:r>
              <a:rPr lang="hu-HU" sz="1400" dirty="0"/>
              <a:t>-db</a:t>
            </a:r>
          </a:p>
          <a:p>
            <a:pPr algn="just"/>
            <a:r>
              <a:rPr lang="hu-HU" sz="1800" dirty="0"/>
              <a:t>Ezután amikor </a:t>
            </a:r>
            <a:r>
              <a:rPr lang="hu-HU" sz="1800" dirty="0" err="1"/>
              <a:t>container</a:t>
            </a:r>
            <a:r>
              <a:rPr lang="hu-HU" sz="1800" dirty="0"/>
              <a:t>-be </a:t>
            </a:r>
            <a:r>
              <a:rPr lang="hu-HU" sz="1800" dirty="0" err="1"/>
              <a:t>példányosítjuk</a:t>
            </a:r>
            <a:r>
              <a:rPr lang="hu-HU" sz="1800" dirty="0"/>
              <a:t> az image-t, a –v kapcsolóval lehet megadni, hogy melyik </a:t>
            </a:r>
            <a:r>
              <a:rPr lang="hu-HU" sz="1800" dirty="0" err="1"/>
              <a:t>named</a:t>
            </a:r>
            <a:r>
              <a:rPr lang="hu-HU" sz="1800" dirty="0"/>
              <a:t> </a:t>
            </a:r>
            <a:r>
              <a:rPr lang="hu-HU" sz="1800" dirty="0" err="1"/>
              <a:t>volume</a:t>
            </a:r>
            <a:r>
              <a:rPr lang="hu-HU" sz="1800" dirty="0"/>
              <a:t>-ot használja a konténer fájlrendszerének mely pontján. Pl. ha az alkalmazásunk a /</a:t>
            </a:r>
            <a:r>
              <a:rPr lang="hu-HU" sz="1800" dirty="0" err="1"/>
              <a:t>etc</a:t>
            </a:r>
            <a:r>
              <a:rPr lang="hu-HU" sz="1800" dirty="0"/>
              <a:t>/</a:t>
            </a:r>
            <a:r>
              <a:rPr lang="hu-HU" sz="1800" dirty="0" err="1"/>
              <a:t>todos</a:t>
            </a:r>
            <a:r>
              <a:rPr lang="hu-HU" sz="1800" dirty="0"/>
              <a:t> alá menti a </a:t>
            </a:r>
            <a:r>
              <a:rPr lang="hu-HU" sz="1800" dirty="0" err="1"/>
              <a:t>todo.db</a:t>
            </a:r>
            <a:r>
              <a:rPr lang="hu-HU" sz="1800" dirty="0"/>
              <a:t> nevű </a:t>
            </a:r>
            <a:r>
              <a:rPr lang="hu-HU" sz="1800" dirty="0" err="1"/>
              <a:t>sqlite</a:t>
            </a:r>
            <a:r>
              <a:rPr lang="hu-HU" sz="1800" dirty="0"/>
              <a:t> adatbázist, akkor indíthatjuk a konténert így:</a:t>
            </a:r>
          </a:p>
          <a:p>
            <a:pPr lvl="1" algn="just"/>
            <a:r>
              <a:rPr lang="hu-HU" sz="1400" dirty="0" err="1"/>
              <a:t>docker</a:t>
            </a:r>
            <a:r>
              <a:rPr lang="hu-HU" sz="1400" dirty="0"/>
              <a:t> </a:t>
            </a:r>
            <a:r>
              <a:rPr lang="hu-HU" sz="1400" dirty="0" err="1"/>
              <a:t>run</a:t>
            </a:r>
            <a:r>
              <a:rPr lang="hu-HU" sz="1400" dirty="0"/>
              <a:t> -</a:t>
            </a:r>
            <a:r>
              <a:rPr lang="hu-HU" sz="1400" dirty="0" err="1"/>
              <a:t>dp</a:t>
            </a:r>
            <a:r>
              <a:rPr lang="hu-HU" sz="1400" dirty="0"/>
              <a:t> 3000:3000 -v </a:t>
            </a:r>
            <a:r>
              <a:rPr lang="hu-HU" sz="1400" dirty="0" err="1"/>
              <a:t>todo</a:t>
            </a:r>
            <a:r>
              <a:rPr lang="hu-HU" sz="1400" dirty="0"/>
              <a:t>-db:/</a:t>
            </a:r>
            <a:r>
              <a:rPr lang="hu-HU" sz="1400" dirty="0" err="1"/>
              <a:t>etc</a:t>
            </a:r>
            <a:r>
              <a:rPr lang="hu-HU" sz="1400" dirty="0"/>
              <a:t>/</a:t>
            </a:r>
            <a:r>
              <a:rPr lang="hu-HU" sz="1400" dirty="0" err="1"/>
              <a:t>todos</a:t>
            </a:r>
            <a:r>
              <a:rPr lang="hu-HU" sz="1400" dirty="0"/>
              <a:t> </a:t>
            </a:r>
            <a:r>
              <a:rPr lang="hu-HU" sz="1400" dirty="0" err="1"/>
              <a:t>getting-started</a:t>
            </a:r>
            <a:endParaRPr lang="hu-HU" sz="1400" dirty="0"/>
          </a:p>
          <a:p>
            <a:pPr algn="just"/>
            <a:r>
              <a:rPr lang="hu-HU" sz="1800" dirty="0"/>
              <a:t>Természetesen mindez a GUI felületén is konfigurálható: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16326-606C-4947-8A35-3B11FEEC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16" y="2684477"/>
            <a:ext cx="3256221" cy="28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2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Perzisztálás</a:t>
            </a:r>
            <a:r>
              <a:rPr lang="hu-HU" dirty="0"/>
              <a:t> </a:t>
            </a:r>
            <a:r>
              <a:rPr lang="hu-HU" dirty="0" err="1"/>
              <a:t>bind</a:t>
            </a:r>
            <a:r>
              <a:rPr lang="hu-HU" dirty="0"/>
              <a:t> </a:t>
            </a:r>
            <a:r>
              <a:rPr lang="hu-HU" dirty="0" err="1"/>
              <a:t>mount</a:t>
            </a:r>
            <a:r>
              <a:rPr lang="hu-HU" dirty="0"/>
              <a:t> segítségével</a:t>
            </a:r>
            <a:endParaRPr lang="hu-H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40" y="2286000"/>
            <a:ext cx="11265160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A </a:t>
            </a:r>
            <a:r>
              <a:rPr lang="hu-HU" sz="1800" dirty="0" err="1"/>
              <a:t>bind</a:t>
            </a:r>
            <a:r>
              <a:rPr lang="hu-HU" sz="1800" dirty="0"/>
              <a:t> </a:t>
            </a:r>
            <a:r>
              <a:rPr lang="hu-HU" sz="1800" dirty="0" err="1"/>
              <a:t>mount</a:t>
            </a:r>
            <a:r>
              <a:rPr lang="hu-HU" sz="1800" dirty="0"/>
              <a:t> nagyon hasonló a </a:t>
            </a:r>
            <a:r>
              <a:rPr lang="hu-HU" sz="1800" dirty="0" err="1"/>
              <a:t>named</a:t>
            </a:r>
            <a:r>
              <a:rPr lang="hu-HU" sz="1800" dirty="0"/>
              <a:t> </a:t>
            </a:r>
            <a:r>
              <a:rPr lang="hu-HU" sz="1800" dirty="0" err="1"/>
              <a:t>volume</a:t>
            </a:r>
            <a:r>
              <a:rPr lang="hu-HU" sz="1800" dirty="0"/>
              <a:t>-hoz, azzal a kivétellel, hogy mi határozzuk meg a </a:t>
            </a:r>
            <a:r>
              <a:rPr lang="hu-HU" sz="1800" dirty="0" err="1"/>
              <a:t>host</a:t>
            </a:r>
            <a:r>
              <a:rPr lang="hu-HU" sz="1800" dirty="0"/>
              <a:t> OS-en levő </a:t>
            </a:r>
            <a:r>
              <a:rPr lang="hu-HU" sz="1800" dirty="0" err="1"/>
              <a:t>mount</a:t>
            </a:r>
            <a:r>
              <a:rPr lang="hu-HU" sz="1800" dirty="0"/>
              <a:t> </a:t>
            </a:r>
            <a:r>
              <a:rPr lang="hu-HU" sz="1800" dirty="0" err="1"/>
              <a:t>point</a:t>
            </a:r>
            <a:r>
              <a:rPr lang="hu-HU" sz="1800" dirty="0"/>
              <a:t>-ot is</a:t>
            </a:r>
          </a:p>
          <a:p>
            <a:pPr algn="just"/>
            <a:r>
              <a:rPr lang="hu-HU" sz="1800" dirty="0"/>
              <a:t>Gyakori felhasználás, hogy az alkalmazásunk forráskódja egy olyan alkönyvtárában található az image-</a:t>
            </a:r>
            <a:r>
              <a:rPr lang="hu-HU" sz="1800" dirty="0" err="1"/>
              <a:t>nek</a:t>
            </a:r>
            <a:r>
              <a:rPr lang="hu-HU" sz="1800" dirty="0"/>
              <a:t>, amit a konténerben </a:t>
            </a:r>
            <a:r>
              <a:rPr lang="hu-HU" sz="1800" dirty="0" err="1"/>
              <a:t>felmountolunk</a:t>
            </a:r>
            <a:r>
              <a:rPr lang="hu-HU" sz="1800" dirty="0"/>
              <a:t> a gazda filerendszerre is – így a konténerben futó alkalmazásunk reagálhat arra, ha futás közben módosítjuk a forráskódot!</a:t>
            </a:r>
          </a:p>
          <a:p>
            <a:pPr lvl="1" algn="just"/>
            <a:r>
              <a:rPr lang="hu-HU" sz="1400" dirty="0"/>
              <a:t>Ilyen megoldást tesz lehetővé például a </a:t>
            </a:r>
            <a:r>
              <a:rPr lang="hu-HU" sz="1400" dirty="0" err="1"/>
              <a:t>node</a:t>
            </a:r>
            <a:r>
              <a:rPr lang="hu-HU" sz="1400" dirty="0"/>
              <a:t> környezethez használható </a:t>
            </a:r>
            <a:r>
              <a:rPr lang="hu-HU" sz="1400" dirty="0" err="1"/>
              <a:t>nodemon</a:t>
            </a:r>
            <a:r>
              <a:rPr lang="hu-HU" sz="1400" dirty="0"/>
              <a:t> alkalmazás is – ez egy script ami újraindítja pl. a </a:t>
            </a:r>
            <a:r>
              <a:rPr lang="hu-HU" sz="1400" dirty="0" err="1"/>
              <a:t>node</a:t>
            </a:r>
            <a:r>
              <a:rPr lang="hu-HU" sz="1400" dirty="0"/>
              <a:t> servert, ha változik a kódja</a:t>
            </a:r>
          </a:p>
          <a:p>
            <a:pPr algn="just"/>
            <a:r>
              <a:rPr lang="hu-HU" sz="1800" dirty="0"/>
              <a:t>Egyébként a kétféle </a:t>
            </a:r>
            <a:r>
              <a:rPr lang="hu-HU" sz="1800" dirty="0" err="1"/>
              <a:t>volume</a:t>
            </a:r>
            <a:r>
              <a:rPr lang="hu-HU" sz="1800" dirty="0"/>
              <a:t> típus használata nagyjából megegyezik (a –v kapcsolót használjuk) – további részletek a weben megtalálhatóak.</a:t>
            </a:r>
          </a:p>
        </p:txBody>
      </p:sp>
    </p:spTree>
    <p:extLst>
      <p:ext uri="{BB962C8B-B14F-4D97-AF65-F5344CB8AC3E}">
        <p14:creationId xmlns:p14="http://schemas.microsoft.com/office/powerpoint/2010/main" val="78787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Docker a gyakorlatban: multi-konténer alkalmazások</a:t>
            </a:r>
            <a:endParaRPr lang="hu-H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40" y="2286000"/>
            <a:ext cx="11265160" cy="4332914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A gyakorlatban arra célszerű törekednünk, hogy mindegyik konténerünk 1 dolgot csináljon, de azt csinálja jól</a:t>
            </a:r>
          </a:p>
          <a:p>
            <a:pPr algn="just"/>
            <a:r>
              <a:rPr lang="hu-HU" sz="1800" dirty="0"/>
              <a:t>Ha olyan összetett alkalmazást tervezünk, amely adatbázist, backendet, frontendet is tartalmaz, ezeket célszerű külön </a:t>
            </a:r>
            <a:r>
              <a:rPr lang="en-GB" sz="1800" dirty="0" err="1"/>
              <a:t>konténerbe</a:t>
            </a:r>
            <a:r>
              <a:rPr lang="hu-HU" sz="1800" dirty="0"/>
              <a:t> rakni, több ok miatt is:</a:t>
            </a:r>
          </a:p>
          <a:p>
            <a:pPr lvl="1" algn="just"/>
            <a:r>
              <a:rPr lang="hu-HU" sz="1400" dirty="0" err="1"/>
              <a:t>Deploy</a:t>
            </a:r>
            <a:r>
              <a:rPr lang="hu-HU" sz="1400" dirty="0"/>
              <a:t>-t követően a skálázási igények eltérőek lehetnek a különböző komponensekre</a:t>
            </a:r>
          </a:p>
          <a:p>
            <a:pPr lvl="1" algn="just"/>
            <a:r>
              <a:rPr lang="hu-HU" sz="1400" dirty="0"/>
              <a:t>Ha több konténerünk van, ezek külön </a:t>
            </a:r>
            <a:r>
              <a:rPr lang="hu-HU" sz="1400" dirty="0" err="1"/>
              <a:t>verziózhatóak</a:t>
            </a:r>
            <a:r>
              <a:rPr lang="hu-HU" sz="1400" dirty="0"/>
              <a:t> / frissíthetőek</a:t>
            </a:r>
          </a:p>
          <a:p>
            <a:pPr lvl="1" algn="just"/>
            <a:r>
              <a:rPr lang="hu-HU" sz="1400" dirty="0"/>
              <a:t>Egy-egy konténer más lehet a lokális és a </a:t>
            </a:r>
            <a:r>
              <a:rPr lang="hu-HU" sz="1400" dirty="0" err="1"/>
              <a:t>deployolt</a:t>
            </a:r>
            <a:r>
              <a:rPr lang="hu-HU" sz="1400" dirty="0"/>
              <a:t> verzióban (pl. lehet hogy lokálisan van egy saját adatbázisunk, a felhőben viszont már egy menedzselt adatbázist használunk adott felhő szolgáltatón)</a:t>
            </a:r>
          </a:p>
          <a:p>
            <a:pPr lvl="1" algn="just"/>
            <a:r>
              <a:rPr lang="hu-HU" sz="1400" dirty="0"/>
              <a:t>Ha több </a:t>
            </a:r>
            <a:r>
              <a:rPr lang="hu-HU" sz="1400" dirty="0" err="1"/>
              <a:t>processzből</a:t>
            </a:r>
            <a:r>
              <a:rPr lang="hu-HU" sz="1400" dirty="0"/>
              <a:t> áll az alkalmazásunk, ez bonyodalmakat vonhat magával, mivel alapvetően 1 konténer 1 </a:t>
            </a:r>
            <a:r>
              <a:rPr lang="hu-HU" sz="1400" dirty="0" err="1"/>
              <a:t>processzben</a:t>
            </a:r>
            <a:r>
              <a:rPr lang="hu-HU" sz="1400" dirty="0"/>
              <a:t> fut.</a:t>
            </a:r>
          </a:p>
        </p:txBody>
      </p:sp>
    </p:spTree>
    <p:extLst>
      <p:ext uri="{BB962C8B-B14F-4D97-AF65-F5344CB8AC3E}">
        <p14:creationId xmlns:p14="http://schemas.microsoft.com/office/powerpoint/2010/main" val="105759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0A65-EACA-4F6F-808C-4B876DBC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problémára született a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011F-EBB6-49DE-95D5-2221C99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189445"/>
          </a:xfrm>
        </p:spPr>
        <p:txBody>
          <a:bodyPr/>
          <a:lstStyle/>
          <a:p>
            <a:pPr algn="just"/>
            <a:r>
              <a:rPr lang="hu-HU" dirty="0">
                <a:solidFill>
                  <a:schemeClr val="tx1"/>
                </a:solidFill>
              </a:rPr>
              <a:t>Mindennapos élmény, hogy készítünk egy </a:t>
            </a:r>
            <a:r>
              <a:rPr lang="hu-HU" dirty="0" err="1">
                <a:solidFill>
                  <a:schemeClr val="tx1"/>
                </a:solidFill>
              </a:rPr>
              <a:t>sw</a:t>
            </a:r>
            <a:r>
              <a:rPr lang="hu-HU" dirty="0">
                <a:solidFill>
                  <a:schemeClr val="tx1"/>
                </a:solidFill>
              </a:rPr>
              <a:t>-t ami a teszt és </a:t>
            </a:r>
            <a:r>
              <a:rPr lang="hu-HU" dirty="0" err="1">
                <a:solidFill>
                  <a:schemeClr val="tx1"/>
                </a:solidFill>
              </a:rPr>
              <a:t>deploy</a:t>
            </a:r>
            <a:r>
              <a:rPr lang="hu-HU" dirty="0">
                <a:solidFill>
                  <a:schemeClr val="tx1"/>
                </a:solidFill>
              </a:rPr>
              <a:t> környezetben másképpen működik</a:t>
            </a:r>
          </a:p>
          <a:p>
            <a:pPr lvl="1" algn="just"/>
            <a:r>
              <a:rPr lang="hu-HU" sz="2000" dirty="0">
                <a:solidFill>
                  <a:schemeClr val="tx1"/>
                </a:solidFill>
              </a:rPr>
              <a:t>A probléma, hogy semmilyen </a:t>
            </a:r>
            <a:r>
              <a:rPr lang="hu-HU" sz="2000" dirty="0" err="1">
                <a:solidFill>
                  <a:schemeClr val="tx1"/>
                </a:solidFill>
              </a:rPr>
              <a:t>sw</a:t>
            </a:r>
            <a:r>
              <a:rPr lang="hu-HU" sz="2000" dirty="0">
                <a:solidFill>
                  <a:schemeClr val="tx1"/>
                </a:solidFill>
              </a:rPr>
              <a:t> nem önmagában fut, vannak </a:t>
            </a:r>
            <a:r>
              <a:rPr lang="hu-HU" sz="2000" dirty="0" err="1">
                <a:solidFill>
                  <a:schemeClr val="tx1"/>
                </a:solidFill>
              </a:rPr>
              <a:t>dependency</a:t>
            </a:r>
            <a:r>
              <a:rPr lang="hu-HU" sz="2000" dirty="0">
                <a:solidFill>
                  <a:schemeClr val="tx1"/>
                </a:solidFill>
              </a:rPr>
              <a:t>-k (könyvtárak, futtathatók, </a:t>
            </a:r>
            <a:r>
              <a:rPr lang="hu-HU" sz="2000" dirty="0" err="1">
                <a:solidFill>
                  <a:schemeClr val="tx1"/>
                </a:solidFill>
              </a:rPr>
              <a:t>static</a:t>
            </a:r>
            <a:r>
              <a:rPr lang="hu-HU" sz="2000" dirty="0">
                <a:solidFill>
                  <a:schemeClr val="tx1"/>
                </a:solidFill>
              </a:rPr>
              <a:t> erőforrások, …)</a:t>
            </a:r>
          </a:p>
          <a:p>
            <a:pPr lvl="1" algn="just"/>
            <a:r>
              <a:rPr lang="hu-HU" sz="2000" dirty="0">
                <a:solidFill>
                  <a:schemeClr val="tx1"/>
                </a:solidFill>
              </a:rPr>
              <a:t>Gyakran hallani, bár nem túl felelősségteljes gondolkodásra vall, hogy: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D8953-F530-4A86-9651-4CD39E0B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35" y="4918804"/>
            <a:ext cx="2597113" cy="17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0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Docker a gyakorlatban: multi-konténer alkalmazások</a:t>
            </a:r>
            <a:endParaRPr lang="hu-H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40" y="2692866"/>
            <a:ext cx="11265160" cy="3926048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A konténerek </a:t>
            </a:r>
            <a:r>
              <a:rPr lang="hu-HU" sz="1800" dirty="0" err="1"/>
              <a:t>példányosításakor</a:t>
            </a:r>
            <a:r>
              <a:rPr lang="hu-HU" sz="1800" dirty="0"/>
              <a:t> lényegében megadható az is, hogy milyen </a:t>
            </a:r>
            <a:r>
              <a:rPr lang="hu-HU" sz="1800" dirty="0" err="1"/>
              <a:t>network-höz</a:t>
            </a:r>
            <a:r>
              <a:rPr lang="hu-HU" sz="1800" dirty="0"/>
              <a:t> kapcsolódnak, és ha két konténer azonos </a:t>
            </a:r>
            <a:r>
              <a:rPr lang="hu-HU" sz="1800" dirty="0" err="1"/>
              <a:t>network-höz</a:t>
            </a:r>
            <a:r>
              <a:rPr lang="hu-HU" sz="1800" dirty="0"/>
              <a:t> kapcsolódott, akkor kommunikálhatnak egymással</a:t>
            </a:r>
          </a:p>
          <a:p>
            <a:pPr lvl="1" algn="just"/>
            <a:r>
              <a:rPr lang="hu-HU" sz="1400" dirty="0"/>
              <a:t>IP-cím illetve egy felhasználó által megadott </a:t>
            </a:r>
            <a:r>
              <a:rPr lang="hu-HU" sz="1400" dirty="0" err="1"/>
              <a:t>alias</a:t>
            </a:r>
            <a:r>
              <a:rPr lang="hu-HU" sz="1400" dirty="0"/>
              <a:t> alapján is!</a:t>
            </a:r>
          </a:p>
          <a:p>
            <a:pPr lvl="1" algn="just"/>
            <a:r>
              <a:rPr lang="hu-HU" sz="1400" dirty="0"/>
              <a:t>Ehhez a –</a:t>
            </a:r>
            <a:r>
              <a:rPr lang="hu-HU" sz="1400" dirty="0" err="1"/>
              <a:t>network</a:t>
            </a:r>
            <a:r>
              <a:rPr lang="hu-HU" sz="1400" dirty="0"/>
              <a:t> és –</a:t>
            </a:r>
            <a:r>
              <a:rPr lang="hu-HU" sz="1400" dirty="0" err="1"/>
              <a:t>network-alias</a:t>
            </a:r>
            <a:r>
              <a:rPr lang="hu-HU" sz="1400" dirty="0"/>
              <a:t> kapcsolók szükségesek</a:t>
            </a:r>
          </a:p>
          <a:p>
            <a:pPr algn="just"/>
            <a:r>
              <a:rPr lang="hu-HU" sz="1800" dirty="0"/>
              <a:t>A </a:t>
            </a:r>
            <a:r>
              <a:rPr lang="hu-HU" sz="1800" dirty="0" err="1"/>
              <a:t>docker</a:t>
            </a:r>
            <a:r>
              <a:rPr lang="hu-HU" sz="1800" dirty="0"/>
              <a:t> </a:t>
            </a:r>
            <a:r>
              <a:rPr lang="hu-HU" sz="1800" dirty="0" err="1"/>
              <a:t>compose</a:t>
            </a:r>
            <a:r>
              <a:rPr lang="hu-HU" sz="1800" dirty="0"/>
              <a:t> nevű </a:t>
            </a:r>
            <a:r>
              <a:rPr lang="hu-HU" sz="1800" dirty="0" err="1"/>
              <a:t>tool-lal</a:t>
            </a:r>
            <a:r>
              <a:rPr lang="hu-HU" sz="1800" dirty="0"/>
              <a:t> automatizálható akár egy több-konténeres alkalmazás elindítása is – mindössze egy .</a:t>
            </a:r>
            <a:r>
              <a:rPr lang="hu-HU" sz="1800" dirty="0" err="1"/>
              <a:t>yml</a:t>
            </a:r>
            <a:r>
              <a:rPr lang="hu-HU" sz="1800" dirty="0"/>
              <a:t> leíróban meg kell adni, hogy az alkalmazás milyen image-</a:t>
            </a:r>
            <a:r>
              <a:rPr lang="hu-HU" sz="1800" dirty="0" err="1"/>
              <a:t>ekből</a:t>
            </a:r>
            <a:r>
              <a:rPr lang="hu-HU" sz="1800" dirty="0"/>
              <a:t> áll és ezeket hogyan kell elindítani. Ezt követően a </a:t>
            </a:r>
            <a:r>
              <a:rPr lang="hu-HU" sz="1800" dirty="0" err="1"/>
              <a:t>docker</a:t>
            </a:r>
            <a:r>
              <a:rPr lang="hu-HU" sz="1800" dirty="0"/>
              <a:t> </a:t>
            </a:r>
            <a:r>
              <a:rPr lang="hu-HU" sz="1800" dirty="0" err="1"/>
              <a:t>compose</a:t>
            </a:r>
            <a:r>
              <a:rPr lang="hu-HU" sz="1800" dirty="0"/>
              <a:t> egy paranccsal mindent elindít.</a:t>
            </a:r>
          </a:p>
        </p:txBody>
      </p:sp>
    </p:spTree>
    <p:extLst>
      <p:ext uri="{BB962C8B-B14F-4D97-AF65-F5344CB8AC3E}">
        <p14:creationId xmlns:p14="http://schemas.microsoft.com/office/powerpoint/2010/main" val="126398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 a Docker? - </a:t>
            </a:r>
            <a:r>
              <a:rPr lang="en-GB" sz="1600" dirty="0"/>
              <a:t>https://docker.com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12" y="2093053"/>
            <a:ext cx="7569810" cy="44880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hu-HU" sz="2400" dirty="0"/>
              <a:t>“Egy </a:t>
            </a:r>
            <a:r>
              <a:rPr lang="hu-HU" sz="2400" dirty="0" err="1"/>
              <a:t>konténerizációs</a:t>
            </a:r>
            <a:r>
              <a:rPr lang="hu-HU" sz="2400" dirty="0"/>
              <a:t> technológia”</a:t>
            </a:r>
          </a:p>
          <a:p>
            <a:pPr algn="just"/>
            <a:r>
              <a:rPr lang="hu-HU" sz="2400" dirty="0"/>
              <a:t>Gyakran hasonlítják virtuális gépekhez (VM), de a hasonlóságok felszínesek:</a:t>
            </a:r>
          </a:p>
          <a:p>
            <a:pPr lvl="1" algn="just"/>
            <a:r>
              <a:rPr lang="hu-HU" sz="2000" dirty="0"/>
              <a:t>VM-nél van a </a:t>
            </a:r>
            <a:r>
              <a:rPr lang="hu-HU" sz="2000" dirty="0" err="1"/>
              <a:t>host</a:t>
            </a:r>
            <a:r>
              <a:rPr lang="hu-HU" sz="2000" dirty="0"/>
              <a:t> OS fölött egy </a:t>
            </a:r>
            <a:r>
              <a:rPr lang="hu-HU" sz="2000" dirty="0" err="1"/>
              <a:t>hypervisor</a:t>
            </a:r>
            <a:r>
              <a:rPr lang="hu-HU" sz="2000" dirty="0"/>
              <a:t>, ami futtatja a </a:t>
            </a:r>
            <a:r>
              <a:rPr lang="hu-HU" sz="2000" dirty="0" err="1"/>
              <a:t>guest</a:t>
            </a:r>
            <a:r>
              <a:rPr lang="hu-HU" sz="2000" dirty="0"/>
              <a:t> OS-t, a fölött vannak a binárisok, </a:t>
            </a:r>
            <a:r>
              <a:rPr lang="hu-HU" sz="2000" dirty="0" err="1"/>
              <a:t>lib</a:t>
            </a:r>
            <a:r>
              <a:rPr lang="hu-HU" sz="2000" dirty="0"/>
              <a:t>-ek majd az alkalmazások. A </a:t>
            </a:r>
            <a:r>
              <a:rPr lang="hu-HU" sz="2000" dirty="0" err="1"/>
              <a:t>guest</a:t>
            </a:r>
            <a:r>
              <a:rPr lang="hu-HU" sz="2000" dirty="0"/>
              <a:t> OS maga 700-800 </a:t>
            </a:r>
            <a:r>
              <a:rPr lang="hu-HU" sz="2000" dirty="0" err="1"/>
              <a:t>Mb</a:t>
            </a:r>
            <a:r>
              <a:rPr lang="hu-HU" sz="2000" dirty="0"/>
              <a:t> méretű is lehet akár, és minden izolált alkalmazáshoz egy ilyet el kell indítani</a:t>
            </a:r>
          </a:p>
          <a:p>
            <a:pPr lvl="1" algn="just"/>
            <a:r>
              <a:rPr lang="hu-HU" sz="2000" dirty="0"/>
              <a:t>A Docker esetében a </a:t>
            </a:r>
            <a:r>
              <a:rPr lang="hu-HU" sz="2000" dirty="0" err="1"/>
              <a:t>hypervisor</a:t>
            </a:r>
            <a:r>
              <a:rPr lang="hu-HU" sz="2000" dirty="0"/>
              <a:t> szerepét a Docker </a:t>
            </a:r>
            <a:r>
              <a:rPr lang="hu-HU" sz="2000" dirty="0" err="1"/>
              <a:t>daemon</a:t>
            </a:r>
            <a:r>
              <a:rPr lang="hu-HU" sz="2000" dirty="0"/>
              <a:t> veszi át, viszont e fölött nincs </a:t>
            </a:r>
            <a:r>
              <a:rPr lang="hu-HU" sz="2000" dirty="0" err="1"/>
              <a:t>guest</a:t>
            </a:r>
            <a:r>
              <a:rPr lang="hu-HU" sz="2000" dirty="0"/>
              <a:t> OS, hanem mindjárt a binárisok és </a:t>
            </a:r>
            <a:r>
              <a:rPr lang="hu-HU" sz="2000" dirty="0" err="1"/>
              <a:t>lib</a:t>
            </a:r>
            <a:r>
              <a:rPr lang="hu-HU" sz="2000" dirty="0"/>
              <a:t>-ek helyezkednek el fölötte.</a:t>
            </a:r>
          </a:p>
          <a:p>
            <a:pPr lvl="2" algn="just"/>
            <a:r>
              <a:rPr lang="hu-HU" sz="1600" dirty="0"/>
              <a:t>A Docker direktben kommunikál a </a:t>
            </a:r>
            <a:r>
              <a:rPr lang="hu-HU" sz="1600" dirty="0" err="1"/>
              <a:t>host</a:t>
            </a:r>
            <a:r>
              <a:rPr lang="hu-HU" sz="1600" dirty="0"/>
              <a:t> OS-szel (nincs </a:t>
            </a:r>
            <a:r>
              <a:rPr lang="hu-HU" sz="1600" dirty="0" err="1"/>
              <a:t>guest</a:t>
            </a:r>
            <a:r>
              <a:rPr lang="hu-HU" sz="1600" dirty="0"/>
              <a:t> OS) és a konténerek a </a:t>
            </a:r>
            <a:r>
              <a:rPr lang="hu-HU" sz="1600" dirty="0" err="1"/>
              <a:t>host</a:t>
            </a:r>
            <a:r>
              <a:rPr lang="hu-HU" sz="1600" dirty="0"/>
              <a:t> OS olyan </a:t>
            </a:r>
            <a:r>
              <a:rPr lang="hu-HU" sz="1600" dirty="0" err="1"/>
              <a:t>processzei</a:t>
            </a:r>
            <a:r>
              <a:rPr lang="hu-HU" sz="1600" dirty="0"/>
              <a:t>, melyek egymástól, valamint az OS egyéb </a:t>
            </a:r>
            <a:r>
              <a:rPr lang="hu-HU" sz="1600" dirty="0" err="1"/>
              <a:t>processzeitől</a:t>
            </a:r>
            <a:r>
              <a:rPr lang="hu-HU" sz="1600" dirty="0"/>
              <a:t> izoláltak!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7D73-822F-48D4-A419-C0ABFE27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694" y="3400811"/>
            <a:ext cx="3239090" cy="2454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5510A-9AD6-4A0E-9432-F9D5ED56C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694" y="305683"/>
            <a:ext cx="3239090" cy="28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9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 a Docker? - </a:t>
            </a:r>
            <a:r>
              <a:rPr lang="en-GB" sz="1600" dirty="0"/>
              <a:t>https://docker.com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9" y="2071393"/>
            <a:ext cx="11657047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Fontos tudni, hogy a Docker egy sokszintű szolgáltatás, az ingyenestől a havidíjas szolgáltatásokig több szintet magában foglal</a:t>
            </a:r>
          </a:p>
          <a:p>
            <a:pPr lvl="1" algn="just"/>
            <a:r>
              <a:rPr lang="hu-HU" sz="1600" dirty="0"/>
              <a:t>Az alap-technológia egy nyílt forráskódú </a:t>
            </a:r>
            <a:r>
              <a:rPr lang="hu-HU" sz="1600" dirty="0" err="1"/>
              <a:t>industry</a:t>
            </a:r>
            <a:r>
              <a:rPr lang="hu-HU" sz="1600" dirty="0"/>
              <a:t> standardre, a </a:t>
            </a:r>
            <a:r>
              <a:rPr lang="hu-HU" sz="1600" dirty="0" err="1"/>
              <a:t>containerd</a:t>
            </a:r>
            <a:r>
              <a:rPr lang="hu-HU" sz="1600" dirty="0"/>
              <a:t>-re (</a:t>
            </a:r>
            <a:r>
              <a:rPr lang="hu-HU" sz="1600" dirty="0" err="1"/>
              <a:t>container</a:t>
            </a:r>
            <a:r>
              <a:rPr lang="hu-HU" sz="1600" dirty="0"/>
              <a:t> </a:t>
            </a:r>
            <a:r>
              <a:rPr lang="hu-HU" sz="1600" dirty="0" err="1"/>
              <a:t>daemon</a:t>
            </a:r>
            <a:r>
              <a:rPr lang="hu-HU" sz="1600" dirty="0"/>
              <a:t>) épül</a:t>
            </a:r>
          </a:p>
          <a:p>
            <a:pPr lvl="1" algn="just"/>
            <a:r>
              <a:rPr lang="hu-HU" sz="1600" dirty="0"/>
              <a:t>Ingyenesen is telepíthetjük a </a:t>
            </a:r>
            <a:r>
              <a:rPr lang="hu-HU" sz="1600" dirty="0" err="1"/>
              <a:t>dockert</a:t>
            </a:r>
            <a:r>
              <a:rPr lang="hu-HU" sz="1600" dirty="0"/>
              <a:t> és készíthetünk vele saját image-t (amiből </a:t>
            </a:r>
            <a:r>
              <a:rPr lang="hu-HU" sz="1600" dirty="0" err="1"/>
              <a:t>container</a:t>
            </a:r>
            <a:r>
              <a:rPr lang="hu-HU" sz="1600" dirty="0"/>
              <a:t> </a:t>
            </a:r>
            <a:r>
              <a:rPr lang="hu-HU" sz="1600" dirty="0" err="1"/>
              <a:t>példányosítható</a:t>
            </a:r>
            <a:r>
              <a:rPr lang="hu-HU" sz="1600" dirty="0"/>
              <a:t>), bizonyos feltételek teljesülése esetén – ld. lent</a:t>
            </a:r>
          </a:p>
          <a:p>
            <a:pPr lvl="1" algn="just"/>
            <a:r>
              <a:rPr lang="hu-HU" sz="1600" dirty="0"/>
              <a:t>A Docker ún. image </a:t>
            </a:r>
            <a:r>
              <a:rPr lang="hu-HU" sz="1600" dirty="0" err="1"/>
              <a:t>repository-val</a:t>
            </a:r>
            <a:r>
              <a:rPr lang="hu-HU" sz="1600" dirty="0"/>
              <a:t> is rendelkezik. Az ingyenes csomagban csak publikus image-</a:t>
            </a:r>
            <a:r>
              <a:rPr lang="hu-HU" sz="1600" dirty="0" err="1"/>
              <a:t>eket</a:t>
            </a:r>
            <a:r>
              <a:rPr lang="hu-HU" sz="1600" dirty="0"/>
              <a:t> lehet létrehozni, és limitálva van, hogy naponta hány image-t szedhetünk le. Fizetős esetben privát image-ek is létrehozhatóak.</a:t>
            </a:r>
          </a:p>
          <a:p>
            <a:pPr lvl="1" algn="just"/>
            <a:r>
              <a:rPr lang="hu-HU" sz="1600" dirty="0"/>
              <a:t>A Docker fontossága napjainkban egyre csak nő, hiszen számos </a:t>
            </a:r>
            <a:r>
              <a:rPr lang="hu-HU" sz="1600" dirty="0" err="1"/>
              <a:t>cloud</a:t>
            </a:r>
            <a:r>
              <a:rPr lang="hu-HU" sz="1600" dirty="0"/>
              <a:t> szolgáltató is támogatja (AWS, </a:t>
            </a:r>
            <a:r>
              <a:rPr lang="hu-HU" sz="1600" dirty="0" err="1"/>
              <a:t>Azure</a:t>
            </a:r>
            <a:r>
              <a:rPr lang="hu-HU" sz="1600" dirty="0"/>
              <a:t>, Google </a:t>
            </a:r>
            <a:r>
              <a:rPr lang="hu-HU" sz="1600" dirty="0" err="1"/>
              <a:t>Cloud</a:t>
            </a:r>
            <a:r>
              <a:rPr lang="hu-HU" sz="1600" dirty="0"/>
              <a:t>, 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4D2A9-C2D2-405B-81A9-8220446FE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626360"/>
            <a:ext cx="12192000" cy="12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induljunk el?</a:t>
            </a:r>
            <a:endParaRPr lang="hu-H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9" y="2286000"/>
            <a:ext cx="10789299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A www.docker.com oldalon a </a:t>
            </a:r>
            <a:r>
              <a:rPr lang="hu-HU" sz="1800" dirty="0" err="1"/>
              <a:t>personal</a:t>
            </a:r>
            <a:r>
              <a:rPr lang="hu-HU" sz="1800" dirty="0"/>
              <a:t> </a:t>
            </a:r>
            <a:r>
              <a:rPr lang="hu-HU" sz="1800" dirty="0" err="1"/>
              <a:t>subscription</a:t>
            </a:r>
            <a:r>
              <a:rPr lang="hu-HU" sz="1800" dirty="0"/>
              <a:t>-nél nyomjuk meg a “</a:t>
            </a:r>
            <a:r>
              <a:rPr lang="hu-HU" sz="1800" dirty="0" err="1"/>
              <a:t>get</a:t>
            </a:r>
            <a:r>
              <a:rPr lang="hu-HU" sz="1800" dirty="0"/>
              <a:t> </a:t>
            </a:r>
            <a:r>
              <a:rPr lang="hu-HU" sz="1800" dirty="0" err="1"/>
              <a:t>started</a:t>
            </a:r>
            <a:r>
              <a:rPr lang="hu-HU" sz="1800" dirty="0"/>
              <a:t>” gombot, hozzunk létre saját </a:t>
            </a:r>
            <a:r>
              <a:rPr lang="hu-HU" sz="1800" dirty="0" err="1"/>
              <a:t>id</a:t>
            </a:r>
            <a:r>
              <a:rPr lang="hu-HU" sz="1800" dirty="0"/>
              <a:t>-t, jelszót és erősítsük meg az email címünket.</a:t>
            </a:r>
          </a:p>
          <a:p>
            <a:pPr algn="just"/>
            <a:r>
              <a:rPr lang="hu-HU" sz="1800" dirty="0"/>
              <a:t>Ezt követően töltsük le a </a:t>
            </a:r>
            <a:r>
              <a:rPr lang="hu-HU" sz="1800" dirty="0" err="1"/>
              <a:t>desktop</a:t>
            </a:r>
            <a:r>
              <a:rPr lang="hu-HU" sz="1800" dirty="0"/>
              <a:t> alkalmazást (létezik alkalmazás Windows, Mac és Linux OS-</a:t>
            </a:r>
            <a:r>
              <a:rPr lang="hu-HU" sz="1800" dirty="0" err="1"/>
              <a:t>ekre</a:t>
            </a:r>
            <a:r>
              <a:rPr lang="hu-HU" sz="1800" dirty="0"/>
              <a:t> is). Telepítés után újra kellhet indítani a gépet, plusz Windowson külön telepíteni a WSL 2-t (és </a:t>
            </a:r>
            <a:r>
              <a:rPr lang="hu-HU" sz="1800" dirty="0" err="1"/>
              <a:t>defaultnak</a:t>
            </a:r>
            <a:r>
              <a:rPr lang="hu-HU" sz="1800" dirty="0"/>
              <a:t> beállítani a WSL 2-t).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C0AAB-23AE-4B83-AAB4-7A721F5AD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56" y="4070914"/>
            <a:ext cx="4535705" cy="26695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37AD48-41D8-463B-8E70-20DD34A37E64}"/>
              </a:ext>
            </a:extLst>
          </p:cNvPr>
          <p:cNvSpPr txBox="1">
            <a:spLocks/>
          </p:cNvSpPr>
          <p:nvPr/>
        </p:nvSpPr>
        <p:spPr>
          <a:xfrm>
            <a:off x="317239" y="4471332"/>
            <a:ext cx="6662401" cy="199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hu-HU" sz="1600" dirty="0"/>
              <a:t>Ehhez a telepítő fel fog dobni egy linket nekünk, miután újraindítottuk a gépet</a:t>
            </a:r>
          </a:p>
          <a:p>
            <a:pPr lvl="1" algn="just"/>
            <a:r>
              <a:rPr lang="hu-HU" sz="1600" dirty="0"/>
              <a:t>Ez a Windows </a:t>
            </a:r>
            <a:r>
              <a:rPr lang="hu-HU" sz="1600" dirty="0" err="1"/>
              <a:t>Subsystem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Linux azért kell, hogy Linux-alapú image-</a:t>
            </a:r>
            <a:r>
              <a:rPr lang="hu-HU" sz="1600" dirty="0" err="1"/>
              <a:t>eket</a:t>
            </a:r>
            <a:r>
              <a:rPr lang="hu-HU" sz="1600" dirty="0"/>
              <a:t> is futtathassunk </a:t>
            </a:r>
            <a:r>
              <a:rPr lang="hu-HU" sz="1600" dirty="0" err="1"/>
              <a:t>containerként</a:t>
            </a:r>
            <a:r>
              <a:rPr lang="hu-HU" sz="1600" dirty="0"/>
              <a:t> a Windows-</a:t>
            </a:r>
            <a:r>
              <a:rPr lang="hu-HU" sz="1600" dirty="0" err="1"/>
              <a:t>on</a:t>
            </a:r>
            <a:r>
              <a:rPr lang="hu-HU" sz="1600" dirty="0"/>
              <a:t> virtuális gép nélkül.</a:t>
            </a:r>
          </a:p>
        </p:txBody>
      </p:sp>
    </p:spTree>
    <p:extLst>
      <p:ext uri="{BB962C8B-B14F-4D97-AF65-F5344CB8AC3E}">
        <p14:creationId xmlns:p14="http://schemas.microsoft.com/office/powerpoint/2010/main" val="222426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induljunk el?</a:t>
            </a:r>
            <a:endParaRPr lang="hu-H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9" y="2286000"/>
            <a:ext cx="11405120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Látható, hogy számos </a:t>
            </a:r>
            <a:r>
              <a:rPr lang="hu-HU" sz="1800" dirty="0" err="1"/>
              <a:t>container</a:t>
            </a:r>
            <a:r>
              <a:rPr lang="hu-HU" sz="1800" dirty="0"/>
              <a:t> image alapból is rendelkezésünkre áll. Ezeket ha kiválasztjuk, olvashatunk róluk leírást és hogy hogyan kell őket telepíteni:</a:t>
            </a:r>
          </a:p>
          <a:p>
            <a:pPr lvl="1" algn="just"/>
            <a:r>
              <a:rPr lang="hu-HU" sz="1400" dirty="0"/>
              <a:t>Egy lehetőség, hogy </a:t>
            </a:r>
            <a:r>
              <a:rPr lang="hu-HU" sz="1400" dirty="0" err="1"/>
              <a:t>pulloljuk</a:t>
            </a:r>
            <a:r>
              <a:rPr lang="hu-HU" sz="1400" dirty="0"/>
              <a:t> az image-t. Egy másik lehetőség, hogy a </a:t>
            </a:r>
            <a:r>
              <a:rPr lang="hu-HU" sz="1400" dirty="0" err="1"/>
              <a:t>docker</a:t>
            </a:r>
            <a:r>
              <a:rPr lang="hu-HU" sz="1400" dirty="0"/>
              <a:t> </a:t>
            </a:r>
            <a:r>
              <a:rPr lang="hu-HU" sz="1400" dirty="0" err="1"/>
              <a:t>run</a:t>
            </a:r>
            <a:r>
              <a:rPr lang="hu-HU" sz="1400" dirty="0"/>
              <a:t> paranccsal el is indítjuk egy </a:t>
            </a:r>
            <a:r>
              <a:rPr lang="hu-HU" sz="1400" dirty="0" err="1"/>
              <a:t>containerben</a:t>
            </a:r>
            <a:r>
              <a:rPr lang="hu-HU" sz="1400" dirty="0"/>
              <a:t> (ld. később)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C087D-60A4-4390-A67C-961D4760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3" y="3810000"/>
            <a:ext cx="5126672" cy="28721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59F149-3A50-403D-BE60-D5A1E7911F99}"/>
              </a:ext>
            </a:extLst>
          </p:cNvPr>
          <p:cNvSpPr txBox="1">
            <a:spLocks/>
          </p:cNvSpPr>
          <p:nvPr/>
        </p:nvSpPr>
        <p:spPr>
          <a:xfrm>
            <a:off x="5582619" y="3724712"/>
            <a:ext cx="6139740" cy="320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hu-HU" sz="1800" dirty="0"/>
              <a:t>Fontos, hogy míg a </a:t>
            </a:r>
            <a:r>
              <a:rPr lang="hu-HU" sz="1800" dirty="0" err="1"/>
              <a:t>containerek</a:t>
            </a:r>
            <a:r>
              <a:rPr lang="hu-HU" sz="1800" dirty="0"/>
              <a:t> általában egy OS-re hivatkoznak, valójában nincs </a:t>
            </a:r>
            <a:r>
              <a:rPr lang="hu-HU" sz="1800" dirty="0" err="1"/>
              <a:t>guest</a:t>
            </a:r>
            <a:r>
              <a:rPr lang="hu-HU" sz="1800" dirty="0"/>
              <a:t> OS, hanem a </a:t>
            </a:r>
            <a:r>
              <a:rPr lang="hu-HU" sz="1800" dirty="0" err="1"/>
              <a:t>host</a:t>
            </a:r>
            <a:r>
              <a:rPr lang="hu-HU" sz="1800" dirty="0"/>
              <a:t> OS szimulál egy ilyen környezetet</a:t>
            </a:r>
          </a:p>
          <a:p>
            <a:pPr lvl="1" algn="just"/>
            <a:r>
              <a:rPr lang="hu-HU" sz="1200" dirty="0"/>
              <a:t>Windows-</a:t>
            </a:r>
            <a:r>
              <a:rPr lang="hu-HU" sz="1200" dirty="0" err="1"/>
              <a:t>on</a:t>
            </a:r>
            <a:r>
              <a:rPr lang="hu-HU" sz="1200" dirty="0"/>
              <a:t> pl. a WSL-</a:t>
            </a:r>
            <a:r>
              <a:rPr lang="hu-HU" sz="1200" dirty="0" err="1"/>
              <a:t>nek</a:t>
            </a:r>
            <a:r>
              <a:rPr lang="hu-HU" sz="1200" dirty="0"/>
              <a:t> köszönhetően ez megtehető a Linux disztribúciókkal (a kernel ugye minden Linux disztribúcióban ugyanaz, csak a “</a:t>
            </a:r>
            <a:r>
              <a:rPr lang="hu-HU" sz="1200" dirty="0" err="1"/>
              <a:t>userland</a:t>
            </a:r>
            <a:r>
              <a:rPr lang="hu-HU" sz="1200" dirty="0"/>
              <a:t>” alkalmazások mások</a:t>
            </a:r>
          </a:p>
          <a:p>
            <a:pPr lvl="1" algn="just"/>
            <a:r>
              <a:rPr lang="hu-HU" sz="1200" dirty="0"/>
              <a:t>Linux gépen viszont Windows-os image-</a:t>
            </a:r>
            <a:r>
              <a:rPr lang="hu-HU" sz="1200" dirty="0" err="1"/>
              <a:t>eket</a:t>
            </a:r>
            <a:r>
              <a:rPr lang="hu-HU" sz="1200" dirty="0"/>
              <a:t> ma sem lehet futtatni – ebből is látszik, hogy mik a korlátok.</a:t>
            </a:r>
          </a:p>
        </p:txBody>
      </p:sp>
    </p:spTree>
    <p:extLst>
      <p:ext uri="{BB962C8B-B14F-4D97-AF65-F5344CB8AC3E}">
        <p14:creationId xmlns:p14="http://schemas.microsoft.com/office/powerpoint/2010/main" val="10994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induljunk el?</a:t>
            </a:r>
            <a:endParaRPr lang="hu-H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9" y="2286000"/>
            <a:ext cx="11405120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De hogy könnyebb legyen, mikor először elindítjuk a </a:t>
            </a:r>
            <a:r>
              <a:rPr lang="hu-HU" sz="1800" dirty="0" err="1"/>
              <a:t>Desktop</a:t>
            </a:r>
            <a:r>
              <a:rPr lang="hu-HU" sz="1800" dirty="0"/>
              <a:t> alkalmazást, megjelenik benne egy </a:t>
            </a:r>
            <a:r>
              <a:rPr lang="hu-HU" sz="1800" dirty="0" err="1"/>
              <a:t>tutorial</a:t>
            </a:r>
            <a:r>
              <a:rPr lang="hu-HU" sz="1800" dirty="0"/>
              <a:t> is. Ehhez a </a:t>
            </a:r>
            <a:r>
              <a:rPr lang="hu-HU" sz="1800" dirty="0" err="1"/>
              <a:t>docker</a:t>
            </a:r>
            <a:r>
              <a:rPr lang="hu-HU" sz="1800" dirty="0"/>
              <a:t> </a:t>
            </a:r>
            <a:r>
              <a:rPr lang="hu-HU" sz="1800" dirty="0" err="1"/>
              <a:t>run</a:t>
            </a:r>
            <a:r>
              <a:rPr lang="hu-HU" sz="1800" dirty="0"/>
              <a:t> paranccsal először elindítunk egy </a:t>
            </a:r>
            <a:r>
              <a:rPr lang="hu-HU" sz="1800" dirty="0" err="1"/>
              <a:t>container</a:t>
            </a:r>
            <a:r>
              <a:rPr lang="hu-HU" sz="1800" dirty="0"/>
              <a:t>-t, amiben létezik a </a:t>
            </a:r>
            <a:r>
              <a:rPr lang="hu-HU" sz="1800" dirty="0" err="1"/>
              <a:t>git</a:t>
            </a:r>
            <a:r>
              <a:rPr lang="hu-HU" sz="1800" dirty="0"/>
              <a:t> parancs és onnan lépünk tovább. Látható, hogy a </a:t>
            </a:r>
            <a:r>
              <a:rPr lang="hu-HU" sz="1800" dirty="0" err="1"/>
              <a:t>docker</a:t>
            </a:r>
            <a:r>
              <a:rPr lang="hu-HU" sz="1800" dirty="0"/>
              <a:t> </a:t>
            </a:r>
            <a:r>
              <a:rPr lang="hu-HU" sz="1800" dirty="0" err="1"/>
              <a:t>cp</a:t>
            </a:r>
            <a:r>
              <a:rPr lang="hu-HU" sz="1800" dirty="0"/>
              <a:t> és hasonló parancsok lényegében az OS-</a:t>
            </a:r>
            <a:r>
              <a:rPr lang="hu-HU" sz="1800" dirty="0" err="1"/>
              <a:t>hez</a:t>
            </a:r>
            <a:r>
              <a:rPr lang="hu-HU" sz="1800" dirty="0"/>
              <a:t> </a:t>
            </a:r>
            <a:r>
              <a:rPr lang="hu-HU" sz="1800" dirty="0" err="1"/>
              <a:t>interface-elnek</a:t>
            </a:r>
            <a:r>
              <a:rPr lang="hu-HU" sz="18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583B-AC0F-4199-A446-9B613914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0" y="3429000"/>
            <a:ext cx="5725372" cy="32418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7CF96-0005-4D92-9559-711717C4AC1F}"/>
              </a:ext>
            </a:extLst>
          </p:cNvPr>
          <p:cNvSpPr txBox="1">
            <a:spLocks/>
          </p:cNvSpPr>
          <p:nvPr/>
        </p:nvSpPr>
        <p:spPr>
          <a:xfrm>
            <a:off x="6442745" y="3942826"/>
            <a:ext cx="5279614" cy="2983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hu-HU" sz="1800" dirty="0"/>
              <a:t>Fontos tudni, hogy a </a:t>
            </a:r>
            <a:r>
              <a:rPr lang="hu-HU" sz="1800" dirty="0" err="1"/>
              <a:t>docker</a:t>
            </a:r>
            <a:r>
              <a:rPr lang="hu-HU" sz="1800" dirty="0"/>
              <a:t> valójában csak egy </a:t>
            </a:r>
            <a:r>
              <a:rPr lang="hu-HU" sz="1800" dirty="0" err="1"/>
              <a:t>command</a:t>
            </a:r>
            <a:r>
              <a:rPr lang="hu-HU" sz="1800" dirty="0"/>
              <a:t> line parancs, amihez ez a GUI is </a:t>
            </a:r>
            <a:r>
              <a:rPr lang="hu-HU" sz="1800" dirty="0" err="1"/>
              <a:t>interfészel</a:t>
            </a:r>
            <a:r>
              <a:rPr lang="hu-HU" sz="1800" dirty="0"/>
              <a:t>.</a:t>
            </a:r>
          </a:p>
          <a:p>
            <a:pPr lvl="1" algn="just"/>
            <a:r>
              <a:rPr lang="hu-HU" sz="1400" dirty="0"/>
              <a:t>A </a:t>
            </a:r>
            <a:r>
              <a:rPr lang="hu-HU" sz="1400" dirty="0" err="1"/>
              <a:t>docker</a:t>
            </a:r>
            <a:r>
              <a:rPr lang="hu-HU" sz="1400" dirty="0"/>
              <a:t> </a:t>
            </a:r>
            <a:r>
              <a:rPr lang="hu-HU" sz="1400" dirty="0" err="1"/>
              <a:t>pull</a:t>
            </a:r>
            <a:r>
              <a:rPr lang="hu-HU" sz="1400" dirty="0"/>
              <a:t>, </a:t>
            </a:r>
            <a:r>
              <a:rPr lang="hu-HU" sz="1400" dirty="0" err="1"/>
              <a:t>docker</a:t>
            </a:r>
            <a:r>
              <a:rPr lang="hu-HU" sz="1400" dirty="0"/>
              <a:t> </a:t>
            </a:r>
            <a:r>
              <a:rPr lang="hu-HU" sz="1400" dirty="0" err="1"/>
              <a:t>build</a:t>
            </a:r>
            <a:r>
              <a:rPr lang="hu-HU" sz="1400" dirty="0"/>
              <a:t>, </a:t>
            </a:r>
            <a:r>
              <a:rPr lang="hu-HU" sz="1400" dirty="0" err="1"/>
              <a:t>docker</a:t>
            </a:r>
            <a:r>
              <a:rPr lang="hu-HU" sz="1400" dirty="0"/>
              <a:t> </a:t>
            </a:r>
            <a:r>
              <a:rPr lang="hu-HU" sz="1400" dirty="0" err="1"/>
              <a:t>run</a:t>
            </a:r>
            <a:r>
              <a:rPr lang="hu-HU" sz="1400" dirty="0"/>
              <a:t> stb. parancsokat bármikor elérhetjük sima konzolról is.</a:t>
            </a:r>
          </a:p>
        </p:txBody>
      </p:sp>
    </p:spTree>
    <p:extLst>
      <p:ext uri="{BB962C8B-B14F-4D97-AF65-F5344CB8AC3E}">
        <p14:creationId xmlns:p14="http://schemas.microsoft.com/office/powerpoint/2010/main" val="348955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induljunk el?</a:t>
            </a:r>
            <a:endParaRPr lang="hu-H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9" y="2286000"/>
            <a:ext cx="11405120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 err="1"/>
              <a:t>Tutorial</a:t>
            </a:r>
            <a:r>
              <a:rPr lang="hu-HU" sz="1800" dirty="0"/>
              <a:t> folytatása. A </a:t>
            </a:r>
            <a:r>
              <a:rPr lang="hu-HU" sz="1800" dirty="0" err="1"/>
              <a:t>build</a:t>
            </a:r>
            <a:r>
              <a:rPr lang="hu-HU" sz="1800" dirty="0"/>
              <a:t> parancs egy Dockerfile alapján legenerálja magát az image-t. A következő lépésben már ezt az image-t fogjuk elindítani egy </a:t>
            </a:r>
            <a:r>
              <a:rPr lang="hu-HU" sz="1800" dirty="0" err="1"/>
              <a:t>containerként</a:t>
            </a:r>
            <a:r>
              <a:rPr lang="hu-HU" sz="1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2B5B3-CB8B-4EC4-9583-93E91DB9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11" y="3171039"/>
            <a:ext cx="6419403" cy="360298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53836-7907-45B4-A125-D5A518F3CF29}"/>
              </a:ext>
            </a:extLst>
          </p:cNvPr>
          <p:cNvSpPr txBox="1">
            <a:spLocks/>
          </p:cNvSpPr>
          <p:nvPr/>
        </p:nvSpPr>
        <p:spPr>
          <a:xfrm>
            <a:off x="7442816" y="3164048"/>
            <a:ext cx="4584345" cy="360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hu-HU" sz="1800" dirty="0"/>
              <a:t>Az image felfogható úgy mint egy fájlrendszer ami tartalmazza a konténer futásához szükséges </a:t>
            </a:r>
            <a:r>
              <a:rPr lang="hu-HU" sz="1800" dirty="0" err="1"/>
              <a:t>libeket</a:t>
            </a:r>
            <a:r>
              <a:rPr lang="hu-HU" sz="1800" dirty="0"/>
              <a:t>, futtathatókat és statikus erőforrásokat.</a:t>
            </a:r>
          </a:p>
        </p:txBody>
      </p:sp>
    </p:spTree>
    <p:extLst>
      <p:ext uri="{BB962C8B-B14F-4D97-AF65-F5344CB8AC3E}">
        <p14:creationId xmlns:p14="http://schemas.microsoft.com/office/powerpoint/2010/main" val="18669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induljunk el?</a:t>
            </a:r>
            <a:endParaRPr lang="hu-H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9" y="2286000"/>
            <a:ext cx="11405120" cy="4488024"/>
          </a:xfrm>
        </p:spPr>
        <p:txBody>
          <a:bodyPr>
            <a:normAutofit/>
          </a:bodyPr>
          <a:lstStyle/>
          <a:p>
            <a:pPr algn="just"/>
            <a:r>
              <a:rPr lang="hu-HU" sz="1800" dirty="0" err="1"/>
              <a:t>Buildelt</a:t>
            </a:r>
            <a:r>
              <a:rPr lang="hu-HU" sz="1800" dirty="0"/>
              <a:t> image futtatása egy </a:t>
            </a:r>
            <a:r>
              <a:rPr lang="hu-HU" sz="1800" dirty="0" err="1"/>
              <a:t>containerben</a:t>
            </a:r>
            <a:r>
              <a:rPr lang="hu-HU" sz="18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E38C0-80C0-4C74-952E-7841BFE7E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3113500"/>
            <a:ext cx="5638770" cy="34925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FB336F-CB26-454B-8211-0CAAD348BD57}"/>
              </a:ext>
            </a:extLst>
          </p:cNvPr>
          <p:cNvSpPr txBox="1">
            <a:spLocks/>
          </p:cNvSpPr>
          <p:nvPr/>
        </p:nvSpPr>
        <p:spPr>
          <a:xfrm>
            <a:off x="6637161" y="1184988"/>
            <a:ext cx="5002777" cy="448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hu-HU" sz="1800" dirty="0"/>
              <a:t>A </a:t>
            </a:r>
            <a:r>
              <a:rPr lang="hu-HU" sz="1800" dirty="0" err="1"/>
              <a:t>localhost</a:t>
            </a:r>
            <a:r>
              <a:rPr lang="hu-HU" sz="1800" dirty="0"/>
              <a:t> betöltésével láthatjuk az alkalmazást futni, és tovább információhoz jutunk: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21E86A-809E-4E6F-9A00-927028704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659" y="2558642"/>
            <a:ext cx="5159306" cy="32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163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1833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 Next LT Pro Light</vt:lpstr>
      <vt:lpstr>Sitka Subheading</vt:lpstr>
      <vt:lpstr>PebbleVTI</vt:lpstr>
      <vt:lpstr>Docker alapok</vt:lpstr>
      <vt:lpstr>Milyen problémára született a Docker?</vt:lpstr>
      <vt:lpstr>Mi a Docker? - https://docker.com</vt:lpstr>
      <vt:lpstr>Mi a Docker? - https://docker.com</vt:lpstr>
      <vt:lpstr>Hogyan induljunk el?</vt:lpstr>
      <vt:lpstr>Hogyan induljunk el?</vt:lpstr>
      <vt:lpstr>Hogyan induljunk el?</vt:lpstr>
      <vt:lpstr>Hogyan induljunk el?</vt:lpstr>
      <vt:lpstr>Hogyan induljunk el?</vt:lpstr>
      <vt:lpstr>Hogyan induljunk el?</vt:lpstr>
      <vt:lpstr>Dockerfile-ok</vt:lpstr>
      <vt:lpstr>Példa</vt:lpstr>
      <vt:lpstr>Példa</vt:lpstr>
      <vt:lpstr>Példa</vt:lpstr>
      <vt:lpstr>Példa</vt:lpstr>
      <vt:lpstr>Perzisztálás</vt:lpstr>
      <vt:lpstr>Perzisztálás named volume segítségével</vt:lpstr>
      <vt:lpstr>Perzisztálás bind mount segítségével</vt:lpstr>
      <vt:lpstr>Docker a gyakorlatban: multi-konténer alkalmazások</vt:lpstr>
      <vt:lpstr>Docker a gyakorlatban: multi-konténer alkalmazások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Doxygen alapok</dc:title>
  <dc:creator>Csapó Ádám Balázs</dc:creator>
  <cp:lastModifiedBy>Csapó Ádám Balázs</cp:lastModifiedBy>
  <cp:revision>29</cp:revision>
  <dcterms:created xsi:type="dcterms:W3CDTF">2021-10-04T08:14:13Z</dcterms:created>
  <dcterms:modified xsi:type="dcterms:W3CDTF">2021-10-27T10:48:56Z</dcterms:modified>
</cp:coreProperties>
</file>