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7.jpeg" ContentType="image/jpeg"/>
  <Override PartName="/ppt/media/image11.png" ContentType="image/png"/>
  <Override PartName="/ppt/media/image12.jpeg" ContentType="image/jpeg"/>
  <Override PartName="/ppt/media/image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dt" idx="1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ftr" idx="1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08BEBF1-44CC-465B-AD79-2CF86190E6C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0894A-7172-49FF-B465-5DC3A0FE2156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4A4713-8139-49B9-9CCD-ECC06379FDA7}" type="slidenum">
              <a:rPr b="0" lang="de-DE" sz="1200" spc="-1" strike="noStrike">
                <a:latin typeface="Times New Roman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A78F49-CF72-4593-BE52-1718AFCE2EAD}" type="slidenum">
              <a:rPr b="0" lang="de-DE" sz="1200" spc="-1" strike="noStrike">
                <a:latin typeface="Times New Roman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5DCDA7-C8DC-4B4C-AE32-532FF906ED83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FC26A2-6FC1-46ED-81B8-4B62072A0B24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b="0" lang="de-DE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2BF2DB-59DF-420B-A3EC-20F7877E45D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9B19EE-467E-4B7F-8324-B49C6C9CF42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1C3A99-D3B5-4B97-81E5-FB01CD4F50C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2AF66D-BB1F-4131-8E50-9C5880E8A07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2526E1-B972-4B94-AE24-E67B1E3F0F0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A68C57-CB3A-41DF-A331-F27A055F29B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4127F4-28B7-4D13-9517-67BD1ED15A2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77D09C-CFC7-4DD7-AB90-72BC1EA0EE0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9B0A27-362C-46E0-8128-8AD0D495AA6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9B7F22-29A1-4170-BE3C-C9E83AA4963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C4CBC6-D894-47FA-95E4-092DD1362ED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C76571-4D75-4703-998F-D8EFAA52B28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7C84D5-FE14-4758-9A5D-0084FEE5334F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CDED82-351D-4B36-AAEE-E63D176600B9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1461DE-7714-488C-8C02-C5D712FFF89C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FAB4DA-BE9F-4684-9846-31F453389AC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C905CF-1C56-47D9-9648-7C0C96ED0B4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81A558-6B5E-4C83-94E5-3874BE72CCD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604660-4C30-4013-A4B7-BF4DC1470C7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4381BA-4206-4629-9CF5-15EBD313CB5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8EAFF8-53BC-42B7-83CA-FAC65025358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E2186D-CCBB-4B3B-B5CE-472168C7B8A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FF9B2-8F70-4D33-944B-0F959373C67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8A84E7-265E-4E22-A8D4-D025E7EBBC7B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D5907B-971B-4AC8-8ABF-0AC0634DD30A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1A781C-B23B-4005-9600-F58F69D038CD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53F3A2-F797-4313-81F0-D55322976FF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84B9F2-2A37-4ECB-A219-D864E12AFE89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F20FEC-0C3D-479A-800E-48C0B021248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E88B47-EBA5-45FB-B7FD-F7E1222589AF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CEB2D4-DF48-4D08-8AD5-264FD7F22DB9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64BE74-CD91-41B1-A902-E4CF949C4C72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4CC60D-A4E3-4C04-8AE5-16F519B9E34A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068202-CAE8-4FEE-A925-3FD935165146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06C28A-7CA5-44E7-819A-EB2567B50BB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346599-A138-445B-87F9-8E1C292B1B3C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102EB38-1FE1-4491-85E4-3A136945FFB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9F28B51-F07E-47F4-8369-1D03216EA1DA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562D9A8-C87B-43C0-B680-0A27D755C1B3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7CA5875-67D1-4228-A4C4-ED2351442A85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1F736AE-12AB-4476-A351-EC826313DBF8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0DC0D39-CF5F-4EAE-A99F-0AFEF084F8B6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4196528-C0BD-4C32-8306-82CB15447BF5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A13186E-D2A2-4375-979B-F84D55064183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92D3856-7136-4EF0-BF90-DD6344C5C7D1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317F2E7-0B88-48F3-AA1D-A704F52BA1F1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DC9FD8C-2B5F-44A0-86A8-7AB06FCD41D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BE13C9C-9AA9-4874-994C-365E02B6D17C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4D4470-C2E0-492A-A70F-B7A46E491753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CB973E-8554-4930-8D94-4D8A81F302DC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F00BE4-0CF7-4E7A-8BE6-025E38C3A105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FA8676-297B-4D92-9A6E-472078E6945D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DE448F-7401-4D6B-A6E7-20361EBA5783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2E77BA-57DF-4945-B86F-57CF033E9FDA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037AF9-18ED-4120-BEE3-9DA0A277B495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D0C828-F6FA-4CAB-AA46-356F5343A400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1F3CF4-AB16-47CE-984B-7B18320AF01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B15E9C-91F8-44E1-80FC-D431DEEB281B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CB76A9-8C2F-4B45-975B-14A69A9A30A7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E9AA04-FF9B-484A-ADA8-C32D1B287AE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pic>
        <p:nvPicPr>
          <p:cNvPr id="1" name="Bild 1" descr=""/>
          <p:cNvPicPr/>
          <p:nvPr/>
        </p:nvPicPr>
        <p:blipFill>
          <a:blip r:embed="rId3"/>
          <a:stretch/>
        </p:blipFill>
        <p:spPr>
          <a:xfrm>
            <a:off x="0" y="-19440"/>
            <a:ext cx="12191760" cy="685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83520" y="537336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6" descr=""/>
          <p:cNvPicPr/>
          <p:nvPr/>
        </p:nvPicPr>
        <p:blipFill>
          <a:blip r:embed="rId2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16480" y="169200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2442600"/>
            <a:ext cx="10515240" cy="335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b="0" lang="de-DE" sz="1700" spc="-1" strike="noStrike">
                <a:solidFill>
                  <a:srgbClr val="343433"/>
                </a:solidFill>
                <a:latin typeface="Calibri"/>
              </a:rPr>
              <a:t>Mastertextformat bearbeiten</a:t>
            </a: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b="0" lang="de-DE" sz="1700" spc="-1" strike="noStrike">
                <a:solidFill>
                  <a:srgbClr val="343433"/>
                </a:solidFill>
                <a:latin typeface="Calibri"/>
              </a:rPr>
              <a:t>Mastertextformat bearbeiten</a:t>
            </a: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b="0" lang="de-DE" sz="1700" spc="-1" strike="noStrike">
                <a:solidFill>
                  <a:srgbClr val="343433"/>
                </a:solidFill>
                <a:latin typeface="Calibri"/>
              </a:rPr>
              <a:t>Mastertextformat bearbeiten</a:t>
            </a: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b="0" lang="de-DE" sz="1700" spc="-1" strike="noStrike">
                <a:solidFill>
                  <a:srgbClr val="343433"/>
                </a:solidFill>
                <a:latin typeface="Calibri"/>
              </a:rPr>
              <a:t>Mastertextformat bearbeiten</a:t>
            </a: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C7400DA7-21A5-49A1-8883-3CC0BF214592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Bild 6" descr=""/>
          <p:cNvPicPr/>
          <p:nvPr/>
        </p:nvPicPr>
        <p:blipFill>
          <a:blip r:embed="rId2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70208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feld 3"/>
          <p:cNvSpPr/>
          <p:nvPr/>
        </p:nvSpPr>
        <p:spPr>
          <a:xfrm>
            <a:off x="675360" y="411876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F4342790-6F73-49CA-B20A-0960CBB253FB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4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Bild 6" descr=""/>
          <p:cNvPicPr/>
          <p:nvPr/>
        </p:nvPicPr>
        <p:blipFill>
          <a:blip r:embed="rId2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170208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2442600"/>
            <a:ext cx="10515240" cy="336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eb8b2d"/>
              </a:buClr>
              <a:buFont typeface=".AppleSystemUIFont"/>
              <a:buChar char="»"/>
            </a:pPr>
            <a:r>
              <a:rPr b="0" lang="de-DE" sz="1700" spc="-1" strike="noStrike">
                <a:solidFill>
                  <a:srgbClr val="eb8b2d"/>
                </a:solidFill>
                <a:latin typeface="Calibri"/>
              </a:rPr>
              <a:t> </a:t>
            </a:r>
            <a:r>
              <a:rPr b="0" lang="de-DE" sz="1700" spc="-1" strike="noStrike">
                <a:solidFill>
                  <a:srgbClr val="eb8b2d"/>
                </a:solidFill>
                <a:latin typeface="Calibri"/>
              </a:rPr>
              <a:t>Mastertextformat bearbeiten</a:t>
            </a: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eb8b2d"/>
              </a:buClr>
              <a:buFont typeface=".AppleSystemUIFont"/>
              <a:buChar char="»"/>
            </a:pPr>
            <a:r>
              <a:rPr b="0" lang="de-DE" sz="1700" spc="-1" strike="noStrike">
                <a:solidFill>
                  <a:srgbClr val="eb8b2d"/>
                </a:solidFill>
                <a:latin typeface="Calibri"/>
              </a:rPr>
              <a:t> </a:t>
            </a:r>
            <a:r>
              <a:rPr b="0" lang="de-DE" sz="1700" spc="-1" strike="noStrike">
                <a:solidFill>
                  <a:srgbClr val="eb8b2d"/>
                </a:solidFill>
                <a:latin typeface="Calibri"/>
              </a:rPr>
              <a:t>Mastertextformat bearbeiten</a:t>
            </a: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eb8b2d"/>
              </a:buClr>
              <a:buFont typeface=".AppleSystemUIFont"/>
              <a:buChar char="»"/>
            </a:pPr>
            <a:r>
              <a:rPr b="0" lang="de-DE" sz="1700" spc="-1" strike="noStrike">
                <a:solidFill>
                  <a:srgbClr val="eb8b2d"/>
                </a:solidFill>
                <a:latin typeface="Calibri"/>
              </a:rPr>
              <a:t> </a:t>
            </a:r>
            <a:r>
              <a:rPr b="0" lang="de-DE" sz="1700" spc="-1" strike="noStrike">
                <a:solidFill>
                  <a:srgbClr val="eb8b2d"/>
                </a:solidFill>
                <a:latin typeface="Calibri"/>
              </a:rPr>
              <a:t>Mastertextformat bearbeiten</a:t>
            </a: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eb8b2d"/>
              </a:buClr>
              <a:buFont typeface=".AppleSystemUIFont"/>
              <a:buChar char="»"/>
            </a:pPr>
            <a:r>
              <a:rPr b="0" lang="de-DE" sz="1700" spc="-1" strike="noStrike">
                <a:solidFill>
                  <a:srgbClr val="eb8b2d"/>
                </a:solidFill>
                <a:latin typeface="Calibri"/>
              </a:rPr>
              <a:t> </a:t>
            </a:r>
            <a:r>
              <a:rPr b="0" lang="de-DE" sz="1700" spc="-1" strike="noStrike">
                <a:solidFill>
                  <a:srgbClr val="eb8b2d"/>
                </a:solidFill>
                <a:latin typeface="Calibri"/>
              </a:rPr>
              <a:t>Mastertextformat bearbeiten</a:t>
            </a: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F4294F1E-DF1E-4A89-9E24-224C61CE12AA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6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Bild 6" descr=""/>
          <p:cNvPicPr/>
          <p:nvPr/>
        </p:nvPicPr>
        <p:blipFill>
          <a:blip r:embed="rId2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169560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38080" y="2442600"/>
            <a:ext cx="5181120" cy="336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1700" spc="-1" strike="noStrike">
                <a:solidFill>
                  <a:srgbClr val="343433"/>
                </a:solidFill>
                <a:latin typeface="Calibri Light"/>
              </a:rPr>
              <a:t>Mastertextformat bearbeiten</a:t>
            </a:r>
            <a:endParaRPr b="0" lang="de-DE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172200" y="2442600"/>
            <a:ext cx="5181120" cy="336240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37BD8857-2F34-4C14-91A5-CF52A36113A5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8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ild 6" descr=""/>
          <p:cNvPicPr/>
          <p:nvPr/>
        </p:nvPicPr>
        <p:blipFill>
          <a:blip r:embed="rId2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207" name="Titel 1"/>
          <p:cNvSpPr/>
          <p:nvPr/>
        </p:nvSpPr>
        <p:spPr>
          <a:xfrm>
            <a:off x="838080" y="1702080"/>
            <a:ext cx="1051524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3ADCAE65-8379-4F32-8BD2-3882D8EFE23B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 idx="10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booking.com/" TargetMode="External"/><Relationship Id="rId2" Type="http://schemas.openxmlformats.org/officeDocument/2006/relationships/hyperlink" Target="https://connect.booking.com/user_guide/site/en-US/review-api/" TargetMode="External"/><Relationship Id="rId3" Type="http://schemas.openxmlformats.org/officeDocument/2006/relationships/hyperlink" Target="http://www.tripadvisor.com/" TargetMode="External"/><Relationship Id="rId4" Type="http://schemas.openxmlformats.org/officeDocument/2006/relationships/hyperlink" Target="https://developer-tripadvisor.com/content-api/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983520" y="551736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000000"/>
                </a:solidFill>
                <a:latin typeface="Calibri Light"/>
              </a:rPr>
              <a:t>German Tourism Knowledge Graph – Hosting &amp; External Sources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itel 2"/>
          <p:cNvSpPr/>
          <p:nvPr/>
        </p:nvSpPr>
        <p:spPr>
          <a:xfrm>
            <a:off x="838080" y="5929560"/>
            <a:ext cx="10586160" cy="631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Bild 1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6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alibri Light"/>
              </a:rPr>
              <a:t>Hosting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00828FCC-6673-4ED2-9DB3-182063378BEF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ftr" idx="15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b="0" lang="de-DE" sz="1000" spc="-1" strike="noStrike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I 30.04.2022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b="0" lang="de-DE" sz="2000" spc="-1" strike="noStrike">
                <a:solidFill>
                  <a:srgbClr val="343433"/>
                </a:solidFill>
                <a:latin typeface="Calibri"/>
              </a:rPr>
              <a:t>Add new repository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Grafik 11" descr=""/>
          <p:cNvPicPr/>
          <p:nvPr/>
        </p:nvPicPr>
        <p:blipFill>
          <a:blip r:embed="rId1"/>
          <a:stretch/>
        </p:blipFill>
        <p:spPr>
          <a:xfrm>
            <a:off x="3422160" y="692640"/>
            <a:ext cx="8506080" cy="495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alibri Light"/>
              </a:rPr>
              <a:t>Hosting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F1BF4278-68F2-4DC5-BDA4-C4586B9E4EDC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ftr" idx="17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b="0" lang="de-DE" sz="1000" spc="-1" strike="noStrike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I 30.04.2022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b="0" lang="de-DE" sz="2000" spc="-1" strike="noStrike">
                <a:solidFill>
                  <a:srgbClr val="343433"/>
                </a:solidFill>
                <a:latin typeface="Calibri"/>
              </a:rPr>
              <a:t>Import RDF as </a:t>
            </a:r>
            <a:br/>
            <a:r>
              <a:rPr b="0" lang="de-DE" sz="2000" spc="-1" strike="noStrike">
                <a:solidFill>
                  <a:srgbClr val="343433"/>
                </a:solidFill>
                <a:latin typeface="Calibri"/>
              </a:rPr>
              <a:t>„Server files“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User data limited to 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200MB</a:t>
            </a:r>
            <a:endParaRPr b="0" lang="de-DE" sz="1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5" name="Grafik 5" descr=""/>
          <p:cNvPicPr/>
          <p:nvPr/>
        </p:nvPicPr>
        <p:blipFill>
          <a:blip r:embed="rId1"/>
          <a:stretch/>
        </p:blipFill>
        <p:spPr>
          <a:xfrm>
            <a:off x="3407400" y="692640"/>
            <a:ext cx="8520840" cy="328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alibri Light"/>
              </a:rPr>
              <a:t>Hosting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9B58EB3D-2DEE-4F5B-9506-4BDD76C906F8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ftr" idx="19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b="0" lang="de-DE" sz="1000" spc="-1" strike="noStrike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I 30.04.2022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Grafik 5" descr=""/>
          <p:cNvPicPr/>
          <p:nvPr/>
        </p:nvPicPr>
        <p:blipFill>
          <a:blip r:embed="rId1"/>
          <a:stretch/>
        </p:blipFill>
        <p:spPr>
          <a:xfrm>
            <a:off x="3431880" y="692640"/>
            <a:ext cx="8496720" cy="4904640"/>
          </a:xfrm>
          <a:prstGeom prst="rect">
            <a:avLst/>
          </a:prstGeom>
          <a:ln w="0">
            <a:noFill/>
          </a:ln>
        </p:spPr>
      </p:pic>
      <p:sp>
        <p:nvSpPr>
          <p:cNvPr id="271" name="Ellipse 7"/>
          <p:cNvSpPr/>
          <p:nvPr/>
        </p:nvSpPr>
        <p:spPr>
          <a:xfrm>
            <a:off x="6888240" y="5069880"/>
            <a:ext cx="2952000" cy="64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Ellipse 9"/>
          <p:cNvSpPr/>
          <p:nvPr/>
        </p:nvSpPr>
        <p:spPr>
          <a:xfrm>
            <a:off x="9696240" y="3381120"/>
            <a:ext cx="2115360" cy="263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alibri Light"/>
              </a:rPr>
              <a:t>Hosting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4A1C6506-2EC0-45F7-8E91-0B04EA85A764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21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b="0" lang="de-DE" sz="1000" spc="-1" strike="noStrike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I 30.04.2022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b="0" lang="de-DE" sz="2000" spc="-1" strike="noStrike">
                <a:solidFill>
                  <a:srgbClr val="343433"/>
                </a:solidFill>
                <a:latin typeface="Calibri"/>
              </a:rPr>
              <a:t>Predicates: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Address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Description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Geo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Image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IsAccessibleForFree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Name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sameAs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Telephone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compliesWith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b="0" lang="de-DE" sz="2000" spc="-1" strike="noStrike">
                <a:solidFill>
                  <a:srgbClr val="343433"/>
                </a:solidFill>
                <a:latin typeface="Calibri"/>
              </a:rPr>
              <a:t>Missing Predicates: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Rating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Reviews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7" name="Grafik 6" descr=""/>
          <p:cNvPicPr/>
          <p:nvPr/>
        </p:nvPicPr>
        <p:blipFill>
          <a:blip r:embed="rId1"/>
          <a:stretch/>
        </p:blipFill>
        <p:spPr>
          <a:xfrm>
            <a:off x="5015880" y="747360"/>
            <a:ext cx="6881400" cy="509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3000" spc="-1" strike="noStrike">
                <a:solidFill>
                  <a:srgbClr val="000000"/>
                </a:solidFill>
                <a:latin typeface="Calibri Light"/>
              </a:rPr>
              <a:t>External Sources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b="0" lang="de-DE" sz="1000" spc="-1" strike="noStrike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I 30.04.2022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www.booking.com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 u="sng">
                <a:solidFill>
                  <a:srgbClr val="000000"/>
                </a:solidFill>
                <a:uFillTx/>
                <a:latin typeface="Calibri"/>
              </a:rPr>
              <a:t>API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de-DE" sz="1600" spc="-1" strike="noStrike">
                <a:solidFill>
                  <a:srgbClr val="000000"/>
                </a:solidFill>
                <a:latin typeface="Calibri"/>
              </a:rPr>
              <a:t>Guest Review API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https://connect.booking.com/user_guide/site/en-US/review-api/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 u="sng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Guest reviews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.AppleSystemUIFont"/>
              <a:buChar char="»"/>
            </a:pP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www.tripadvisor.com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 u="sng">
                <a:solidFill>
                  <a:srgbClr val="000000"/>
                </a:solidFill>
                <a:uFillTx/>
                <a:latin typeface="Calibri"/>
              </a:rPr>
              <a:t>API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de-DE" sz="1600" spc="-1" strike="noStrike">
                <a:solidFill>
                  <a:srgbClr val="000000"/>
                </a:solidFill>
                <a:latin typeface="Calibri"/>
              </a:rPr>
              <a:t>Content API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https://developer-tripadvisor.com/content-api/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 u="sng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Calibri"/>
              </a:rPr>
              <a:t>Location ID, name, address, latitude &amp; longitude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Calibri"/>
              </a:rPr>
              <a:t>Read reviews link, write-a-review link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Calibri"/>
              </a:rPr>
              <a:t>Overall rating, ranking, subratings, awards, the number of reviews the rating is based on, rating bubbles image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Calibri"/>
              </a:rPr>
              <a:t>Price level symbol, accommodation category/subcategory, attraction type, restaurant cuisine(s)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38080" y="170208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838080" y="2442600"/>
            <a:ext cx="10515240" cy="336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55B6C45B-B18B-44C1-A073-5A054DF87640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place I name I date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38080" y="170208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838080" y="2442600"/>
            <a:ext cx="10515240" cy="336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FE9D72A1-7E4D-4353-B3FF-041D1E1D3DA3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place I name I date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38080" y="169560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838080" y="2442600"/>
            <a:ext cx="5181120" cy="336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172200" y="2442600"/>
            <a:ext cx="5181120" cy="336240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Page </a:t>
            </a:r>
            <a:fld id="{492F6F83-12F0-4C0F-8FBE-88038B1A188E}" type="slidenum">
              <a:rPr b="0" lang="de-DE" sz="1000" spc="-1" strike="noStrike">
                <a:solidFill>
                  <a:srgbClr val="000000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place I name I date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LibreOffice/7.3.1.3$Linux_X86_64 LibreOffice_project/30$Build-3</Application>
  <AppVersion>15.0000</AppVersion>
  <Words>269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2017-06-06T07:41:45Z</dcterms:created>
  <dc:creator>Microsoft Office-Anwender</dc:creator>
  <dc:description/>
  <dc:language>en-US</dc:language>
  <cp:lastModifiedBy/>
  <dcterms:modified xsi:type="dcterms:W3CDTF">2022-03-28T11:05:13Z</dcterms:modified>
  <cp:revision>76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Breitbild</vt:lpwstr>
  </property>
  <property fmtid="{D5CDD505-2E9C-101B-9397-08002B2CF9AE}" pid="4" name="Slides">
    <vt:i4>10</vt:i4>
  </property>
</Properties>
</file>