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1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eUz/1dnLe0+AekalTBtx4EmjZ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1" orient="horz"/>
        <p:guide pos="4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bf958688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2bf958688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2bf958688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8c22cca49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28c22cca4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28c22cca4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11a5b0f1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311a5b0f1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311a5b0f1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c20e8a57a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2c20e8a57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2c20e8a57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bf958688e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2bf958688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2bf958688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bf958688e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bf958688e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write same as manuel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2bf958688e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bf958688e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bf958688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replace with figures with code snippet text</a:t>
            </a:r>
            <a:endParaRPr/>
          </a:p>
        </p:txBody>
      </p:sp>
      <p:sp>
        <p:nvSpPr>
          <p:cNvPr id="195" name="Google Shape;195;g12bf958688e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bf958688e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2bf958688e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2bf958688e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28c22cca4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128c22cca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128c22cca4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bf958688e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2bf958688e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2bf958688e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bf958688e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2bf958688e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2bf958688e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1472fa66d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31472fa66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131472fa66d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43bcaa77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343bcaa77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1343bcaa77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43bcaa779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343bcaa77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343bcaa779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44b02c1f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344b02c1f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1344b02c1f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44b02c1fa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344b02c1f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1344b02c1f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4ac951e07_0_2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34ac951e07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34ac951e07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4ac951e07_0_2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34ac951e07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134ac951e07_0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7e56f418b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37e56f418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137e56f418b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4ac951e0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134ac951e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134ac951e0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7c321024b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37c321024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137c321024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4ac951e07_0_1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34ac951e07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134ac951e07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4ac951e07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34ac951e07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134ac951e07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7e56f418b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37e56f418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137e56f418b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7e56f418b_0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37e56f418b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137e56f418b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4ac951e07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134ac951e0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134ac951e07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DE"/>
              <a:t>sven bis hier</a:t>
            </a:r>
            <a:endParaRPr/>
          </a:p>
        </p:txBody>
      </p:sp>
      <p:sp>
        <p:nvSpPr>
          <p:cNvPr id="107" name="Google Shape;107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17" cy="68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8"/>
          <p:cNvSpPr txBox="1"/>
          <p:nvPr>
            <p:ph type="ctrTitle"/>
          </p:nvPr>
        </p:nvSpPr>
        <p:spPr>
          <a:xfrm>
            <a:off x="683568" y="4221088"/>
            <a:ext cx="7772400" cy="5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700328" y="4941168"/>
            <a:ext cx="776010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332656"/>
            <a:ext cx="2404135" cy="59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598526" y="2276873"/>
            <a:ext cx="788670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598526" y="1268760"/>
            <a:ext cx="7886700" cy="54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2325891" y="6356350"/>
            <a:ext cx="3789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3434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9144000" cy="6876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3648" y="6309320"/>
            <a:ext cx="831275" cy="2050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ctrTitle"/>
          </p:nvPr>
        </p:nvSpPr>
        <p:spPr>
          <a:xfrm>
            <a:off x="382543" y="4413813"/>
            <a:ext cx="7772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lang="de-DE">
                <a:solidFill>
                  <a:srgbClr val="3F3F3F"/>
                </a:solidFill>
              </a:rPr>
              <a:t>SE Research Seminar: Knowledge Graphs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9" name="Google Shape;29;p1"/>
          <p:cNvSpPr txBox="1"/>
          <p:nvPr>
            <p:ph idx="1" type="body"/>
          </p:nvPr>
        </p:nvSpPr>
        <p:spPr>
          <a:xfrm>
            <a:off x="380588" y="5472862"/>
            <a:ext cx="77763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i="1" lang="de-DE">
                <a:solidFill>
                  <a:srgbClr val="666666"/>
                </a:solidFill>
              </a:rPr>
              <a:t>By Penz Manuel, Rasmusen Sven</a:t>
            </a:r>
            <a:endParaRPr i="1">
              <a:solidFill>
                <a:srgbClr val="666666"/>
              </a:solidFill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378192" y="4708214"/>
            <a:ext cx="7772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lang="de-DE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f958688e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9" name="Google Shape;119;g12bf958688e_0_0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Data source: www.firmenregister.de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de-DE" sz="2000"/>
              <a:t>Building a web scraper, schema alignment, mapping, and assessment.</a:t>
            </a:r>
            <a:endParaRPr i="1" sz="2000"/>
          </a:p>
        </p:txBody>
      </p:sp>
      <p:sp>
        <p:nvSpPr>
          <p:cNvPr id="120" name="Google Shape;120;g12bf958688e_0_0"/>
          <p:cNvSpPr txBox="1"/>
          <p:nvPr/>
        </p:nvSpPr>
        <p:spPr>
          <a:xfrm>
            <a:off x="2609850" y="6369550"/>
            <a:ext cx="392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Python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BeautifulSoup</a:t>
            </a:r>
            <a:endParaRPr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Proxy Server</a:t>
            </a:r>
            <a:br>
              <a:rPr lang="de-DE" sz="1400"/>
            </a:b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Scraper procedure</a:t>
            </a:r>
            <a:br>
              <a:rPr lang="de-DE" sz="1400"/>
            </a:br>
            <a:endParaRPr sz="1400"/>
          </a:p>
          <a:p>
            <a:pPr indent="-3175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de-DE" sz="1400"/>
              <a:t>Grab the URL of every page listing lodging businesses</a:t>
            </a:r>
            <a:br>
              <a:rPr lang="de-DE" sz="1400"/>
            </a:br>
            <a:endParaRPr sz="1400"/>
          </a:p>
          <a:p>
            <a:pPr indent="-3175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de-DE" sz="1400"/>
              <a:t>Grab the URL of every lodging business on each page</a:t>
            </a:r>
            <a:br>
              <a:rPr lang="de-DE" sz="1400"/>
            </a:br>
            <a:endParaRPr sz="1400"/>
          </a:p>
          <a:p>
            <a:pPr indent="-3175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de-DE" sz="1400"/>
              <a:t>Grab data from a table inside each lodging business’ page</a:t>
            </a:r>
            <a:endParaRPr sz="1400"/>
          </a:p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8" name="Google Shape;128;p14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Scraper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Exports data of almost 9k german lodging businesses</a:t>
            </a:r>
            <a:br>
              <a:rPr b="1" lang="de-DE" sz="1800"/>
            </a:br>
            <a:r>
              <a:rPr b="1" lang="de-DE" sz="1800"/>
              <a:t>into JSON file</a:t>
            </a:r>
            <a:endParaRPr b="1" sz="1400"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Scraper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1079975" y="1700225"/>
            <a:ext cx="7172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"Firmenname": "Hotel Find GmbH",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"Adresse": "Hauptstätter Str. 53B",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"PLZ": "70178",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"Ort": "Stuttgart",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"Bundesland": "Baden-Württemberg",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"Telefon": "+49 711 6404076",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"Fax": "+49 711 6409417",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"E-Mail": "info@hotel-find.de",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"Homepage": "http://www.hotel-find.de",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"Kontakt": "Herr Culum"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},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….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619125" y="5332925"/>
            <a:ext cx="365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chemeClr val="dk1"/>
                </a:solidFill>
              </a:rPr>
              <a:t>Figure 3: firmenregister.json generated from scraper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8c22cca49_0_9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Properties: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 u="sng"/>
              <a:t>name</a:t>
            </a:r>
            <a:r>
              <a:rPr lang="de-DE" sz="1400"/>
              <a:t>  - “Firmenname”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 u="sng"/>
              <a:t>telephone</a:t>
            </a:r>
            <a:r>
              <a:rPr lang="de-DE" sz="1400"/>
              <a:t> - “Telefon”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faxNumber - “Fax”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 u="sng"/>
              <a:t>email </a:t>
            </a:r>
            <a:r>
              <a:rPr lang="de-DE" sz="1400"/>
              <a:t>- “E-Mail”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url - “Homepage”</a:t>
            </a:r>
            <a:endParaRPr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description - “Produkte/Infos”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#AddressMapping_JSON -&gt; </a:t>
            </a:r>
            <a:r>
              <a:rPr lang="de-DE" sz="1400" u="sng"/>
              <a:t>PostalAddress</a:t>
            </a:r>
            <a:endParaRPr sz="1400" u="sng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400"/>
              <a:t>streetAddress - “Adresse”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400"/>
              <a:t>addressLocality - “Ort”</a:t>
            </a:r>
            <a:endParaRPr sz="14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400"/>
              <a:t>postalCode - “PLZ”</a:t>
            </a:r>
            <a:endParaRPr sz="14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400"/>
              <a:t>addressRegion - “Bundesland”</a:t>
            </a:r>
            <a:endParaRPr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#ContactMapping_JSON -&gt; ContactPoint</a:t>
            </a:r>
            <a:endParaRPr sz="14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400"/>
              <a:t>name - “Kontakt”</a:t>
            </a:r>
            <a:endParaRPr sz="1800"/>
          </a:p>
        </p:txBody>
      </p:sp>
      <p:sp>
        <p:nvSpPr>
          <p:cNvPr id="147" name="Google Shape;147;g128c22cca49_0_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8" name="Google Shape;148;g128c22cca49_0_9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Mapping - firmenregister.de</a:t>
            </a:r>
            <a:endParaRPr sz="1700"/>
          </a:p>
        </p:txBody>
      </p:sp>
      <p:sp>
        <p:nvSpPr>
          <p:cNvPr id="149" name="Google Shape;149;g128c22cca49_0_9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8c22cca49_0_9"/>
          <p:cNvSpPr txBox="1"/>
          <p:nvPr/>
        </p:nvSpPr>
        <p:spPr>
          <a:xfrm>
            <a:off x="5087550" y="822250"/>
            <a:ext cx="4084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</a:rPr>
              <a:t>…..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&lt;#LOGICALSOURCE&gt;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rml:source "firmenregister.json";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rml:referenceFormulation ql:JSONPath;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rml:iterator "$.[*]".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&lt;#LodgingBusinessMapping&gt;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rml:logicalSource &lt;#LOGICALSOURCE&gt;;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rr:subjectMap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rr:template "https://lodgingbusiness.example.com/{Firmenname}";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rr:class schema:Hotel;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rr:predicateObjectMap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rr:predicate schema:name;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rr:objectMap [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  rml:reference "Firmenname"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…..</a:t>
            </a:r>
            <a:endParaRPr sz="1200"/>
          </a:p>
        </p:txBody>
      </p:sp>
      <p:sp>
        <p:nvSpPr>
          <p:cNvPr id="151" name="Google Shape;151;g128c22cca49_0_9"/>
          <p:cNvSpPr txBox="1"/>
          <p:nvPr/>
        </p:nvSpPr>
        <p:spPr>
          <a:xfrm>
            <a:off x="5087550" y="54064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de-DE" sz="1000"/>
              <a:t>4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Mapping f</a:t>
            </a:r>
            <a:r>
              <a:rPr lang="de-DE" sz="1000"/>
              <a:t>ile for 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firmenregister.de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1a5b0f14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8" name="Google Shape;158;g1311a5b0f14_0_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Assessment - firmenregister.de</a:t>
            </a:r>
            <a:endParaRPr sz="1700"/>
          </a:p>
        </p:txBody>
      </p:sp>
      <p:sp>
        <p:nvSpPr>
          <p:cNvPr id="159" name="Google Shape;159;g1311a5b0f14_0_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311a5b0f14_0_0"/>
          <p:cNvSpPr txBox="1"/>
          <p:nvPr/>
        </p:nvSpPr>
        <p:spPr>
          <a:xfrm>
            <a:off x="1585175" y="413732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de-DE" sz="1000"/>
              <a:t>5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assessment results for www.firmenregister.de </a:t>
            </a:r>
            <a:r>
              <a:rPr lang="de-DE" sz="1000"/>
              <a:t>after programmatic and manual assessment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11a5b0f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3210"/>
            <a:ext cx="8839199" cy="235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c20e8a57a_0_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8" name="Google Shape;168;g12c20e8a57a_0_7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Data source: www.wikidata.org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de-DE" sz="2000"/>
              <a:t>SPARQL query, schema alignment, mapping, and assessment.</a:t>
            </a:r>
            <a:endParaRPr i="1" sz="2000"/>
          </a:p>
        </p:txBody>
      </p:sp>
      <p:sp>
        <p:nvSpPr>
          <p:cNvPr id="169" name="Google Shape;169;g12c20e8a57a_0_7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bf958688e_0_15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Focus on mandatory data</a:t>
            </a:r>
            <a:r>
              <a:rPr lang="de-DE" sz="1800"/>
              <a:t> </a:t>
            </a:r>
            <a:r>
              <a:rPr b="1" lang="de-DE" sz="1800"/>
              <a:t>first</a:t>
            </a:r>
            <a:endParaRPr b="1" sz="1800"/>
          </a:p>
        </p:txBody>
      </p:sp>
      <p:sp>
        <p:nvSpPr>
          <p:cNvPr id="176" name="Google Shape;176;g12bf958688e_0_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7" name="Google Shape;177;g12bf958688e_0_15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SPARQL - Query</a:t>
            </a:r>
            <a:endParaRPr/>
          </a:p>
        </p:txBody>
      </p:sp>
      <p:pic>
        <p:nvPicPr>
          <p:cNvPr id="178" name="Google Shape;178;g12bf958688e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287" y="1732610"/>
            <a:ext cx="6465425" cy="373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2bf958688e_0_15"/>
          <p:cNvSpPr txBox="1"/>
          <p:nvPr/>
        </p:nvSpPr>
        <p:spPr>
          <a:xfrm>
            <a:off x="1339275" y="542260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de-DE" sz="1000"/>
              <a:t>6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SPARQL query used on www.wikidata.org 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2bf958688e_0_15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bf958688e_0_41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Focus on mandatory data</a:t>
            </a:r>
            <a:r>
              <a:rPr lang="de-DE" sz="1800"/>
              <a:t> </a:t>
            </a:r>
            <a:r>
              <a:rPr b="1" lang="de-DE" sz="1800"/>
              <a:t>first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3273 instances from wikidata</a:t>
            </a:r>
            <a:endParaRPr b="1" sz="1800"/>
          </a:p>
        </p:txBody>
      </p:sp>
      <p:sp>
        <p:nvSpPr>
          <p:cNvPr id="187" name="Google Shape;187;g12bf958688e_0_4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8" name="Google Shape;188;g12bf958688e_0_41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SPARQL - Query Result</a:t>
            </a:r>
            <a:endParaRPr/>
          </a:p>
        </p:txBody>
      </p:sp>
      <p:sp>
        <p:nvSpPr>
          <p:cNvPr id="189" name="Google Shape;189;g12bf958688e_0_41"/>
          <p:cNvSpPr txBox="1"/>
          <p:nvPr/>
        </p:nvSpPr>
        <p:spPr>
          <a:xfrm>
            <a:off x="1581150" y="532420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de-DE" sz="1000"/>
              <a:t>7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JSON data received after using the SPARQL query on www.wikidata.org 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2bf958688e_0_41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bf958688e_0_41"/>
          <p:cNvSpPr txBox="1"/>
          <p:nvPr/>
        </p:nvSpPr>
        <p:spPr>
          <a:xfrm>
            <a:off x="1504950" y="1365600"/>
            <a:ext cx="7172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"hotelLabel": "Hilton Munich Park",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"countryLabel": "Germany",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"email_address": "mailto:info.munich@hilton.com",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"phone_number": "+49-89-38450",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"street_address": "Am Tucherpark 7",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"postal_code": "80538",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"official_website": "https://www.hilton.com/en/hotels/muchitw-hilton-munich-park/",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"lat": "48.152449",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"lon": "11.598353",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"inception": "1972-07-01T00:00:00Z",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</a:t>
            </a:r>
            <a:r>
              <a:rPr lang="de-DE">
                <a:solidFill>
                  <a:schemeClr val="dk1"/>
                </a:solidFill>
              </a:rPr>
              <a:t>"</a:t>
            </a:r>
            <a:r>
              <a:rPr lang="de-DE"/>
              <a:t>owned_byLabel</a:t>
            </a:r>
            <a:r>
              <a:rPr lang="de-DE">
                <a:solidFill>
                  <a:schemeClr val="dk1"/>
                </a:solidFill>
              </a:rPr>
              <a:t>"</a:t>
            </a:r>
            <a:r>
              <a:rPr lang="de-DE"/>
              <a:t>: </a:t>
            </a:r>
            <a:r>
              <a:rPr lang="de-DE">
                <a:solidFill>
                  <a:schemeClr val="dk1"/>
                </a:solidFill>
              </a:rPr>
              <a:t>"Hilton Worldwide"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},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bf958688e_0_3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Properties: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 u="sng"/>
              <a:t>name</a:t>
            </a:r>
            <a:r>
              <a:rPr lang="de-DE" sz="1400"/>
              <a:t>  - “hotelLabel”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 u="sng"/>
              <a:t>telephone</a:t>
            </a:r>
            <a:r>
              <a:rPr lang="de-DE" sz="1400"/>
              <a:t> - “phone_number”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faxNumber - “fax_number”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 u="sng"/>
              <a:t>email </a:t>
            </a:r>
            <a:r>
              <a:rPr lang="de-DE" sz="1400"/>
              <a:t>- “email_address”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url - “official_website”</a:t>
            </a:r>
            <a:endParaRPr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foundingDate- “inception”</a:t>
            </a:r>
            <a:endParaRPr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checkinTime- “check_in_timeLabel”</a:t>
            </a:r>
            <a:endParaRPr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checkoutTime- “check_out_timeLabel”</a:t>
            </a:r>
            <a:endParaRPr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#Address -&gt; </a:t>
            </a:r>
            <a:r>
              <a:rPr lang="de-DE" sz="1400" u="sng"/>
              <a:t>PostalAddress</a:t>
            </a:r>
            <a:endParaRPr sz="1400" u="sng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#GeoCoords -&gt; GeoCoordinates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#Image -&gt; ImageObject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#Owner -&gt; Person</a:t>
            </a:r>
            <a:endParaRPr sz="1400"/>
          </a:p>
        </p:txBody>
      </p:sp>
      <p:sp>
        <p:nvSpPr>
          <p:cNvPr id="198" name="Google Shape;198;g12bf958688e_0_3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9" name="Google Shape;199;g12bf958688e_0_3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Mapping - wikidata.org</a:t>
            </a:r>
            <a:endParaRPr sz="1700"/>
          </a:p>
        </p:txBody>
      </p:sp>
      <p:sp>
        <p:nvSpPr>
          <p:cNvPr id="200" name="Google Shape;200;g12bf958688e_0_30"/>
          <p:cNvSpPr txBox="1"/>
          <p:nvPr/>
        </p:nvSpPr>
        <p:spPr>
          <a:xfrm>
            <a:off x="5087550" y="58094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de-DE" sz="1000"/>
              <a:t>8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code snippet used for mapping a hotel.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2bf958688e_0_3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bf958688e_0_30"/>
          <p:cNvSpPr txBox="1"/>
          <p:nvPr/>
        </p:nvSpPr>
        <p:spPr>
          <a:xfrm>
            <a:off x="5087550" y="822250"/>
            <a:ext cx="40842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</a:rPr>
              <a:t>…..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&lt;#Mapping&gt;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rml:logicalSource &lt;#LOGICALSOURCE&gt;;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rr:subjectMap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rr:template "https://schema.org/Hotel/{hotelLabel}";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rr:class schema:Hotel;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   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rr:predicateObjectMap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rr:predicate schema:name;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rr:objectMap [ rml:reference "hotelLabel" 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  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rr:predicateObjectMap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rr:predicate schema:email;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rr:objectMap [ rml:reference "email_address" 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rr:predicateObjectMap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rr:predicate schema:telephone;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rr:objectMap [ rml:reference "phone_number" 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…..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bf958688e_0_75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400"/>
          </a:p>
        </p:txBody>
      </p:sp>
      <p:sp>
        <p:nvSpPr>
          <p:cNvPr id="209" name="Google Shape;209;g12bf958688e_0_7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0" name="Google Shape;210;g12bf958688e_0_75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Importing contd. - wikidata.org</a:t>
            </a:r>
            <a:endParaRPr sz="1700"/>
          </a:p>
        </p:txBody>
      </p:sp>
      <p:pic>
        <p:nvPicPr>
          <p:cNvPr id="211" name="Google Shape;211;g12bf958688e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826" y="1163325"/>
            <a:ext cx="5628349" cy="453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2bf958688e_0_75"/>
          <p:cNvSpPr txBox="1"/>
          <p:nvPr/>
        </p:nvSpPr>
        <p:spPr>
          <a:xfrm>
            <a:off x="1331375" y="57040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de-DE" sz="1000"/>
              <a:t>9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detailed view of a newly inserted hotel instance.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2bf958688e_0_75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8c22cca49_0_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Domain Selection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Metrics &amp; Dimensions definition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Intermediate External Source Conclusion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Web Scraper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Mapping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Assessment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Data source comparison &amp; final data source conclusion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Duplicate detection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Error detection</a:t>
            </a:r>
            <a:endParaRPr sz="1800"/>
          </a:p>
        </p:txBody>
      </p:sp>
      <p:sp>
        <p:nvSpPr>
          <p:cNvPr id="37" name="Google Shape;37;g128c22cca49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" name="Google Shape;38;g128c22cca49_0_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39" name="Google Shape;39;g128c22cca49_0_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</a:t>
            </a: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b="0" i="0" lang="de-DE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de-DE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.2022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bf958688e_0_5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0" name="Google Shape;220;g12bf958688e_0_52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Assessment - wikidata.org</a:t>
            </a:r>
            <a:endParaRPr sz="1700"/>
          </a:p>
        </p:txBody>
      </p:sp>
      <p:sp>
        <p:nvSpPr>
          <p:cNvPr id="221" name="Google Shape;221;g12bf958688e_0_52"/>
          <p:cNvSpPr txBox="1"/>
          <p:nvPr/>
        </p:nvSpPr>
        <p:spPr>
          <a:xfrm>
            <a:off x="515000" y="458165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</a:t>
            </a:r>
            <a:r>
              <a:rPr lang="de-DE" sz="1000"/>
              <a:t>0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assessment results for www.wikidata.org 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12bf958688e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4650"/>
            <a:ext cx="8839199" cy="2096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2bf958688e_0_52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bf958688e_0_8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0" name="Google Shape;230;g12bf958688e_0_88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Assessment - Comparison</a:t>
            </a:r>
            <a:endParaRPr sz="1700"/>
          </a:p>
        </p:txBody>
      </p:sp>
      <p:sp>
        <p:nvSpPr>
          <p:cNvPr id="231" name="Google Shape;231;g12bf958688e_0_88"/>
          <p:cNvSpPr txBox="1"/>
          <p:nvPr/>
        </p:nvSpPr>
        <p:spPr>
          <a:xfrm>
            <a:off x="2146113" y="666100"/>
            <a:ext cx="48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source: www.firmenregister.de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2bf958688e_0_88"/>
          <p:cNvSpPr txBox="1"/>
          <p:nvPr/>
        </p:nvSpPr>
        <p:spPr>
          <a:xfrm>
            <a:off x="2146788" y="3294550"/>
            <a:ext cx="48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source: www.wikidata.org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2bf958688e_0_88"/>
          <p:cNvSpPr txBox="1"/>
          <p:nvPr/>
        </p:nvSpPr>
        <p:spPr>
          <a:xfrm>
            <a:off x="365975" y="586782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</a:t>
            </a:r>
            <a:r>
              <a:rPr lang="de-DE" sz="1000"/>
              <a:t>1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assessment results for both data sources (www.firmenregister.de and www.wikidata.org) 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12bf958688e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1210"/>
            <a:ext cx="8839199" cy="235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2bf958688e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25" y="3694750"/>
            <a:ext cx="8839199" cy="2096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2bf958688e_0_88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1472fa66d_0_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3" name="Google Shape;243;g131472fa66d_0_3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Duplicate Detection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de-DE" sz="2000"/>
              <a:t>What tool? Why?</a:t>
            </a:r>
            <a:endParaRPr i="1" sz="2000"/>
          </a:p>
        </p:txBody>
      </p:sp>
      <p:sp>
        <p:nvSpPr>
          <p:cNvPr id="244" name="Google Shape;244;g131472fa66d_0_3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43bcaa779_0_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Duke</a:t>
            </a:r>
            <a:r>
              <a:rPr baseline="30000" lang="de-DE" sz="1800"/>
              <a:t>1</a:t>
            </a:r>
            <a:r>
              <a:rPr lang="de-DE" sz="1800"/>
              <a:t> tool for detection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Pros: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Interactive mode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Easy to start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Cons: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Difficult Tuning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Time intensive</a:t>
            </a:r>
            <a:endParaRPr sz="1800"/>
          </a:p>
        </p:txBody>
      </p:sp>
      <p:sp>
        <p:nvSpPr>
          <p:cNvPr id="251" name="Google Shape;251;g1343bcaa779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2" name="Google Shape;252;g1343bcaa779_0_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Duplicate Detection - Duke</a:t>
            </a:r>
            <a:endParaRPr sz="1700"/>
          </a:p>
        </p:txBody>
      </p:sp>
      <p:sp>
        <p:nvSpPr>
          <p:cNvPr id="253" name="Google Shape;253;g1343bcaa779_0_0"/>
          <p:cNvSpPr txBox="1"/>
          <p:nvPr/>
        </p:nvSpPr>
        <p:spPr>
          <a:xfrm>
            <a:off x="365975" y="586782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aseline="30000" lang="de-DE" sz="1000"/>
              <a:t>1</a:t>
            </a:r>
            <a:r>
              <a:rPr lang="de-DE" sz="1000"/>
              <a:t> https://github.com/largsa/Duke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343bcaa779_0_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43bcaa779_0_11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Compared properties: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Name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Email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Postalcode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Phone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Locality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Url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Fax</a:t>
            </a:r>
            <a:endParaRPr sz="1800"/>
          </a:p>
        </p:txBody>
      </p:sp>
      <p:sp>
        <p:nvSpPr>
          <p:cNvPr id="261" name="Google Shape;261;g1343bcaa779_0_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2" name="Google Shape;262;g1343bcaa779_0_11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Duplicate Detection - Properties</a:t>
            </a:r>
            <a:endParaRPr sz="1700"/>
          </a:p>
        </p:txBody>
      </p:sp>
      <p:sp>
        <p:nvSpPr>
          <p:cNvPr id="263" name="Google Shape;263;g1343bcaa779_0_11"/>
          <p:cNvSpPr txBox="1"/>
          <p:nvPr>
            <p:ph idx="1" type="body"/>
          </p:nvPr>
        </p:nvSpPr>
        <p:spPr>
          <a:xfrm>
            <a:off x="4092775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Ignored propertie</a:t>
            </a:r>
            <a:r>
              <a:rPr lang="de-DE" sz="1800"/>
              <a:t>s: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country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checkinTime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checkoutTime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image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foundingDate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latitude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longitude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address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founder</a:t>
            </a:r>
            <a:endParaRPr sz="1800"/>
          </a:p>
        </p:txBody>
      </p:sp>
      <p:sp>
        <p:nvSpPr>
          <p:cNvPr id="264" name="Google Shape;264;g1343bcaa779_0_11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44b02c1fa_0_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C</a:t>
            </a:r>
            <a:r>
              <a:rPr b="1" lang="de-DE" sz="1800"/>
              <a:t>onfiguration values: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800"/>
              <a:t>Name 		- LOW = 0.1	HIGH = 0.6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800"/>
              <a:t>Email		- LOW = 0.45	HIGH = 0.85</a:t>
            </a:r>
            <a:endParaRPr b="1" sz="1800">
              <a:solidFill>
                <a:srgbClr val="FF0000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800"/>
              <a:t>Postalcode	- LOW = 0.1	HIGH = 0.6</a:t>
            </a:r>
            <a:endParaRPr b="1" sz="1800">
              <a:solidFill>
                <a:srgbClr val="FF0000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800"/>
              <a:t>Phone		- LOW = 0.2	HIGH = 0.85</a:t>
            </a:r>
            <a:endParaRPr b="1" sz="1800">
              <a:solidFill>
                <a:srgbClr val="00FF00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de-DE" sz="1800"/>
              <a:t>Locality		- LOW = 0.1	HIGH = 0.6</a:t>
            </a:r>
            <a:endParaRPr b="1" sz="1800">
              <a:solidFill>
                <a:srgbClr val="FF0000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1" lang="de-DE" sz="1800"/>
              <a:t>Url			- LOW = 0.1	HIGH = 0.85</a:t>
            </a:r>
            <a:endParaRPr b="1" i="1"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1" lang="de-DE" sz="1800"/>
              <a:t>Fax			- LOW = 0.1	HIGH = 0.85</a:t>
            </a:r>
            <a:endParaRPr b="1" i="1" sz="1800"/>
          </a:p>
        </p:txBody>
      </p:sp>
      <p:sp>
        <p:nvSpPr>
          <p:cNvPr id="271" name="Google Shape;271;g1344b02c1fa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2" name="Google Shape;272;g1344b02c1fa_0_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Duplicate Detection - Configuration Values</a:t>
            </a:r>
            <a:endParaRPr sz="1700"/>
          </a:p>
        </p:txBody>
      </p:sp>
      <p:sp>
        <p:nvSpPr>
          <p:cNvPr id="273" name="Google Shape;273;g1344b02c1fa_0_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44b02c1fa_0_8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Issues during third detection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124 detections</a:t>
            </a:r>
            <a:endParaRPr sz="1800">
              <a:solidFill>
                <a:srgbClr val="00FF00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94 duplicates		(~76%)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Many correct duplicates</a:t>
            </a:r>
            <a:endParaRPr i="1" sz="1800"/>
          </a:p>
        </p:txBody>
      </p:sp>
      <p:sp>
        <p:nvSpPr>
          <p:cNvPr id="280" name="Google Shape;280;g1344b02c1fa_0_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1" name="Google Shape;281;g1344b02c1fa_0_8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Duplicate Detection</a:t>
            </a:r>
            <a:endParaRPr sz="1700"/>
          </a:p>
        </p:txBody>
      </p:sp>
      <p:sp>
        <p:nvSpPr>
          <p:cNvPr id="282" name="Google Shape;282;g1344b02c1fa_0_8"/>
          <p:cNvSpPr txBox="1"/>
          <p:nvPr/>
        </p:nvSpPr>
        <p:spPr>
          <a:xfrm>
            <a:off x="1519176" y="5633500"/>
            <a:ext cx="601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de-DE" sz="1000"/>
              <a:t>12</a:t>
            </a:r>
            <a:r>
              <a:rPr lang="de-DE" sz="1000"/>
              <a:t>: This detection was considered the toughest one, as it was unclear if it was a duplicate or not.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1344b02c1f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425" y="2944300"/>
            <a:ext cx="625792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344b02c1fa_0_8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4ac951e07_0_20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1" name="Google Shape;291;g134ac951e07_0_207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Error </a:t>
            </a:r>
            <a:r>
              <a:rPr lang="de-DE"/>
              <a:t>Detection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de-DE" sz="2000"/>
              <a:t>Procedure, Tool and Outcome</a:t>
            </a:r>
            <a:endParaRPr i="1" sz="2000"/>
          </a:p>
        </p:txBody>
      </p:sp>
      <p:sp>
        <p:nvSpPr>
          <p:cNvPr id="292" name="Google Shape;292;g134ac951e07_0_207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4ac951e07_0_228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Use the domain specification as an initial guideline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Mandatory properties first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Optional properties second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Check expected formats and assign </a:t>
            </a:r>
            <a:r>
              <a:rPr b="1" lang="de-DE" sz="1800"/>
              <a:t>sh:patterns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Use already existing instances as a guideline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example: </a:t>
            </a:r>
            <a:r>
              <a:rPr lang="de-DE" sz="1800"/>
              <a:t>Onlim’s inserted instances may have language tags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Adjust to accept language tags or strings using </a:t>
            </a:r>
            <a:r>
              <a:rPr b="1" lang="de-DE" sz="1800"/>
              <a:t>sh:or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Tool used: shacl.org/playground/</a:t>
            </a:r>
            <a:endParaRPr sz="1800"/>
          </a:p>
        </p:txBody>
      </p:sp>
      <p:sp>
        <p:nvSpPr>
          <p:cNvPr id="299" name="Google Shape;299;g134ac951e07_0_22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0" name="Google Shape;300;g134ac951e07_0_228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Error </a:t>
            </a:r>
            <a:r>
              <a:rPr lang="de-DE"/>
              <a:t>Detection - Procedure &amp; Tool</a:t>
            </a:r>
            <a:endParaRPr sz="1700"/>
          </a:p>
        </p:txBody>
      </p:sp>
      <p:sp>
        <p:nvSpPr>
          <p:cNvPr id="301" name="Google Shape;301;g134ac951e07_0_228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34ac951e07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900" y="3891400"/>
            <a:ext cx="6784200" cy="20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34ac951e07_0_228"/>
          <p:cNvSpPr txBox="1"/>
          <p:nvPr/>
        </p:nvSpPr>
        <p:spPr>
          <a:xfrm>
            <a:off x="1058100" y="5783125"/>
            <a:ext cx="70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de-DE" sz="1000"/>
              <a:t>13: The given domain specification for LodgingBusiness. We used the Range / Type and Cardinality columns as a guideline.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7e56f418b_0_2"/>
          <p:cNvSpPr txBox="1"/>
          <p:nvPr>
            <p:ph idx="1" type="body"/>
          </p:nvPr>
        </p:nvSpPr>
        <p:spPr>
          <a:xfrm>
            <a:off x="628650" y="555525"/>
            <a:ext cx="85155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Total Validation Reports: 20’516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12,799 are sh:MinCountConstraintComponent</a:t>
            </a:r>
            <a:endParaRPr sz="1800"/>
          </a:p>
          <a:p>
            <a: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Assessment of a subset: 13 out of 358 for instance completeness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6480 are owner violations</a:t>
            </a:r>
            <a:endParaRPr sz="1800"/>
          </a:p>
          <a:p>
            <a: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sh:MinCountConstraintComponent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/>
              <a:t>sh:NodeConstraintComponent</a:t>
            </a:r>
            <a:endParaRPr/>
          </a:p>
        </p:txBody>
      </p:sp>
      <p:sp>
        <p:nvSpPr>
          <p:cNvPr id="310" name="Google Shape;310;g137e56f418b_0_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1" name="Google Shape;311;g137e56f418b_0_2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Error Detection - Outcome</a:t>
            </a:r>
            <a:endParaRPr sz="1700"/>
          </a:p>
        </p:txBody>
      </p:sp>
      <p:sp>
        <p:nvSpPr>
          <p:cNvPr id="312" name="Google Shape;312;g137e56f418b_0_2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137e56f418b_0_2"/>
          <p:cNvSpPr txBox="1"/>
          <p:nvPr/>
        </p:nvSpPr>
        <p:spPr>
          <a:xfrm>
            <a:off x="2956775" y="5600975"/>
            <a:ext cx="327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DE" sz="1000"/>
              <a:t>Figure 14: A code snippet of an AddressShape in SHACL. Here it is checked if the entered country is “Germany”.</a:t>
            </a:r>
            <a:endParaRPr sz="1000"/>
          </a:p>
        </p:txBody>
      </p:sp>
      <p:sp>
        <p:nvSpPr>
          <p:cNvPr id="314" name="Google Shape;314;g137e56f418b_0_2"/>
          <p:cNvSpPr txBox="1"/>
          <p:nvPr/>
        </p:nvSpPr>
        <p:spPr>
          <a:xfrm>
            <a:off x="2934900" y="3175325"/>
            <a:ext cx="5047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200"/>
              <a:t>…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schema:AddressShape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	a sh:NodeShape 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	sh:closed false 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	sh:targetClass schema:PostalAddress 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	sh:property [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      sh:path schema:addressCountry 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        sh:datatype xsd:string 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      	sh:minCount 0 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      	sh:hasValue "Germany" 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      	sh:name "is in Germany" ;      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200"/>
              <a:t>    ] 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1200"/>
              <a:t>…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37e56f418b_0_2"/>
          <p:cNvSpPr/>
          <p:nvPr/>
        </p:nvSpPr>
        <p:spPr>
          <a:xfrm>
            <a:off x="2934900" y="3329550"/>
            <a:ext cx="3274200" cy="232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4ac951e07_0_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259 hotel instances</a:t>
            </a:r>
            <a:endParaRPr b="1" sz="18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6" name="Google Shape;46;g134ac951e07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7" name="Google Shape;47;g134ac951e07_0_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Domain Selection</a:t>
            </a:r>
            <a:endParaRPr/>
          </a:p>
        </p:txBody>
      </p:sp>
      <p:sp>
        <p:nvSpPr>
          <p:cNvPr id="48" name="Google Shape;48;g134ac951e07_0_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g134ac951e0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265" y="1328183"/>
            <a:ext cx="7005341" cy="404375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134ac951e07_0_0"/>
          <p:cNvSpPr/>
          <p:nvPr/>
        </p:nvSpPr>
        <p:spPr>
          <a:xfrm>
            <a:off x="3971450" y="4942364"/>
            <a:ext cx="2433900" cy="528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34ac951e07_0_0"/>
          <p:cNvSpPr/>
          <p:nvPr/>
        </p:nvSpPr>
        <p:spPr>
          <a:xfrm>
            <a:off x="6304140" y="3548829"/>
            <a:ext cx="1744200" cy="2172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34ac951e07_0_0"/>
          <p:cNvSpPr txBox="1"/>
          <p:nvPr/>
        </p:nvSpPr>
        <p:spPr>
          <a:xfrm>
            <a:off x="1394075" y="5614288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1: The class hierarchy visualisation of GTKG displaying the existing hotel instances.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2" name="Google Shape;322;p16"/>
          <p:cNvSpPr txBox="1"/>
          <p:nvPr>
            <p:ph type="title"/>
          </p:nvPr>
        </p:nvSpPr>
        <p:spPr>
          <a:xfrm>
            <a:off x="628651" y="250426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lang="de-DE" sz="4700"/>
              <a:t>Statistics</a:t>
            </a:r>
            <a:endParaRPr sz="4700"/>
          </a:p>
        </p:txBody>
      </p:sp>
      <p:sp>
        <p:nvSpPr>
          <p:cNvPr id="323" name="Google Shape;323;p16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i="1" lang="de-DE" sz="2200"/>
              <a:t>What has changed?</a:t>
            </a:r>
            <a:endParaRPr i="1" sz="1600"/>
          </a:p>
        </p:txBody>
      </p:sp>
      <p:sp>
        <p:nvSpPr>
          <p:cNvPr id="324" name="Google Shape;324;p16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7c321024b_0_3"/>
          <p:cNvSpPr txBox="1"/>
          <p:nvPr>
            <p:ph idx="1" type="body"/>
          </p:nvPr>
        </p:nvSpPr>
        <p:spPr>
          <a:xfrm>
            <a:off x="0" y="621200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Before</a:t>
            </a:r>
            <a:r>
              <a:rPr lang="de-DE" sz="1800"/>
              <a:t>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10`874`984 triples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259 hotel instances</a:t>
            </a:r>
            <a:br>
              <a:rPr lang="de-DE" sz="1800"/>
            </a:br>
            <a:br>
              <a:rPr lang="de-DE" sz="1800"/>
            </a:b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Changes:</a:t>
            </a:r>
            <a:endParaRPr sz="18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>
                <a:solidFill>
                  <a:schemeClr val="accent6"/>
                </a:solidFill>
              </a:rPr>
              <a:t>110`050 </a:t>
            </a:r>
            <a:r>
              <a:rPr lang="de-DE" sz="1800"/>
              <a:t>more triples overall </a:t>
            </a:r>
            <a:r>
              <a:rPr lang="de-DE" sz="1800">
                <a:solidFill>
                  <a:schemeClr val="accent6"/>
                </a:solidFill>
              </a:rPr>
              <a:t>(~1%)</a:t>
            </a:r>
            <a:endParaRPr sz="1800">
              <a:solidFill>
                <a:schemeClr val="accent6"/>
              </a:solidFill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>
                <a:solidFill>
                  <a:schemeClr val="accent6"/>
                </a:solidFill>
              </a:rPr>
              <a:t>3`273 </a:t>
            </a:r>
            <a:r>
              <a:rPr lang="de-DE" sz="1800"/>
              <a:t>more hotels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/>
              <a:t>	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Our GitHub:</a:t>
            </a:r>
            <a:endParaRPr sz="1800"/>
          </a:p>
          <a:p>
            <a:pPr indent="-3175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https://github.com/csar8594/GTKG</a:t>
            </a:r>
            <a:endParaRPr sz="1400"/>
          </a:p>
        </p:txBody>
      </p:sp>
      <p:sp>
        <p:nvSpPr>
          <p:cNvPr id="331" name="Google Shape;331;g137c321024b_0_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2" name="Google Shape;332;g137c321024b_0_3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Statistics</a:t>
            </a:r>
            <a:endParaRPr sz="1700"/>
          </a:p>
        </p:txBody>
      </p:sp>
      <p:sp>
        <p:nvSpPr>
          <p:cNvPr id="333" name="Google Shape;333;g137c321024b_0_3"/>
          <p:cNvSpPr txBox="1"/>
          <p:nvPr>
            <p:ph idx="1" type="body"/>
          </p:nvPr>
        </p:nvSpPr>
        <p:spPr>
          <a:xfrm>
            <a:off x="3351600" y="621200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After</a:t>
            </a:r>
            <a:r>
              <a:rPr lang="de-DE" sz="1800"/>
              <a:t>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10`985`034 triples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DE" sz="1800"/>
              <a:t>3`532 hotel instances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334" name="Google Shape;334;g137c321024b_0_3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4ac951e07_0_19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1" name="Google Shape;341;g134ac951e07_0_199"/>
          <p:cNvSpPr txBox="1"/>
          <p:nvPr>
            <p:ph type="title"/>
          </p:nvPr>
        </p:nvSpPr>
        <p:spPr>
          <a:xfrm>
            <a:off x="628651" y="250426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lang="de-DE" sz="4700"/>
              <a:t>Issues</a:t>
            </a:r>
            <a:endParaRPr sz="4700"/>
          </a:p>
        </p:txBody>
      </p:sp>
      <p:sp>
        <p:nvSpPr>
          <p:cNvPr id="342" name="Google Shape;342;g134ac951e07_0_199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134ac951e07_0_199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i="1" lang="de-DE" sz="2200"/>
              <a:t>Obstacles and Lessons Learned</a:t>
            </a:r>
            <a:endParaRPr i="1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4ac951e07_0_39"/>
          <p:cNvSpPr txBox="1"/>
          <p:nvPr>
            <p:ph idx="1" type="body"/>
          </p:nvPr>
        </p:nvSpPr>
        <p:spPr>
          <a:xfrm>
            <a:off x="628650" y="461700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Problems: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de-DE" sz="1400"/>
              <a:t>data inside the .n3 is not sorted using pyRML -&gt; should look like below</a:t>
            </a: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br>
              <a:rPr b="1" lang="de-DE" sz="1400"/>
            </a:b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de-DE" sz="1400"/>
              <a:t>after successful import, the data is still not present inside graphDB due to this sorting problem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de-DE" sz="1400"/>
              <a:t>rocketRML does export the data sorted but only if the number of properties is low and no </a:t>
            </a:r>
            <a:r>
              <a:rPr b="1" i="1" lang="de-DE" sz="1400"/>
              <a:t>rr:parentTriplesMap </a:t>
            </a:r>
            <a:r>
              <a:rPr b="1" lang="de-DE" sz="1400"/>
              <a:t>are used -&gt; heap error</a:t>
            </a:r>
            <a:endParaRPr b="1" sz="1400"/>
          </a:p>
          <a:p>
            <a: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de-DE" sz="1400" u="sng"/>
              <a:t>Solution</a:t>
            </a:r>
            <a:r>
              <a:rPr b="1" lang="de-DE" sz="1400"/>
              <a:t>: using </a:t>
            </a:r>
            <a:r>
              <a:rPr b="1" i="1" lang="de-DE" sz="1400"/>
              <a:t>joinCondition</a:t>
            </a:r>
            <a:endParaRPr b="1" i="1" sz="1400"/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lang="de-DE" sz="1400"/>
              <a:t>and rocketRML</a:t>
            </a:r>
            <a:endParaRPr b="1" sz="1400"/>
          </a:p>
        </p:txBody>
      </p:sp>
      <p:sp>
        <p:nvSpPr>
          <p:cNvPr id="350" name="Google Shape;350;g134ac951e07_0_3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1" name="Google Shape;351;g134ac951e07_0_39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Importing - firmenregister.de</a:t>
            </a:r>
            <a:endParaRPr sz="1700"/>
          </a:p>
        </p:txBody>
      </p:sp>
      <p:sp>
        <p:nvSpPr>
          <p:cNvPr id="352" name="Google Shape;352;g134ac951e07_0_39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34ac951e07_0_39"/>
          <p:cNvSpPr txBox="1"/>
          <p:nvPr/>
        </p:nvSpPr>
        <p:spPr>
          <a:xfrm>
            <a:off x="5424300" y="5951425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lang="de-DE" sz="1000"/>
              <a:t> A1</a:t>
            </a:r>
            <a:r>
              <a:rPr b="0" i="0" lang="de-DE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joinCondition used to fix the heap error.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34ac951e07_0_39"/>
          <p:cNvSpPr txBox="1"/>
          <p:nvPr/>
        </p:nvSpPr>
        <p:spPr>
          <a:xfrm>
            <a:off x="746975" y="1530375"/>
            <a:ext cx="843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&lt;https://address.example.com/%C3%84u%C3%9Fere%20Ansbacher%20Str.%203&gt; &lt;http://www.w3.org/1999/02/22-rdf-syntax-ns#type&gt; &lt;https://schema.org/PostalAddress&gt; 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&lt;https://address.example.com/%C3%84u%C3%9Fere%20Ansbacher%20Str.%203&gt; &lt;https://schema.org/addressLocality&gt; "Weihenzell" 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&lt;https://address.example.com/%C3%84u%C3%9Fere%20Ansbacher%20Str.%203&gt; &lt;https://schema.org/addressRegion&gt; "Bayern"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5" name="Google Shape;355;g134ac951e07_0_39"/>
          <p:cNvSpPr txBox="1"/>
          <p:nvPr/>
        </p:nvSpPr>
        <p:spPr>
          <a:xfrm>
            <a:off x="5448775" y="3956650"/>
            <a:ext cx="5184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rr:predicateObjectMap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rr:predicate schema:PostalAddress;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rr:objectMap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  rr:parentTriplesMap &lt;#AddressMapping_JSON&gt;;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  rr:joinCondition [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      rr:child "Firmenname";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      rr:parent "Firmenname";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    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/>
              <a:t>    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];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7e56f418b_0_33"/>
          <p:cNvSpPr txBox="1"/>
          <p:nvPr>
            <p:ph idx="1" type="body"/>
          </p:nvPr>
        </p:nvSpPr>
        <p:spPr>
          <a:xfrm>
            <a:off x="628650" y="461700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Overall</a:t>
            </a:r>
            <a:r>
              <a:rPr lang="de-DE" sz="1800"/>
              <a:t>:</a:t>
            </a:r>
            <a:endParaRPr sz="18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Stick to vocabulary -&gt; mapping used example.com initially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C</a:t>
            </a:r>
            <a:r>
              <a:rPr lang="de-DE" sz="1400"/>
              <a:t>heck prefixes (http://schema.org </a:t>
            </a:r>
            <a:r>
              <a:rPr lang="de-DE" sz="1600">
                <a:solidFill>
                  <a:srgbClr val="212529"/>
                </a:solidFill>
                <a:highlight>
                  <a:srgbClr val="FFFFFF"/>
                </a:highlight>
              </a:rPr>
              <a:t>≠</a:t>
            </a:r>
            <a:r>
              <a:rPr lang="de-DE" sz="1400"/>
              <a:t> https://schema.org)</a:t>
            </a:r>
            <a:endParaRPr sz="1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Assessment:</a:t>
            </a:r>
            <a:endParaRPr sz="18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Assign less weight to accessibility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Use a hotel oriented data source</a:t>
            </a:r>
            <a:endParaRPr sz="1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Error Detection:</a:t>
            </a:r>
            <a:endParaRPr sz="18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Start earlier (Possibly parallel to mapping)</a:t>
            </a:r>
            <a:endParaRPr sz="1400"/>
          </a:p>
          <a:p>
            <a: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de-DE" sz="1400"/>
              <a:t>May help mapping process</a:t>
            </a:r>
            <a:endParaRPr sz="1400"/>
          </a:p>
          <a:p>
            <a:pPr indent="-3175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de-DE" sz="1400"/>
              <a:t>We have many empty Person instances from wrong mapping</a:t>
            </a:r>
            <a:endParaRPr sz="1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Syntactic validity vs. Semantic validity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62" name="Google Shape;362;g137e56f418b_0_3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3" name="Google Shape;363;g137e56f418b_0_33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Issues &amp; Lessons Learned</a:t>
            </a:r>
            <a:endParaRPr sz="1700"/>
          </a:p>
        </p:txBody>
      </p:sp>
      <p:sp>
        <p:nvSpPr>
          <p:cNvPr id="364" name="Google Shape;364;g137e56f418b_0_33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37e56f418b_0_33"/>
          <p:cNvSpPr/>
          <p:nvPr/>
        </p:nvSpPr>
        <p:spPr>
          <a:xfrm>
            <a:off x="2908325" y="1550075"/>
            <a:ext cx="300300" cy="300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37e56f418b_0_33"/>
          <p:cNvSpPr/>
          <p:nvPr/>
        </p:nvSpPr>
        <p:spPr>
          <a:xfrm>
            <a:off x="4468750" y="1550075"/>
            <a:ext cx="300300" cy="300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7e56f418b_0_4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3" name="Google Shape;373;g137e56f418b_0_47"/>
          <p:cNvSpPr txBox="1"/>
          <p:nvPr>
            <p:ph type="title"/>
          </p:nvPr>
        </p:nvSpPr>
        <p:spPr>
          <a:xfrm>
            <a:off x="628651" y="250426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lang="de-DE" sz="4700"/>
              <a:t>Thank You!</a:t>
            </a:r>
            <a:endParaRPr sz="4700"/>
          </a:p>
        </p:txBody>
      </p:sp>
      <p:sp>
        <p:nvSpPr>
          <p:cNvPr id="374" name="Google Shape;374;g137e56f418b_0_47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137e56f418b_0_47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i="1" lang="de-DE" sz="2200"/>
              <a:t>We are open to questions and feedback!</a:t>
            </a:r>
            <a:endParaRPr i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4ac951e07_0_12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Properties: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address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description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geo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image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isAccessibleForFree</a:t>
            </a:r>
            <a:endParaRPr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name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sameAs</a:t>
            </a:r>
            <a:endParaRPr sz="1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telephone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compliesWith</a:t>
            </a:r>
            <a:endParaRPr sz="23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Missing</a:t>
            </a:r>
            <a:r>
              <a:rPr lang="de-DE" sz="1800"/>
              <a:t> P</a:t>
            </a:r>
            <a:r>
              <a:rPr lang="de-DE" sz="1800"/>
              <a:t>roperties: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review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rating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owner</a:t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9" name="Google Shape;59;g134ac951e07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0" name="Google Shape;60;g134ac951e07_0_12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Domain Selection</a:t>
            </a:r>
            <a:endParaRPr/>
          </a:p>
        </p:txBody>
      </p:sp>
      <p:sp>
        <p:nvSpPr>
          <p:cNvPr id="61" name="Google Shape;61;g134ac951e07_0_12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g134ac951e0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439" y="1426597"/>
            <a:ext cx="5406584" cy="400480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34ac951e07_0_12"/>
          <p:cNvSpPr txBox="1"/>
          <p:nvPr/>
        </p:nvSpPr>
        <p:spPr>
          <a:xfrm>
            <a:off x="3142850" y="5431400"/>
            <a:ext cx="64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Figure 2: A detailed view of a specific hotel instance within the GTKG.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Accessibility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Provisioning of public endpoint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0.45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1 	If SPARQL and REST API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0.75 either SPARQL or REST API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0.5 	any form of offline data (e.g. csv)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	Otherwise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Retrievable format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0.45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1	If RDF export available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0.75	If JSON export available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0.5	If semi-structured data available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	Otherwise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Content negotiation</a:t>
            </a:r>
            <a:endParaRPr b="1"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0.1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1	If content negotiation is supported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	Otherwise</a:t>
            </a:r>
            <a:endParaRPr sz="1800"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Completeness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Instance completeness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br>
              <a:rPr lang="de-DE" sz="1800"/>
            </a:b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 </a:t>
            </a:r>
            <a:endParaRPr/>
          </a:p>
          <a:p>
            <a: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Population completeness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br>
              <a:rPr lang="de-DE" sz="1800"/>
            </a:b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 </a:t>
            </a:r>
            <a:endParaRPr sz="1800"/>
          </a:p>
          <a:p>
            <a: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994" y="3623065"/>
            <a:ext cx="4604915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8994" y="1960140"/>
            <a:ext cx="6699501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Accuracy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Formal Syntactic Validity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br>
              <a:rPr lang="de-DE" sz="1800"/>
            </a:b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m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i="1" lang="de-DE" sz="1800"/>
              <a:t>synValid()</a:t>
            </a:r>
            <a:r>
              <a:rPr lang="de-DE" sz="1800"/>
              <a:t> rule examples: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Postal Code:</a:t>
            </a:r>
            <a:endParaRPr sz="1800"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length of 5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starting from 01 to 99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-DE"/>
              <a:t>Phone number: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start with +49 or 0049 followed by a valid area code</a:t>
            </a:r>
            <a:endParaRPr/>
          </a:p>
          <a:p>
            <a:pPr indent="-3429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starting from 02 to 09</a:t>
            </a:r>
            <a:endParaRPr/>
          </a:p>
          <a:p>
            <a:pPr indent="-3429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total length between 3 and 5</a:t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92" name="Google Shape;92;p11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837" y="1867342"/>
            <a:ext cx="3410600" cy="4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Accuracy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Formal Semantic Validity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br>
              <a:rPr lang="de-DE" sz="1800"/>
            </a:b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 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i="1" lang="de-DE" sz="1800"/>
              <a:t>semValid()</a:t>
            </a:r>
            <a:r>
              <a:rPr lang="de-DE" sz="1800"/>
              <a:t> rule examples: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website</a:t>
            </a:r>
            <a:r>
              <a:rPr lang="de-DE" sz="1800"/>
              <a:t>:</a:t>
            </a:r>
            <a:endParaRPr sz="1800"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reachable or not?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-DE"/>
              <a:t>phone: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does the number belong to the correct hotel?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1" name="Google Shape;101;p12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438" y="2290291"/>
            <a:ext cx="3026462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www.wikidata.org: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SPARQL endpoint available!</a:t>
            </a:r>
            <a:br>
              <a:rPr lang="de-DE" sz="1400"/>
            </a:br>
            <a:br>
              <a:rPr lang="de-DE" sz="1400"/>
            </a:br>
            <a:br>
              <a:rPr lang="de-DE" sz="1400"/>
            </a:br>
            <a:br>
              <a:rPr lang="de-DE" sz="1400"/>
            </a:br>
            <a:endParaRPr sz="14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www.firmenregister.de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No endpoint available!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Solution: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400"/>
              <a:t>Scrape website</a:t>
            </a:r>
            <a:endParaRPr sz="1400"/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1" name="Google Shape;111;p13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DE"/>
              <a:t>Conclusion to External Sources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 I 29.06.2022</a:t>
            </a:r>
            <a:endParaRPr sz="1000">
              <a:solidFill>
                <a:srgbClr val="343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-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