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1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1" orient="horz"/>
        <p:guide pos="4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dd77263a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dd77263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1dd77263a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3640690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364069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263640690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25416a37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25416a3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2625416a37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1599d08e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1599d08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81599d08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69faeedb_0_1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069faeedb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1069faeedb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17" cy="68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683568" y="4221088"/>
            <a:ext cx="7772400" cy="5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00328" y="4941168"/>
            <a:ext cx="776010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332656"/>
            <a:ext cx="2404135" cy="59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98526" y="2276873"/>
            <a:ext cx="788670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98526" y="1268760"/>
            <a:ext cx="7886700" cy="54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434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98526" y="1268760"/>
            <a:ext cx="7886700" cy="471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98526" y="2276872"/>
            <a:ext cx="7886700" cy="367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434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>
  <p:cSld name="Abschnittsüberschrif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0158" y="1268760"/>
            <a:ext cx="7886700" cy="49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0158" y="2276872"/>
            <a:ext cx="788670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434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bschnittsüberschrift">
  <p:cSld name="2_Abschnittsüberschrif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1268760"/>
            <a:ext cx="7886700" cy="49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2276872"/>
            <a:ext cx="788670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8B2D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EB8B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434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11560" y="1268760"/>
            <a:ext cx="7886700" cy="54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6364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11560" y="2276871"/>
            <a:ext cx="3960440" cy="370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788024" y="2276872"/>
            <a:ext cx="3636491" cy="370841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3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434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 showMasterSp="0">
  <p:cSld name="Benutzerdefiniertes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5564872" y="6500663"/>
            <a:ext cx="2808312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www.sti-innsbruck.at</a:t>
            </a:r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5564872" y="6268670"/>
            <a:ext cx="269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www.uibk.ac.at/informatik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treet filled with traffic at night&#10;&#10;Description generated with high confidence"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399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9144000" cy="687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3648" y="6309320"/>
            <a:ext cx="831275" cy="2050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hema.org/Text" TargetMode="External"/><Relationship Id="rId4" Type="http://schemas.openxmlformats.org/officeDocument/2006/relationships/hyperlink" Target="https://schema.org/Integer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ctrTitle"/>
          </p:nvPr>
        </p:nvSpPr>
        <p:spPr>
          <a:xfrm>
            <a:off x="382543" y="4413813"/>
            <a:ext cx="7772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>
                <a:solidFill>
                  <a:srgbClr val="3F3F3F"/>
                </a:solidFill>
              </a:rPr>
              <a:t>SE Research Seminar: Knowledge Graphs Knowledge Assessment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80588" y="5224668"/>
            <a:ext cx="77763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i="1" lang="de-DE">
                <a:solidFill>
                  <a:srgbClr val="666666"/>
                </a:solidFill>
              </a:rPr>
              <a:t>By Penz Manuel, Rasmusen </a:t>
            </a:r>
            <a:r>
              <a:rPr i="1" lang="de-DE">
                <a:solidFill>
                  <a:srgbClr val="666666"/>
                </a:solidFill>
              </a:rPr>
              <a:t>Sven</a:t>
            </a:r>
            <a:r>
              <a:rPr i="1" lang="de-DE">
                <a:solidFill>
                  <a:srgbClr val="666666"/>
                </a:solidFill>
              </a:rPr>
              <a:t>, Zaric </a:t>
            </a:r>
            <a:r>
              <a:rPr i="1" lang="de-DE">
                <a:solidFill>
                  <a:srgbClr val="666666"/>
                </a:solidFill>
              </a:rPr>
              <a:t>Marko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Accessibility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Provisioning of public endpoint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0.45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 	If SPARQL and REST API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0.75 If SPARQL or REST API endpoint is publicly available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0.5 	any form of offline data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Retrievable format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0.45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	If RDF </a:t>
            </a:r>
            <a:r>
              <a:rPr lang="de-DE" sz="1800"/>
              <a:t>export available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0.75	If JSON export available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0.5	If semi-structured data available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Content negotiation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0.1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1	If content negotiation is supported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0	Otherwise</a:t>
            </a:r>
            <a:endParaRPr sz="1800"/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Sven, Zaric Marko I 27.04.2022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Completeness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Instance completeness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Population completeness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t/>
            </a:r>
            <a:endParaRPr sz="1800"/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</a:t>
            </a: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Sven</a:t>
            </a: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, Zaric </a:t>
            </a: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Marko</a:t>
            </a: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 I 27.04.2022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525" y="2916749"/>
            <a:ext cx="4604915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525" y="1713425"/>
            <a:ext cx="6699501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Accuracy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Formal Semantic validity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m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i="1" lang="de-DE" sz="1800"/>
              <a:t>semValid()</a:t>
            </a:r>
            <a:r>
              <a:rPr lang="de-DE" sz="1800"/>
              <a:t> rule examples: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Postal Code: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length of 5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starting from 01 to 99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-DE"/>
              <a:t>Phone number: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start with +49 or 0049 followed by a valid area code</a:t>
            </a:r>
            <a:endParaRPr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starting from 02 to 09</a:t>
            </a:r>
            <a:endParaRPr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/>
              <a:t>total length between 3 and 5</a:t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Sven, Zaric Marko I 27.04.2022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25" y="1700225"/>
            <a:ext cx="3026462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628650" y="555525"/>
            <a:ext cx="7886700" cy="44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Accuracy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Formal Syntactic validity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Weight = 0.5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i="1" lang="de-DE" sz="1800"/>
              <a:t>synValid()</a:t>
            </a:r>
            <a:r>
              <a:rPr lang="de-DE" sz="1800"/>
              <a:t> rule examples: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Postal Code: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given: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https://schema.org/Text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needed: </a:t>
            </a:r>
            <a:r>
              <a:rPr lang="de-DE" u="sng">
                <a:solidFill>
                  <a:schemeClr val="hlink"/>
                </a:solidFill>
                <a:hlinkClick r:id="rId4"/>
              </a:rPr>
              <a:t>https://schema.org/Integer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de-DE"/>
              <a:t>Address: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If a lodging business is present in the GTKG and in the data source then we use the Levenshtein distance to calculate the difference between two strings/numbers in order to detect syntactic errors.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365976" y="305210"/>
            <a:ext cx="7886700" cy="5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Dimensions &amp; Metrics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Sven, Zaric Marko I 27.04.2022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000" y="1700225"/>
            <a:ext cx="3410600" cy="4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Slide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628651" y="250426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lang="de-DE" sz="4700"/>
              <a:t>Thank You!</a:t>
            </a:r>
            <a:endParaRPr sz="4700"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628651" y="315721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462"/>
              </a:buClr>
              <a:buSzPts val="3000"/>
              <a:buFont typeface="Calibri"/>
              <a:buNone/>
            </a:pPr>
            <a:r>
              <a:rPr i="1" lang="de-DE" sz="2200"/>
              <a:t>We are open for feedback and questions.</a:t>
            </a:r>
            <a:endParaRPr i="1" sz="1600"/>
          </a:p>
        </p:txBody>
      </p:sp>
      <p:sp>
        <p:nvSpPr>
          <p:cNvPr id="103" name="Google Shape;103;p14"/>
          <p:cNvSpPr txBox="1"/>
          <p:nvPr/>
        </p:nvSpPr>
        <p:spPr>
          <a:xfrm>
            <a:off x="2609850" y="6369550"/>
            <a:ext cx="39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343433"/>
                </a:solidFill>
                <a:latin typeface="Calibri"/>
                <a:ea typeface="Calibri"/>
                <a:cs typeface="Calibri"/>
                <a:sym typeface="Calibri"/>
              </a:rPr>
              <a:t>Innsbruck I Penz Manuel, Rasmusen Sven, Zaric Marko I 27.04.2022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Office-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