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8SjwDbM1V7EDtn61Eg80I/fg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  <p:guide pos="4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sven</a:t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/>
              <a:t>sven bis hier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f958688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bf95868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2bf95868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8c22cca49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28c22cca4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28c22cca4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8c22cca4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28c22cca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128c22cca4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8c22cca49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8c22cca4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28c22cca4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be5f21e4b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be5f21e4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2be5f21e4b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bf958688e_2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2bf958688e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2bf958688e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c20e8a57a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c20e8a57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2c20e8a57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bf958688e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2bf958688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2bf958688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bf958688e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2bf958688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2bf958688e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bf958688e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2bf958688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2bf958688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bf958688e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2bf958688e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2bf958688e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bf958688e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2bf958688e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2bf958688e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bf958688e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2bf958688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2bf958688e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c20e8a57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12c20e8a5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12c20e8a5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bf958688e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2bf958688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12bf958688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17" cy="68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>
            <p:ph type="ctrTitle"/>
          </p:nvPr>
        </p:nvSpPr>
        <p:spPr>
          <a:xfrm>
            <a:off x="683568" y="4221088"/>
            <a:ext cx="7772400" cy="5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700328" y="4941168"/>
            <a:ext cx="77601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332656"/>
            <a:ext cx="2404135" cy="59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98526" y="2276873"/>
            <a:ext cx="78867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598526" y="1268760"/>
            <a:ext cx="7886700" cy="54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2325891" y="6356350"/>
            <a:ext cx="3789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9144000" cy="68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3648" y="6309320"/>
            <a:ext cx="831275" cy="2050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hema.org/Text" TargetMode="External"/><Relationship Id="rId4" Type="http://schemas.openxmlformats.org/officeDocument/2006/relationships/hyperlink" Target="https://schema.org/Integer" TargetMode="External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nect.booking.com/user_guide/site/en-US/review-api/" TargetMode="External"/><Relationship Id="rId4" Type="http://schemas.openxmlformats.org/officeDocument/2006/relationships/hyperlink" Target="https://developer-tripadvisor.com/content-api/" TargetMode="External"/><Relationship Id="rId5" Type="http://schemas.openxmlformats.org/officeDocument/2006/relationships/hyperlink" Target="https://developer-tripadvisor.com/content-api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382543" y="4413813"/>
            <a:ext cx="777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>
                <a:solidFill>
                  <a:srgbClr val="3F3F3F"/>
                </a:solidFill>
              </a:rPr>
              <a:t>SE Research Seminar: Knowledge Graphs Knowledge Assessment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9" name="Google Shape;29;p1"/>
          <p:cNvSpPr txBox="1"/>
          <p:nvPr>
            <p:ph idx="1" type="body"/>
          </p:nvPr>
        </p:nvSpPr>
        <p:spPr>
          <a:xfrm>
            <a:off x="380588" y="5472862"/>
            <a:ext cx="777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de-DE">
                <a:solidFill>
                  <a:srgbClr val="666666"/>
                </a:solidFill>
              </a:rPr>
              <a:t>By Penz Manuel, Rasmusen Sven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78192" y="4708214"/>
            <a:ext cx="777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Midterm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www.wikidata.org: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SPARQL endpoint available!</a:t>
            </a:r>
            <a:endParaRPr/>
          </a:p>
          <a:p>
            <a:pPr indent="0" lvl="2" marL="1028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de-DE" sz="1400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JSON, CSV and TSV data</a:t>
            </a: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endParaRPr b="1"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www.dbpedia.org: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SPARQL endpoint available!</a:t>
            </a:r>
            <a:br>
              <a:rPr b="1" lang="de-DE" sz="1400"/>
            </a:b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JSON, RDF, CSV and many more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9" name="Google Shape;119;p8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External Sources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Accessibility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Provisioning of public endpoint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 	If SPARQL and REST API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 If SPARQL or REST API endpoint is publicly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 	any form of offline data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Retrievable format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RDF export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	If JSON export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	If semi-structured data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Content negotiation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0.1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content negotiation is supported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2609850" y="6369550"/>
            <a:ext cx="39243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Completeness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Instance completeness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/>
          </a:p>
          <a:p>
            <a: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Population completeness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 sz="1800"/>
          </a:p>
          <a:p>
            <a: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994" y="3699265"/>
            <a:ext cx="460491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994" y="2036340"/>
            <a:ext cx="6699501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Formal Semantic validity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m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semValid()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Postal Code: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length of 5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starting from 01 to 99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Phone number: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 with +49 or 0049 followed by a valid area code</a:t>
            </a:r>
            <a:endParaRPr/>
          </a:p>
          <a:p>
            <a: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starting from 02 to 09</a:t>
            </a:r>
            <a:endParaRPr/>
          </a:p>
          <a:p>
            <a: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total length between 3 and 5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963" y="2046391"/>
            <a:ext cx="3026462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Formal Syntactic validity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synValid()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Postal Code: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given: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https://schema.org/Text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needed: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https://schema.org/Integer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Address: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If a lodging business is present in the GTKG and in the data source then we use the Levenshtein distance to calculate the difference between two strings/numbers in order to detect syntactic errors.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2812" y="2003217"/>
            <a:ext cx="3410600" cy="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www.wikidata.org: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SPARQL endpoint available!</a:t>
            </a: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endParaRPr b="1"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de-DE" sz="1800">
                <a:solidFill>
                  <a:srgbClr val="B7B7B7"/>
                </a:solidFill>
              </a:rPr>
              <a:t>www.dbpedia.org: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●"/>
            </a:pPr>
            <a:r>
              <a:rPr b="1" lang="de-DE" sz="1400">
                <a:solidFill>
                  <a:srgbClr val="B7B7B7"/>
                </a:solidFill>
              </a:rPr>
              <a:t>SPARQL endpoint available!</a:t>
            </a: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endParaRPr b="1"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www.firmenregister.de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No endpoint available!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Solution: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Scrape website</a:t>
            </a:r>
            <a:endParaRPr b="1" sz="1400"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Conclusion to External Sources</a:t>
            </a:r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bf958688e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6" name="Google Shape;176;g12bf958688e_0_0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Data source: www.firmenregister.de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Building a web scraper, schema alignment, mapping, and assessment.</a:t>
            </a:r>
            <a:endParaRPr i="1" sz="2000"/>
          </a:p>
        </p:txBody>
      </p:sp>
      <p:sp>
        <p:nvSpPr>
          <p:cNvPr id="177" name="Google Shape;177;g12bf958688e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Python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BeautifulSoup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Proxy Server</a:t>
            </a:r>
            <a:endParaRPr b="1" sz="1400"/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5" name="Google Shape;185;p14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Scraper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13291" l="0" r="0" t="0"/>
          <a:stretch/>
        </p:blipFill>
        <p:spPr>
          <a:xfrm>
            <a:off x="1493577" y="2159836"/>
            <a:ext cx="6156845" cy="378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/>
        </p:nvSpPr>
        <p:spPr>
          <a:xfrm>
            <a:off x="1493575" y="58946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5: A python code snippet of the web scraper to gather information from www.firmenregister.de 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Exports data of almost 9k german lodging businesses</a:t>
            </a:r>
            <a:br>
              <a:rPr b="1" lang="de-DE" sz="1800"/>
            </a:br>
            <a:r>
              <a:rPr b="1" lang="de-DE" sz="1800"/>
              <a:t>into JSON file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Advantage</a:t>
            </a:r>
            <a:r>
              <a:rPr b="1" lang="de-DE" sz="1400"/>
              <a:t>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pyRML can handle .json file mapping into .n3 file</a:t>
            </a:r>
            <a:endParaRPr b="1" sz="1400"/>
          </a:p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1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Scraper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868" y="2382443"/>
            <a:ext cx="7328263" cy="351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907875" y="58541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6: The JSON data </a:t>
            </a:r>
            <a:r>
              <a:rPr lang="de-DE" sz="1000"/>
              <a:t>received</a:t>
            </a:r>
            <a:r>
              <a:rPr lang="de-DE" sz="1000"/>
              <a:t> after scraping www.firmenregister.de .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c22cca49_0_9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name</a:t>
            </a:r>
            <a:r>
              <a:rPr b="1" lang="de-DE" sz="1400"/>
              <a:t>  - “Firmenname”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telephone</a:t>
            </a:r>
            <a:r>
              <a:rPr b="1" lang="de-DE" sz="1400"/>
              <a:t> - “Telefon”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faxNumber - “Fax”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email </a:t>
            </a:r>
            <a:r>
              <a:rPr b="1" lang="de-DE" sz="1400"/>
              <a:t>- “E-Mail”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url - “Homepage”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description - “Produkte/Infos”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#AddressMapping_JSON -&gt; </a:t>
            </a:r>
            <a:r>
              <a:rPr b="1" lang="de-DE" sz="1400" u="sng"/>
              <a:t>PostalAddress</a:t>
            </a:r>
            <a:endParaRPr b="1" sz="1400" u="sng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400"/>
              <a:t>streetAddress - “Adresse”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400"/>
              <a:t>addressLocality - “Ort”</a:t>
            </a:r>
            <a:endParaRPr b="1" sz="14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400"/>
              <a:t>postalCode - “PLZ”</a:t>
            </a:r>
            <a:endParaRPr b="1" sz="14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400"/>
              <a:t>addressRegion - “Bundesland”</a:t>
            </a:r>
            <a:endParaRPr b="1" sz="1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#ContactMapping_JSON -&gt; ContactPoint</a:t>
            </a:r>
            <a:endParaRPr b="1" sz="14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400"/>
              <a:t>name - “Kontakt”</a:t>
            </a:r>
            <a:endParaRPr sz="1800"/>
          </a:p>
        </p:txBody>
      </p:sp>
      <p:sp>
        <p:nvSpPr>
          <p:cNvPr id="206" name="Google Shape;206;g128c22cca49_0_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7" name="Google Shape;207;g128c22cca49_0_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Mapping</a:t>
            </a:r>
            <a:r>
              <a:rPr lang="de-DE"/>
              <a:t> - firmenregister.de</a:t>
            </a:r>
            <a:endParaRPr sz="1700"/>
          </a:p>
        </p:txBody>
      </p:sp>
      <p:sp>
        <p:nvSpPr>
          <p:cNvPr id="208" name="Google Shape;208;g128c22cca49_0_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28c22cca49_0_9"/>
          <p:cNvPicPr preferRelativeResize="0"/>
          <p:nvPr/>
        </p:nvPicPr>
        <p:blipFill rotWithShape="1">
          <a:blip r:embed="rId3">
            <a:alphaModFix/>
          </a:blip>
          <a:srcRect b="20861" l="0" r="0" t="0"/>
          <a:stretch/>
        </p:blipFill>
        <p:spPr>
          <a:xfrm>
            <a:off x="4731500" y="712250"/>
            <a:ext cx="4309275" cy="28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28c22cca49_0_9"/>
          <p:cNvSpPr txBox="1"/>
          <p:nvPr/>
        </p:nvSpPr>
        <p:spPr>
          <a:xfrm>
            <a:off x="4731500" y="35276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7: A code snippet used to map the www.firmenregister.de data.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8c22cca49_0_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Recap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Hosting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Finding external sources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Metrics &amp; Dimensions definition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External Source Conclusion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Web Scraper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Mapping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Assessment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Loading into GTKG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Data source comparison</a:t>
            </a:r>
            <a:endParaRPr b="1" sz="1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7" name="Google Shape;37;g128c22cca49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g128c22cca49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39" name="Google Shape;39;g128c22cca49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.05.2022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c22cca49_0_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7" name="Google Shape;217;g128c22cca49_0_2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</a:t>
            </a:r>
            <a:r>
              <a:rPr lang="de-DE"/>
              <a:t> - firmenregister.de</a:t>
            </a:r>
            <a:endParaRPr sz="1700"/>
          </a:p>
        </p:txBody>
      </p:sp>
      <p:sp>
        <p:nvSpPr>
          <p:cNvPr id="218" name="Google Shape;218;g128c22cca49_0_2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28c22cca49_0_29"/>
          <p:cNvSpPr txBox="1"/>
          <p:nvPr/>
        </p:nvSpPr>
        <p:spPr>
          <a:xfrm>
            <a:off x="365975" y="41373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8: The assessment results for www.firmenregister.de .</a:t>
            </a:r>
            <a:endParaRPr sz="1000"/>
          </a:p>
        </p:txBody>
      </p:sp>
      <p:pic>
        <p:nvPicPr>
          <p:cNvPr id="220" name="Google Shape;220;g128c22cca49_0_29"/>
          <p:cNvPicPr preferRelativeResize="0"/>
          <p:nvPr/>
        </p:nvPicPr>
        <p:blipFill rotWithShape="1">
          <a:blip r:embed="rId3">
            <a:alphaModFix/>
          </a:blip>
          <a:srcRect b="50864" l="0" r="0" t="0"/>
          <a:stretch/>
        </p:blipFill>
        <p:spPr>
          <a:xfrm>
            <a:off x="455888" y="1806375"/>
            <a:ext cx="8232225" cy="23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be5f21e4b_0_11"/>
          <p:cNvSpPr txBox="1"/>
          <p:nvPr>
            <p:ph idx="1" type="body"/>
          </p:nvPr>
        </p:nvSpPr>
        <p:spPr>
          <a:xfrm>
            <a:off x="628650" y="461700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Problems: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data inside the .n3 is not sorted using pyRML</a:t>
            </a: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endParaRPr b="1" sz="14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after successful import the data is still not present inside graphDB due to this sorting problem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rocketRML does export the data sorted but only if the number of properties is low and no </a:t>
            </a:r>
            <a:r>
              <a:rPr b="1" i="1" lang="de-DE" sz="1400"/>
              <a:t>rr:parentTriplesMap </a:t>
            </a:r>
            <a:r>
              <a:rPr b="1" lang="de-DE" sz="1400"/>
              <a:t>are used -&gt; heap error</a:t>
            </a:r>
            <a:endParaRPr b="1" sz="1400"/>
          </a:p>
          <a:p>
            <a: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de-DE" sz="1400" u="sng"/>
              <a:t>Solution</a:t>
            </a:r>
            <a:r>
              <a:rPr b="1" lang="de-DE" sz="1400"/>
              <a:t>: using </a:t>
            </a:r>
            <a:r>
              <a:rPr b="1" i="1" lang="de-DE" sz="1400"/>
              <a:t>joinCondition</a:t>
            </a:r>
            <a:endParaRPr b="1" i="1" sz="14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1400"/>
              <a:t>and rocketRML</a:t>
            </a:r>
            <a:endParaRPr b="1" sz="1400"/>
          </a:p>
        </p:txBody>
      </p:sp>
      <p:sp>
        <p:nvSpPr>
          <p:cNvPr id="227" name="Google Shape;227;g12be5f21e4b_0_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8" name="Google Shape;228;g12be5f21e4b_0_1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</a:t>
            </a:r>
            <a:r>
              <a:rPr lang="de-DE"/>
              <a:t> - firmenregister.de</a:t>
            </a:r>
            <a:endParaRPr sz="1700"/>
          </a:p>
        </p:txBody>
      </p:sp>
      <p:sp>
        <p:nvSpPr>
          <p:cNvPr id="229" name="Google Shape;229;g12be5f21e4b_0_1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12be5f21e4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50" y="1574450"/>
            <a:ext cx="7747326" cy="18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2be5f21e4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700" y="4563450"/>
            <a:ext cx="3749875" cy="13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2be5f21e4b_0_11"/>
          <p:cNvSpPr txBox="1"/>
          <p:nvPr/>
        </p:nvSpPr>
        <p:spPr>
          <a:xfrm>
            <a:off x="982450" y="33492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9: A sample result of the created N3 data.</a:t>
            </a:r>
            <a:endParaRPr sz="1000"/>
          </a:p>
        </p:txBody>
      </p:sp>
      <p:sp>
        <p:nvSpPr>
          <p:cNvPr id="233" name="Google Shape;233;g12be5f21e4b_0_11"/>
          <p:cNvSpPr txBox="1"/>
          <p:nvPr/>
        </p:nvSpPr>
        <p:spPr>
          <a:xfrm>
            <a:off x="5195700" y="58752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10: The joinCondition used to fix the heap error.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bf958688e_2_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40" name="Google Shape;240;g12bf958688e_2_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1" name="Google Shape;241;g12bf958688e_2_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 contd. - firmenregister.de</a:t>
            </a:r>
            <a:endParaRPr sz="1700"/>
          </a:p>
        </p:txBody>
      </p:sp>
      <p:sp>
        <p:nvSpPr>
          <p:cNvPr id="242" name="Google Shape;242;g12bf958688e_2_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2bf958688e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00" y="848800"/>
            <a:ext cx="6178800" cy="50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2bf958688e_2_1"/>
          <p:cNvSpPr txBox="1"/>
          <p:nvPr/>
        </p:nvSpPr>
        <p:spPr>
          <a:xfrm>
            <a:off x="1482600" y="579787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11: A view of the newly created data inserted into the GTKG.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c20e8a57a_0_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1" name="Google Shape;251;g12c20e8a57a_0_7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Data source: www.wikidata.org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SPARQL query,</a:t>
            </a:r>
            <a:r>
              <a:rPr i="1" lang="de-DE" sz="2000"/>
              <a:t> schema alignment, mapping, and assessment.</a:t>
            </a:r>
            <a:endParaRPr i="1" sz="2000"/>
          </a:p>
        </p:txBody>
      </p:sp>
      <p:sp>
        <p:nvSpPr>
          <p:cNvPr id="252" name="Google Shape;252;g12c20e8a57a_0_7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bf958688e_0_1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Focus on mandatory data</a:t>
            </a:r>
            <a:r>
              <a:rPr lang="de-DE" sz="1800"/>
              <a:t> </a:t>
            </a:r>
            <a:r>
              <a:rPr b="1" lang="de-DE" sz="1800"/>
              <a:t>first</a:t>
            </a:r>
            <a:endParaRPr b="1" sz="1800"/>
          </a:p>
        </p:txBody>
      </p:sp>
      <p:sp>
        <p:nvSpPr>
          <p:cNvPr id="259" name="Google Shape;259;g12bf958688e_0_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0" name="Google Shape;260;g12bf958688e_0_1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SPARQL - Query</a:t>
            </a:r>
            <a:endParaRPr/>
          </a:p>
        </p:txBody>
      </p:sp>
      <p:sp>
        <p:nvSpPr>
          <p:cNvPr id="261" name="Google Shape;261;g12bf958688e_0_1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2bf958688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87" y="1732610"/>
            <a:ext cx="6465425" cy="37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2bf958688e_0_15"/>
          <p:cNvSpPr txBox="1"/>
          <p:nvPr/>
        </p:nvSpPr>
        <p:spPr>
          <a:xfrm>
            <a:off x="1339275" y="54226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12: The SPARQL query used on www.wikidata.org .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bf958688e_0_4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Focus on mandatory data</a:t>
            </a:r>
            <a:r>
              <a:rPr lang="de-DE" sz="1800"/>
              <a:t> </a:t>
            </a:r>
            <a:r>
              <a:rPr b="1" lang="de-DE" sz="1800"/>
              <a:t>first</a:t>
            </a:r>
            <a:endParaRPr b="1" sz="1800"/>
          </a:p>
        </p:txBody>
      </p:sp>
      <p:sp>
        <p:nvSpPr>
          <p:cNvPr id="270" name="Google Shape;270;g12bf958688e_0_4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1" name="Google Shape;271;g12bf958688e_0_4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SPARQL - Query Result</a:t>
            </a:r>
            <a:endParaRPr/>
          </a:p>
        </p:txBody>
      </p:sp>
      <p:sp>
        <p:nvSpPr>
          <p:cNvPr id="272" name="Google Shape;272;g12bf958688e_0_4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12bf958688e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48" y="1374285"/>
            <a:ext cx="5216700" cy="41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2bf958688e_0_41"/>
          <p:cNvSpPr txBox="1"/>
          <p:nvPr/>
        </p:nvSpPr>
        <p:spPr>
          <a:xfrm>
            <a:off x="1963650" y="54837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13: The JSON data </a:t>
            </a:r>
            <a:r>
              <a:rPr lang="de-DE" sz="1000"/>
              <a:t>received</a:t>
            </a:r>
            <a:r>
              <a:rPr lang="de-DE" sz="1000"/>
              <a:t> after using the SPARQL query on www.wikidata.org . 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bf958688e_0_3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name</a:t>
            </a:r>
            <a:r>
              <a:rPr b="1" lang="de-DE" sz="1400"/>
              <a:t>  - “hotelLabel”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telephone</a:t>
            </a:r>
            <a:r>
              <a:rPr b="1" lang="de-DE" sz="1400"/>
              <a:t> - “phone_number”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faxNumber - “fax_number”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 u="sng"/>
              <a:t>email </a:t>
            </a:r>
            <a:r>
              <a:rPr b="1" lang="de-DE" sz="1400"/>
              <a:t>- “email_address”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url - “official_website”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foundingDate- “inception”</a:t>
            </a:r>
            <a:endParaRPr b="1" sz="1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checkinTime</a:t>
            </a:r>
            <a:r>
              <a:rPr b="1" lang="de-DE" sz="1400"/>
              <a:t>- “check_in_timeLabel”</a:t>
            </a:r>
            <a:endParaRPr b="1" sz="1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checkoutTime- “check_out_timeLabel”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#Address -&gt; </a:t>
            </a:r>
            <a:r>
              <a:rPr b="1" lang="de-DE" sz="1400" u="sng"/>
              <a:t>PostalAddress</a:t>
            </a:r>
            <a:endParaRPr b="1" sz="1400" u="sng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#GeoCoords -&gt; GeoCoordinates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#Image -&gt; ImageObject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#Owner -&gt; Person</a:t>
            </a:r>
            <a:endParaRPr b="1" sz="1400"/>
          </a:p>
        </p:txBody>
      </p:sp>
      <p:sp>
        <p:nvSpPr>
          <p:cNvPr id="281" name="Google Shape;281;g12bf958688e_0_3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2" name="Google Shape;282;g12bf958688e_0_3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Mapping - wikidata.org</a:t>
            </a:r>
            <a:endParaRPr sz="1700"/>
          </a:p>
        </p:txBody>
      </p:sp>
      <p:sp>
        <p:nvSpPr>
          <p:cNvPr id="283" name="Google Shape;283;g12bf958688e_0_30"/>
          <p:cNvSpPr txBox="1"/>
          <p:nvPr/>
        </p:nvSpPr>
        <p:spPr>
          <a:xfrm>
            <a:off x="2403450" y="629450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12bf958688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75" y="555523"/>
            <a:ext cx="3102575" cy="28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2bf958688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573" y="3794623"/>
            <a:ext cx="3377775" cy="21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2bf958688e_0_30"/>
          <p:cNvSpPr txBox="1"/>
          <p:nvPr/>
        </p:nvSpPr>
        <p:spPr>
          <a:xfrm>
            <a:off x="5412775" y="34023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14: A code snippet used for mapping a hotel.</a:t>
            </a:r>
            <a:endParaRPr sz="1000"/>
          </a:p>
        </p:txBody>
      </p:sp>
      <p:sp>
        <p:nvSpPr>
          <p:cNvPr id="287" name="Google Shape;287;g12bf958688e_0_30"/>
          <p:cNvSpPr txBox="1"/>
          <p:nvPr/>
        </p:nvSpPr>
        <p:spPr>
          <a:xfrm>
            <a:off x="5137575" y="58752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15: A code snippet used for mapping GeoCoordinates.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bf958688e_0_63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94" name="Google Shape;294;g12bf958688e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5" name="Google Shape;295;g12bf958688e_0_6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2bf958688e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33" y="1074375"/>
            <a:ext cx="6371341" cy="47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2bf958688e_0_6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 contd. - wikidata.org</a:t>
            </a:r>
            <a:endParaRPr sz="1700"/>
          </a:p>
        </p:txBody>
      </p:sp>
      <p:sp>
        <p:nvSpPr>
          <p:cNvPr id="298" name="Google Shape;298;g12bf958688e_0_63"/>
          <p:cNvSpPr txBox="1"/>
          <p:nvPr/>
        </p:nvSpPr>
        <p:spPr>
          <a:xfrm>
            <a:off x="1331375" y="57040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16: </a:t>
            </a:r>
            <a:r>
              <a:rPr lang="de-DE" sz="1000">
                <a:solidFill>
                  <a:schemeClr val="dk1"/>
                </a:solidFill>
              </a:rPr>
              <a:t>A view of the newly created data inserted into the GTKG.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bf958688e_0_7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05" name="Google Shape;305;g12bf958688e_0_7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6" name="Google Shape;306;g12bf958688e_0_7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 contd. - wikidata.org</a:t>
            </a:r>
            <a:endParaRPr sz="1700"/>
          </a:p>
        </p:txBody>
      </p:sp>
      <p:sp>
        <p:nvSpPr>
          <p:cNvPr id="307" name="Google Shape;307;g12bf958688e_0_7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12bf958688e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26" y="1163325"/>
            <a:ext cx="5628349" cy="45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2bf958688e_0_75"/>
          <p:cNvSpPr txBox="1"/>
          <p:nvPr/>
        </p:nvSpPr>
        <p:spPr>
          <a:xfrm>
            <a:off x="1331375" y="57040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17: </a:t>
            </a:r>
            <a:r>
              <a:rPr lang="de-DE" sz="1000">
                <a:solidFill>
                  <a:schemeClr val="dk1"/>
                </a:solidFill>
              </a:rPr>
              <a:t>A detailed view of a newly inserted hotel instance.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bf958688e_0_5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6" name="Google Shape;316;g12bf958688e_0_5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 </a:t>
            </a:r>
            <a:r>
              <a:rPr lang="de-DE"/>
              <a:t>- wikidata.org</a:t>
            </a:r>
            <a:endParaRPr sz="1700"/>
          </a:p>
        </p:txBody>
      </p:sp>
      <p:sp>
        <p:nvSpPr>
          <p:cNvPr id="317" name="Google Shape;317;g12bf958688e_0_5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2bf958688e_0_52"/>
          <p:cNvPicPr preferRelativeResize="0"/>
          <p:nvPr/>
        </p:nvPicPr>
        <p:blipFill rotWithShape="1">
          <a:blip r:embed="rId3">
            <a:alphaModFix/>
          </a:blip>
          <a:srcRect b="0" l="0" r="0" t="52049"/>
          <a:stretch/>
        </p:blipFill>
        <p:spPr>
          <a:xfrm>
            <a:off x="515000" y="2276350"/>
            <a:ext cx="8113999" cy="230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2bf958688e_0_52"/>
          <p:cNvSpPr txBox="1"/>
          <p:nvPr/>
        </p:nvSpPr>
        <p:spPr>
          <a:xfrm>
            <a:off x="515000" y="45816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18: The assessment results for www.wikidata.org 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c20e8a57a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" name="Google Shape;46;g12c20e8a57a_0_0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Recap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What have we done so far?</a:t>
            </a:r>
            <a:endParaRPr i="1" sz="2000"/>
          </a:p>
        </p:txBody>
      </p:sp>
      <p:sp>
        <p:nvSpPr>
          <p:cNvPr id="47" name="Google Shape;47;g12c20e8a57a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bf958688e_0_8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6" name="Google Shape;326;g12bf958688e_0_88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 - Comparison</a:t>
            </a:r>
            <a:endParaRPr sz="1700"/>
          </a:p>
        </p:txBody>
      </p:sp>
      <p:sp>
        <p:nvSpPr>
          <p:cNvPr id="327" name="Google Shape;327;g12bf958688e_0_88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12bf958688e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87" y="990175"/>
            <a:ext cx="8232225" cy="4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2bf958688e_0_88"/>
          <p:cNvSpPr txBox="1"/>
          <p:nvPr/>
        </p:nvSpPr>
        <p:spPr>
          <a:xfrm>
            <a:off x="2146113" y="666100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source: www.firmenregister.de</a:t>
            </a:r>
            <a:endParaRPr/>
          </a:p>
        </p:txBody>
      </p:sp>
      <p:sp>
        <p:nvSpPr>
          <p:cNvPr id="330" name="Google Shape;330;g12bf958688e_0_88"/>
          <p:cNvSpPr txBox="1"/>
          <p:nvPr/>
        </p:nvSpPr>
        <p:spPr>
          <a:xfrm>
            <a:off x="2146788" y="3294550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source: www.wikidata.org</a:t>
            </a:r>
            <a:endParaRPr/>
          </a:p>
        </p:txBody>
      </p:sp>
      <p:sp>
        <p:nvSpPr>
          <p:cNvPr id="331" name="Google Shape;331;g12bf958688e_0_88"/>
          <p:cNvSpPr txBox="1"/>
          <p:nvPr/>
        </p:nvSpPr>
        <p:spPr>
          <a:xfrm>
            <a:off x="365975" y="58678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19: The assessment results for both data sources (www.firmenregister.de and www.wikidata.org) .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8" name="Google Shape;338;p16"/>
          <p:cNvSpPr txBox="1"/>
          <p:nvPr>
            <p:ph type="title"/>
          </p:nvPr>
        </p:nvSpPr>
        <p:spPr>
          <a:xfrm>
            <a:off x="628651" y="250426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4700"/>
              <a:t>Thank You!</a:t>
            </a:r>
            <a:endParaRPr sz="4700"/>
          </a:p>
        </p:txBody>
      </p:sp>
      <p:sp>
        <p:nvSpPr>
          <p:cNvPr id="339" name="Google Shape;339;p16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i="1" lang="de-DE" sz="2200"/>
              <a:t>We are open for feedback and questions.</a:t>
            </a:r>
            <a:endParaRPr i="1" sz="1600"/>
          </a:p>
        </p:txBody>
      </p:sp>
      <p:sp>
        <p:nvSpPr>
          <p:cNvPr id="340" name="Google Shape;340;p16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Add new repository</a:t>
            </a:r>
            <a:endParaRPr b="1" sz="1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Hosting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.05.2022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383" y="1731488"/>
            <a:ext cx="6481234" cy="404292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/>
        </p:nvSpPr>
        <p:spPr>
          <a:xfrm>
            <a:off x="1331375" y="57040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1: The GraphDB view of the GTKG repository.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Import RDF as </a:t>
            </a:r>
            <a:br>
              <a:rPr b="1" lang="de-DE" sz="1800"/>
            </a:br>
            <a:r>
              <a:rPr b="1" lang="de-DE" sz="1800"/>
              <a:t>„Server files“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User data limited to </a:t>
            </a:r>
            <a:br>
              <a:rPr b="1" lang="de-DE" sz="1400"/>
            </a:br>
            <a:r>
              <a:rPr b="1" lang="de-DE" sz="1400"/>
              <a:t>200MB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Hosting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642" y="2595731"/>
            <a:ext cx="7116716" cy="27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1013650" y="543197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2: Importing the GTKG data into GraphDB.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Hosting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65" y="1404383"/>
            <a:ext cx="7005342" cy="404375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3971450" y="5018564"/>
            <a:ext cx="2433853" cy="52802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304140" y="3625029"/>
            <a:ext cx="1744064" cy="21726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1089275" y="5538088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3: The class hierarchy visualisation of GTKG displaying the existing hotel instances.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address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description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geo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image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i</a:t>
            </a:r>
            <a:r>
              <a:rPr b="1" lang="de-DE" sz="1400"/>
              <a:t>sAccessibleForFree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name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sameAs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telephone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compliesWith</a:t>
            </a:r>
            <a:endParaRPr b="1" sz="23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Missing 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rating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reviews</a:t>
            </a:r>
            <a:endParaRPr b="1" sz="14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0" name="Google Shape;90;p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Hosting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439" y="1426597"/>
            <a:ext cx="5406585" cy="40048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3371450" y="54314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4: A detailed view of a specific hotel instance within the GTKG.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www.booking.com: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API: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Guest Review API -</a:t>
            </a:r>
            <a:r>
              <a:rPr b="0" lang="de-DE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de-DE" sz="14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https://connect.booking.com/user_guide/site/en-US/review-api/</a:t>
            </a:r>
            <a:r>
              <a:rPr b="1" lang="de-DE" sz="1400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Guest Reviews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www.tripadvisor.com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API: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de-DE" sz="1400"/>
              <a:t>Content API - </a:t>
            </a:r>
            <a:r>
              <a:rPr b="0" i="1" lang="de-DE" sz="14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https://developer-tripadvisor.com/content-api/</a:t>
            </a:r>
            <a:r>
              <a:rPr b="0" lang="de-DE" sz="14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Location ID, name, address, latitude &amp; longitude</a:t>
            </a:r>
            <a:endParaRPr b="1"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 Read reviews link, write-a-review link</a:t>
            </a:r>
            <a:endParaRPr b="1"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 Overall rating, ranking, subratings, awards, the number of reviews the rating is based on, rating bubbles image</a:t>
            </a:r>
            <a:endParaRPr b="1"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Price level symbol, accommodation category/subcategory, attraction type, restaurant cuisine(s)</a:t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1" name="Google Shape;101;p6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External Sources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www.govdata.de: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SPARQL endpoint available!</a:t>
            </a:r>
            <a:endParaRPr/>
          </a:p>
          <a:p>
            <a:pPr indent="0" lvl="2" marL="1028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de-DE" sz="1400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Various statistical data collections regarding hotels / tourism</a:t>
            </a:r>
            <a:br>
              <a:rPr b="1" lang="de-DE" sz="1400"/>
            </a:br>
            <a:endParaRPr b="1"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www.google.at/maps: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API: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de-DE" sz="1400"/>
              <a:t>Maps API - </a:t>
            </a:r>
            <a:r>
              <a:rPr b="0" i="1" lang="de-DE" sz="14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https://developers.google.com/maps</a:t>
            </a:r>
            <a:endParaRPr b="1"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400"/>
              <a:t>Offers: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Places API (Nearby businesses, customer reviews, etc.)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Geocoding API (longitude, latitude)</a:t>
            </a:r>
            <a:endParaRPr b="1"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de-DE" sz="1400"/>
              <a:t> JSON data</a:t>
            </a:r>
            <a:endParaRPr/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External Sources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18.05.2022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-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