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13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51" name="PlaceHolder 4"/>
          <p:cNvSpPr>
            <a:spLocks noGrp="1"/>
          </p:cNvSpPr>
          <p:nvPr>
            <p:ph type="dt" idx="1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52" name="PlaceHolder 5"/>
          <p:cNvSpPr>
            <a:spLocks noGrp="1"/>
          </p:cNvSpPr>
          <p:nvPr>
            <p:ph type="ftr" idx="1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53" name="PlaceHolder 6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D08BEBF1-44CC-465B-AD79-2CF86190E6C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D0894A-7172-49FF-B465-5DC3A0FE2156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4A4713-8139-49B9-9CCD-ECC06379FDA7}" type="slidenum">
              <a:rPr lang="de-DE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A78F49-CF72-4593-BE52-1718AFCE2EAD}" type="slidenum">
              <a:rPr lang="de-DE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5DCDA7-C8DC-4B4C-AE32-532FF906ED83}" type="slidenum">
              <a:rPr lang="de-DE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FC26A2-6FC1-46ED-81B8-4B62072A0B24}" type="slidenum">
              <a:rPr lang="de-DE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0DAB4A-0199-421E-9CB0-3E1BFF704B89}" type="slidenum">
              <a:rPr lang="de-DE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0DAB4A-0199-421E-9CB0-3E1BFF704B89}" type="slidenum">
              <a:rPr lang="de-DE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1609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0DAB4A-0199-421E-9CB0-3E1BFF704B89}" type="slidenum">
              <a:rPr lang="de-DE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360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72BF2DB-59DF-420B-A3EC-20F7877E45D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D9B19EE-467E-4B7F-8324-B49C6C9CF42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E1C3A99-D3B5-4B97-81E5-FB01CD4F50C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12AF66D-BB1F-4131-8E50-9C5880E8A07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F2526E1-B972-4B94-AE24-E67B1E3F0F0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4A68C57-CB3A-41DF-A331-F27A055F29B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F4127F4-28B7-4D13-9517-67BD1ED15A2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077D09C-CFC7-4DD7-AB90-72BC1EA0EE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B9B0A27-362C-46E0-8128-8AD0D495AA6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B9B7F22-29A1-4170-BE3C-C9E83AA4963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3C4CBC6-D894-47FA-95E4-092DD1362ED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EC76571-4D75-4703-998F-D8EFAA52B28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54D4470-C2E0-492A-A70F-B7A46E49175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7CB973E-8554-4930-8D94-4D8A81F302D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5F00BE4-0CF7-4E7A-8BE6-025E38C3A10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8FA8676-297B-4D92-9A6E-472078E6945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3DE448F-7401-4D6B-A6E7-20361EBA578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62E77BA-57DF-4945-B86F-57CF033E9FD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E037AF9-18ED-4120-BEE3-9DA0A277B49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FD0C828-F6FA-4CAB-AA46-356F5343A40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C1F3CF4-AB16-47CE-984B-7B18320AF01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FB15E9C-91F8-44E1-80FC-D431DEEB281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FCB76A9-8C2F-4B45-975B-14A69A9A30A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AE9AA04-FF9B-484A-ADA8-C32D1B287AE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/>
          <p:cNvPicPr/>
          <p:nvPr/>
        </p:nvPicPr>
        <p:blipFill>
          <a:blip r:embed="rId14"/>
          <a:stretch/>
        </p:blipFill>
        <p:spPr>
          <a:xfrm>
            <a:off x="3600" y="0"/>
            <a:ext cx="12184560" cy="6863760"/>
          </a:xfrm>
          <a:prstGeom prst="rect">
            <a:avLst/>
          </a:prstGeom>
          <a:ln w="0">
            <a:noFill/>
          </a:ln>
        </p:spPr>
      </p:pic>
      <p:pic>
        <p:nvPicPr>
          <p:cNvPr id="5" name="Bild 1"/>
          <p:cNvPicPr/>
          <p:nvPr/>
        </p:nvPicPr>
        <p:blipFill>
          <a:blip r:embed="rId15"/>
          <a:stretch/>
        </p:blipFill>
        <p:spPr>
          <a:xfrm>
            <a:off x="0" y="-19440"/>
            <a:ext cx="12191760" cy="6859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83520" y="5373360"/>
            <a:ext cx="10515240" cy="484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 6"/>
          <p:cNvPicPr/>
          <p:nvPr/>
        </p:nvPicPr>
        <p:blipFill>
          <a:blip r:embed="rId14"/>
          <a:stretch/>
        </p:blipFill>
        <p:spPr>
          <a:xfrm>
            <a:off x="3600" y="0"/>
            <a:ext cx="12184560" cy="686376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16480" y="169200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2442600"/>
            <a:ext cx="10515240" cy="335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700" b="0" strike="noStrike" spc="-1">
                <a:solidFill>
                  <a:srgbClr val="343433"/>
                </a:solidFill>
                <a:latin typeface="Calibri"/>
              </a:rPr>
              <a:t>Mastertextformat bearbeiten</a:t>
            </a:r>
            <a:endParaRPr lang="de-DE" sz="17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700" b="0" strike="noStrike" spc="-1">
                <a:solidFill>
                  <a:srgbClr val="343433"/>
                </a:solidFill>
                <a:latin typeface="Calibri"/>
              </a:rPr>
              <a:t>Mastertextformat bearbeiten</a:t>
            </a:r>
            <a:endParaRPr lang="de-DE" sz="17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17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700" b="0" strike="noStrike" spc="-1">
                <a:solidFill>
                  <a:srgbClr val="343433"/>
                </a:solidFill>
                <a:latin typeface="Calibri"/>
              </a:rPr>
              <a:t>Mastertextformat bearbeiten</a:t>
            </a:r>
            <a:endParaRPr lang="de-DE" sz="17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700" b="0" strike="noStrike" spc="-1">
                <a:solidFill>
                  <a:srgbClr val="343433"/>
                </a:solidFill>
                <a:latin typeface="Calibri"/>
              </a:rPr>
              <a:t>Mastertextformat bearbeiten</a:t>
            </a:r>
            <a:endParaRPr lang="de-DE" sz="17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C7400DA7-21A5-49A1-8883-3CC0BF214592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2"/>
          </p:nvPr>
        </p:nvSpPr>
        <p:spPr>
          <a:xfrm>
            <a:off x="3719880" y="6356520"/>
            <a:ext cx="4577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Bild 6"/>
          <p:cNvPicPr/>
          <p:nvPr/>
        </p:nvPicPr>
        <p:blipFill>
          <a:blip r:embed="rId14"/>
          <a:stretch/>
        </p:blipFill>
        <p:spPr>
          <a:xfrm>
            <a:off x="3600" y="0"/>
            <a:ext cx="12184560" cy="6863760"/>
          </a:xfrm>
          <a:prstGeom prst="rect">
            <a:avLst/>
          </a:prstGeom>
          <a:ln w="0">
            <a:noFill/>
          </a:ln>
        </p:spPr>
      </p:pic>
      <p:sp>
        <p:nvSpPr>
          <p:cNvPr id="207" name="Titel 1"/>
          <p:cNvSpPr/>
          <p:nvPr/>
        </p:nvSpPr>
        <p:spPr>
          <a:xfrm>
            <a:off x="838080" y="1702080"/>
            <a:ext cx="10515240" cy="4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8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3ADCAE65-8379-4F32-8BD2-3882D8EFE23B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ftr" idx="10"/>
          </p:nvPr>
        </p:nvSpPr>
        <p:spPr>
          <a:xfrm>
            <a:off x="3719880" y="6356520"/>
            <a:ext cx="4577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ing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eveloper-tripadvisor.com/content-api/" TargetMode="External"/><Relationship Id="rId5" Type="http://schemas.openxmlformats.org/officeDocument/2006/relationships/hyperlink" Target="http://www.tripadvisor.com/" TargetMode="External"/><Relationship Id="rId4" Type="http://schemas.openxmlformats.org/officeDocument/2006/relationships/hyperlink" Target="https://connect.booking.com/user_guide/site/en-US/review-api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ing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ing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983520" y="5517360"/>
            <a:ext cx="10515240" cy="484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800" b="0" strike="noStrike" spc="-1">
                <a:solidFill>
                  <a:srgbClr val="000000"/>
                </a:solidFill>
                <a:latin typeface="Calibri Light"/>
              </a:rPr>
              <a:t>German Tourism Knowledge Graph – Hosting &amp; External Sources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itel 2"/>
          <p:cNvSpPr/>
          <p:nvPr/>
        </p:nvSpPr>
        <p:spPr>
          <a:xfrm>
            <a:off x="838080" y="5929560"/>
            <a:ext cx="10586160" cy="6314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Hosting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00828FCC-6673-4ED2-9DB3-182063378BEF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ftr" idx="15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Hosting &amp; External Sources I </a:t>
            </a:r>
            <a:r>
              <a:rPr lang="de-DE" sz="1000" b="0" strike="noStrike" spc="-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Sven Rasmusen - Marko Zaric – Manuel Penz </a:t>
            </a: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2000" b="0" strike="noStrike" spc="-1">
                <a:solidFill>
                  <a:srgbClr val="343433"/>
                </a:solidFill>
                <a:latin typeface="Calibri"/>
              </a:rPr>
              <a:t>Add new repository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0" name="Grafik 11"/>
          <p:cNvPicPr/>
          <p:nvPr/>
        </p:nvPicPr>
        <p:blipFill>
          <a:blip r:embed="rId3"/>
          <a:stretch/>
        </p:blipFill>
        <p:spPr>
          <a:xfrm>
            <a:off x="3422160" y="692640"/>
            <a:ext cx="8506080" cy="495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Hosting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ldNum" idx="1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F1BF4278-68F2-4DC5-BDA4-C4586B9E4EDC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3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ftr" idx="17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Hosting &amp; External Sources I </a:t>
            </a:r>
            <a:r>
              <a:rPr lang="de-DE" sz="1000" b="0" strike="noStrike" spc="-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Sven Rasmusen - Marko Zaric – Manuel Penz </a:t>
            </a: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2000" b="0" strike="noStrike" spc="-1">
                <a:solidFill>
                  <a:srgbClr val="343433"/>
                </a:solidFill>
                <a:latin typeface="Calibri"/>
              </a:rPr>
              <a:t>Import RDF as </a:t>
            </a:r>
            <a:br/>
            <a:r>
              <a:rPr lang="de-DE" sz="2000" b="0" strike="noStrike" spc="-1">
                <a:solidFill>
                  <a:srgbClr val="343433"/>
                </a:solidFill>
                <a:latin typeface="Calibri"/>
              </a:rPr>
              <a:t>„Server files“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User data limited to 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200MB</a:t>
            </a:r>
          </a:p>
        </p:txBody>
      </p:sp>
      <p:pic>
        <p:nvPicPr>
          <p:cNvPr id="265" name="Grafik 5"/>
          <p:cNvPicPr/>
          <p:nvPr/>
        </p:nvPicPr>
        <p:blipFill>
          <a:blip r:embed="rId3"/>
          <a:stretch/>
        </p:blipFill>
        <p:spPr>
          <a:xfrm>
            <a:off x="3407400" y="692640"/>
            <a:ext cx="8520840" cy="3287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Hosting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9B58EB3D-2DEE-4F5B-9506-4BDD76C906F8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4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ftr" idx="19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Hosting &amp; External Sources I </a:t>
            </a:r>
            <a:r>
              <a:rPr lang="de-DE" sz="1000" b="0" strike="noStrike" spc="-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Sven Rasmusen - Marko Zaric – Manuel Penz </a:t>
            </a: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0" name="Grafik 5"/>
          <p:cNvPicPr/>
          <p:nvPr/>
        </p:nvPicPr>
        <p:blipFill>
          <a:blip r:embed="rId3"/>
          <a:stretch/>
        </p:blipFill>
        <p:spPr>
          <a:xfrm>
            <a:off x="3431880" y="692640"/>
            <a:ext cx="8496720" cy="4904640"/>
          </a:xfrm>
          <a:prstGeom prst="rect">
            <a:avLst/>
          </a:prstGeom>
          <a:ln w="0">
            <a:noFill/>
          </a:ln>
        </p:spPr>
      </p:pic>
      <p:sp>
        <p:nvSpPr>
          <p:cNvPr id="271" name="Ellipse 7"/>
          <p:cNvSpPr/>
          <p:nvPr/>
        </p:nvSpPr>
        <p:spPr>
          <a:xfrm>
            <a:off x="6888240" y="5069880"/>
            <a:ext cx="2952000" cy="640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Ellipse 9"/>
          <p:cNvSpPr/>
          <p:nvPr/>
        </p:nvSpPr>
        <p:spPr>
          <a:xfrm>
            <a:off x="9696240" y="3381120"/>
            <a:ext cx="2115360" cy="263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Hosting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4A1C6506-2EC0-45F7-8E91-0B04EA85A764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5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ftr" idx="21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Hosting &amp; External Sources I </a:t>
            </a:r>
            <a:r>
              <a:rPr lang="de-DE" sz="1000" b="0" strike="noStrike" spc="-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Sven Rasmusen - Marko Zaric – Manuel Penz </a:t>
            </a: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2000" b="0" strike="noStrike" spc="-1">
                <a:solidFill>
                  <a:srgbClr val="343433"/>
                </a:solidFill>
                <a:latin typeface="Calibri"/>
              </a:rPr>
              <a:t>Predicates: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Address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Description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Geo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Image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IsAccessibleForFree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Name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sameAs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Telephone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compliesWith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2000" b="0" strike="noStrike" spc="-1">
                <a:solidFill>
                  <a:srgbClr val="343433"/>
                </a:solidFill>
                <a:latin typeface="Calibri"/>
              </a:rPr>
              <a:t>Missing Predicates: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Rating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Reviews</a:t>
            </a:r>
          </a:p>
        </p:txBody>
      </p:sp>
      <p:pic>
        <p:nvPicPr>
          <p:cNvPr id="277" name="Grafik 6"/>
          <p:cNvPicPr/>
          <p:nvPr/>
        </p:nvPicPr>
        <p:blipFill>
          <a:blip r:embed="rId3"/>
          <a:stretch/>
        </p:blipFill>
        <p:spPr>
          <a:xfrm>
            <a:off x="5015880" y="747360"/>
            <a:ext cx="6881400" cy="5097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External Sources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0FE150D6-D649-424E-A04C-E6E4A6386601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6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ftr" idx="23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Hosting &amp; External Sources I </a:t>
            </a:r>
            <a:r>
              <a:rPr lang="de-DE" sz="1000" b="0" strike="noStrike" spc="-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Sven Rasmusen - Marko Zaric – Manuel Penz </a:t>
            </a: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6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www.booking.com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sng" strike="noStrike" spc="-1">
                <a:solidFill>
                  <a:srgbClr val="000000"/>
                </a:solidFill>
                <a:uFillTx/>
                <a:latin typeface="Calibri"/>
              </a:rPr>
              <a:t>API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i="1" strike="noStrike" spc="-1">
                <a:solidFill>
                  <a:srgbClr val="000000"/>
                </a:solidFill>
                <a:latin typeface="Calibri"/>
              </a:rPr>
              <a:t>Guest Review API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 - </a:t>
            </a:r>
            <a:r>
              <a:rPr lang="de-DE" sz="16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https://connect.booking.com/user_guide/site/en-US/review-api/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sng" strike="noStrike" spc="-1">
                <a:solidFill>
                  <a:srgbClr val="000000"/>
                </a:solidFill>
                <a:uFillTx/>
                <a:latin typeface="Calibri"/>
              </a:rPr>
              <a:t>Offers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Guest reviews</a:t>
            </a: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.AppleSystemUIFont"/>
              <a:buChar char="»"/>
            </a:pPr>
            <a:r>
              <a:rPr lang="de-DE" sz="1600" b="0" u="sng" strike="noStrike" spc="-1">
                <a:solidFill>
                  <a:srgbClr val="0563C1"/>
                </a:solidFill>
                <a:uFillTx/>
                <a:latin typeface="Calibri"/>
                <a:hlinkClick r:id="rId5"/>
              </a:rPr>
              <a:t>www.tripadvisor.com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sng" strike="noStrike" spc="-1">
                <a:solidFill>
                  <a:srgbClr val="000000"/>
                </a:solidFill>
                <a:uFillTx/>
                <a:latin typeface="Calibri"/>
              </a:rPr>
              <a:t>API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i="1" strike="noStrike" spc="-1">
                <a:solidFill>
                  <a:srgbClr val="000000"/>
                </a:solidFill>
                <a:latin typeface="Calibri"/>
              </a:rPr>
              <a:t>Content API 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- </a:t>
            </a:r>
            <a:r>
              <a:rPr lang="de-DE" sz="1600" b="0" u="sng" strike="noStrike" spc="-1">
                <a:solidFill>
                  <a:srgbClr val="0563C1"/>
                </a:solidFill>
                <a:uFillTx/>
                <a:latin typeface="Calibri"/>
                <a:hlinkClick r:id="rId6"/>
              </a:rPr>
              <a:t>https://developer-tripadvisor.com/content-api/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	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sng" strike="noStrike" spc="-1">
                <a:solidFill>
                  <a:srgbClr val="000000"/>
                </a:solidFill>
                <a:uFillTx/>
                <a:latin typeface="Calibri"/>
              </a:rPr>
              <a:t>Offers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3333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333333"/>
                </a:solidFill>
                <a:latin typeface="Calibri"/>
              </a:rPr>
              <a:t>Location ID, name, address, latitude &amp; longitude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3333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333333"/>
                </a:solidFill>
                <a:latin typeface="Calibri"/>
              </a:rPr>
              <a:t>Read reviews link, write-a-review link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3333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333333"/>
                </a:solidFill>
                <a:latin typeface="Calibri"/>
              </a:rPr>
              <a:t>Overall rating, ranking, subratings, awards, the number of reviews the rating is based on, rating bubbles image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3333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333333"/>
                </a:solidFill>
                <a:latin typeface="Calibri"/>
              </a:rPr>
              <a:t>Price level symbol, accommodation category/subcategory, attraction type, restaurant cuisine(s)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External Sources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0FE150D6-D649-424E-A04C-E6E4A6386601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7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ftr" idx="23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Hosting &amp; External Sources I </a:t>
            </a:r>
            <a:r>
              <a:rPr lang="de-DE" sz="1000" b="0" strike="noStrike" spc="-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Sven Rasmusen - Marko Zaric – Manuel Penz </a:t>
            </a: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600" b="0" u="sng" strike="noStrike" spc="-1" dirty="0">
                <a:solidFill>
                  <a:srgbClr val="0563C1"/>
                </a:solidFill>
                <a:uFillTx/>
                <a:latin typeface="Calibri"/>
                <a:hlinkClick r:id="rId3"/>
              </a:rPr>
              <a:t>www.</a:t>
            </a:r>
            <a:r>
              <a:rPr lang="de-DE" sz="1600" b="0" u="sng" strike="noStrike" spc="-1" dirty="0">
                <a:solidFill>
                  <a:srgbClr val="0563C1"/>
                </a:solidFill>
                <a:uFillTx/>
                <a:latin typeface="Calibri"/>
              </a:rPr>
              <a:t>govdata.de</a:t>
            </a: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Calibri"/>
              </a:rPr>
              <a:t>SPARQL Endpoint available!</a:t>
            </a:r>
          </a:p>
          <a:p>
            <a:pPr marL="457200" lvl="1" indent="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None/>
            </a:pPr>
            <a:endParaRPr lang="de-DE" sz="1600" u="sng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sng" strike="noStrike" spc="-1" dirty="0">
                <a:solidFill>
                  <a:srgbClr val="000000"/>
                </a:solidFill>
                <a:uFillTx/>
                <a:latin typeface="Calibri"/>
              </a:rPr>
              <a:t>Offers</a:t>
            </a: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Various statistical data collections regarding hotels / tourism</a:t>
            </a:r>
            <a:br>
              <a:rPr lang="de-DE" sz="1600" b="0" strike="noStrike" spc="-1" dirty="0">
                <a:solidFill>
                  <a:srgbClr val="000000"/>
                </a:solidFill>
                <a:latin typeface="Calibri"/>
              </a:rPr>
            </a:b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600" u="sng" spc="-1" dirty="0">
                <a:solidFill>
                  <a:srgbClr val="0563C1"/>
                </a:solidFill>
                <a:latin typeface="Calibri"/>
              </a:rPr>
              <a:t>Google Maps API</a:t>
            </a:r>
            <a:endParaRPr lang="de-DE" sz="1600" b="0" u="sng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u="sng" spc="-1" dirty="0">
                <a:solidFill>
                  <a:srgbClr val="000000"/>
                </a:solidFill>
                <a:latin typeface="Calibri"/>
              </a:rPr>
              <a:t>API:</a:t>
            </a: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Calibri"/>
              </a:rPr>
              <a:t>Places API (Nearby businesses, customer reviews, etc.)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Geocoding API (longitude, latitude)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Calibri"/>
              </a:rPr>
              <a:t>JSON data</a:t>
            </a:r>
            <a:br>
              <a:rPr lang="de-DE" sz="1600" b="0" strike="noStrike" spc="-1" dirty="0">
                <a:solidFill>
                  <a:srgbClr val="000000"/>
                </a:solidFill>
                <a:latin typeface="Calibri"/>
              </a:rPr>
            </a:b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888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External Sources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0FE150D6-D649-424E-A04C-E6E4A6386601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8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ftr" idx="23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Hosting &amp; External Sources I </a:t>
            </a:r>
            <a:r>
              <a:rPr lang="de-DE" sz="1000" b="0" strike="noStrike" spc="-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Sven Rasmusen - Marko Zaric – Manuel Penz </a:t>
            </a: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600" b="0" u="sng" strike="noStrike" spc="-1" dirty="0">
                <a:solidFill>
                  <a:srgbClr val="0563C1"/>
                </a:solidFill>
                <a:uFillTx/>
                <a:latin typeface="Calibri"/>
                <a:hlinkClick r:id="rId3"/>
              </a:rPr>
              <a:t>www.</a:t>
            </a:r>
            <a:r>
              <a:rPr lang="de-DE" sz="1600" b="0" u="sng" strike="noStrike" spc="-1" dirty="0">
                <a:solidFill>
                  <a:srgbClr val="0563C1"/>
                </a:solidFill>
                <a:uFillTx/>
                <a:latin typeface="Calibri"/>
              </a:rPr>
              <a:t>wikidata.org</a:t>
            </a: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Calibri"/>
              </a:rPr>
              <a:t>SPARQL Endpoint available!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Calibri"/>
              </a:rPr>
              <a:t>Easy to learn how to query with SPARQL</a:t>
            </a:r>
          </a:p>
          <a:p>
            <a:pPr marL="457200" lvl="1" indent="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None/>
            </a:pPr>
            <a:endParaRPr lang="de-DE" sz="1600" u="sng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sng" strike="noStrike" spc="-1" dirty="0">
                <a:solidFill>
                  <a:srgbClr val="000000"/>
                </a:solidFill>
                <a:uFillTx/>
                <a:latin typeface="Calibri"/>
              </a:rPr>
              <a:t>Offers</a:t>
            </a: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JSON, CSV, and TSV data</a:t>
            </a: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600" b="0" u="sng" strike="noStrike" spc="-1" dirty="0">
                <a:solidFill>
                  <a:srgbClr val="0563C1"/>
                </a:solidFill>
                <a:uFillTx/>
                <a:latin typeface="Calibri"/>
                <a:hlinkClick r:id="rId3"/>
              </a:rPr>
              <a:t>www.</a:t>
            </a:r>
            <a:r>
              <a:rPr lang="de-DE" sz="1600" b="0" u="sng" strike="noStrike" spc="-1" dirty="0">
                <a:solidFill>
                  <a:srgbClr val="0563C1"/>
                </a:solidFill>
                <a:uFillTx/>
                <a:latin typeface="Calibri"/>
              </a:rPr>
              <a:t>dbpedia.org</a:t>
            </a: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Calibri"/>
              </a:rPr>
              <a:t>SPARQL Endpoint available!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de-DE" sz="1600" u="sng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sng" strike="noStrike" spc="-1" dirty="0">
                <a:solidFill>
                  <a:srgbClr val="000000"/>
                </a:solidFill>
                <a:uFillTx/>
                <a:latin typeface="Calibri"/>
              </a:rPr>
              <a:t>Offers</a:t>
            </a: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JSON, RDF, CSV, and many more</a:t>
            </a: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90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Bild 1"/>
          <p:cNvPicPr/>
          <p:nvPr/>
        </p:nvPicPr>
        <p:blipFill>
          <a:blip r:embed="rId2"/>
          <a:stretch/>
        </p:blipFill>
        <p:spPr>
          <a:xfrm>
            <a:off x="0" y="0"/>
            <a:ext cx="12191760" cy="6863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382</Words>
  <Application>Microsoft Office PowerPoint</Application>
  <PresentationFormat>Widescreen</PresentationFormat>
  <Paragraphs>80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.AppleSystemUIFont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German Tourism Knowledge Graph – Hosting &amp; External Sources</vt:lpstr>
      <vt:lpstr>Hosting</vt:lpstr>
      <vt:lpstr>Hosting</vt:lpstr>
      <vt:lpstr>Hosting</vt:lpstr>
      <vt:lpstr>Hosting</vt:lpstr>
      <vt:lpstr>External Sources</vt:lpstr>
      <vt:lpstr>External Sources</vt:lpstr>
      <vt:lpstr>External 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Microsoft Office-Anwender</dc:creator>
  <dc:description/>
  <cp:lastModifiedBy>Rasmusen Sven</cp:lastModifiedBy>
  <cp:revision>82</cp:revision>
  <dcterms:created xsi:type="dcterms:W3CDTF">2017-06-06T07:41:45Z</dcterms:created>
  <dcterms:modified xsi:type="dcterms:W3CDTF">2022-03-30T08:50:12Z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Breitbild</vt:lpwstr>
  </property>
  <property fmtid="{D5CDD505-2E9C-101B-9397-08002B2CF9AE}" pid="4" name="Slides">
    <vt:i4>10</vt:i4>
  </property>
</Properties>
</file>