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934C2472-330B-4F27-B853-309763D8CDB5}"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E61FD2F7-C6D6-45AE-8B0B-BB3DAF2CAEDC}" type="datetimeFigureOut">
              <a:rPr lang="tr-TR" smtClean="0"/>
              <a:pPr/>
              <a:t>11.3.2014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934C2472-330B-4F27-B853-309763D8CDB5}"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1FD2F7-C6D6-45AE-8B0B-BB3DAF2CAEDC}" type="datetimeFigureOut">
              <a:rPr lang="tr-TR" smtClean="0"/>
              <a:pPr/>
              <a:t>11.3.2014</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4C2472-330B-4F27-B853-309763D8CDB5}"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4000" dirty="0" smtClean="0"/>
              <a:t>CISCO IOS ROUTER &amp; ROUTING</a:t>
            </a:r>
            <a:endParaRPr lang="tr-TR"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710952"/>
          </a:xfrm>
        </p:spPr>
        <p:txBody>
          <a:bodyPr>
            <a:normAutofit/>
          </a:bodyPr>
          <a:lstStyle/>
          <a:p>
            <a:r>
              <a:rPr lang="tr-TR" sz="3200" b="1" dirty="0" err="1" smtClean="0"/>
              <a:t>Interface</a:t>
            </a:r>
            <a:r>
              <a:rPr lang="tr-TR" sz="3200" b="1" dirty="0" smtClean="0"/>
              <a:t> Konfigürasyonu</a:t>
            </a:r>
            <a:endParaRPr lang="tr-TR" sz="3200" dirty="0"/>
          </a:p>
        </p:txBody>
      </p:sp>
      <p:sp>
        <p:nvSpPr>
          <p:cNvPr id="11" name="10 Metin kutusu"/>
          <p:cNvSpPr txBox="1"/>
          <p:nvPr/>
        </p:nvSpPr>
        <p:spPr>
          <a:xfrm>
            <a:off x="1259632" y="5733256"/>
            <a:ext cx="6624736" cy="923330"/>
          </a:xfrm>
          <a:prstGeom prst="rect">
            <a:avLst/>
          </a:prstGeom>
          <a:noFill/>
        </p:spPr>
        <p:txBody>
          <a:bodyPr wrap="square" rtlCol="0">
            <a:spAutoFit/>
          </a:bodyPr>
          <a:lstStyle/>
          <a:p>
            <a:r>
              <a:rPr lang="tr-TR" dirty="0" smtClean="0"/>
              <a:t>Fa 0/0 Fiziksel </a:t>
            </a:r>
            <a:r>
              <a:rPr lang="tr-TR" dirty="0" err="1" smtClean="0"/>
              <a:t>Portu</a:t>
            </a:r>
            <a:r>
              <a:rPr lang="tr-TR" dirty="0" smtClean="0"/>
              <a:t> için ip adresi atama işlemi:</a:t>
            </a:r>
          </a:p>
          <a:p>
            <a:r>
              <a:rPr lang="tr-TR" dirty="0" smtClean="0">
                <a:solidFill>
                  <a:srgbClr val="FF0000"/>
                </a:solidFill>
              </a:rPr>
              <a:t>İp </a:t>
            </a:r>
            <a:r>
              <a:rPr lang="tr-TR" dirty="0" err="1" smtClean="0">
                <a:solidFill>
                  <a:srgbClr val="FF0000"/>
                </a:solidFill>
              </a:rPr>
              <a:t>addeess</a:t>
            </a:r>
            <a:r>
              <a:rPr lang="tr-TR" dirty="0" smtClean="0">
                <a:solidFill>
                  <a:srgbClr val="FF0000"/>
                </a:solidFill>
              </a:rPr>
              <a:t> 200.200.200.1 255.255.255.0</a:t>
            </a:r>
          </a:p>
          <a:p>
            <a:r>
              <a:rPr lang="tr-TR" dirty="0" smtClean="0">
                <a:solidFill>
                  <a:srgbClr val="FF0000"/>
                </a:solidFill>
              </a:rPr>
              <a:t>no </a:t>
            </a:r>
            <a:r>
              <a:rPr lang="tr-TR" dirty="0" err="1" smtClean="0">
                <a:solidFill>
                  <a:srgbClr val="FF0000"/>
                </a:solidFill>
              </a:rPr>
              <a:t>shutdown</a:t>
            </a:r>
            <a:endParaRPr lang="tr-TR" dirty="0">
              <a:solidFill>
                <a:srgbClr val="FF0000"/>
              </a:solidFill>
            </a:endParaRPr>
          </a:p>
        </p:txBody>
      </p:sp>
      <p:grpSp>
        <p:nvGrpSpPr>
          <p:cNvPr id="14" name="13 Grup"/>
          <p:cNvGrpSpPr/>
          <p:nvPr/>
        </p:nvGrpSpPr>
        <p:grpSpPr>
          <a:xfrm>
            <a:off x="1403648" y="1268760"/>
            <a:ext cx="6086475" cy="4248150"/>
            <a:chOff x="1403648" y="1268760"/>
            <a:chExt cx="6086475" cy="4248150"/>
          </a:xfrm>
        </p:grpSpPr>
        <p:pic>
          <p:nvPicPr>
            <p:cNvPr id="3075" name="Picture 3"/>
            <p:cNvPicPr>
              <a:picLocks noChangeAspect="1" noChangeArrowheads="1"/>
            </p:cNvPicPr>
            <p:nvPr/>
          </p:nvPicPr>
          <p:blipFill>
            <a:blip r:embed="rId2" cstate="print"/>
            <a:srcRect/>
            <a:stretch>
              <a:fillRect/>
            </a:stretch>
          </p:blipFill>
          <p:spPr bwMode="auto">
            <a:xfrm>
              <a:off x="1403648" y="1268760"/>
              <a:ext cx="6086475" cy="424815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13" name="12 Oval"/>
            <p:cNvSpPr/>
            <p:nvPr/>
          </p:nvSpPr>
          <p:spPr>
            <a:xfrm>
              <a:off x="2051720" y="4077072"/>
              <a:ext cx="352839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188640"/>
            <a:ext cx="8229600" cy="422920"/>
          </a:xfrm>
        </p:spPr>
        <p:txBody>
          <a:bodyPr>
            <a:normAutofit fontScale="90000"/>
          </a:bodyPr>
          <a:lstStyle/>
          <a:p>
            <a:r>
              <a:rPr lang="tr-TR" sz="3200" b="1" dirty="0" err="1" smtClean="0"/>
              <a:t>Interface</a:t>
            </a:r>
            <a:r>
              <a:rPr lang="tr-TR" sz="3200" b="1" dirty="0" smtClean="0"/>
              <a:t> Konfigürasyonu</a:t>
            </a:r>
            <a:endParaRPr lang="tr-TR" sz="3200" dirty="0"/>
          </a:p>
        </p:txBody>
      </p:sp>
      <p:sp>
        <p:nvSpPr>
          <p:cNvPr id="11" name="10 Metin kutusu"/>
          <p:cNvSpPr txBox="1"/>
          <p:nvPr/>
        </p:nvSpPr>
        <p:spPr>
          <a:xfrm>
            <a:off x="107504" y="5733256"/>
            <a:ext cx="8568952" cy="923330"/>
          </a:xfrm>
          <a:prstGeom prst="rect">
            <a:avLst/>
          </a:prstGeom>
          <a:noFill/>
        </p:spPr>
        <p:txBody>
          <a:bodyPr wrap="square" rtlCol="0">
            <a:spAutoFit/>
          </a:bodyPr>
          <a:lstStyle/>
          <a:p>
            <a:r>
              <a:rPr lang="tr-TR" dirty="0" smtClean="0"/>
              <a:t>Fa 0/1 Fiziksel </a:t>
            </a:r>
            <a:r>
              <a:rPr lang="tr-TR" dirty="0" err="1" smtClean="0"/>
              <a:t>Portu</a:t>
            </a:r>
            <a:r>
              <a:rPr lang="tr-TR" dirty="0" smtClean="0"/>
              <a:t> için ip adresi atama işlemi:</a:t>
            </a:r>
          </a:p>
          <a:p>
            <a:r>
              <a:rPr lang="tr-TR" dirty="0" smtClean="0">
                <a:solidFill>
                  <a:srgbClr val="FF0000"/>
                </a:solidFill>
              </a:rPr>
              <a:t>İp </a:t>
            </a:r>
            <a:r>
              <a:rPr lang="tr-TR" dirty="0" err="1" smtClean="0">
                <a:solidFill>
                  <a:srgbClr val="FF0000"/>
                </a:solidFill>
              </a:rPr>
              <a:t>address</a:t>
            </a:r>
            <a:r>
              <a:rPr lang="tr-TR" dirty="0" smtClean="0">
                <a:solidFill>
                  <a:srgbClr val="FF0000"/>
                </a:solidFill>
              </a:rPr>
              <a:t> </a:t>
            </a:r>
            <a:r>
              <a:rPr lang="tr-TR" dirty="0" err="1" smtClean="0">
                <a:solidFill>
                  <a:srgbClr val="FF0000"/>
                </a:solidFill>
              </a:rPr>
              <a:t>dhcp</a:t>
            </a:r>
            <a:endParaRPr lang="tr-TR" dirty="0" smtClean="0">
              <a:solidFill>
                <a:srgbClr val="FF0000"/>
              </a:solidFill>
            </a:endParaRPr>
          </a:p>
          <a:p>
            <a:r>
              <a:rPr lang="tr-TR" dirty="0" err="1" smtClean="0">
                <a:solidFill>
                  <a:srgbClr val="FF0000"/>
                </a:solidFill>
              </a:rPr>
              <a:t>Description</a:t>
            </a:r>
            <a:r>
              <a:rPr lang="tr-TR" dirty="0" smtClean="0">
                <a:solidFill>
                  <a:srgbClr val="FF0000"/>
                </a:solidFill>
              </a:rPr>
              <a:t> </a:t>
            </a:r>
            <a:r>
              <a:rPr lang="tr-TR" dirty="0" err="1" smtClean="0">
                <a:solidFill>
                  <a:srgbClr val="FF0000"/>
                </a:solidFill>
              </a:rPr>
              <a:t>Wan</a:t>
            </a:r>
            <a:r>
              <a:rPr lang="tr-TR" dirty="0" smtClean="0">
                <a:solidFill>
                  <a:srgbClr val="FF0000"/>
                </a:solidFill>
              </a:rPr>
              <a:t>_Internet</a:t>
            </a:r>
            <a:endParaRPr lang="tr-TR" dirty="0">
              <a:solidFill>
                <a:srgbClr val="FF0000"/>
              </a:solidFill>
            </a:endParaRPr>
          </a:p>
        </p:txBody>
      </p:sp>
      <p:grpSp>
        <p:nvGrpSpPr>
          <p:cNvPr id="10" name="9 Grup"/>
          <p:cNvGrpSpPr/>
          <p:nvPr/>
        </p:nvGrpSpPr>
        <p:grpSpPr>
          <a:xfrm>
            <a:off x="1475656" y="620688"/>
            <a:ext cx="6143625" cy="5438775"/>
            <a:chOff x="1475656" y="620688"/>
            <a:chExt cx="6143625" cy="5438775"/>
          </a:xfrm>
        </p:grpSpPr>
        <p:pic>
          <p:nvPicPr>
            <p:cNvPr id="4098" name="Picture 2"/>
            <p:cNvPicPr>
              <a:picLocks noChangeAspect="1" noChangeArrowheads="1"/>
            </p:cNvPicPr>
            <p:nvPr/>
          </p:nvPicPr>
          <p:blipFill>
            <a:blip r:embed="rId2" cstate="print"/>
            <a:srcRect/>
            <a:stretch>
              <a:fillRect/>
            </a:stretch>
          </p:blipFill>
          <p:spPr bwMode="auto">
            <a:xfrm>
              <a:off x="1475656" y="620688"/>
              <a:ext cx="6143625" cy="5438775"/>
            </a:xfrm>
            <a:prstGeom prst="rect">
              <a:avLst/>
            </a:prstGeom>
            <a:noFill/>
            <a:ln w="9525">
              <a:noFill/>
              <a:miter lim="800000"/>
              <a:headEnd/>
              <a:tailEnd/>
            </a:ln>
          </p:spPr>
        </p:pic>
        <p:sp>
          <p:nvSpPr>
            <p:cNvPr id="8" name="7 Oval"/>
            <p:cNvSpPr/>
            <p:nvPr/>
          </p:nvSpPr>
          <p:spPr>
            <a:xfrm>
              <a:off x="1907704" y="3140968"/>
              <a:ext cx="352839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Oval"/>
            <p:cNvSpPr/>
            <p:nvPr/>
          </p:nvSpPr>
          <p:spPr>
            <a:xfrm>
              <a:off x="2051720" y="4077072"/>
              <a:ext cx="3528392"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188640"/>
            <a:ext cx="8229600" cy="422920"/>
          </a:xfrm>
        </p:spPr>
        <p:txBody>
          <a:bodyPr>
            <a:normAutofit fontScale="90000"/>
          </a:bodyPr>
          <a:lstStyle/>
          <a:p>
            <a:r>
              <a:rPr lang="tr-TR" sz="2800" b="1" dirty="0" smtClean="0"/>
              <a:t>Show Komutları</a:t>
            </a:r>
            <a:endParaRPr lang="tr-TR" sz="3200" dirty="0"/>
          </a:p>
        </p:txBody>
      </p:sp>
      <p:sp>
        <p:nvSpPr>
          <p:cNvPr id="10" name="9 Metin kutusu"/>
          <p:cNvSpPr txBox="1"/>
          <p:nvPr/>
        </p:nvSpPr>
        <p:spPr>
          <a:xfrm>
            <a:off x="755576" y="1772816"/>
            <a:ext cx="7992888" cy="3600986"/>
          </a:xfrm>
          <a:prstGeom prst="rect">
            <a:avLst/>
          </a:prstGeom>
          <a:noFill/>
        </p:spPr>
        <p:txBody>
          <a:bodyPr wrap="square" rtlCol="0">
            <a:spAutoFit/>
          </a:bodyPr>
          <a:lstStyle/>
          <a:p>
            <a:r>
              <a:rPr lang="tr-TR" dirty="0" err="1" smtClean="0"/>
              <a:t>show</a:t>
            </a:r>
            <a:r>
              <a:rPr lang="tr-TR" dirty="0" smtClean="0"/>
              <a:t> ?</a:t>
            </a:r>
          </a:p>
          <a:p>
            <a:r>
              <a:rPr lang="tr-TR" dirty="0" err="1" smtClean="0"/>
              <a:t>show</a:t>
            </a:r>
            <a:r>
              <a:rPr lang="tr-TR" dirty="0" smtClean="0"/>
              <a:t> </a:t>
            </a:r>
            <a:r>
              <a:rPr lang="tr-TR" dirty="0" err="1" smtClean="0"/>
              <a:t>version</a:t>
            </a:r>
            <a:endParaRPr lang="tr-TR" dirty="0" smtClean="0"/>
          </a:p>
          <a:p>
            <a:r>
              <a:rPr lang="tr-TR" dirty="0" err="1" smtClean="0"/>
              <a:t>show</a:t>
            </a:r>
            <a:r>
              <a:rPr lang="tr-TR" dirty="0" smtClean="0"/>
              <a:t> </a:t>
            </a:r>
            <a:r>
              <a:rPr lang="tr-TR" dirty="0" err="1" smtClean="0"/>
              <a:t>flash</a:t>
            </a:r>
            <a:r>
              <a:rPr lang="tr-TR" dirty="0" smtClean="0"/>
              <a:t> </a:t>
            </a:r>
          </a:p>
          <a:p>
            <a:r>
              <a:rPr lang="tr-TR" dirty="0" err="1" smtClean="0"/>
              <a:t>show</a:t>
            </a:r>
            <a:r>
              <a:rPr lang="tr-TR" dirty="0" smtClean="0"/>
              <a:t> </a:t>
            </a:r>
            <a:r>
              <a:rPr lang="tr-TR" dirty="0" err="1" smtClean="0"/>
              <a:t>interface</a:t>
            </a:r>
            <a:endParaRPr lang="tr-TR" dirty="0" smtClean="0"/>
          </a:p>
          <a:p>
            <a:r>
              <a:rPr lang="tr-TR" dirty="0" smtClean="0"/>
              <a:t>	</a:t>
            </a:r>
            <a:r>
              <a:rPr lang="tr-TR" dirty="0" err="1" smtClean="0"/>
              <a:t>show</a:t>
            </a:r>
            <a:r>
              <a:rPr lang="tr-TR" dirty="0" smtClean="0"/>
              <a:t> </a:t>
            </a:r>
            <a:r>
              <a:rPr lang="tr-TR" dirty="0" err="1" smtClean="0"/>
              <a:t>interface</a:t>
            </a:r>
            <a:r>
              <a:rPr lang="tr-TR" dirty="0" smtClean="0"/>
              <a:t> fastethernet0/0</a:t>
            </a:r>
          </a:p>
          <a:p>
            <a:r>
              <a:rPr lang="tr-TR" dirty="0" err="1" smtClean="0"/>
              <a:t>show</a:t>
            </a:r>
            <a:r>
              <a:rPr lang="tr-TR" dirty="0" smtClean="0"/>
              <a:t> ip </a:t>
            </a:r>
            <a:r>
              <a:rPr lang="tr-TR" dirty="0" err="1" smtClean="0"/>
              <a:t>route</a:t>
            </a:r>
            <a:endParaRPr lang="tr-TR" dirty="0" smtClean="0"/>
          </a:p>
          <a:p>
            <a:r>
              <a:rPr lang="tr-TR" dirty="0" smtClean="0"/>
              <a:t>	</a:t>
            </a:r>
            <a:r>
              <a:rPr lang="en-US" dirty="0" smtClean="0"/>
              <a:t> Codes: </a:t>
            </a:r>
            <a:endParaRPr lang="tr-TR" dirty="0" smtClean="0"/>
          </a:p>
          <a:p>
            <a:r>
              <a:rPr lang="tr-TR" b="1" dirty="0" smtClean="0"/>
              <a:t>	</a:t>
            </a:r>
            <a:r>
              <a:rPr lang="en-US" sz="1400" dirty="0" smtClean="0">
                <a:latin typeface="Arial" pitchFamily="34" charset="0"/>
                <a:cs typeface="Arial" pitchFamily="34" charset="0"/>
              </a:rPr>
              <a:t>C - connected, S - static, R - RIP, M - mobile, B - BGP </a:t>
            </a:r>
          </a:p>
          <a:p>
            <a:r>
              <a:rPr lang="tr-TR" sz="1400" dirty="0" smtClean="0">
                <a:latin typeface="Arial" pitchFamily="34" charset="0"/>
                <a:cs typeface="Arial" pitchFamily="34" charset="0"/>
              </a:rPr>
              <a:t>	</a:t>
            </a:r>
            <a:r>
              <a:rPr lang="pt-BR" sz="1400" dirty="0" smtClean="0">
                <a:latin typeface="Arial" pitchFamily="34" charset="0"/>
                <a:cs typeface="Arial" pitchFamily="34" charset="0"/>
              </a:rPr>
              <a:t>D - EIGRP, EX - EIGRP external, O - OSPF, IA - OSPF inter area </a:t>
            </a:r>
          </a:p>
          <a:p>
            <a:r>
              <a:rPr lang="tr-TR" sz="1400" dirty="0" smtClean="0">
                <a:latin typeface="Arial" pitchFamily="34" charset="0"/>
                <a:cs typeface="Arial" pitchFamily="34" charset="0"/>
              </a:rPr>
              <a:t>	</a:t>
            </a:r>
            <a:r>
              <a:rPr lang="pt-BR" sz="1400" dirty="0" smtClean="0">
                <a:latin typeface="Arial" pitchFamily="34" charset="0"/>
                <a:cs typeface="Arial" pitchFamily="34" charset="0"/>
              </a:rPr>
              <a:t>N1 - OSPF NSSA external type 1, N2 - OSPF NSSA external type 2 </a:t>
            </a:r>
          </a:p>
          <a:p>
            <a:r>
              <a:rPr lang="tr-TR" sz="1400" dirty="0" smtClean="0">
                <a:latin typeface="Arial" pitchFamily="34" charset="0"/>
                <a:cs typeface="Arial" pitchFamily="34" charset="0"/>
              </a:rPr>
              <a:t>	</a:t>
            </a:r>
            <a:r>
              <a:rPr lang="pt-BR" sz="1400" dirty="0" smtClean="0">
                <a:latin typeface="Arial" pitchFamily="34" charset="0"/>
                <a:cs typeface="Arial" pitchFamily="34" charset="0"/>
              </a:rPr>
              <a:t>E1 - OSPF external type 1, E2 - OSPF external type 2 </a:t>
            </a:r>
          </a:p>
          <a:p>
            <a:r>
              <a:rPr lang="tr-TR" sz="1400" dirty="0" smtClean="0">
                <a:latin typeface="Arial" pitchFamily="34" charset="0"/>
                <a:cs typeface="Arial" pitchFamily="34" charset="0"/>
              </a:rPr>
              <a:t>	</a:t>
            </a:r>
            <a:r>
              <a:rPr lang="en-US" sz="1400" dirty="0" err="1" smtClean="0">
                <a:latin typeface="Arial" pitchFamily="34" charset="0"/>
                <a:cs typeface="Arial" pitchFamily="34" charset="0"/>
              </a:rPr>
              <a:t>i</a:t>
            </a:r>
            <a:r>
              <a:rPr lang="en-US" sz="1400" dirty="0" smtClean="0">
                <a:latin typeface="Arial" pitchFamily="34" charset="0"/>
                <a:cs typeface="Arial" pitchFamily="34" charset="0"/>
              </a:rPr>
              <a:t> - IS-IS, </a:t>
            </a:r>
            <a:r>
              <a:rPr lang="en-US" sz="1400" dirty="0" err="1" smtClean="0">
                <a:latin typeface="Arial" pitchFamily="34" charset="0"/>
                <a:cs typeface="Arial" pitchFamily="34" charset="0"/>
              </a:rPr>
              <a:t>su</a:t>
            </a:r>
            <a:r>
              <a:rPr lang="en-US" sz="1400" dirty="0" smtClean="0">
                <a:latin typeface="Arial" pitchFamily="34" charset="0"/>
                <a:cs typeface="Arial" pitchFamily="34" charset="0"/>
              </a:rPr>
              <a:t> - IS-IS summary, L1 - IS-IS level-1, L2 - IS-IS level-2 </a:t>
            </a:r>
          </a:p>
          <a:p>
            <a:r>
              <a:rPr lang="tr-TR" sz="1400" dirty="0" smtClean="0">
                <a:latin typeface="Arial" pitchFamily="34" charset="0"/>
                <a:cs typeface="Arial" pitchFamily="34" charset="0"/>
              </a:rPr>
              <a:t>	</a:t>
            </a:r>
            <a:r>
              <a:rPr lang="en-US" sz="1400" dirty="0" err="1" smtClean="0">
                <a:latin typeface="Arial" pitchFamily="34" charset="0"/>
                <a:cs typeface="Arial" pitchFamily="34" charset="0"/>
              </a:rPr>
              <a:t>ia</a:t>
            </a:r>
            <a:r>
              <a:rPr lang="en-US" sz="1400" dirty="0" smtClean="0">
                <a:latin typeface="Arial" pitchFamily="34" charset="0"/>
                <a:cs typeface="Arial" pitchFamily="34" charset="0"/>
              </a:rPr>
              <a:t> - IS-IS inter area, * - candidate default, U - per-user static route </a:t>
            </a:r>
          </a:p>
          <a:p>
            <a:r>
              <a:rPr lang="tr-TR" sz="1400" dirty="0" smtClean="0">
                <a:latin typeface="Arial" pitchFamily="34" charset="0"/>
                <a:cs typeface="Arial" pitchFamily="34" charset="0"/>
              </a:rPr>
              <a:t>	</a:t>
            </a:r>
            <a:r>
              <a:rPr lang="en-US" sz="1400" dirty="0" smtClean="0">
                <a:latin typeface="Arial" pitchFamily="34" charset="0"/>
                <a:cs typeface="Arial" pitchFamily="34" charset="0"/>
              </a:rPr>
              <a:t>o - ODR, P - periodic downloaded static route </a:t>
            </a:r>
            <a:endParaRPr lang="tr-TR"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188640"/>
            <a:ext cx="8229600" cy="792088"/>
          </a:xfrm>
        </p:spPr>
        <p:txBody>
          <a:bodyPr>
            <a:normAutofit/>
          </a:bodyPr>
          <a:lstStyle/>
          <a:p>
            <a:r>
              <a:rPr lang="tr-TR" sz="2400" b="1" dirty="0" err="1" smtClean="0"/>
              <a:t>Router</a:t>
            </a:r>
            <a:r>
              <a:rPr lang="tr-TR" sz="2400" b="1" dirty="0" smtClean="0"/>
              <a:t> Konfigürasyon Dosyaları </a:t>
            </a:r>
            <a:endParaRPr lang="tr-TR" sz="3200" dirty="0"/>
          </a:p>
        </p:txBody>
      </p:sp>
      <p:pic>
        <p:nvPicPr>
          <p:cNvPr id="5122" name="Picture 2"/>
          <p:cNvPicPr>
            <a:picLocks noChangeAspect="1" noChangeArrowheads="1"/>
          </p:cNvPicPr>
          <p:nvPr/>
        </p:nvPicPr>
        <p:blipFill>
          <a:blip r:embed="rId2" cstate="print"/>
          <a:srcRect/>
          <a:stretch>
            <a:fillRect/>
          </a:stretch>
        </p:blipFill>
        <p:spPr bwMode="auto">
          <a:xfrm>
            <a:off x="4691955" y="957833"/>
            <a:ext cx="4200525" cy="2543175"/>
          </a:xfrm>
          <a:prstGeom prst="rect">
            <a:avLst/>
          </a:prstGeom>
          <a:ln>
            <a:headEnd/>
            <a:tailEnd/>
          </a:ln>
        </p:spPr>
        <p:style>
          <a:lnRef idx="2">
            <a:schemeClr val="accent1"/>
          </a:lnRef>
          <a:fillRef idx="1">
            <a:schemeClr val="lt1"/>
          </a:fillRef>
          <a:effectRef idx="0">
            <a:schemeClr val="accent1"/>
          </a:effectRef>
          <a:fontRef idx="minor">
            <a:schemeClr val="dk1"/>
          </a:fontRef>
        </p:style>
      </p:pic>
      <p:grpSp>
        <p:nvGrpSpPr>
          <p:cNvPr id="8" name="7 Grup"/>
          <p:cNvGrpSpPr/>
          <p:nvPr/>
        </p:nvGrpSpPr>
        <p:grpSpPr>
          <a:xfrm>
            <a:off x="107504" y="1052736"/>
            <a:ext cx="4410075" cy="5602188"/>
            <a:chOff x="107504" y="1052736"/>
            <a:chExt cx="4410075" cy="5602188"/>
          </a:xfrm>
        </p:grpSpPr>
        <p:pic>
          <p:nvPicPr>
            <p:cNvPr id="5124" name="Picture 4"/>
            <p:cNvPicPr>
              <a:picLocks noChangeAspect="1" noChangeArrowheads="1"/>
            </p:cNvPicPr>
            <p:nvPr/>
          </p:nvPicPr>
          <p:blipFill>
            <a:blip r:embed="rId3" cstate="print"/>
            <a:srcRect/>
            <a:stretch>
              <a:fillRect/>
            </a:stretch>
          </p:blipFill>
          <p:spPr bwMode="auto">
            <a:xfrm>
              <a:off x="107504" y="3645024"/>
              <a:ext cx="4410075" cy="30099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07504" y="1052736"/>
              <a:ext cx="4410075" cy="3067050"/>
            </a:xfrm>
            <a:prstGeom prst="rect">
              <a:avLst/>
            </a:prstGeom>
            <a:noFill/>
            <a:ln w="9525">
              <a:noFill/>
              <a:miter lim="800000"/>
              <a:headEnd/>
              <a:tailEnd/>
            </a:ln>
          </p:spPr>
        </p:pic>
      </p:grpSp>
      <p:pic>
        <p:nvPicPr>
          <p:cNvPr id="5125" name="Picture 5"/>
          <p:cNvPicPr>
            <a:picLocks noChangeAspect="1" noChangeArrowheads="1"/>
          </p:cNvPicPr>
          <p:nvPr/>
        </p:nvPicPr>
        <p:blipFill>
          <a:blip r:embed="rId5" cstate="print"/>
          <a:srcRect/>
          <a:stretch>
            <a:fillRect/>
          </a:stretch>
        </p:blipFill>
        <p:spPr bwMode="auto">
          <a:xfrm>
            <a:off x="4607371" y="3573016"/>
            <a:ext cx="4429125"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188640"/>
            <a:ext cx="8229600" cy="792088"/>
          </a:xfrm>
        </p:spPr>
        <p:txBody>
          <a:bodyPr>
            <a:normAutofit/>
          </a:bodyPr>
          <a:lstStyle/>
          <a:p>
            <a:r>
              <a:rPr lang="tr-TR" sz="2400" b="1" dirty="0" err="1" smtClean="0"/>
              <a:t>Router</a:t>
            </a:r>
            <a:r>
              <a:rPr lang="tr-TR" sz="2400" b="1" dirty="0" smtClean="0"/>
              <a:t> </a:t>
            </a:r>
            <a:r>
              <a:rPr lang="tr-TR" sz="2400" b="1" dirty="0" err="1" smtClean="0"/>
              <a:t>Security</a:t>
            </a:r>
            <a:r>
              <a:rPr lang="tr-TR" sz="2400" b="1" dirty="0" smtClean="0"/>
              <a:t> </a:t>
            </a:r>
            <a:endParaRPr lang="tr-TR" sz="3200" dirty="0"/>
          </a:p>
        </p:txBody>
      </p:sp>
      <p:pic>
        <p:nvPicPr>
          <p:cNvPr id="6146" name="Picture 2"/>
          <p:cNvPicPr>
            <a:picLocks noChangeAspect="1" noChangeArrowheads="1"/>
          </p:cNvPicPr>
          <p:nvPr/>
        </p:nvPicPr>
        <p:blipFill>
          <a:blip r:embed="rId2" cstate="print"/>
          <a:srcRect/>
          <a:stretch>
            <a:fillRect/>
          </a:stretch>
        </p:blipFill>
        <p:spPr bwMode="auto">
          <a:xfrm>
            <a:off x="1187624" y="1124744"/>
            <a:ext cx="6143625" cy="5476875"/>
          </a:xfrm>
          <a:prstGeom prst="rect">
            <a:avLst/>
          </a:prstGeom>
          <a:noFill/>
          <a:ln w="9525">
            <a:solidFill>
              <a:srgbClr val="FF0000"/>
            </a:solidFill>
            <a:miter lim="800000"/>
            <a:headEnd/>
            <a:tailEnd/>
          </a:ln>
        </p:spPr>
      </p:pic>
      <p:grpSp>
        <p:nvGrpSpPr>
          <p:cNvPr id="12" name="11 Grup"/>
          <p:cNvGrpSpPr/>
          <p:nvPr/>
        </p:nvGrpSpPr>
        <p:grpSpPr>
          <a:xfrm>
            <a:off x="1619672" y="2492896"/>
            <a:ext cx="2520280" cy="1512168"/>
            <a:chOff x="1619672" y="2492896"/>
            <a:chExt cx="2520280" cy="1512168"/>
          </a:xfrm>
        </p:grpSpPr>
        <p:sp>
          <p:nvSpPr>
            <p:cNvPr id="10" name="9 Oval"/>
            <p:cNvSpPr/>
            <p:nvPr/>
          </p:nvSpPr>
          <p:spPr>
            <a:xfrm>
              <a:off x="2051720" y="2492896"/>
              <a:ext cx="208823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Oval"/>
            <p:cNvSpPr/>
            <p:nvPr/>
          </p:nvSpPr>
          <p:spPr>
            <a:xfrm>
              <a:off x="1619672" y="3429000"/>
              <a:ext cx="208823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15" name="14 Grup"/>
          <p:cNvGrpSpPr/>
          <p:nvPr/>
        </p:nvGrpSpPr>
        <p:grpSpPr>
          <a:xfrm>
            <a:off x="4932040" y="4509120"/>
            <a:ext cx="3552825" cy="836290"/>
            <a:chOff x="4932040" y="4509120"/>
            <a:chExt cx="3552825" cy="836290"/>
          </a:xfrm>
        </p:grpSpPr>
        <p:pic>
          <p:nvPicPr>
            <p:cNvPr id="6147" name="Picture 3"/>
            <p:cNvPicPr>
              <a:picLocks noChangeAspect="1" noChangeArrowheads="1"/>
            </p:cNvPicPr>
            <p:nvPr/>
          </p:nvPicPr>
          <p:blipFill>
            <a:blip r:embed="rId3" cstate="print"/>
            <a:srcRect/>
            <a:stretch>
              <a:fillRect/>
            </a:stretch>
          </p:blipFill>
          <p:spPr bwMode="auto">
            <a:xfrm>
              <a:off x="4932040" y="4869160"/>
              <a:ext cx="3552825" cy="476250"/>
            </a:xfrm>
            <a:prstGeom prst="rect">
              <a:avLst/>
            </a:prstGeom>
            <a:ln>
              <a:headEnd/>
              <a:tailEnd/>
            </a:ln>
          </p:spPr>
          <p:style>
            <a:lnRef idx="1">
              <a:schemeClr val="accent1"/>
            </a:lnRef>
            <a:fillRef idx="3">
              <a:schemeClr val="accent1"/>
            </a:fillRef>
            <a:effectRef idx="2">
              <a:schemeClr val="accent1"/>
            </a:effectRef>
            <a:fontRef idx="minor">
              <a:schemeClr val="lt1"/>
            </a:fontRef>
          </p:style>
        </p:pic>
        <p:sp>
          <p:nvSpPr>
            <p:cNvPr id="14" name="13 Metin kutusu"/>
            <p:cNvSpPr txBox="1"/>
            <p:nvPr/>
          </p:nvSpPr>
          <p:spPr>
            <a:xfrm>
              <a:off x="4932040" y="4509120"/>
              <a:ext cx="1963358" cy="369332"/>
            </a:xfrm>
            <a:prstGeom prst="rect">
              <a:avLst/>
            </a:prstGeom>
            <a:noFill/>
          </p:spPr>
          <p:txBody>
            <a:bodyPr wrap="none" rtlCol="0">
              <a:spAutoFit/>
            </a:bodyPr>
            <a:lstStyle/>
            <a:p>
              <a:r>
                <a:rPr lang="tr-TR" dirty="0" err="1" smtClean="0"/>
                <a:t>Encryption</a:t>
              </a:r>
              <a:r>
                <a:rPr lang="tr-TR" dirty="0" smtClean="0"/>
                <a:t> İşlemi</a:t>
              </a:r>
              <a:endParaRPr lang="tr-TR"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188640"/>
            <a:ext cx="8229600" cy="792088"/>
          </a:xfrm>
        </p:spPr>
        <p:txBody>
          <a:bodyPr>
            <a:normAutofit/>
          </a:bodyPr>
          <a:lstStyle/>
          <a:p>
            <a:r>
              <a:rPr lang="tr-TR" sz="2400" b="1" dirty="0" err="1" smtClean="0"/>
              <a:t>Router</a:t>
            </a:r>
            <a:r>
              <a:rPr lang="tr-TR" sz="2400" b="1" dirty="0" smtClean="0"/>
              <a:t> SSH Bağlantısı </a:t>
            </a:r>
            <a:endParaRPr lang="tr-TR" sz="3200" dirty="0"/>
          </a:p>
        </p:txBody>
      </p:sp>
      <p:sp>
        <p:nvSpPr>
          <p:cNvPr id="12" name="11 Dikdörtgen"/>
          <p:cNvSpPr/>
          <p:nvPr/>
        </p:nvSpPr>
        <p:spPr>
          <a:xfrm>
            <a:off x="395536" y="1844824"/>
            <a:ext cx="3384376" cy="3539430"/>
          </a:xfrm>
          <a:prstGeom prst="rect">
            <a:avLst/>
          </a:prstGeom>
        </p:spPr>
        <p:txBody>
          <a:bodyPr wrap="square">
            <a:spAutoFit/>
          </a:bodyPr>
          <a:lstStyle/>
          <a:p>
            <a:r>
              <a:rPr lang="tr-TR" sz="1600" dirty="0" smtClean="0">
                <a:latin typeface="Arial" pitchFamily="34" charset="0"/>
                <a:cs typeface="Arial" pitchFamily="34" charset="0"/>
              </a:rPr>
              <a:t>1. </a:t>
            </a:r>
            <a:r>
              <a:rPr lang="tr-TR" sz="1600" dirty="0" err="1" smtClean="0">
                <a:latin typeface="Arial" pitchFamily="34" charset="0"/>
                <a:cs typeface="Arial" pitchFamily="34" charset="0"/>
              </a:rPr>
              <a:t>Hostname</a:t>
            </a:r>
            <a:r>
              <a:rPr lang="tr-TR" sz="1600" dirty="0" smtClean="0">
                <a:latin typeface="Arial" pitchFamily="34" charset="0"/>
                <a:cs typeface="Arial" pitchFamily="34" charset="0"/>
              </a:rPr>
              <a:t> tanımlanması (</a:t>
            </a:r>
            <a:r>
              <a:rPr lang="tr-TR" sz="1600" b="1" dirty="0" err="1" smtClean="0">
                <a:latin typeface="Arial" pitchFamily="34" charset="0"/>
                <a:cs typeface="Arial" pitchFamily="34" charset="0"/>
              </a:rPr>
              <a:t>hostname</a:t>
            </a:r>
            <a:r>
              <a:rPr lang="tr-TR" sz="1600" b="1" dirty="0" smtClean="0">
                <a:latin typeface="Arial" pitchFamily="34" charset="0"/>
                <a:cs typeface="Arial" pitchFamily="34" charset="0"/>
              </a:rPr>
              <a:t>) </a:t>
            </a:r>
          </a:p>
          <a:p>
            <a:r>
              <a:rPr lang="en-US" sz="1600" dirty="0" smtClean="0">
                <a:latin typeface="Arial" pitchFamily="34" charset="0"/>
                <a:cs typeface="Arial" pitchFamily="34" charset="0"/>
              </a:rPr>
              <a:t>2. Domain name </a:t>
            </a:r>
            <a:r>
              <a:rPr lang="en-US" sz="1600" dirty="0" err="1" smtClean="0">
                <a:latin typeface="Arial" pitchFamily="34" charset="0"/>
                <a:cs typeface="Arial" pitchFamily="34" charset="0"/>
              </a:rPr>
              <a:t>tanımlanması</a:t>
            </a:r>
            <a:r>
              <a:rPr lang="en-US" sz="1600" dirty="0" smtClean="0">
                <a:latin typeface="Arial" pitchFamily="34" charset="0"/>
                <a:cs typeface="Arial" pitchFamily="34" charset="0"/>
              </a:rPr>
              <a:t> (</a:t>
            </a:r>
            <a:r>
              <a:rPr lang="en-US" sz="1600" b="1" dirty="0" err="1" smtClean="0">
                <a:latin typeface="Arial" pitchFamily="34" charset="0"/>
                <a:cs typeface="Arial" pitchFamily="34" charset="0"/>
              </a:rPr>
              <a:t>ip</a:t>
            </a:r>
            <a:r>
              <a:rPr lang="en-US" sz="1600" b="1" dirty="0" smtClean="0">
                <a:latin typeface="Arial" pitchFamily="34" charset="0"/>
                <a:cs typeface="Arial" pitchFamily="34" charset="0"/>
              </a:rPr>
              <a:t> domain-name) </a:t>
            </a:r>
          </a:p>
          <a:p>
            <a:r>
              <a:rPr lang="tr-TR" sz="1600" dirty="0" smtClean="0">
                <a:latin typeface="Arial" pitchFamily="34" charset="0"/>
                <a:cs typeface="Arial" pitchFamily="34" charset="0"/>
              </a:rPr>
              <a:t>3. </a:t>
            </a:r>
            <a:r>
              <a:rPr lang="tr-TR" sz="1600" dirty="0" err="1" smtClean="0">
                <a:latin typeface="Arial" pitchFamily="34" charset="0"/>
                <a:cs typeface="Arial" pitchFamily="34" charset="0"/>
              </a:rPr>
              <a:t>Crypto</a:t>
            </a:r>
            <a:r>
              <a:rPr lang="tr-TR" sz="1600" dirty="0" smtClean="0">
                <a:latin typeface="Arial" pitchFamily="34" charset="0"/>
                <a:cs typeface="Arial" pitchFamily="34" charset="0"/>
              </a:rPr>
              <a:t> (RSA) </a:t>
            </a:r>
            <a:r>
              <a:rPr lang="tr-TR" sz="1600" dirty="0" err="1" smtClean="0">
                <a:latin typeface="Arial" pitchFamily="34" charset="0"/>
                <a:cs typeface="Arial" pitchFamily="34" charset="0"/>
              </a:rPr>
              <a:t>key</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oluĢturulması</a:t>
            </a:r>
            <a:r>
              <a:rPr lang="tr-TR" sz="1600" dirty="0" smtClean="0">
                <a:latin typeface="Arial" pitchFamily="34" charset="0"/>
                <a:cs typeface="Arial" pitchFamily="34" charset="0"/>
              </a:rPr>
              <a:t> (</a:t>
            </a:r>
            <a:r>
              <a:rPr lang="tr-TR" sz="1600" b="1" dirty="0" err="1" smtClean="0">
                <a:latin typeface="Arial" pitchFamily="34" charset="0"/>
                <a:cs typeface="Arial" pitchFamily="34" charset="0"/>
              </a:rPr>
              <a:t>crypto</a:t>
            </a:r>
            <a:r>
              <a:rPr lang="tr-TR" sz="1600" b="1" dirty="0" smtClean="0">
                <a:latin typeface="Arial" pitchFamily="34" charset="0"/>
                <a:cs typeface="Arial" pitchFamily="34" charset="0"/>
              </a:rPr>
              <a:t> </a:t>
            </a:r>
            <a:r>
              <a:rPr lang="tr-TR" sz="1600" b="1" dirty="0" err="1" smtClean="0">
                <a:latin typeface="Arial" pitchFamily="34" charset="0"/>
                <a:cs typeface="Arial" pitchFamily="34" charset="0"/>
              </a:rPr>
              <a:t>key</a:t>
            </a:r>
            <a:r>
              <a:rPr lang="tr-TR" sz="1600" b="1" dirty="0" smtClean="0">
                <a:latin typeface="Arial" pitchFamily="34" charset="0"/>
                <a:cs typeface="Arial" pitchFamily="34" charset="0"/>
              </a:rPr>
              <a:t> </a:t>
            </a:r>
            <a:r>
              <a:rPr lang="tr-TR" sz="1600" b="1" dirty="0" err="1" smtClean="0">
                <a:latin typeface="Arial" pitchFamily="34" charset="0"/>
                <a:cs typeface="Arial" pitchFamily="34" charset="0"/>
              </a:rPr>
              <a:t>generate</a:t>
            </a:r>
            <a:r>
              <a:rPr lang="tr-TR" sz="1600" b="1" dirty="0" smtClean="0">
                <a:latin typeface="Arial" pitchFamily="34" charset="0"/>
                <a:cs typeface="Arial" pitchFamily="34" charset="0"/>
              </a:rPr>
              <a:t>) </a:t>
            </a:r>
          </a:p>
          <a:p>
            <a:r>
              <a:rPr lang="tr-TR" sz="1600" dirty="0" smtClean="0">
                <a:latin typeface="Arial" pitchFamily="34" charset="0"/>
                <a:cs typeface="Arial" pitchFamily="34" charset="0"/>
              </a:rPr>
              <a:t>4. VTY bağlantılarında SSH‟</a:t>
            </a:r>
            <a:r>
              <a:rPr lang="tr-TR" sz="1600" dirty="0" err="1" smtClean="0">
                <a:latin typeface="Arial" pitchFamily="34" charset="0"/>
                <a:cs typeface="Arial" pitchFamily="34" charset="0"/>
              </a:rPr>
              <a:t>ın</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enable</a:t>
            </a:r>
            <a:r>
              <a:rPr lang="tr-TR" sz="1600" dirty="0" smtClean="0">
                <a:latin typeface="Arial" pitchFamily="34" charset="0"/>
                <a:cs typeface="Arial" pitchFamily="34" charset="0"/>
              </a:rPr>
              <a:t> edilmesi (</a:t>
            </a:r>
            <a:r>
              <a:rPr lang="tr-TR" sz="1600" b="1" dirty="0" smtClean="0">
                <a:latin typeface="Arial" pitchFamily="34" charset="0"/>
                <a:cs typeface="Arial" pitchFamily="34" charset="0"/>
              </a:rPr>
              <a:t>transport </a:t>
            </a:r>
            <a:r>
              <a:rPr lang="tr-TR" sz="1600" b="1" dirty="0" err="1" smtClean="0">
                <a:latin typeface="Arial" pitchFamily="34" charset="0"/>
                <a:cs typeface="Arial" pitchFamily="34" charset="0"/>
              </a:rPr>
              <a:t>input</a:t>
            </a:r>
            <a:r>
              <a:rPr lang="tr-TR" sz="1600" b="1" dirty="0" smtClean="0">
                <a:latin typeface="Arial" pitchFamily="34" charset="0"/>
                <a:cs typeface="Arial" pitchFamily="34" charset="0"/>
              </a:rPr>
              <a:t> </a:t>
            </a:r>
            <a:r>
              <a:rPr lang="tr-TR" sz="1600" b="1" dirty="0" err="1" smtClean="0">
                <a:latin typeface="Arial" pitchFamily="34" charset="0"/>
                <a:cs typeface="Arial" pitchFamily="34" charset="0"/>
              </a:rPr>
              <a:t>ssh</a:t>
            </a:r>
            <a:r>
              <a:rPr lang="tr-TR" sz="1600" b="1" dirty="0" smtClean="0">
                <a:latin typeface="Arial" pitchFamily="34" charset="0"/>
                <a:cs typeface="Arial" pitchFamily="34" charset="0"/>
              </a:rPr>
              <a:t>) </a:t>
            </a:r>
          </a:p>
          <a:p>
            <a:r>
              <a:rPr lang="tr-TR" sz="1600" dirty="0" smtClean="0">
                <a:latin typeface="Arial" pitchFamily="34" charset="0"/>
                <a:cs typeface="Arial" pitchFamily="34" charset="0"/>
              </a:rPr>
              <a:t>5. </a:t>
            </a:r>
            <a:r>
              <a:rPr lang="tr-TR" sz="1600" dirty="0" err="1" smtClean="0">
                <a:latin typeface="Arial" pitchFamily="34" charset="0"/>
                <a:cs typeface="Arial" pitchFamily="34" charset="0"/>
              </a:rPr>
              <a:t>Timeout</a:t>
            </a:r>
            <a:r>
              <a:rPr lang="tr-TR" sz="1600" dirty="0" smtClean="0">
                <a:latin typeface="Arial" pitchFamily="34" charset="0"/>
                <a:cs typeface="Arial" pitchFamily="34" charset="0"/>
              </a:rPr>
              <a:t> süresi (</a:t>
            </a:r>
            <a:r>
              <a:rPr lang="tr-TR" sz="1600" dirty="0" err="1" smtClean="0">
                <a:latin typeface="Arial" pitchFamily="34" charset="0"/>
                <a:cs typeface="Arial" pitchFamily="34" charset="0"/>
              </a:rPr>
              <a:t>Opsiyonel</a:t>
            </a:r>
            <a:r>
              <a:rPr lang="tr-TR" sz="1600" dirty="0" smtClean="0">
                <a:latin typeface="Arial" pitchFamily="34" charset="0"/>
                <a:cs typeface="Arial" pitchFamily="34" charset="0"/>
              </a:rPr>
              <a:t>) (</a:t>
            </a:r>
            <a:r>
              <a:rPr lang="tr-TR" sz="1600" b="1" dirty="0" smtClean="0">
                <a:latin typeface="Arial" pitchFamily="34" charset="0"/>
                <a:cs typeface="Arial" pitchFamily="34" charset="0"/>
              </a:rPr>
              <a:t>ip </a:t>
            </a:r>
            <a:r>
              <a:rPr lang="tr-TR" sz="1600" b="1" dirty="0" err="1" smtClean="0">
                <a:latin typeface="Arial" pitchFamily="34" charset="0"/>
                <a:cs typeface="Arial" pitchFamily="34" charset="0"/>
              </a:rPr>
              <a:t>ssh</a:t>
            </a:r>
            <a:r>
              <a:rPr lang="tr-TR" sz="1600" b="1" dirty="0" smtClean="0">
                <a:latin typeface="Arial" pitchFamily="34" charset="0"/>
                <a:cs typeface="Arial" pitchFamily="34" charset="0"/>
              </a:rPr>
              <a:t> </a:t>
            </a:r>
            <a:r>
              <a:rPr lang="tr-TR" sz="1600" b="1" dirty="0" err="1" smtClean="0">
                <a:latin typeface="Arial" pitchFamily="34" charset="0"/>
                <a:cs typeface="Arial" pitchFamily="34" charset="0"/>
              </a:rPr>
              <a:t>timeout</a:t>
            </a:r>
            <a:r>
              <a:rPr lang="tr-TR" sz="1600" b="1" dirty="0" smtClean="0">
                <a:latin typeface="Arial" pitchFamily="34" charset="0"/>
                <a:cs typeface="Arial" pitchFamily="34" charset="0"/>
              </a:rPr>
              <a:t>) </a:t>
            </a:r>
          </a:p>
          <a:p>
            <a:r>
              <a:rPr lang="tr-TR" sz="1600" dirty="0" smtClean="0">
                <a:latin typeface="Arial" pitchFamily="34" charset="0"/>
                <a:cs typeface="Arial" pitchFamily="34" charset="0"/>
              </a:rPr>
              <a:t>6. SSH </a:t>
            </a:r>
            <a:r>
              <a:rPr lang="tr-TR" sz="1600" dirty="0" err="1" smtClean="0">
                <a:latin typeface="Arial" pitchFamily="34" charset="0"/>
                <a:cs typeface="Arial" pitchFamily="34" charset="0"/>
              </a:rPr>
              <a:t>Retry</a:t>
            </a:r>
            <a:r>
              <a:rPr lang="tr-TR" sz="1600" dirty="0" smtClean="0">
                <a:latin typeface="Arial" pitchFamily="34" charset="0"/>
                <a:cs typeface="Arial" pitchFamily="34" charset="0"/>
              </a:rPr>
              <a:t> sayısının belirlenmesi (</a:t>
            </a:r>
            <a:r>
              <a:rPr lang="tr-TR" sz="1600" dirty="0" err="1" smtClean="0">
                <a:latin typeface="Arial" pitchFamily="34" charset="0"/>
                <a:cs typeface="Arial" pitchFamily="34" charset="0"/>
              </a:rPr>
              <a:t>Opsiyonel</a:t>
            </a:r>
            <a:r>
              <a:rPr lang="tr-TR" sz="1600" dirty="0" smtClean="0">
                <a:latin typeface="Arial" pitchFamily="34" charset="0"/>
                <a:cs typeface="Arial" pitchFamily="34" charset="0"/>
              </a:rPr>
              <a:t>) (</a:t>
            </a:r>
            <a:r>
              <a:rPr lang="tr-TR" sz="1600" b="1" dirty="0" smtClean="0">
                <a:latin typeface="Arial" pitchFamily="34" charset="0"/>
                <a:cs typeface="Arial" pitchFamily="34" charset="0"/>
              </a:rPr>
              <a:t>ip </a:t>
            </a:r>
            <a:r>
              <a:rPr lang="tr-TR" sz="1600" b="1" dirty="0" err="1" smtClean="0">
                <a:latin typeface="Arial" pitchFamily="34" charset="0"/>
                <a:cs typeface="Arial" pitchFamily="34" charset="0"/>
              </a:rPr>
              <a:t>ssh</a:t>
            </a:r>
            <a:r>
              <a:rPr lang="tr-TR" sz="1600" b="1" dirty="0" smtClean="0">
                <a:latin typeface="Arial" pitchFamily="34" charset="0"/>
                <a:cs typeface="Arial" pitchFamily="34" charset="0"/>
              </a:rPr>
              <a:t> </a:t>
            </a:r>
            <a:r>
              <a:rPr lang="tr-TR" sz="1600" b="1" dirty="0" err="1" smtClean="0">
                <a:latin typeface="Arial" pitchFamily="34" charset="0"/>
                <a:cs typeface="Arial" pitchFamily="34" charset="0"/>
              </a:rPr>
              <a:t>authentication</a:t>
            </a:r>
            <a:r>
              <a:rPr lang="tr-TR" sz="1600" b="1" dirty="0" smtClean="0">
                <a:latin typeface="Arial" pitchFamily="34" charset="0"/>
                <a:cs typeface="Arial" pitchFamily="34" charset="0"/>
              </a:rPr>
              <a:t>-</a:t>
            </a:r>
            <a:r>
              <a:rPr lang="tr-TR" sz="1600" b="1" dirty="0" err="1" smtClean="0">
                <a:latin typeface="Arial" pitchFamily="34" charset="0"/>
                <a:cs typeface="Arial" pitchFamily="34" charset="0"/>
              </a:rPr>
              <a:t>retries</a:t>
            </a:r>
            <a:r>
              <a:rPr lang="tr-TR" sz="1600" b="1" dirty="0" smtClean="0">
                <a:latin typeface="Arial" pitchFamily="34" charset="0"/>
                <a:cs typeface="Arial" pitchFamily="34" charset="0"/>
              </a:rPr>
              <a:t>) </a:t>
            </a:r>
          </a:p>
        </p:txBody>
      </p:sp>
      <p:grpSp>
        <p:nvGrpSpPr>
          <p:cNvPr id="18" name="17 Grup"/>
          <p:cNvGrpSpPr/>
          <p:nvPr/>
        </p:nvGrpSpPr>
        <p:grpSpPr>
          <a:xfrm>
            <a:off x="4083496" y="0"/>
            <a:ext cx="4953000" cy="6813376"/>
            <a:chOff x="4083496" y="0"/>
            <a:chExt cx="4953000" cy="6813376"/>
          </a:xfrm>
        </p:grpSpPr>
        <p:pic>
          <p:nvPicPr>
            <p:cNvPr id="8194" name="Picture 2"/>
            <p:cNvPicPr>
              <a:picLocks noChangeAspect="1" noChangeArrowheads="1"/>
            </p:cNvPicPr>
            <p:nvPr/>
          </p:nvPicPr>
          <p:blipFill>
            <a:blip r:embed="rId2" cstate="print"/>
            <a:srcRect/>
            <a:stretch>
              <a:fillRect/>
            </a:stretch>
          </p:blipFill>
          <p:spPr bwMode="auto">
            <a:xfrm>
              <a:off x="4083496" y="0"/>
              <a:ext cx="4953000" cy="6813376"/>
            </a:xfrm>
            <a:prstGeom prst="rect">
              <a:avLst/>
            </a:prstGeom>
            <a:noFill/>
            <a:ln w="9525">
              <a:noFill/>
              <a:miter lim="800000"/>
              <a:headEnd/>
              <a:tailEnd/>
            </a:ln>
          </p:spPr>
        </p:pic>
        <p:sp>
          <p:nvSpPr>
            <p:cNvPr id="13" name="12 Oval"/>
            <p:cNvSpPr/>
            <p:nvPr/>
          </p:nvSpPr>
          <p:spPr>
            <a:xfrm>
              <a:off x="4932040" y="476672"/>
              <a:ext cx="259228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Oval"/>
            <p:cNvSpPr/>
            <p:nvPr/>
          </p:nvSpPr>
          <p:spPr>
            <a:xfrm>
              <a:off x="4788024" y="2492896"/>
              <a:ext cx="367240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15 Oval"/>
            <p:cNvSpPr/>
            <p:nvPr/>
          </p:nvSpPr>
          <p:spPr>
            <a:xfrm>
              <a:off x="5004048" y="3717032"/>
              <a:ext cx="259228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Oval"/>
            <p:cNvSpPr/>
            <p:nvPr/>
          </p:nvSpPr>
          <p:spPr>
            <a:xfrm>
              <a:off x="4788024" y="5445224"/>
              <a:ext cx="3312368"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err="1" smtClean="0"/>
              <a:t>Security</a:t>
            </a:r>
            <a:r>
              <a:rPr lang="tr-TR" b="1" dirty="0" smtClean="0"/>
              <a:t> Device </a:t>
            </a:r>
            <a:r>
              <a:rPr lang="tr-TR" b="1" dirty="0" err="1" smtClean="0"/>
              <a:t>Manager</a:t>
            </a:r>
            <a:r>
              <a:rPr lang="tr-TR" b="1" dirty="0" smtClean="0"/>
              <a:t> </a:t>
            </a:r>
            <a:endParaRPr lang="tr-TR" dirty="0"/>
          </a:p>
        </p:txBody>
      </p:sp>
      <p:sp>
        <p:nvSpPr>
          <p:cNvPr id="4" name="3 Dikdörtgen"/>
          <p:cNvSpPr/>
          <p:nvPr/>
        </p:nvSpPr>
        <p:spPr>
          <a:xfrm>
            <a:off x="179512" y="3356992"/>
            <a:ext cx="2880320" cy="3293209"/>
          </a:xfrm>
          <a:prstGeom prst="rect">
            <a:avLst/>
          </a:prstGeom>
        </p:spPr>
        <p:txBody>
          <a:bodyPr wrap="square">
            <a:spAutoFit/>
          </a:bodyPr>
          <a:lstStyle/>
          <a:p>
            <a:pPr algn="just"/>
            <a:r>
              <a:rPr lang="tr-TR" sz="1600" dirty="0" smtClean="0"/>
              <a:t>SDM (</a:t>
            </a:r>
            <a:r>
              <a:rPr lang="tr-TR" sz="1600" dirty="0" err="1" smtClean="0"/>
              <a:t>Security</a:t>
            </a:r>
            <a:r>
              <a:rPr lang="tr-TR" sz="1600" dirty="0" smtClean="0"/>
              <a:t> Device </a:t>
            </a:r>
            <a:r>
              <a:rPr lang="tr-TR" sz="1600" dirty="0" err="1" smtClean="0"/>
              <a:t>Manager</a:t>
            </a:r>
            <a:r>
              <a:rPr lang="tr-TR" sz="1600" dirty="0" smtClean="0"/>
              <a:t>) </a:t>
            </a:r>
            <a:r>
              <a:rPr lang="tr-TR" sz="1600" dirty="0" err="1" smtClean="0"/>
              <a:t>Cisco</a:t>
            </a:r>
            <a:r>
              <a:rPr lang="tr-TR" sz="1600" dirty="0" smtClean="0"/>
              <a:t> </a:t>
            </a:r>
            <a:r>
              <a:rPr lang="tr-TR" sz="1600" dirty="0" err="1" smtClean="0"/>
              <a:t>Routerları</a:t>
            </a:r>
            <a:r>
              <a:rPr lang="tr-TR" sz="1600" dirty="0" smtClean="0"/>
              <a:t> HTTP veya HTTPS üzerinden, Java tabanlı bir uygulama ile birlikte </a:t>
            </a:r>
            <a:r>
              <a:rPr lang="tr-TR" sz="1600" dirty="0" err="1" smtClean="0"/>
              <a:t>configure</a:t>
            </a:r>
            <a:r>
              <a:rPr lang="tr-TR" sz="1600" dirty="0" smtClean="0"/>
              <a:t> etme olanağı sağlayan bir grafik ara yüzdür. SDM direkt olarak bir </a:t>
            </a:r>
            <a:r>
              <a:rPr lang="tr-TR" sz="1600" dirty="0" err="1" smtClean="0"/>
              <a:t>Router</a:t>
            </a:r>
            <a:r>
              <a:rPr lang="tr-TR" sz="1600" dirty="0" smtClean="0"/>
              <a:t> üzerine kurulabileceği gibi </a:t>
            </a:r>
            <a:r>
              <a:rPr lang="tr-TR" sz="1600" dirty="0" err="1" smtClean="0"/>
              <a:t>Router</a:t>
            </a:r>
            <a:r>
              <a:rPr lang="tr-TR" sz="1600" dirty="0" smtClean="0"/>
              <a:t> belleğinde yeterince yer olmadığı durumlarda, bilgisayara da kurulup çalıştırılabilir ve </a:t>
            </a:r>
            <a:r>
              <a:rPr lang="tr-TR" sz="1600" dirty="0" err="1" smtClean="0"/>
              <a:t>Routera</a:t>
            </a:r>
            <a:r>
              <a:rPr lang="tr-TR" sz="1600" dirty="0" smtClean="0"/>
              <a:t> SDM erişimi sağlanabilir. </a:t>
            </a:r>
            <a:endParaRPr lang="tr-TR" sz="1600" dirty="0"/>
          </a:p>
        </p:txBody>
      </p:sp>
      <p:pic>
        <p:nvPicPr>
          <p:cNvPr id="1026" name="Picture 2"/>
          <p:cNvPicPr>
            <a:picLocks noChangeAspect="1" noChangeArrowheads="1"/>
          </p:cNvPicPr>
          <p:nvPr/>
        </p:nvPicPr>
        <p:blipFill>
          <a:blip r:embed="rId2" cstate="print"/>
          <a:srcRect/>
          <a:stretch>
            <a:fillRect/>
          </a:stretch>
        </p:blipFill>
        <p:spPr bwMode="auto">
          <a:xfrm>
            <a:off x="5292080" y="1268760"/>
            <a:ext cx="3390900" cy="22383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550096" y="4221088"/>
            <a:ext cx="5486400" cy="2447925"/>
          </a:xfrm>
          <a:prstGeom prst="rect">
            <a:avLst/>
          </a:prstGeom>
          <a:noFill/>
          <a:ln w="9525">
            <a:noFill/>
            <a:miter lim="800000"/>
            <a:headEnd/>
            <a:tailEnd/>
          </a:ln>
        </p:spPr>
      </p:pic>
      <p:sp>
        <p:nvSpPr>
          <p:cNvPr id="7" name="6 Metin kutusu"/>
          <p:cNvSpPr txBox="1"/>
          <p:nvPr/>
        </p:nvSpPr>
        <p:spPr>
          <a:xfrm>
            <a:off x="179512" y="1412776"/>
            <a:ext cx="5256584" cy="1354217"/>
          </a:xfrm>
          <a:prstGeom prst="rect">
            <a:avLst/>
          </a:prstGeom>
          <a:noFill/>
        </p:spPr>
        <p:txBody>
          <a:bodyPr wrap="square" rtlCol="0">
            <a:spAutoFit/>
          </a:bodyPr>
          <a:lstStyle/>
          <a:p>
            <a:r>
              <a:rPr lang="tr-TR" dirty="0" smtClean="0"/>
              <a:t>Access </a:t>
            </a:r>
            <a:r>
              <a:rPr lang="tr-TR" dirty="0" err="1" smtClean="0"/>
              <a:t>Level</a:t>
            </a:r>
            <a:r>
              <a:rPr lang="tr-TR" dirty="0" smtClean="0"/>
              <a:t> (0 – 15) 15 </a:t>
            </a:r>
            <a:r>
              <a:rPr lang="tr-TR" dirty="0" err="1" smtClean="0"/>
              <a:t>Full</a:t>
            </a:r>
            <a:r>
              <a:rPr lang="tr-TR" dirty="0" smtClean="0"/>
              <a:t> Access </a:t>
            </a:r>
          </a:p>
          <a:p>
            <a:r>
              <a:rPr lang="tr-TR" sz="1600" b="1" dirty="0" err="1" smtClean="0">
                <a:solidFill>
                  <a:srgbClr val="FF0000"/>
                </a:solidFill>
              </a:rPr>
              <a:t>privilege</a:t>
            </a:r>
            <a:r>
              <a:rPr lang="tr-TR" sz="1600" b="1" dirty="0" smtClean="0">
                <a:solidFill>
                  <a:srgbClr val="FF0000"/>
                </a:solidFill>
              </a:rPr>
              <a:t> </a:t>
            </a:r>
            <a:r>
              <a:rPr lang="tr-TR" sz="1600" b="1" dirty="0" err="1" smtClean="0">
                <a:solidFill>
                  <a:srgbClr val="FF0000"/>
                </a:solidFill>
              </a:rPr>
              <a:t>configure</a:t>
            </a:r>
            <a:r>
              <a:rPr lang="tr-TR" sz="1600" b="1" dirty="0" smtClean="0">
                <a:solidFill>
                  <a:srgbClr val="FF0000"/>
                </a:solidFill>
              </a:rPr>
              <a:t> </a:t>
            </a:r>
            <a:r>
              <a:rPr lang="tr-TR" sz="1600" b="1" dirty="0" err="1" smtClean="0">
                <a:solidFill>
                  <a:srgbClr val="FF0000"/>
                </a:solidFill>
              </a:rPr>
              <a:t>level</a:t>
            </a:r>
            <a:r>
              <a:rPr lang="tr-TR" sz="1600" b="1" dirty="0" smtClean="0">
                <a:solidFill>
                  <a:srgbClr val="FF0000"/>
                </a:solidFill>
              </a:rPr>
              <a:t> 7 </a:t>
            </a:r>
            <a:r>
              <a:rPr lang="tr-TR" sz="1600" b="1" dirty="0" err="1" smtClean="0">
                <a:solidFill>
                  <a:srgbClr val="FF0000"/>
                </a:solidFill>
              </a:rPr>
              <a:t>interface</a:t>
            </a:r>
            <a:endParaRPr lang="tr-TR" sz="1600" b="1" dirty="0" smtClean="0">
              <a:solidFill>
                <a:srgbClr val="FF0000"/>
              </a:solidFill>
            </a:endParaRPr>
          </a:p>
          <a:p>
            <a:r>
              <a:rPr lang="tr-TR" sz="1600" b="1" dirty="0" err="1" smtClean="0">
                <a:solidFill>
                  <a:schemeClr val="accent1">
                    <a:lumMod val="75000"/>
                  </a:schemeClr>
                </a:solidFill>
              </a:rPr>
              <a:t>username</a:t>
            </a:r>
            <a:r>
              <a:rPr lang="tr-TR" sz="1600" b="1" dirty="0" smtClean="0">
                <a:solidFill>
                  <a:schemeClr val="accent1">
                    <a:lumMod val="75000"/>
                  </a:schemeClr>
                </a:solidFill>
              </a:rPr>
              <a:t> </a:t>
            </a:r>
            <a:r>
              <a:rPr lang="tr-TR" sz="1600" b="1" dirty="0" err="1" smtClean="0">
                <a:solidFill>
                  <a:schemeClr val="accent1">
                    <a:lumMod val="75000"/>
                  </a:schemeClr>
                </a:solidFill>
              </a:rPr>
              <a:t>testuser</a:t>
            </a:r>
            <a:r>
              <a:rPr lang="tr-TR" sz="1600" b="1" dirty="0" smtClean="0">
                <a:solidFill>
                  <a:schemeClr val="accent1">
                    <a:lumMod val="75000"/>
                  </a:schemeClr>
                </a:solidFill>
              </a:rPr>
              <a:t> </a:t>
            </a:r>
            <a:r>
              <a:rPr lang="tr-TR" sz="1600" b="1" dirty="0" err="1" smtClean="0">
                <a:solidFill>
                  <a:schemeClr val="accent1">
                    <a:lumMod val="75000"/>
                  </a:schemeClr>
                </a:solidFill>
              </a:rPr>
              <a:t>privilege</a:t>
            </a:r>
            <a:r>
              <a:rPr lang="tr-TR" sz="1600" b="1" dirty="0" smtClean="0">
                <a:solidFill>
                  <a:schemeClr val="accent1">
                    <a:lumMod val="75000"/>
                  </a:schemeClr>
                </a:solidFill>
              </a:rPr>
              <a:t> 3 </a:t>
            </a:r>
            <a:r>
              <a:rPr lang="tr-TR" sz="1600" b="1" dirty="0" err="1" smtClean="0">
                <a:solidFill>
                  <a:schemeClr val="accent1">
                    <a:lumMod val="75000"/>
                  </a:schemeClr>
                </a:solidFill>
              </a:rPr>
              <a:t>password</a:t>
            </a:r>
            <a:r>
              <a:rPr lang="tr-TR" sz="1600" b="1" dirty="0" smtClean="0">
                <a:solidFill>
                  <a:schemeClr val="accent1">
                    <a:lumMod val="75000"/>
                  </a:schemeClr>
                </a:solidFill>
              </a:rPr>
              <a:t> 0 </a:t>
            </a:r>
            <a:r>
              <a:rPr lang="tr-TR" sz="1600" b="1" dirty="0" err="1" smtClean="0">
                <a:solidFill>
                  <a:schemeClr val="accent1">
                    <a:lumMod val="75000"/>
                  </a:schemeClr>
                </a:solidFill>
              </a:rPr>
              <a:t>testpass</a:t>
            </a:r>
            <a:endParaRPr lang="tr-TR" sz="1600" b="1" dirty="0" smtClean="0">
              <a:solidFill>
                <a:schemeClr val="accent1">
                  <a:lumMod val="75000"/>
                </a:schemeClr>
              </a:solidFill>
            </a:endParaRPr>
          </a:p>
          <a:p>
            <a:r>
              <a:rPr lang="en-US" sz="1600" b="1" dirty="0" smtClean="0">
                <a:solidFill>
                  <a:schemeClr val="accent1">
                    <a:lumMod val="75000"/>
                  </a:schemeClr>
                </a:solidFill>
              </a:rPr>
              <a:t>privilege exec level 3 ping </a:t>
            </a:r>
            <a:endParaRPr lang="tr-TR" sz="1600" b="1" dirty="0" smtClean="0">
              <a:solidFill>
                <a:schemeClr val="accent1">
                  <a:lumMod val="75000"/>
                </a:schemeClr>
              </a:solidFill>
            </a:endParaRPr>
          </a:p>
          <a:p>
            <a:r>
              <a:rPr lang="en-US" sz="1600" b="1" dirty="0" smtClean="0">
                <a:solidFill>
                  <a:schemeClr val="accent1">
                    <a:lumMod val="75000"/>
                  </a:schemeClr>
                </a:solidFill>
              </a:rPr>
              <a:t>privilege exec level 3 show </a:t>
            </a:r>
            <a:r>
              <a:rPr lang="en-US" sz="1600" b="1" dirty="0" err="1" smtClean="0">
                <a:solidFill>
                  <a:schemeClr val="accent1">
                    <a:lumMod val="75000"/>
                  </a:schemeClr>
                </a:solidFill>
              </a:rPr>
              <a:t>ip</a:t>
            </a:r>
            <a:r>
              <a:rPr lang="en-US" sz="1600" b="1" dirty="0" smtClean="0">
                <a:solidFill>
                  <a:schemeClr val="accent1">
                    <a:lumMod val="75000"/>
                  </a:schemeClr>
                </a:solidFill>
              </a:rPr>
              <a:t> route </a:t>
            </a:r>
            <a:endParaRPr lang="tr-TR" sz="1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err="1" smtClean="0"/>
              <a:t>Security</a:t>
            </a:r>
            <a:r>
              <a:rPr lang="tr-TR" b="1" dirty="0" smtClean="0"/>
              <a:t> Device </a:t>
            </a:r>
            <a:r>
              <a:rPr lang="tr-TR" b="1" dirty="0" err="1" smtClean="0"/>
              <a:t>Manager</a:t>
            </a:r>
            <a:r>
              <a:rPr lang="tr-TR" b="1" dirty="0" smtClean="0"/>
              <a:t> </a:t>
            </a:r>
            <a:endParaRPr lang="tr-TR" dirty="0"/>
          </a:p>
        </p:txBody>
      </p:sp>
      <p:grpSp>
        <p:nvGrpSpPr>
          <p:cNvPr id="13" name="12 Grup"/>
          <p:cNvGrpSpPr/>
          <p:nvPr/>
        </p:nvGrpSpPr>
        <p:grpSpPr>
          <a:xfrm>
            <a:off x="251520" y="1340768"/>
            <a:ext cx="7695740" cy="5263852"/>
            <a:chOff x="251520" y="1340768"/>
            <a:chExt cx="7695740" cy="5263852"/>
          </a:xfrm>
        </p:grpSpPr>
        <p:pic>
          <p:nvPicPr>
            <p:cNvPr id="2050" name="Picture 2"/>
            <p:cNvPicPr>
              <a:picLocks noChangeAspect="1" noChangeArrowheads="1"/>
            </p:cNvPicPr>
            <p:nvPr/>
          </p:nvPicPr>
          <p:blipFill>
            <a:blip r:embed="rId2" cstate="print"/>
            <a:srcRect/>
            <a:stretch>
              <a:fillRect/>
            </a:stretch>
          </p:blipFill>
          <p:spPr bwMode="auto">
            <a:xfrm>
              <a:off x="251520" y="1340768"/>
              <a:ext cx="3985928" cy="29360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716016" y="1340769"/>
              <a:ext cx="3231244" cy="294895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907704" y="4509120"/>
              <a:ext cx="4781550" cy="2095500"/>
            </a:xfrm>
            <a:prstGeom prst="rect">
              <a:avLst/>
            </a:prstGeom>
            <a:noFill/>
            <a:ln w="9525">
              <a:noFill/>
              <a:miter lim="800000"/>
              <a:headEnd/>
              <a:tailEnd/>
            </a:ln>
          </p:spPr>
        </p:pic>
        <p:sp>
          <p:nvSpPr>
            <p:cNvPr id="10" name="9 Metin kutusu"/>
            <p:cNvSpPr txBox="1"/>
            <p:nvPr/>
          </p:nvSpPr>
          <p:spPr>
            <a:xfrm>
              <a:off x="827584" y="1988840"/>
              <a:ext cx="537327" cy="1446550"/>
            </a:xfrm>
            <a:prstGeom prst="rect">
              <a:avLst/>
            </a:prstGeom>
            <a:noFill/>
          </p:spPr>
          <p:txBody>
            <a:bodyPr wrap="none" rtlCol="0">
              <a:spAutoFit/>
            </a:bodyPr>
            <a:lstStyle/>
            <a:p>
              <a:r>
                <a:rPr lang="tr-TR" sz="8800" dirty="0" smtClean="0">
                  <a:solidFill>
                    <a:srgbClr val="C00000"/>
                  </a:solidFill>
                </a:rPr>
                <a:t>1</a:t>
              </a:r>
              <a:endParaRPr lang="tr-TR" sz="8800" dirty="0">
                <a:solidFill>
                  <a:srgbClr val="C00000"/>
                </a:solidFill>
              </a:endParaRPr>
            </a:p>
          </p:txBody>
        </p:sp>
        <p:sp>
          <p:nvSpPr>
            <p:cNvPr id="11" name="10 Metin kutusu"/>
            <p:cNvSpPr txBox="1"/>
            <p:nvPr/>
          </p:nvSpPr>
          <p:spPr>
            <a:xfrm>
              <a:off x="4932040" y="1988840"/>
              <a:ext cx="731290" cy="1446550"/>
            </a:xfrm>
            <a:prstGeom prst="rect">
              <a:avLst/>
            </a:prstGeom>
            <a:noFill/>
          </p:spPr>
          <p:txBody>
            <a:bodyPr wrap="none" rtlCol="0">
              <a:spAutoFit/>
            </a:bodyPr>
            <a:lstStyle/>
            <a:p>
              <a:r>
                <a:rPr lang="tr-TR" sz="8800" dirty="0" smtClean="0">
                  <a:solidFill>
                    <a:srgbClr val="C00000"/>
                  </a:solidFill>
                </a:rPr>
                <a:t>2</a:t>
              </a:r>
              <a:endParaRPr lang="tr-TR" sz="8800" dirty="0">
                <a:solidFill>
                  <a:srgbClr val="C00000"/>
                </a:solidFill>
              </a:endParaRPr>
            </a:p>
          </p:txBody>
        </p:sp>
        <p:sp>
          <p:nvSpPr>
            <p:cNvPr id="12" name="11 Metin kutusu"/>
            <p:cNvSpPr txBox="1"/>
            <p:nvPr/>
          </p:nvSpPr>
          <p:spPr>
            <a:xfrm>
              <a:off x="2195736" y="4869160"/>
              <a:ext cx="699230" cy="1446550"/>
            </a:xfrm>
            <a:prstGeom prst="rect">
              <a:avLst/>
            </a:prstGeom>
            <a:noFill/>
          </p:spPr>
          <p:txBody>
            <a:bodyPr wrap="none" rtlCol="0">
              <a:spAutoFit/>
            </a:bodyPr>
            <a:lstStyle/>
            <a:p>
              <a:r>
                <a:rPr lang="tr-TR" sz="8800" dirty="0" smtClean="0">
                  <a:solidFill>
                    <a:srgbClr val="C00000"/>
                  </a:solidFill>
                </a:rPr>
                <a:t>3</a:t>
              </a:r>
              <a:endParaRPr lang="tr-TR" sz="8800" dirty="0">
                <a:solidFill>
                  <a:srgbClr val="C00000"/>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err="1" smtClean="0"/>
              <a:t>Security</a:t>
            </a:r>
            <a:r>
              <a:rPr lang="tr-TR" b="1" dirty="0" smtClean="0"/>
              <a:t> Device </a:t>
            </a:r>
            <a:r>
              <a:rPr lang="tr-TR" b="1" dirty="0" err="1" smtClean="0"/>
              <a:t>Manager</a:t>
            </a:r>
            <a:r>
              <a:rPr lang="tr-TR" b="1" dirty="0" smtClean="0"/>
              <a:t> </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179512" y="1484784"/>
            <a:ext cx="5724525" cy="3990975"/>
          </a:xfrm>
          <a:prstGeom prst="rect">
            <a:avLst/>
          </a:prstGeom>
          <a:noFill/>
          <a:ln w="9525">
            <a:noFill/>
            <a:miter lim="800000"/>
            <a:headEnd/>
            <a:tailEnd/>
          </a:ln>
        </p:spPr>
      </p:pic>
      <p:sp>
        <p:nvSpPr>
          <p:cNvPr id="7" name="6 Metin kutusu"/>
          <p:cNvSpPr txBox="1"/>
          <p:nvPr/>
        </p:nvSpPr>
        <p:spPr>
          <a:xfrm>
            <a:off x="251520" y="5661248"/>
            <a:ext cx="1865511" cy="369332"/>
          </a:xfrm>
          <a:prstGeom prst="rect">
            <a:avLst/>
          </a:prstGeom>
          <a:noFill/>
        </p:spPr>
        <p:txBody>
          <a:bodyPr wrap="none" rtlCol="0">
            <a:spAutoFit/>
          </a:bodyPr>
          <a:lstStyle/>
          <a:p>
            <a:r>
              <a:rPr lang="tr-TR" dirty="0" smtClean="0"/>
              <a:t>SDM Ana Sayfası</a:t>
            </a:r>
            <a:endParaRPr lang="tr-TR" dirty="0"/>
          </a:p>
        </p:txBody>
      </p:sp>
      <p:sp>
        <p:nvSpPr>
          <p:cNvPr id="8" name="7 Metin kutusu"/>
          <p:cNvSpPr txBox="1"/>
          <p:nvPr/>
        </p:nvSpPr>
        <p:spPr>
          <a:xfrm>
            <a:off x="6084168" y="1628800"/>
            <a:ext cx="2880320" cy="2492990"/>
          </a:xfrm>
          <a:prstGeom prst="rect">
            <a:avLst/>
          </a:prstGeom>
          <a:noFill/>
        </p:spPr>
        <p:txBody>
          <a:bodyPr wrap="square" rtlCol="0">
            <a:spAutoFit/>
          </a:bodyPr>
          <a:lstStyle/>
          <a:p>
            <a:pPr>
              <a:buFont typeface="Arial" pitchFamily="34" charset="0"/>
              <a:buChar char="•"/>
            </a:pPr>
            <a:r>
              <a:rPr lang="tr-TR" dirty="0" smtClean="0"/>
              <a:t>Firewall &amp; ACL</a:t>
            </a:r>
          </a:p>
          <a:p>
            <a:pPr>
              <a:buFont typeface="Arial" pitchFamily="34" charset="0"/>
              <a:buChar char="•"/>
            </a:pPr>
            <a:r>
              <a:rPr lang="tr-TR" dirty="0" smtClean="0"/>
              <a:t>VPN</a:t>
            </a:r>
          </a:p>
          <a:p>
            <a:pPr>
              <a:buFont typeface="Arial" pitchFamily="34" charset="0"/>
              <a:buChar char="•"/>
            </a:pPr>
            <a:r>
              <a:rPr lang="tr-TR" dirty="0" err="1" smtClean="0"/>
              <a:t>Security</a:t>
            </a:r>
            <a:r>
              <a:rPr lang="tr-TR" dirty="0" smtClean="0"/>
              <a:t> </a:t>
            </a:r>
            <a:r>
              <a:rPr lang="tr-TR" dirty="0" err="1" smtClean="0"/>
              <a:t>Audit</a:t>
            </a:r>
            <a:endParaRPr lang="tr-TR" dirty="0" smtClean="0"/>
          </a:p>
          <a:p>
            <a:pPr>
              <a:buFont typeface="Arial" pitchFamily="34" charset="0"/>
              <a:buChar char="•"/>
            </a:pPr>
            <a:r>
              <a:rPr lang="tr-TR" dirty="0" err="1" smtClean="0"/>
              <a:t>Nat</a:t>
            </a:r>
            <a:endParaRPr lang="tr-TR" dirty="0" smtClean="0"/>
          </a:p>
          <a:p>
            <a:pPr>
              <a:buFont typeface="Arial" pitchFamily="34" charset="0"/>
              <a:buChar char="•"/>
            </a:pPr>
            <a:r>
              <a:rPr lang="tr-TR" dirty="0" err="1" smtClean="0"/>
              <a:t>Intrusion</a:t>
            </a:r>
            <a:r>
              <a:rPr lang="tr-TR" dirty="0" smtClean="0"/>
              <a:t> </a:t>
            </a:r>
            <a:r>
              <a:rPr lang="tr-TR" dirty="0" err="1" smtClean="0"/>
              <a:t>Prevention</a:t>
            </a:r>
            <a:endParaRPr lang="tr-TR" dirty="0" smtClean="0"/>
          </a:p>
          <a:p>
            <a:pPr>
              <a:buFont typeface="Arial" pitchFamily="34" charset="0"/>
              <a:buChar char="•"/>
            </a:pPr>
            <a:r>
              <a:rPr lang="tr-TR" dirty="0" err="1" smtClean="0"/>
              <a:t>QoS</a:t>
            </a:r>
            <a:endParaRPr lang="tr-TR" dirty="0" smtClean="0"/>
          </a:p>
          <a:p>
            <a:pPr>
              <a:buFont typeface="Arial" pitchFamily="34" charset="0"/>
              <a:buChar char="•"/>
            </a:pPr>
            <a:r>
              <a:rPr lang="tr-TR" dirty="0" err="1" smtClean="0"/>
              <a:t>Nac</a:t>
            </a:r>
            <a:r>
              <a:rPr lang="tr-TR" dirty="0" smtClean="0"/>
              <a:t> </a:t>
            </a:r>
            <a:r>
              <a:rPr lang="tr-TR" sz="1200" dirty="0" smtClean="0"/>
              <a:t>(Network </a:t>
            </a:r>
            <a:r>
              <a:rPr lang="tr-TR" sz="1200" dirty="0" err="1" smtClean="0"/>
              <a:t>Admission</a:t>
            </a:r>
            <a:r>
              <a:rPr lang="tr-TR" sz="1200" dirty="0" smtClean="0"/>
              <a:t> </a:t>
            </a:r>
            <a:r>
              <a:rPr lang="tr-TR" sz="1200" dirty="0" err="1" smtClean="0"/>
              <a:t>Control</a:t>
            </a:r>
            <a:r>
              <a:rPr lang="tr-TR" sz="1200" dirty="0" smtClean="0"/>
              <a:t>)</a:t>
            </a:r>
          </a:p>
          <a:p>
            <a:pPr>
              <a:buFont typeface="Arial" pitchFamily="34" charset="0"/>
              <a:buChar char="•"/>
            </a:pPr>
            <a:r>
              <a:rPr lang="tr-TR" dirty="0" err="1" smtClean="0"/>
              <a:t>Additional</a:t>
            </a:r>
            <a:r>
              <a:rPr lang="tr-TR" dirty="0" smtClean="0"/>
              <a:t> </a:t>
            </a:r>
            <a:r>
              <a:rPr lang="tr-TR" dirty="0" err="1" smtClean="0"/>
              <a:t>Tasks</a:t>
            </a:r>
            <a:r>
              <a:rPr lang="tr-TR" dirty="0" smtClean="0"/>
              <a:t> </a:t>
            </a:r>
            <a:r>
              <a:rPr lang="tr-TR" sz="1200" dirty="0" smtClean="0"/>
              <a:t>(</a:t>
            </a:r>
            <a:r>
              <a:rPr lang="tr-TR" sz="1200" dirty="0" err="1" smtClean="0"/>
              <a:t>Password</a:t>
            </a:r>
            <a:r>
              <a:rPr lang="tr-TR" sz="1200" dirty="0" smtClean="0"/>
              <a:t>, </a:t>
            </a:r>
            <a:r>
              <a:rPr lang="tr-TR" sz="1200" dirty="0" err="1" smtClean="0"/>
              <a:t>Clock</a:t>
            </a:r>
            <a:r>
              <a:rPr lang="tr-TR" sz="1200" dirty="0" smtClean="0"/>
              <a:t>, DHCP, DNS v.b)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323528" y="1340768"/>
            <a:ext cx="4248472" cy="2585323"/>
          </a:xfrm>
          <a:prstGeom prst="rect">
            <a:avLst/>
          </a:prstGeom>
        </p:spPr>
        <p:txBody>
          <a:bodyPr wrap="square">
            <a:spAutoFit/>
          </a:bodyPr>
          <a:lstStyle/>
          <a:p>
            <a:endParaRPr lang="tr-TR" dirty="0" smtClean="0"/>
          </a:p>
          <a:p>
            <a:r>
              <a:rPr lang="tr-TR" dirty="0" smtClean="0"/>
              <a:t>WAN Teknolojileri, </a:t>
            </a:r>
          </a:p>
          <a:p>
            <a:r>
              <a:rPr lang="tr-TR" dirty="0" err="1" smtClean="0"/>
              <a:t>Cisco</a:t>
            </a:r>
            <a:r>
              <a:rPr lang="tr-TR" dirty="0" smtClean="0"/>
              <a:t> IOS </a:t>
            </a:r>
            <a:r>
              <a:rPr lang="tr-TR" dirty="0" err="1" smtClean="0"/>
              <a:t>Router</a:t>
            </a:r>
            <a:r>
              <a:rPr lang="tr-TR" dirty="0" smtClean="0"/>
              <a:t> ile </a:t>
            </a:r>
            <a:r>
              <a:rPr lang="tr-TR" dirty="0" err="1" smtClean="0"/>
              <a:t>Inernet</a:t>
            </a:r>
            <a:r>
              <a:rPr lang="tr-TR" dirty="0" smtClean="0"/>
              <a:t> Bağlantısı, </a:t>
            </a:r>
          </a:p>
          <a:p>
            <a:r>
              <a:rPr lang="tr-TR" dirty="0" smtClean="0"/>
              <a:t>SDM ile NAT/PAT konfigürasyonu </a:t>
            </a:r>
          </a:p>
          <a:p>
            <a:r>
              <a:rPr lang="tr-TR" dirty="0" err="1" smtClean="0"/>
              <a:t>Static</a:t>
            </a:r>
            <a:r>
              <a:rPr lang="tr-TR" dirty="0" smtClean="0"/>
              <a:t> </a:t>
            </a:r>
            <a:r>
              <a:rPr lang="tr-TR" dirty="0" err="1" smtClean="0"/>
              <a:t>Routing</a:t>
            </a:r>
            <a:r>
              <a:rPr lang="tr-TR" dirty="0" smtClean="0"/>
              <a:t> Konfigürasyonu, </a:t>
            </a:r>
          </a:p>
          <a:p>
            <a:r>
              <a:rPr lang="tr-TR" dirty="0" err="1" smtClean="0"/>
              <a:t>Default</a:t>
            </a:r>
            <a:r>
              <a:rPr lang="tr-TR" dirty="0" smtClean="0"/>
              <a:t> </a:t>
            </a:r>
            <a:r>
              <a:rPr lang="tr-TR" dirty="0" err="1" smtClean="0"/>
              <a:t>Routing</a:t>
            </a:r>
            <a:r>
              <a:rPr lang="tr-TR" dirty="0" smtClean="0"/>
              <a:t> </a:t>
            </a:r>
          </a:p>
          <a:p>
            <a:r>
              <a:rPr lang="tr-TR" dirty="0" smtClean="0"/>
              <a:t>Dinamik </a:t>
            </a:r>
            <a:r>
              <a:rPr lang="tr-TR" dirty="0" err="1" smtClean="0"/>
              <a:t>Routing</a:t>
            </a:r>
            <a:r>
              <a:rPr lang="tr-TR" dirty="0" smtClean="0"/>
              <a:t> </a:t>
            </a:r>
          </a:p>
          <a:p>
            <a:r>
              <a:rPr lang="tr-TR" dirty="0" smtClean="0"/>
              <a:t>RIPv2 </a:t>
            </a:r>
          </a:p>
          <a:p>
            <a:r>
              <a:rPr lang="tr-TR" dirty="0" err="1" smtClean="0"/>
              <a:t>Serial</a:t>
            </a:r>
            <a:r>
              <a:rPr lang="tr-TR" dirty="0" smtClean="0"/>
              <a:t> </a:t>
            </a:r>
            <a:r>
              <a:rPr lang="tr-TR" dirty="0" err="1" smtClean="0"/>
              <a:t>Encapsulation</a:t>
            </a:r>
            <a:r>
              <a:rPr lang="tr-TR" dirty="0" smtClean="0"/>
              <a:t> </a:t>
            </a:r>
          </a:p>
        </p:txBody>
      </p:sp>
      <p:pic>
        <p:nvPicPr>
          <p:cNvPr id="4098" name="Picture 2"/>
          <p:cNvPicPr>
            <a:picLocks noChangeAspect="1" noChangeArrowheads="1"/>
          </p:cNvPicPr>
          <p:nvPr/>
        </p:nvPicPr>
        <p:blipFill>
          <a:blip r:embed="rId2" cstate="print"/>
          <a:srcRect/>
          <a:stretch>
            <a:fillRect/>
          </a:stretch>
        </p:blipFill>
        <p:spPr bwMode="auto">
          <a:xfrm>
            <a:off x="3714750" y="2636912"/>
            <a:ext cx="5429250" cy="391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Routerların</a:t>
            </a:r>
            <a:r>
              <a:rPr lang="tr-TR" b="1" dirty="0" smtClean="0"/>
              <a:t> Genel Özellikleri </a:t>
            </a:r>
            <a:endParaRPr lang="tr-TR" dirty="0"/>
          </a:p>
        </p:txBody>
      </p:sp>
      <p:sp>
        <p:nvSpPr>
          <p:cNvPr id="3" name="2 İçerik Yer Tutucusu"/>
          <p:cNvSpPr>
            <a:spLocks noGrp="1"/>
          </p:cNvSpPr>
          <p:nvPr>
            <p:ph idx="1"/>
          </p:nvPr>
        </p:nvSpPr>
        <p:spPr/>
        <p:txBody>
          <a:bodyPr>
            <a:normAutofit lnSpcReduction="10000"/>
          </a:bodyPr>
          <a:lstStyle/>
          <a:p>
            <a:r>
              <a:rPr lang="tr-TR" dirty="0" smtClean="0"/>
              <a:t>Bellek </a:t>
            </a:r>
          </a:p>
          <a:p>
            <a:pPr lvl="1"/>
            <a:r>
              <a:rPr lang="tr-TR" dirty="0" smtClean="0"/>
              <a:t>Ram</a:t>
            </a:r>
          </a:p>
          <a:p>
            <a:pPr lvl="1"/>
            <a:r>
              <a:rPr lang="tr-TR" dirty="0" smtClean="0"/>
              <a:t>Rom</a:t>
            </a:r>
          </a:p>
          <a:p>
            <a:pPr lvl="1"/>
            <a:r>
              <a:rPr lang="tr-TR" dirty="0" err="1" smtClean="0"/>
              <a:t>Flash</a:t>
            </a:r>
            <a:endParaRPr lang="tr-TR" dirty="0" smtClean="0"/>
          </a:p>
          <a:p>
            <a:pPr lvl="1"/>
            <a:r>
              <a:rPr lang="tr-TR" dirty="0" err="1" smtClean="0"/>
              <a:t>Nvram</a:t>
            </a:r>
            <a:endParaRPr lang="tr-TR" dirty="0" smtClean="0"/>
          </a:p>
          <a:p>
            <a:r>
              <a:rPr lang="tr-TR" dirty="0" err="1" smtClean="0"/>
              <a:t>Interfaces</a:t>
            </a:r>
            <a:endParaRPr lang="tr-TR" dirty="0" smtClean="0"/>
          </a:p>
          <a:p>
            <a:pPr lvl="1"/>
            <a:r>
              <a:rPr lang="tr-TR" dirty="0" err="1" smtClean="0"/>
              <a:t>Serial</a:t>
            </a:r>
            <a:endParaRPr lang="tr-TR" dirty="0" smtClean="0"/>
          </a:p>
          <a:p>
            <a:pPr lvl="1"/>
            <a:r>
              <a:rPr lang="tr-TR" dirty="0" smtClean="0"/>
              <a:t>Ethernet</a:t>
            </a:r>
          </a:p>
          <a:p>
            <a:pPr lvl="1"/>
            <a:r>
              <a:rPr lang="tr-TR" dirty="0" err="1" smtClean="0"/>
              <a:t>Wan</a:t>
            </a:r>
            <a:endParaRPr lang="tr-TR" dirty="0" smtClean="0"/>
          </a:p>
          <a:p>
            <a:pPr lvl="1"/>
            <a:r>
              <a:rPr lang="tr-TR" dirty="0" err="1" smtClean="0"/>
              <a:t>Dsl</a:t>
            </a:r>
            <a:endParaRPr lang="tr-TR" dirty="0"/>
          </a:p>
        </p:txBody>
      </p:sp>
      <p:pic>
        <p:nvPicPr>
          <p:cNvPr id="1026" name="Picture 2" descr="C:\Users\HP\Desktop\cisco-router_153170.jpg"/>
          <p:cNvPicPr>
            <a:picLocks noChangeAspect="1" noChangeArrowheads="1"/>
          </p:cNvPicPr>
          <p:nvPr/>
        </p:nvPicPr>
        <p:blipFill>
          <a:blip r:embed="rId2" cstate="print"/>
          <a:srcRect/>
          <a:stretch>
            <a:fillRect/>
          </a:stretch>
        </p:blipFill>
        <p:spPr bwMode="auto">
          <a:xfrm>
            <a:off x="2987824" y="1916832"/>
            <a:ext cx="5140317" cy="2364903"/>
          </a:xfrm>
          <a:prstGeom prst="rect">
            <a:avLst/>
          </a:prstGeom>
          <a:noFill/>
        </p:spPr>
      </p:pic>
      <p:pic>
        <p:nvPicPr>
          <p:cNvPr id="1027" name="Picture 3" descr="C:\Users\HP\Desktop\prod_large_photo0900aecd8017290a.jpg"/>
          <p:cNvPicPr>
            <a:picLocks noChangeAspect="1" noChangeArrowheads="1"/>
          </p:cNvPicPr>
          <p:nvPr/>
        </p:nvPicPr>
        <p:blipFill>
          <a:blip r:embed="rId3" cstate="print"/>
          <a:srcRect/>
          <a:stretch>
            <a:fillRect/>
          </a:stretch>
        </p:blipFill>
        <p:spPr bwMode="auto">
          <a:xfrm>
            <a:off x="5004048" y="3841039"/>
            <a:ext cx="3769568" cy="301696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1115616" y="1484784"/>
            <a:ext cx="5867400" cy="3324225"/>
          </a:xfrm>
          <a:prstGeom prst="rect">
            <a:avLst/>
          </a:prstGeom>
          <a:noFill/>
          <a:ln w="9525">
            <a:noFill/>
            <a:miter lim="800000"/>
            <a:headEnd/>
            <a:tailEnd/>
          </a:ln>
        </p:spPr>
      </p:pic>
      <p:sp>
        <p:nvSpPr>
          <p:cNvPr id="7" name="6 Dikdörtgen"/>
          <p:cNvSpPr/>
          <p:nvPr/>
        </p:nvSpPr>
        <p:spPr>
          <a:xfrm>
            <a:off x="2123728" y="4941168"/>
            <a:ext cx="4572000" cy="1200329"/>
          </a:xfrm>
          <a:prstGeom prst="rect">
            <a:avLst/>
          </a:prstGeom>
        </p:spPr>
        <p:txBody>
          <a:bodyPr>
            <a:spAutoFit/>
          </a:bodyPr>
          <a:lstStyle/>
          <a:p>
            <a:pPr algn="just"/>
            <a:r>
              <a:rPr lang="tr-TR" dirty="0" smtClean="0">
                <a:solidFill>
                  <a:srgbClr val="C00000"/>
                </a:solidFill>
              </a:rPr>
              <a:t>WAN bağlantısında </a:t>
            </a:r>
            <a:r>
              <a:rPr lang="tr-TR" dirty="0" err="1" smtClean="0">
                <a:solidFill>
                  <a:srgbClr val="C00000"/>
                </a:solidFill>
              </a:rPr>
              <a:t>Layer</a:t>
            </a:r>
            <a:r>
              <a:rPr lang="tr-TR" dirty="0" smtClean="0">
                <a:solidFill>
                  <a:srgbClr val="C00000"/>
                </a:solidFill>
              </a:rPr>
              <a:t> 1 ve </a:t>
            </a:r>
            <a:r>
              <a:rPr lang="tr-TR" dirty="0" err="1" smtClean="0">
                <a:solidFill>
                  <a:srgbClr val="C00000"/>
                </a:solidFill>
              </a:rPr>
              <a:t>Layer</a:t>
            </a:r>
            <a:r>
              <a:rPr lang="tr-TR" dirty="0" smtClean="0">
                <a:solidFill>
                  <a:srgbClr val="C00000"/>
                </a:solidFill>
              </a:rPr>
              <a:t> 2‟de çalışan ve kiralık olarak alınan teknolojiye göre kullanılabilecek, </a:t>
            </a:r>
            <a:r>
              <a:rPr lang="tr-TR" dirty="0" err="1" smtClean="0">
                <a:solidFill>
                  <a:srgbClr val="C00000"/>
                </a:solidFill>
              </a:rPr>
              <a:t>Router</a:t>
            </a:r>
            <a:r>
              <a:rPr lang="tr-TR" dirty="0" smtClean="0">
                <a:solidFill>
                  <a:srgbClr val="C00000"/>
                </a:solidFill>
              </a:rPr>
              <a:t>, Modem, CSU/DSU gibi cihazlar vardır. </a:t>
            </a:r>
            <a:endParaRPr lang="tr-TR"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467544" y="1484784"/>
            <a:ext cx="4886325" cy="2266950"/>
          </a:xfrm>
          <a:prstGeom prst="rect">
            <a:avLst/>
          </a:prstGeom>
          <a:noFill/>
          <a:ln w="9525">
            <a:noFill/>
            <a:miter lim="800000"/>
            <a:headEnd/>
            <a:tailEnd/>
          </a:ln>
        </p:spPr>
      </p:pic>
      <p:sp>
        <p:nvSpPr>
          <p:cNvPr id="6" name="5 Dikdörtgen"/>
          <p:cNvSpPr/>
          <p:nvPr/>
        </p:nvSpPr>
        <p:spPr>
          <a:xfrm>
            <a:off x="395536" y="4077072"/>
            <a:ext cx="8280920" cy="2308324"/>
          </a:xfrm>
          <a:prstGeom prst="rect">
            <a:avLst/>
          </a:prstGeom>
        </p:spPr>
        <p:txBody>
          <a:bodyPr wrap="square">
            <a:spAutoFit/>
          </a:bodyPr>
          <a:lstStyle/>
          <a:p>
            <a:pPr algn="just"/>
            <a:r>
              <a:rPr lang="tr-TR" sz="1600" dirty="0" smtClean="0"/>
              <a:t>Müşteri tarafından alınan ve WAN bağlantısı için kullanılan cihazlar CPE (</a:t>
            </a:r>
            <a:r>
              <a:rPr lang="tr-TR" sz="1600" dirty="0" err="1" smtClean="0"/>
              <a:t>Customer</a:t>
            </a:r>
            <a:r>
              <a:rPr lang="tr-TR" sz="1600" dirty="0" smtClean="0"/>
              <a:t> </a:t>
            </a:r>
            <a:r>
              <a:rPr lang="tr-TR" sz="1600" dirty="0" err="1" smtClean="0"/>
              <a:t>Premises</a:t>
            </a:r>
            <a:r>
              <a:rPr lang="tr-TR" sz="1600" dirty="0" smtClean="0"/>
              <a:t> </a:t>
            </a:r>
            <a:r>
              <a:rPr lang="tr-TR" sz="1600" dirty="0" err="1" smtClean="0"/>
              <a:t>Equipment</a:t>
            </a:r>
            <a:r>
              <a:rPr lang="tr-TR" sz="1600" dirty="0" smtClean="0"/>
              <a:t>) olarak adlandırılır. CPE ile müşteri, kendisine gelen bakır yada fiber kablo ile, kendisine en yakın servis sağlayıcı noktasına (</a:t>
            </a:r>
            <a:r>
              <a:rPr lang="tr-TR" sz="1600" dirty="0" err="1" smtClean="0"/>
              <a:t>Centrol</a:t>
            </a:r>
            <a:r>
              <a:rPr lang="tr-TR" sz="1600" dirty="0" smtClean="0"/>
              <a:t> Office, CO) bağlanır. Bu bağlantı çoğunlukla “</a:t>
            </a:r>
            <a:r>
              <a:rPr lang="tr-TR" sz="1600" dirty="0" err="1" smtClean="0"/>
              <a:t>Local</a:t>
            </a:r>
            <a:r>
              <a:rPr lang="tr-TR" sz="1600" dirty="0" smtClean="0"/>
              <a:t> </a:t>
            </a:r>
            <a:r>
              <a:rPr lang="tr-TR" sz="1600" dirty="0" err="1" smtClean="0"/>
              <a:t>Loop</a:t>
            </a:r>
            <a:r>
              <a:rPr lang="tr-TR" sz="1600" dirty="0" smtClean="0"/>
              <a:t>” olarak adlandırılır. </a:t>
            </a:r>
            <a:r>
              <a:rPr lang="tr-TR" sz="1600" dirty="0" err="1" smtClean="0"/>
              <a:t>Local</a:t>
            </a:r>
            <a:r>
              <a:rPr lang="tr-TR" sz="1600" dirty="0" smtClean="0"/>
              <a:t> </a:t>
            </a:r>
            <a:r>
              <a:rPr lang="tr-TR" sz="1600" dirty="0" err="1" smtClean="0"/>
              <a:t>loop</a:t>
            </a:r>
            <a:r>
              <a:rPr lang="tr-TR" sz="1600" dirty="0" smtClean="0"/>
              <a:t> içerisinde datayı taşımak için </a:t>
            </a:r>
            <a:r>
              <a:rPr lang="tr-TR" sz="1600" dirty="0" err="1" smtClean="0"/>
              <a:t>Router</a:t>
            </a:r>
            <a:r>
              <a:rPr lang="tr-TR" sz="1600" dirty="0" smtClean="0"/>
              <a:t>‟</a:t>
            </a:r>
            <a:r>
              <a:rPr lang="tr-TR" sz="1600" dirty="0" err="1" smtClean="0"/>
              <a:t>lara</a:t>
            </a:r>
            <a:r>
              <a:rPr lang="tr-TR" sz="1600" dirty="0" smtClean="0"/>
              <a:t> modem ya da DSU/CSU cihazları bağlanır. Bu bağlantılarda müşteri cihazı DTE (Data </a:t>
            </a:r>
            <a:r>
              <a:rPr lang="tr-TR" sz="1600" dirty="0" err="1" smtClean="0"/>
              <a:t>Terminating</a:t>
            </a:r>
            <a:r>
              <a:rPr lang="tr-TR" sz="1600" dirty="0" smtClean="0"/>
              <a:t> </a:t>
            </a:r>
            <a:r>
              <a:rPr lang="tr-TR" sz="1600" dirty="0" err="1" smtClean="0"/>
              <a:t>Equipment</a:t>
            </a:r>
            <a:r>
              <a:rPr lang="tr-TR" sz="1600" dirty="0" smtClean="0"/>
              <a:t>) olarak bilinir ve verileri DCE (Data </a:t>
            </a:r>
            <a:r>
              <a:rPr lang="tr-TR" sz="1600" dirty="0" err="1" smtClean="0"/>
              <a:t>Communicating</a:t>
            </a:r>
            <a:r>
              <a:rPr lang="tr-TR" sz="1600" dirty="0" smtClean="0"/>
              <a:t> </a:t>
            </a:r>
            <a:r>
              <a:rPr lang="tr-TR" sz="1600" dirty="0" err="1" smtClean="0"/>
              <a:t>Equipment</a:t>
            </a:r>
            <a:r>
              <a:rPr lang="tr-TR" sz="1600" dirty="0" smtClean="0"/>
              <a:t>) </a:t>
            </a:r>
            <a:r>
              <a:rPr lang="tr-TR" sz="1600" dirty="0" err="1" smtClean="0"/>
              <a:t>chazlara</a:t>
            </a:r>
            <a:r>
              <a:rPr lang="tr-TR" sz="1600" dirty="0" smtClean="0"/>
              <a:t> gönderir. Servis sağlayıcı </a:t>
            </a:r>
            <a:r>
              <a:rPr lang="tr-TR" sz="1600" dirty="0" err="1" smtClean="0"/>
              <a:t>networkünü</a:t>
            </a:r>
            <a:r>
              <a:rPr lang="tr-TR" sz="1600" dirty="0" smtClean="0"/>
              <a:t> bir DCE network olarak da adlandırabiliriz ki, bu network, DTE </a:t>
            </a:r>
            <a:r>
              <a:rPr lang="tr-TR" sz="1600" dirty="0" err="1" smtClean="0"/>
              <a:t>Routerlardan</a:t>
            </a:r>
            <a:r>
              <a:rPr lang="tr-TR" sz="1600" dirty="0" smtClean="0"/>
              <a:t> çıkan verileri, uzak </a:t>
            </a:r>
            <a:r>
              <a:rPr lang="tr-TR" sz="1600" dirty="0" err="1" smtClean="0"/>
              <a:t>lokasyondaki</a:t>
            </a:r>
            <a:r>
              <a:rPr lang="tr-TR" sz="1600" dirty="0" smtClean="0"/>
              <a:t> bir diğer DTE </a:t>
            </a:r>
            <a:r>
              <a:rPr lang="tr-TR" sz="1600" dirty="0" err="1" smtClean="0"/>
              <a:t>Router</a:t>
            </a:r>
            <a:r>
              <a:rPr lang="tr-TR" sz="1600" dirty="0" smtClean="0"/>
              <a:t>‟a aktarılmasını sağlar. </a:t>
            </a:r>
            <a:endParaRPr lang="tr-TR" sz="1600" dirty="0"/>
          </a:p>
        </p:txBody>
      </p:sp>
      <p:sp>
        <p:nvSpPr>
          <p:cNvPr id="8" name="7 Metin kutusu"/>
          <p:cNvSpPr txBox="1"/>
          <p:nvPr/>
        </p:nvSpPr>
        <p:spPr>
          <a:xfrm>
            <a:off x="5796136" y="1700808"/>
            <a:ext cx="2736304" cy="1754326"/>
          </a:xfrm>
          <a:prstGeom prst="rect">
            <a:avLst/>
          </a:prstGeom>
          <a:noFill/>
        </p:spPr>
        <p:txBody>
          <a:bodyPr wrap="square" rtlCol="0">
            <a:spAutoFit/>
          </a:bodyPr>
          <a:lstStyle/>
          <a:p>
            <a:r>
              <a:rPr lang="tr-TR" dirty="0" err="1" smtClean="0"/>
              <a:t>Eccapsolition</a:t>
            </a:r>
            <a:r>
              <a:rPr lang="tr-TR" dirty="0" smtClean="0"/>
              <a:t> </a:t>
            </a:r>
            <a:r>
              <a:rPr lang="tr-TR" dirty="0" err="1" smtClean="0"/>
              <a:t>Protocol</a:t>
            </a:r>
            <a:endParaRPr lang="tr-TR" dirty="0" smtClean="0"/>
          </a:p>
          <a:p>
            <a:endParaRPr lang="tr-TR" dirty="0" smtClean="0"/>
          </a:p>
          <a:p>
            <a:r>
              <a:rPr lang="tr-TR" dirty="0" smtClean="0"/>
              <a:t>HDLC</a:t>
            </a:r>
          </a:p>
          <a:p>
            <a:r>
              <a:rPr lang="tr-TR" dirty="0" smtClean="0"/>
              <a:t>PPP</a:t>
            </a:r>
            <a:br>
              <a:rPr lang="tr-TR" dirty="0" smtClean="0"/>
            </a:br>
            <a:r>
              <a:rPr lang="tr-TR" dirty="0" err="1" smtClean="0"/>
              <a:t>Frame</a:t>
            </a:r>
            <a:r>
              <a:rPr lang="tr-TR" dirty="0" smtClean="0"/>
              <a:t> </a:t>
            </a:r>
            <a:r>
              <a:rPr lang="tr-TR" dirty="0" err="1" smtClean="0"/>
              <a:t>Relay</a:t>
            </a:r>
            <a:endParaRPr lang="tr-TR" dirty="0" smtClean="0"/>
          </a:p>
          <a:p>
            <a:r>
              <a:rPr lang="tr-TR" dirty="0" smtClean="0"/>
              <a:t>ATM</a:t>
            </a: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539552" y="2060848"/>
            <a:ext cx="5086350" cy="3209925"/>
          </a:xfrm>
          <a:prstGeom prst="rect">
            <a:avLst/>
          </a:prstGeom>
          <a:noFill/>
          <a:ln w="9525">
            <a:noFill/>
            <a:miter lim="800000"/>
            <a:headEnd/>
            <a:tailEnd/>
          </a:ln>
        </p:spPr>
      </p:pic>
      <p:sp>
        <p:nvSpPr>
          <p:cNvPr id="7" name="6 Dikdörtgen"/>
          <p:cNvSpPr/>
          <p:nvPr/>
        </p:nvSpPr>
        <p:spPr>
          <a:xfrm>
            <a:off x="5796136" y="3068960"/>
            <a:ext cx="2994474" cy="2031325"/>
          </a:xfrm>
          <a:prstGeom prst="rect">
            <a:avLst/>
          </a:prstGeom>
        </p:spPr>
        <p:txBody>
          <a:bodyPr wrap="none">
            <a:spAutoFit/>
          </a:bodyPr>
          <a:lstStyle/>
          <a:p>
            <a:r>
              <a:rPr lang="tr-TR" b="1" dirty="0" smtClean="0">
                <a:solidFill>
                  <a:srgbClr val="FF0000"/>
                </a:solidFill>
              </a:rPr>
              <a:t>WAN Link Opsiyonları </a:t>
            </a:r>
          </a:p>
          <a:p>
            <a:endParaRPr lang="tr-TR" b="1" dirty="0" smtClean="0"/>
          </a:p>
          <a:p>
            <a:pPr>
              <a:buFont typeface="Arial" pitchFamily="34" charset="0"/>
              <a:buChar char="•"/>
            </a:pPr>
            <a:r>
              <a:rPr lang="tr-TR" b="1" dirty="0" smtClean="0"/>
              <a:t>Kiralık Hatlar</a:t>
            </a:r>
          </a:p>
          <a:p>
            <a:pPr>
              <a:buFont typeface="Arial" pitchFamily="34" charset="0"/>
              <a:buChar char="•"/>
            </a:pPr>
            <a:r>
              <a:rPr lang="tr-TR" b="1" dirty="0" smtClean="0"/>
              <a:t>Anahtarlamalı Hat</a:t>
            </a:r>
          </a:p>
          <a:p>
            <a:pPr lvl="1">
              <a:buFont typeface="Arial" pitchFamily="34" charset="0"/>
              <a:buChar char="•"/>
            </a:pPr>
            <a:r>
              <a:rPr lang="tr-TR" b="1" dirty="0" smtClean="0"/>
              <a:t>Paket Anahtarlamalı</a:t>
            </a:r>
          </a:p>
          <a:p>
            <a:pPr lvl="1">
              <a:buFont typeface="Arial" pitchFamily="34" charset="0"/>
              <a:buChar char="•"/>
            </a:pPr>
            <a:r>
              <a:rPr lang="tr-TR" b="1" dirty="0" smtClean="0"/>
              <a:t>Devre Anahtarlamalı</a:t>
            </a:r>
          </a:p>
          <a:p>
            <a:pPr lvl="1">
              <a:buFont typeface="Arial" pitchFamily="34" charset="0"/>
              <a:buChar char="•"/>
            </a:pPr>
            <a:r>
              <a:rPr lang="tr-TR" b="1" dirty="0" smtClean="0"/>
              <a:t>Hücre Anahtarlamalı</a:t>
            </a: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390525" y="1393304"/>
            <a:ext cx="8362950" cy="2971800"/>
          </a:xfrm>
          <a:prstGeom prst="rect">
            <a:avLst/>
          </a:prstGeom>
          <a:noFill/>
          <a:ln w="9525">
            <a:noFill/>
            <a:miter lim="800000"/>
            <a:headEnd/>
            <a:tailEnd/>
          </a:ln>
        </p:spPr>
      </p:pic>
      <p:sp>
        <p:nvSpPr>
          <p:cNvPr id="6" name="5 Dikdörtgen"/>
          <p:cNvSpPr/>
          <p:nvPr/>
        </p:nvSpPr>
        <p:spPr>
          <a:xfrm>
            <a:off x="395536" y="1052736"/>
            <a:ext cx="2292615" cy="369332"/>
          </a:xfrm>
          <a:prstGeom prst="rect">
            <a:avLst/>
          </a:prstGeom>
        </p:spPr>
        <p:txBody>
          <a:bodyPr wrap="none">
            <a:spAutoFit/>
          </a:bodyPr>
          <a:lstStyle/>
          <a:p>
            <a:r>
              <a:rPr lang="tr-TR" b="1" dirty="0" smtClean="0"/>
              <a:t>Internet Bağlantısı </a:t>
            </a:r>
            <a:endParaRPr lang="tr-TR" dirty="0"/>
          </a:p>
        </p:txBody>
      </p:sp>
      <p:pic>
        <p:nvPicPr>
          <p:cNvPr id="3075" name="Picture 3"/>
          <p:cNvPicPr>
            <a:picLocks noChangeAspect="1" noChangeArrowheads="1"/>
          </p:cNvPicPr>
          <p:nvPr/>
        </p:nvPicPr>
        <p:blipFill>
          <a:blip r:embed="rId3" cstate="print"/>
          <a:srcRect/>
          <a:stretch>
            <a:fillRect/>
          </a:stretch>
        </p:blipFill>
        <p:spPr bwMode="auto">
          <a:xfrm>
            <a:off x="1763688" y="4221088"/>
            <a:ext cx="5248275" cy="2476500"/>
          </a:xfrm>
          <a:prstGeom prst="rect">
            <a:avLst/>
          </a:prstGeom>
          <a:noFill/>
          <a:ln w="9525">
            <a:noFill/>
            <a:miter lim="800000"/>
            <a:headEnd/>
            <a:tailEnd/>
          </a:ln>
        </p:spPr>
      </p:pic>
      <p:sp>
        <p:nvSpPr>
          <p:cNvPr id="8" name="7 Metin kutusu"/>
          <p:cNvSpPr txBox="1"/>
          <p:nvPr/>
        </p:nvSpPr>
        <p:spPr>
          <a:xfrm>
            <a:off x="1187624" y="1556792"/>
            <a:ext cx="2520280" cy="369332"/>
          </a:xfrm>
          <a:prstGeom prst="rect">
            <a:avLst/>
          </a:prstGeom>
          <a:noFill/>
        </p:spPr>
        <p:txBody>
          <a:bodyPr wrap="square" rtlCol="0">
            <a:spAutoFit/>
          </a:bodyPr>
          <a:lstStyle/>
          <a:p>
            <a:r>
              <a:rPr lang="tr-TR" b="1" dirty="0" smtClean="0">
                <a:solidFill>
                  <a:srgbClr val="FF0000"/>
                </a:solidFill>
              </a:rPr>
              <a:t>ADSL MODEM</a:t>
            </a:r>
            <a:endParaRPr lang="tr-TR" b="1" dirty="0">
              <a:solidFill>
                <a:srgbClr val="FF0000"/>
              </a:solidFill>
            </a:endParaRPr>
          </a:p>
        </p:txBody>
      </p:sp>
      <p:sp>
        <p:nvSpPr>
          <p:cNvPr id="9" name="8 Metin kutusu"/>
          <p:cNvSpPr txBox="1"/>
          <p:nvPr/>
        </p:nvSpPr>
        <p:spPr>
          <a:xfrm>
            <a:off x="6084168" y="4581128"/>
            <a:ext cx="2520280" cy="369332"/>
          </a:xfrm>
          <a:prstGeom prst="rect">
            <a:avLst/>
          </a:prstGeom>
          <a:noFill/>
        </p:spPr>
        <p:txBody>
          <a:bodyPr wrap="square" rtlCol="0">
            <a:spAutoFit/>
          </a:bodyPr>
          <a:lstStyle/>
          <a:p>
            <a:r>
              <a:rPr lang="tr-TR" b="1" dirty="0" smtClean="0">
                <a:solidFill>
                  <a:srgbClr val="FF0000"/>
                </a:solidFill>
              </a:rPr>
              <a:t>KABLO MODEM</a:t>
            </a:r>
            <a:endParaRPr lang="tr-TR"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644664" cy="369332"/>
          </a:xfrm>
          <a:prstGeom prst="rect">
            <a:avLst/>
          </a:prstGeom>
        </p:spPr>
        <p:txBody>
          <a:bodyPr wrap="none">
            <a:spAutoFit/>
          </a:bodyPr>
          <a:lstStyle/>
          <a:p>
            <a:r>
              <a:rPr lang="tr-TR" b="1" dirty="0" smtClean="0"/>
              <a:t>NAT</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1691680" y="908720"/>
            <a:ext cx="5191125" cy="2867025"/>
          </a:xfrm>
          <a:prstGeom prst="rect">
            <a:avLst/>
          </a:prstGeom>
          <a:noFill/>
          <a:ln w="9525">
            <a:noFill/>
            <a:miter lim="800000"/>
            <a:headEnd/>
            <a:tailEnd/>
          </a:ln>
        </p:spPr>
      </p:pic>
      <p:sp>
        <p:nvSpPr>
          <p:cNvPr id="11" name="10 Dikdörtgen"/>
          <p:cNvSpPr/>
          <p:nvPr/>
        </p:nvSpPr>
        <p:spPr>
          <a:xfrm>
            <a:off x="395536" y="3861048"/>
            <a:ext cx="8064896" cy="2308324"/>
          </a:xfrm>
          <a:prstGeom prst="rect">
            <a:avLst/>
          </a:prstGeom>
        </p:spPr>
        <p:txBody>
          <a:bodyPr wrap="square">
            <a:spAutoFit/>
          </a:bodyPr>
          <a:lstStyle/>
          <a:p>
            <a:pPr algn="just"/>
            <a:r>
              <a:rPr lang="tr-TR" sz="1600" dirty="0" err="1" smtClean="0"/>
              <a:t>Ip</a:t>
            </a:r>
            <a:r>
              <a:rPr lang="tr-TR" sz="1600" dirty="0" smtClean="0"/>
              <a:t> adreslerinden biri olan, 10.0.0.2 ip adresine sahip bir bilgisayar, www.</a:t>
            </a:r>
            <a:r>
              <a:rPr lang="tr-TR" sz="1600" dirty="0" err="1" smtClean="0"/>
              <a:t>networkerfactory</a:t>
            </a:r>
            <a:r>
              <a:rPr lang="tr-TR" sz="1600" dirty="0" smtClean="0"/>
              <a:t>.net adresindeki bir bilgiye erişmek istediğinde, bu isteği içeren paketler üzerinde, kaynak ip adresi olarak 10.0.0.2‟</a:t>
            </a:r>
            <a:r>
              <a:rPr lang="tr-TR" sz="1600" dirty="0" err="1" smtClean="0"/>
              <a:t>nin</a:t>
            </a:r>
            <a:r>
              <a:rPr lang="tr-TR" sz="1600" dirty="0" smtClean="0"/>
              <a:t> yer alması sorun çıkaracaktır. Çünkü bu isteklere cevap verecek olan </a:t>
            </a:r>
            <a:r>
              <a:rPr lang="tr-TR" sz="1600" dirty="0" err="1" smtClean="0"/>
              <a:t>NetworkerFavtory</a:t>
            </a:r>
            <a:r>
              <a:rPr lang="tr-TR" sz="1600" dirty="0" smtClean="0"/>
              <a:t>.net </a:t>
            </a:r>
            <a:r>
              <a:rPr lang="tr-TR" sz="1600" dirty="0" err="1" smtClean="0"/>
              <a:t>routerı</a:t>
            </a:r>
            <a:r>
              <a:rPr lang="tr-TR" sz="1600" dirty="0" smtClean="0"/>
              <a:t>, bu adres ile ilgili, yönlendirme tablosunda herhangi bir bilgi bulundurmayacaktır. 10.0.0.2 ve diğer </a:t>
            </a:r>
            <a:r>
              <a:rPr lang="tr-TR" sz="1600" dirty="0" err="1" smtClean="0"/>
              <a:t>private</a:t>
            </a:r>
            <a:r>
              <a:rPr lang="tr-TR" sz="1600" dirty="0" smtClean="0"/>
              <a:t> ip adresleri NAT terminolojisi içerisinde </a:t>
            </a:r>
            <a:r>
              <a:rPr lang="tr-TR" sz="1600" dirty="0" err="1" smtClean="0"/>
              <a:t>Inside</a:t>
            </a:r>
            <a:r>
              <a:rPr lang="tr-TR" sz="1600" dirty="0" smtClean="0"/>
              <a:t> </a:t>
            </a:r>
            <a:r>
              <a:rPr lang="tr-TR" sz="1600" dirty="0" err="1" smtClean="0"/>
              <a:t>Local</a:t>
            </a:r>
            <a:r>
              <a:rPr lang="tr-TR" sz="1600" dirty="0" smtClean="0"/>
              <a:t> adresler olarak adlandırılır ve NAT yapan cihazlar tarafından </a:t>
            </a:r>
            <a:r>
              <a:rPr lang="tr-TR" sz="1600" dirty="0" err="1" smtClean="0"/>
              <a:t>public</a:t>
            </a:r>
            <a:r>
              <a:rPr lang="tr-TR" sz="1600" dirty="0" smtClean="0"/>
              <a:t> adresleri dönüştürülür. </a:t>
            </a:r>
            <a:r>
              <a:rPr lang="tr-TR" sz="1600" dirty="0" err="1" smtClean="0"/>
              <a:t>Public</a:t>
            </a:r>
            <a:r>
              <a:rPr lang="tr-TR" sz="1600" dirty="0" smtClean="0"/>
              <a:t> adresler ise </a:t>
            </a:r>
            <a:r>
              <a:rPr lang="tr-TR" sz="1600" dirty="0" err="1" smtClean="0"/>
              <a:t>Inside</a:t>
            </a:r>
            <a:r>
              <a:rPr lang="tr-TR" sz="1600" dirty="0" smtClean="0"/>
              <a:t> Global adresler olarak adlandırılmaktadır ve bu adresler çoğu zaman servis sağlayıcı tarafından Internet bağlantısını sağlayan </a:t>
            </a:r>
            <a:r>
              <a:rPr lang="tr-TR" sz="1600" dirty="0" err="1" smtClean="0"/>
              <a:t>Router</a:t>
            </a:r>
            <a:r>
              <a:rPr lang="tr-TR" sz="1600" dirty="0" smtClean="0"/>
              <a:t>‟</a:t>
            </a:r>
            <a:r>
              <a:rPr lang="tr-TR" sz="1600" dirty="0" err="1" smtClean="0"/>
              <a:t>lara</a:t>
            </a:r>
            <a:r>
              <a:rPr lang="tr-TR" sz="1600" dirty="0" smtClean="0"/>
              <a:t> otomatik olarak atanır. </a:t>
            </a:r>
            <a:endParaRPr lang="tr-TR"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600485" cy="369332"/>
          </a:xfrm>
          <a:prstGeom prst="rect">
            <a:avLst/>
          </a:prstGeom>
        </p:spPr>
        <p:txBody>
          <a:bodyPr wrap="none">
            <a:spAutoFit/>
          </a:bodyPr>
          <a:lstStyle/>
          <a:p>
            <a:r>
              <a:rPr lang="tr-TR" b="1" dirty="0" smtClean="0"/>
              <a:t>PAT</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1331640" y="980728"/>
            <a:ext cx="6105525" cy="3314700"/>
          </a:xfrm>
          <a:prstGeom prst="rect">
            <a:avLst/>
          </a:prstGeom>
          <a:noFill/>
          <a:ln w="9525">
            <a:noFill/>
            <a:miter lim="800000"/>
            <a:headEnd/>
            <a:tailEnd/>
          </a:ln>
        </p:spPr>
      </p:pic>
      <p:sp>
        <p:nvSpPr>
          <p:cNvPr id="7" name="6 Dikdörtgen"/>
          <p:cNvSpPr/>
          <p:nvPr/>
        </p:nvSpPr>
        <p:spPr>
          <a:xfrm>
            <a:off x="755576" y="4221088"/>
            <a:ext cx="7776864" cy="2031325"/>
          </a:xfrm>
          <a:prstGeom prst="rect">
            <a:avLst/>
          </a:prstGeom>
        </p:spPr>
        <p:txBody>
          <a:bodyPr wrap="square">
            <a:spAutoFit/>
          </a:bodyPr>
          <a:lstStyle/>
          <a:p>
            <a:r>
              <a:rPr lang="tr-TR" dirty="0" err="1" smtClean="0"/>
              <a:t>Local</a:t>
            </a:r>
            <a:r>
              <a:rPr lang="tr-TR" dirty="0" smtClean="0"/>
              <a:t> network içerisinde yer alan her ip </a:t>
            </a:r>
            <a:r>
              <a:rPr lang="tr-TR" dirty="0" err="1" smtClean="0"/>
              <a:t>adrsi</a:t>
            </a:r>
            <a:r>
              <a:rPr lang="tr-TR" dirty="0" smtClean="0"/>
              <a:t> farklı bir </a:t>
            </a:r>
            <a:r>
              <a:rPr lang="tr-TR" dirty="0" err="1" smtClean="0"/>
              <a:t>public</a:t>
            </a:r>
            <a:r>
              <a:rPr lang="tr-TR" dirty="0" smtClean="0"/>
              <a:t> ip adresine dönüştürülmüştür. Yerel ağlardan gelen isteklerin </a:t>
            </a:r>
            <a:r>
              <a:rPr lang="tr-TR" dirty="0" err="1" smtClean="0"/>
              <a:t>Router</a:t>
            </a:r>
            <a:r>
              <a:rPr lang="tr-TR" dirty="0" smtClean="0"/>
              <a:t> üzerinden ayırt edilebilmesi için bu kaçınılmazdır. Fakat çoğu zaman, Internet hizmeti ile birlikte tek bir ip adresi alınır. Bu durumda, yerel kullanıcılardan gelecek istekleri ayırt etmek için farklı bir teknoloji kullanılmaktadır. Bu teknoloji PAT olarak adlandırdığımız </a:t>
            </a:r>
            <a:r>
              <a:rPr lang="tr-TR" dirty="0" err="1" smtClean="0"/>
              <a:t>Port</a:t>
            </a:r>
            <a:r>
              <a:rPr lang="tr-TR" dirty="0" smtClean="0"/>
              <a:t> </a:t>
            </a:r>
            <a:r>
              <a:rPr lang="tr-TR" dirty="0" err="1" smtClean="0"/>
              <a:t>Address</a:t>
            </a:r>
            <a:r>
              <a:rPr lang="tr-TR" dirty="0" smtClean="0"/>
              <a:t> </a:t>
            </a:r>
            <a:r>
              <a:rPr lang="tr-TR" dirty="0" err="1" smtClean="0"/>
              <a:t>Translation</a:t>
            </a:r>
            <a:r>
              <a:rPr lang="tr-TR" dirty="0" smtClean="0"/>
              <a:t>‟dan başka </a:t>
            </a:r>
            <a:r>
              <a:rPr lang="tr-TR" dirty="0" err="1" smtClean="0"/>
              <a:t>birşey</a:t>
            </a:r>
            <a:r>
              <a:rPr lang="tr-TR" dirty="0" smtClean="0"/>
              <a:t> değildir. PAT bir çok yerde NAT </a:t>
            </a:r>
            <a:r>
              <a:rPr lang="tr-TR" dirty="0" err="1" smtClean="0"/>
              <a:t>Overload</a:t>
            </a:r>
            <a:r>
              <a:rPr lang="tr-TR" dirty="0" smtClean="0"/>
              <a:t> olarak da adlandırılmaktadır </a:t>
            </a: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2322944" cy="369332"/>
          </a:xfrm>
          <a:prstGeom prst="rect">
            <a:avLst/>
          </a:prstGeom>
        </p:spPr>
        <p:txBody>
          <a:bodyPr wrap="none">
            <a:spAutoFit/>
          </a:bodyPr>
          <a:lstStyle/>
          <a:p>
            <a:r>
              <a:rPr lang="tr-TR" b="1" dirty="0" smtClean="0"/>
              <a:t>NAT NASIL ÇALIŞIR</a:t>
            </a:r>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07504" y="1412776"/>
            <a:ext cx="4536504" cy="2706712"/>
          </a:xfrm>
          <a:prstGeom prst="rect">
            <a:avLst/>
          </a:prstGeom>
          <a:noFill/>
          <a:ln w="9525">
            <a:noFill/>
            <a:miter lim="800000"/>
            <a:headEnd/>
            <a:tailEnd/>
          </a:ln>
        </p:spPr>
      </p:pic>
      <p:sp>
        <p:nvSpPr>
          <p:cNvPr id="8" name="7 Dikdörtgen"/>
          <p:cNvSpPr/>
          <p:nvPr/>
        </p:nvSpPr>
        <p:spPr>
          <a:xfrm>
            <a:off x="4572000" y="1052736"/>
            <a:ext cx="4572000" cy="3754874"/>
          </a:xfrm>
          <a:prstGeom prst="rect">
            <a:avLst/>
          </a:prstGeom>
        </p:spPr>
        <p:txBody>
          <a:bodyPr>
            <a:spAutoFit/>
          </a:bodyPr>
          <a:lstStyle/>
          <a:p>
            <a:pPr marL="342900" indent="-342900" algn="just">
              <a:buFont typeface="+mj-lt"/>
              <a:buAutoNum type="arabicPeriod"/>
            </a:pPr>
            <a:r>
              <a:rPr lang="tr-TR" sz="1400" dirty="0" smtClean="0">
                <a:latin typeface="Arial" pitchFamily="34" charset="0"/>
                <a:cs typeface="Arial" pitchFamily="34" charset="0"/>
              </a:rPr>
              <a:t>10.1.1.1 ip adresine sahip bilgisayar 192.168.1.3 ip adresine sahip </a:t>
            </a:r>
            <a:r>
              <a:rPr lang="tr-TR" sz="1400" dirty="0" err="1" smtClean="0">
                <a:latin typeface="Arial" pitchFamily="34" charset="0"/>
                <a:cs typeface="Arial" pitchFamily="34" charset="0"/>
              </a:rPr>
              <a:t>Host</a:t>
            </a:r>
            <a:r>
              <a:rPr lang="tr-TR" sz="1400" dirty="0" smtClean="0">
                <a:latin typeface="Arial" pitchFamily="34" charset="0"/>
                <a:cs typeface="Arial" pitchFamily="34" charset="0"/>
              </a:rPr>
              <a:t> B olarak gösterilen bilgisayar ile bir oturum açmak üzere paket göndermeye </a:t>
            </a:r>
            <a:r>
              <a:rPr lang="tr-TR" sz="1400" dirty="0" err="1" smtClean="0">
                <a:latin typeface="Arial" pitchFamily="34" charset="0"/>
                <a:cs typeface="Arial" pitchFamily="34" charset="0"/>
              </a:rPr>
              <a:t>baĢlar</a:t>
            </a:r>
            <a:r>
              <a:rPr lang="tr-TR" sz="1400" dirty="0" smtClean="0">
                <a:latin typeface="Arial" pitchFamily="34" charset="0"/>
                <a:cs typeface="Arial" pitchFamily="34" charset="0"/>
              </a:rPr>
              <a:t>. </a:t>
            </a:r>
          </a:p>
          <a:p>
            <a:pPr marL="342900" indent="-342900" algn="just">
              <a:buFont typeface="+mj-lt"/>
              <a:buAutoNum type="arabicPeriod"/>
            </a:pPr>
            <a:r>
              <a:rPr lang="tr-TR" sz="1400" dirty="0" smtClean="0">
                <a:latin typeface="Arial" pitchFamily="34" charset="0"/>
                <a:cs typeface="Arial" pitchFamily="34" charset="0"/>
              </a:rPr>
              <a:t>10.1.1.1 bilgisayardan gelen ilk paket </a:t>
            </a:r>
            <a:r>
              <a:rPr lang="tr-TR" sz="1400" dirty="0" err="1" smtClean="0">
                <a:latin typeface="Arial" pitchFamily="34" charset="0"/>
                <a:cs typeface="Arial" pitchFamily="34" charset="0"/>
              </a:rPr>
              <a:t>Routerın</a:t>
            </a:r>
            <a:r>
              <a:rPr lang="tr-TR" sz="1400" dirty="0" smtClean="0">
                <a:latin typeface="Arial" pitchFamily="34" charset="0"/>
                <a:cs typeface="Arial" pitchFamily="34" charset="0"/>
              </a:rPr>
              <a:t> NAT tablosunu kontrol etmesine sebep olur. Eğer NAT tablosunda bu ip adresi için </a:t>
            </a:r>
            <a:r>
              <a:rPr lang="tr-TR" sz="1400" dirty="0" err="1" smtClean="0">
                <a:latin typeface="Arial" pitchFamily="34" charset="0"/>
                <a:cs typeface="Arial" pitchFamily="34" charset="0"/>
              </a:rPr>
              <a:t>tanımlanmıĢ</a:t>
            </a:r>
            <a:r>
              <a:rPr lang="tr-TR" sz="1400" dirty="0" smtClean="0">
                <a:latin typeface="Arial" pitchFamily="34" charset="0"/>
                <a:cs typeface="Arial" pitchFamily="34" charset="0"/>
              </a:rPr>
              <a:t> bir girdi varsa 3. adıma devam edilir. </a:t>
            </a:r>
            <a:r>
              <a:rPr lang="tr-TR" sz="1400" dirty="0" err="1" smtClean="0">
                <a:latin typeface="Arial" pitchFamily="34" charset="0"/>
                <a:cs typeface="Arial" pitchFamily="34" charset="0"/>
              </a:rPr>
              <a:t>Router</a:t>
            </a:r>
            <a:r>
              <a:rPr lang="tr-TR" sz="1400" dirty="0" smtClean="0">
                <a:latin typeface="Arial" pitchFamily="34" charset="0"/>
                <a:cs typeface="Arial" pitchFamily="34" charset="0"/>
              </a:rPr>
              <a:t> NAT tablosunu kontrol ettiğinde bu ip adresine özel bir girdi </a:t>
            </a:r>
            <a:r>
              <a:rPr lang="tr-TR" sz="1400" dirty="0" err="1" smtClean="0">
                <a:latin typeface="Arial" pitchFamily="34" charset="0"/>
                <a:cs typeface="Arial" pitchFamily="34" charset="0"/>
              </a:rPr>
              <a:t>bulamamıĢsa</a:t>
            </a:r>
            <a:r>
              <a:rPr lang="tr-TR" sz="1400" dirty="0" smtClean="0">
                <a:latin typeface="Arial" pitchFamily="34" charset="0"/>
                <a:cs typeface="Arial" pitchFamily="34" charset="0"/>
              </a:rPr>
              <a:t>, </a:t>
            </a:r>
            <a:r>
              <a:rPr lang="tr-TR" sz="1400" dirty="0" err="1" smtClean="0">
                <a:latin typeface="Arial" pitchFamily="34" charset="0"/>
                <a:cs typeface="Arial" pitchFamily="34" charset="0"/>
              </a:rPr>
              <a:t>Inside</a:t>
            </a:r>
            <a:r>
              <a:rPr lang="tr-TR" sz="1400" dirty="0" smtClean="0">
                <a:latin typeface="Arial" pitchFamily="34" charset="0"/>
                <a:cs typeface="Arial" pitchFamily="34" charset="0"/>
              </a:rPr>
              <a:t> Global adres havuzunda </a:t>
            </a:r>
            <a:r>
              <a:rPr lang="tr-TR" sz="1400" dirty="0" err="1" smtClean="0">
                <a:latin typeface="Arial" pitchFamily="34" charset="0"/>
                <a:cs typeface="Arial" pitchFamily="34" charset="0"/>
              </a:rPr>
              <a:t>tanımlanmıĢ</a:t>
            </a:r>
            <a:r>
              <a:rPr lang="tr-TR" sz="1400" dirty="0" smtClean="0">
                <a:latin typeface="Arial" pitchFamily="34" charset="0"/>
                <a:cs typeface="Arial" pitchFamily="34" charset="0"/>
              </a:rPr>
              <a:t> bir ip adresini kullanarak NAT tablosunda gerekli girdiyi </a:t>
            </a:r>
            <a:r>
              <a:rPr lang="tr-TR" sz="1400" dirty="0" err="1" smtClean="0">
                <a:latin typeface="Arial" pitchFamily="34" charset="0"/>
                <a:cs typeface="Arial" pitchFamily="34" charset="0"/>
              </a:rPr>
              <a:t>oluĢturur</a:t>
            </a:r>
            <a:r>
              <a:rPr lang="tr-TR" sz="1400" dirty="0" smtClean="0">
                <a:latin typeface="Arial" pitchFamily="34" charset="0"/>
                <a:cs typeface="Arial" pitchFamily="34" charset="0"/>
              </a:rPr>
              <a:t> ve 3. adıma devam eder. </a:t>
            </a:r>
          </a:p>
          <a:p>
            <a:pPr marL="342900" indent="-342900" algn="just">
              <a:buFont typeface="+mj-lt"/>
              <a:buAutoNum type="arabicPeriod"/>
            </a:pPr>
            <a:r>
              <a:rPr lang="tr-TR" sz="1400" dirty="0" err="1" smtClean="0">
                <a:latin typeface="Arial" pitchFamily="34" charset="0"/>
                <a:cs typeface="Arial" pitchFamily="34" charset="0"/>
              </a:rPr>
              <a:t>Router</a:t>
            </a:r>
            <a:r>
              <a:rPr lang="tr-TR" sz="1400" dirty="0" smtClean="0">
                <a:latin typeface="Arial" pitchFamily="34" charset="0"/>
                <a:cs typeface="Arial" pitchFamily="34" charset="0"/>
              </a:rPr>
              <a:t>, paket üzerinde yer alan kaynak ip adresini, </a:t>
            </a:r>
            <a:r>
              <a:rPr lang="tr-TR" sz="1400" dirty="0" err="1" smtClean="0">
                <a:latin typeface="Arial" pitchFamily="34" charset="0"/>
                <a:cs typeface="Arial" pitchFamily="34" charset="0"/>
              </a:rPr>
              <a:t>Inside</a:t>
            </a:r>
            <a:r>
              <a:rPr lang="tr-TR" sz="1400" dirty="0" smtClean="0">
                <a:latin typeface="Arial" pitchFamily="34" charset="0"/>
                <a:cs typeface="Arial" pitchFamily="34" charset="0"/>
              </a:rPr>
              <a:t> Global adrese </a:t>
            </a:r>
            <a:r>
              <a:rPr lang="tr-TR" sz="1400" dirty="0" err="1" smtClean="0">
                <a:latin typeface="Arial" pitchFamily="34" charset="0"/>
                <a:cs typeface="Arial" pitchFamily="34" charset="0"/>
              </a:rPr>
              <a:t>dönüĢtürür</a:t>
            </a:r>
            <a:r>
              <a:rPr lang="tr-TR" sz="1400" dirty="0" smtClean="0">
                <a:latin typeface="Arial" pitchFamily="34" charset="0"/>
                <a:cs typeface="Arial" pitchFamily="34" charset="0"/>
              </a:rPr>
              <a:t>. Bu örnek içerisinde paketin kaynak ip adresi artık 171.69.68.2 olacaktır </a:t>
            </a:r>
          </a:p>
        </p:txBody>
      </p:sp>
      <p:sp>
        <p:nvSpPr>
          <p:cNvPr id="9" name="8 Dikdörtgen"/>
          <p:cNvSpPr/>
          <p:nvPr/>
        </p:nvSpPr>
        <p:spPr>
          <a:xfrm>
            <a:off x="323528" y="5085184"/>
            <a:ext cx="8424936" cy="1600438"/>
          </a:xfrm>
          <a:prstGeom prst="rect">
            <a:avLst/>
          </a:prstGeom>
        </p:spPr>
        <p:txBody>
          <a:bodyPr wrap="square">
            <a:spAutoFit/>
          </a:bodyPr>
          <a:lstStyle/>
          <a:p>
            <a:pPr marL="342900" indent="-342900" algn="just">
              <a:buFont typeface="+mj-lt"/>
              <a:buAutoNum type="arabicPeriod" startAt="4"/>
            </a:pPr>
            <a:r>
              <a:rPr lang="tr-TR" sz="1400" dirty="0" smtClean="0">
                <a:latin typeface="Arial" pitchFamily="34" charset="0"/>
                <a:cs typeface="Arial" pitchFamily="34" charset="0"/>
              </a:rPr>
              <a:t>Paket </a:t>
            </a:r>
            <a:r>
              <a:rPr lang="tr-TR" sz="1400" dirty="0" err="1" smtClean="0">
                <a:latin typeface="Arial" pitchFamily="34" charset="0"/>
                <a:cs typeface="Arial" pitchFamily="34" charset="0"/>
              </a:rPr>
              <a:t>Host</a:t>
            </a:r>
            <a:r>
              <a:rPr lang="tr-TR" sz="1400" dirty="0" smtClean="0">
                <a:latin typeface="Arial" pitchFamily="34" charset="0"/>
                <a:cs typeface="Arial" pitchFamily="34" charset="0"/>
              </a:rPr>
              <a:t> B‟ye </a:t>
            </a:r>
            <a:r>
              <a:rPr lang="tr-TR" sz="1400" dirty="0" err="1" smtClean="0">
                <a:latin typeface="Arial" pitchFamily="34" charset="0"/>
                <a:cs typeface="Arial" pitchFamily="34" charset="0"/>
              </a:rPr>
              <a:t>ulaĢır</a:t>
            </a:r>
            <a:r>
              <a:rPr lang="tr-TR" sz="1400" dirty="0" smtClean="0">
                <a:latin typeface="Arial" pitchFamily="34" charset="0"/>
                <a:cs typeface="Arial" pitchFamily="34" charset="0"/>
              </a:rPr>
              <a:t>. </a:t>
            </a:r>
            <a:r>
              <a:rPr lang="tr-TR" sz="1400" dirty="0" err="1" smtClean="0">
                <a:latin typeface="Arial" pitchFamily="34" charset="0"/>
                <a:cs typeface="Arial" pitchFamily="34" charset="0"/>
              </a:rPr>
              <a:t>Host</a:t>
            </a:r>
            <a:r>
              <a:rPr lang="tr-TR" sz="1400" dirty="0" smtClean="0">
                <a:latin typeface="Arial" pitchFamily="34" charset="0"/>
                <a:cs typeface="Arial" pitchFamily="34" charset="0"/>
              </a:rPr>
              <a:t> B paketi gönderen 10.1.1.1 ip adresi ile ilgili bir bilgiye sahip değildir. </a:t>
            </a:r>
            <a:r>
              <a:rPr lang="tr-TR" sz="1400" dirty="0" err="1" smtClean="0">
                <a:latin typeface="Arial" pitchFamily="34" charset="0"/>
                <a:cs typeface="Arial" pitchFamily="34" charset="0"/>
              </a:rPr>
              <a:t>Host</a:t>
            </a:r>
            <a:r>
              <a:rPr lang="tr-TR" sz="1400" dirty="0" smtClean="0">
                <a:latin typeface="Arial" pitchFamily="34" charset="0"/>
                <a:cs typeface="Arial" pitchFamily="34" charset="0"/>
              </a:rPr>
              <a:t> B paketin kendisine 171.69.68.2 ip adresinden geldiğini görür ve göndermesi gereken cevap paketini bu ip adresini, paket üzerine hedef ip adresi olarak ekleyip gönderilir. </a:t>
            </a:r>
          </a:p>
          <a:p>
            <a:pPr marL="342900" indent="-342900" algn="just">
              <a:buFont typeface="+mj-lt"/>
              <a:buAutoNum type="arabicPeriod" startAt="4"/>
            </a:pPr>
            <a:r>
              <a:rPr lang="tr-TR" sz="1400" dirty="0" err="1" smtClean="0">
                <a:latin typeface="Arial" pitchFamily="34" charset="0"/>
                <a:cs typeface="Arial" pitchFamily="34" charset="0"/>
              </a:rPr>
              <a:t>Router</a:t>
            </a:r>
            <a:r>
              <a:rPr lang="tr-TR" sz="1400" dirty="0" smtClean="0">
                <a:latin typeface="Arial" pitchFamily="34" charset="0"/>
                <a:cs typeface="Arial" pitchFamily="34" charset="0"/>
              </a:rPr>
              <a:t> hedef ip adresi olarak kendisini gördüğü bu paketi aldığında yine NAT tablosunu kontrol edecektir. NAT tablosundaki </a:t>
            </a:r>
            <a:r>
              <a:rPr lang="tr-TR" sz="1400" dirty="0" err="1" smtClean="0">
                <a:latin typeface="Arial" pitchFamily="34" charset="0"/>
                <a:cs typeface="Arial" pitchFamily="34" charset="0"/>
              </a:rPr>
              <a:t>eĢleĢme</a:t>
            </a:r>
            <a:r>
              <a:rPr lang="tr-TR" sz="1400" dirty="0" smtClean="0">
                <a:latin typeface="Arial" pitchFamily="34" charset="0"/>
                <a:cs typeface="Arial" pitchFamily="34" charset="0"/>
              </a:rPr>
              <a:t>, bu paketin aslında 10.1.1.1 bilgisayarına gönderildiğini göstereceği için, paket üzerinden hedef ip adresini 10.1.1.1 olarak </a:t>
            </a:r>
            <a:r>
              <a:rPr lang="tr-TR" sz="1400" dirty="0" err="1" smtClean="0">
                <a:latin typeface="Arial" pitchFamily="34" charset="0"/>
                <a:cs typeface="Arial" pitchFamily="34" charset="0"/>
              </a:rPr>
              <a:t>değiŞtirip</a:t>
            </a:r>
            <a:r>
              <a:rPr lang="tr-TR" sz="1400" dirty="0" smtClean="0">
                <a:latin typeface="Arial" pitchFamily="34" charset="0"/>
                <a:cs typeface="Arial" pitchFamily="34" charset="0"/>
              </a:rPr>
              <a:t>, hedefe gönderir. </a:t>
            </a:r>
          </a:p>
          <a:p>
            <a:pPr marL="342900" indent="-342900" algn="just">
              <a:buFont typeface="+mj-lt"/>
              <a:buAutoNum type="arabicPeriod" startAt="4"/>
            </a:pPr>
            <a:r>
              <a:rPr lang="tr-TR" sz="1400" dirty="0" smtClean="0">
                <a:latin typeface="Arial" pitchFamily="34" charset="0"/>
                <a:cs typeface="Arial" pitchFamily="34" charset="0"/>
              </a:rPr>
              <a:t> 10.1.1.1 bilgisayarı </a:t>
            </a:r>
            <a:r>
              <a:rPr lang="tr-TR" sz="1400" dirty="0" err="1" smtClean="0">
                <a:latin typeface="Arial" pitchFamily="34" charset="0"/>
                <a:cs typeface="Arial" pitchFamily="34" charset="0"/>
              </a:rPr>
              <a:t>aketi</a:t>
            </a:r>
            <a:r>
              <a:rPr lang="tr-TR" sz="1400" dirty="0" smtClean="0">
                <a:latin typeface="Arial" pitchFamily="34" charset="0"/>
                <a:cs typeface="Arial" pitchFamily="34" charset="0"/>
              </a:rPr>
              <a:t> alır ve haberleşmeye devam eder.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600400" cy="369332"/>
          </a:xfrm>
          <a:prstGeom prst="rect">
            <a:avLst/>
          </a:prstGeom>
        </p:spPr>
        <p:txBody>
          <a:bodyPr wrap="square">
            <a:spAutoFit/>
          </a:bodyPr>
          <a:lstStyle/>
          <a:p>
            <a:r>
              <a:rPr lang="tr-TR" b="1" dirty="0" smtClean="0"/>
              <a:t>PAT (NAT </a:t>
            </a:r>
            <a:r>
              <a:rPr lang="tr-TR" b="1" dirty="0" err="1" smtClean="0"/>
              <a:t>Overloading</a:t>
            </a:r>
            <a:r>
              <a:rPr lang="tr-TR" b="1" dirty="0" smtClean="0"/>
              <a:t>)</a:t>
            </a:r>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395536" y="1700808"/>
            <a:ext cx="4381036" cy="2592288"/>
          </a:xfrm>
          <a:prstGeom prst="rect">
            <a:avLst/>
          </a:prstGeom>
          <a:noFill/>
          <a:ln w="9525">
            <a:noFill/>
            <a:miter lim="800000"/>
            <a:headEnd/>
            <a:tailEnd/>
          </a:ln>
        </p:spPr>
      </p:pic>
      <p:sp>
        <p:nvSpPr>
          <p:cNvPr id="9" name="8 Dikdörtgen"/>
          <p:cNvSpPr/>
          <p:nvPr/>
        </p:nvSpPr>
        <p:spPr>
          <a:xfrm>
            <a:off x="4607496" y="188640"/>
            <a:ext cx="4429000" cy="5262979"/>
          </a:xfrm>
          <a:prstGeom prst="rect">
            <a:avLst/>
          </a:prstGeom>
        </p:spPr>
        <p:txBody>
          <a:bodyPr wrap="square">
            <a:spAutoFit/>
          </a:bodyPr>
          <a:lstStyle/>
          <a:p>
            <a:pPr marL="342900" indent="-342900" algn="just">
              <a:buFont typeface="+mj-lt"/>
              <a:buAutoNum type="arabicPeriod"/>
            </a:pPr>
            <a:r>
              <a:rPr lang="tr-TR" sz="1400" dirty="0" smtClean="0"/>
              <a:t>10.1.1.1 ip adresine sahip bilgisayar 192.168.1.3 ip adresine sahip </a:t>
            </a:r>
            <a:r>
              <a:rPr lang="tr-TR" sz="1400" dirty="0" err="1" smtClean="0"/>
              <a:t>Host</a:t>
            </a:r>
            <a:r>
              <a:rPr lang="tr-TR" sz="1400" dirty="0" smtClean="0"/>
              <a:t> B olarak gösterilen bilgisayar ile bir oturum açmak üzere paket göndermeye başlar. </a:t>
            </a:r>
          </a:p>
          <a:p>
            <a:pPr marL="342900" indent="-342900" algn="just">
              <a:buFont typeface="+mj-lt"/>
              <a:buAutoNum type="arabicPeriod"/>
            </a:pPr>
            <a:r>
              <a:rPr lang="tr-TR" sz="1400" dirty="0" smtClean="0"/>
              <a:t>10.1.1.1 bilgisayardan gelen ilk paket </a:t>
            </a:r>
            <a:r>
              <a:rPr lang="tr-TR" sz="1400" dirty="0" err="1" smtClean="0"/>
              <a:t>Routerın</a:t>
            </a:r>
            <a:r>
              <a:rPr lang="tr-TR" sz="1400" dirty="0" smtClean="0"/>
              <a:t> NAT tablosunu kontrol etmesine sebep olur. Eğer NAT tablosunda bu ip </a:t>
            </a:r>
            <a:r>
              <a:rPr lang="tr-TR" sz="1400" dirty="0" err="1" smtClean="0"/>
              <a:t>adrsi</a:t>
            </a:r>
            <a:r>
              <a:rPr lang="tr-TR" sz="1400" dirty="0" smtClean="0"/>
              <a:t> için tanımlanmış bir girdi varsa 3. adıma devam edilir. </a:t>
            </a:r>
            <a:r>
              <a:rPr lang="tr-TR" sz="1400" dirty="0" err="1" smtClean="0"/>
              <a:t>Router</a:t>
            </a:r>
            <a:r>
              <a:rPr lang="tr-TR" sz="1400" dirty="0" smtClean="0"/>
              <a:t> NAT tablosunu kontrol ettiğinde bu ip adresine özel bir girdi bulamamışsa, </a:t>
            </a:r>
            <a:r>
              <a:rPr lang="tr-TR" sz="1400" dirty="0" err="1" smtClean="0"/>
              <a:t>Inside</a:t>
            </a:r>
            <a:r>
              <a:rPr lang="tr-TR" sz="1400" dirty="0" smtClean="0"/>
              <a:t> Global adres havuzunda tanımlanmış bir ip adresini kullanarak NAT tablosunda gerekli girdiyi oluşturur ve 3. adıma devam eder. </a:t>
            </a:r>
            <a:r>
              <a:rPr lang="tr-TR" sz="1400" dirty="0" err="1" smtClean="0"/>
              <a:t>Overload</a:t>
            </a:r>
            <a:r>
              <a:rPr lang="tr-TR" sz="1400" dirty="0" smtClean="0"/>
              <a:t> </a:t>
            </a:r>
            <a:r>
              <a:rPr lang="tr-TR" sz="1400" dirty="0" err="1" smtClean="0"/>
              <a:t>enable</a:t>
            </a:r>
            <a:r>
              <a:rPr lang="tr-TR" sz="1400" dirty="0" smtClean="0"/>
              <a:t> edilmiş ise </a:t>
            </a:r>
            <a:r>
              <a:rPr lang="tr-TR" sz="1400" dirty="0" err="1" smtClean="0"/>
              <a:t>Router</a:t>
            </a:r>
            <a:r>
              <a:rPr lang="tr-TR" sz="1400" dirty="0" smtClean="0"/>
              <a:t> kaynak </a:t>
            </a:r>
            <a:r>
              <a:rPr lang="tr-TR" sz="1400" dirty="0" err="1" smtClean="0"/>
              <a:t>port</a:t>
            </a:r>
            <a:r>
              <a:rPr lang="tr-TR" sz="1400" dirty="0" smtClean="0"/>
              <a:t> </a:t>
            </a:r>
            <a:r>
              <a:rPr lang="tr-TR" sz="1400" dirty="0" err="1" smtClean="0"/>
              <a:t>adresininde</a:t>
            </a:r>
            <a:r>
              <a:rPr lang="tr-TR" sz="1400" dirty="0" smtClean="0"/>
              <a:t> değiştirilmesi gerektiğine karar verir. </a:t>
            </a:r>
          </a:p>
          <a:p>
            <a:pPr marL="342900" indent="-342900" algn="just">
              <a:buFont typeface="+mj-lt"/>
              <a:buAutoNum type="arabicPeriod"/>
            </a:pPr>
            <a:r>
              <a:rPr lang="tr-TR" sz="1400" dirty="0" err="1" smtClean="0">
                <a:latin typeface="Arial" pitchFamily="34" charset="0"/>
                <a:cs typeface="Arial" pitchFamily="34" charset="0"/>
              </a:rPr>
              <a:t>Router</a:t>
            </a:r>
            <a:r>
              <a:rPr lang="tr-TR" sz="1400" dirty="0" smtClean="0">
                <a:latin typeface="Arial" pitchFamily="34" charset="0"/>
                <a:cs typeface="Arial" pitchFamily="34" charset="0"/>
              </a:rPr>
              <a:t>, paket üzerinde yer alan kaynak ip adresini, </a:t>
            </a:r>
            <a:r>
              <a:rPr lang="tr-TR" sz="1400" dirty="0" err="1" smtClean="0">
                <a:latin typeface="Arial" pitchFamily="34" charset="0"/>
                <a:cs typeface="Arial" pitchFamily="34" charset="0"/>
              </a:rPr>
              <a:t>Inside</a:t>
            </a:r>
            <a:r>
              <a:rPr lang="tr-TR" sz="1400" dirty="0" smtClean="0">
                <a:latin typeface="Arial" pitchFamily="34" charset="0"/>
                <a:cs typeface="Arial" pitchFamily="34" charset="0"/>
              </a:rPr>
              <a:t> Global adrese dönüştürür. Bu örnek içerisinde paketin kaynak ip adresi artık 171.69.68.2, kaynak </a:t>
            </a:r>
            <a:r>
              <a:rPr lang="tr-TR" sz="1400" dirty="0" err="1" smtClean="0">
                <a:latin typeface="Arial" pitchFamily="34" charset="0"/>
                <a:cs typeface="Arial" pitchFamily="34" charset="0"/>
              </a:rPr>
              <a:t>port</a:t>
            </a:r>
            <a:r>
              <a:rPr lang="tr-TR" sz="1400" dirty="0" smtClean="0">
                <a:latin typeface="Arial" pitchFamily="34" charset="0"/>
                <a:cs typeface="Arial" pitchFamily="34" charset="0"/>
              </a:rPr>
              <a:t> 1024 olacaktır. Kaynak </a:t>
            </a:r>
            <a:r>
              <a:rPr lang="tr-TR" sz="1400" dirty="0" err="1" smtClean="0">
                <a:latin typeface="Arial" pitchFamily="34" charset="0"/>
                <a:cs typeface="Arial" pitchFamily="34" charset="0"/>
              </a:rPr>
              <a:t>port</a:t>
            </a:r>
            <a:r>
              <a:rPr lang="tr-TR" sz="1400" dirty="0" smtClean="0">
                <a:latin typeface="Arial" pitchFamily="34" charset="0"/>
                <a:cs typeface="Arial" pitchFamily="34" charset="0"/>
              </a:rPr>
              <a:t> adresler orijinal paket üzerindeki kaynak </a:t>
            </a:r>
            <a:r>
              <a:rPr lang="tr-TR" sz="1400" dirty="0" err="1" smtClean="0">
                <a:latin typeface="Arial" pitchFamily="34" charset="0"/>
                <a:cs typeface="Arial" pitchFamily="34" charset="0"/>
              </a:rPr>
              <a:t>port</a:t>
            </a:r>
            <a:r>
              <a:rPr lang="tr-TR" sz="1400" dirty="0" smtClean="0">
                <a:latin typeface="Arial" pitchFamily="34" charset="0"/>
                <a:cs typeface="Arial" pitchFamily="34" charset="0"/>
              </a:rPr>
              <a:t> bilgisi, </a:t>
            </a:r>
            <a:r>
              <a:rPr lang="tr-TR" sz="1400" dirty="0" err="1" smtClean="0">
                <a:latin typeface="Arial" pitchFamily="34" charset="0"/>
                <a:cs typeface="Arial" pitchFamily="34" charset="0"/>
              </a:rPr>
              <a:t>Router</a:t>
            </a:r>
            <a:r>
              <a:rPr lang="tr-TR" sz="1400" dirty="0" smtClean="0">
                <a:latin typeface="Arial" pitchFamily="34" charset="0"/>
                <a:cs typeface="Arial" pitchFamily="34" charset="0"/>
              </a:rPr>
              <a:t> tarafından başka bir amaç için kullanılmıyorsa aynı kalır. Buna rağmen NAT tablosuna bu bilgiler eklenecektir. </a:t>
            </a:r>
          </a:p>
          <a:p>
            <a:pPr marL="342900" indent="-342900" algn="just">
              <a:buFont typeface="+mj-lt"/>
              <a:buAutoNum type="arabicPeriod"/>
            </a:pPr>
            <a:endParaRPr lang="tr-TR" sz="1400" dirty="0" smtClean="0"/>
          </a:p>
        </p:txBody>
      </p:sp>
      <p:sp>
        <p:nvSpPr>
          <p:cNvPr id="10" name="9 Dikdörtgen"/>
          <p:cNvSpPr/>
          <p:nvPr/>
        </p:nvSpPr>
        <p:spPr>
          <a:xfrm>
            <a:off x="395536" y="4293096"/>
            <a:ext cx="4464496" cy="1384995"/>
          </a:xfrm>
          <a:prstGeom prst="rect">
            <a:avLst/>
          </a:prstGeom>
        </p:spPr>
        <p:txBody>
          <a:bodyPr wrap="square">
            <a:spAutoFit/>
          </a:bodyPr>
          <a:lstStyle/>
          <a:p>
            <a:pPr marL="342900" indent="-342900" algn="just">
              <a:buFont typeface="+mj-lt"/>
              <a:buAutoNum type="arabicPeriod" startAt="4"/>
            </a:pPr>
            <a:r>
              <a:rPr lang="tr-TR" sz="1200" dirty="0" smtClean="0">
                <a:latin typeface="Arial" pitchFamily="34" charset="0"/>
                <a:cs typeface="Arial" pitchFamily="34" charset="0"/>
              </a:rPr>
              <a:t>Paket </a:t>
            </a:r>
            <a:r>
              <a:rPr lang="tr-TR" sz="1200" dirty="0" err="1" smtClean="0">
                <a:latin typeface="Arial" pitchFamily="34" charset="0"/>
                <a:cs typeface="Arial" pitchFamily="34" charset="0"/>
              </a:rPr>
              <a:t>Host</a:t>
            </a:r>
            <a:r>
              <a:rPr lang="tr-TR" sz="1200" dirty="0" smtClean="0">
                <a:latin typeface="Arial" pitchFamily="34" charset="0"/>
                <a:cs typeface="Arial" pitchFamily="34" charset="0"/>
              </a:rPr>
              <a:t> B‟ye ulaşır. </a:t>
            </a:r>
            <a:r>
              <a:rPr lang="tr-TR" sz="1200" dirty="0" err="1" smtClean="0">
                <a:latin typeface="Arial" pitchFamily="34" charset="0"/>
                <a:cs typeface="Arial" pitchFamily="34" charset="0"/>
              </a:rPr>
              <a:t>Host</a:t>
            </a:r>
            <a:r>
              <a:rPr lang="tr-TR" sz="1200" dirty="0" smtClean="0">
                <a:latin typeface="Arial" pitchFamily="34" charset="0"/>
                <a:cs typeface="Arial" pitchFamily="34" charset="0"/>
              </a:rPr>
              <a:t> B paketi gönderen 10.1.1.1 ip adresi ile ilgili bir bilgiye sahip değildir. </a:t>
            </a:r>
            <a:r>
              <a:rPr lang="tr-TR" sz="1200" dirty="0" err="1" smtClean="0">
                <a:latin typeface="Arial" pitchFamily="34" charset="0"/>
                <a:cs typeface="Arial" pitchFamily="34" charset="0"/>
              </a:rPr>
              <a:t>Host</a:t>
            </a:r>
            <a:r>
              <a:rPr lang="tr-TR" sz="1200" dirty="0" smtClean="0">
                <a:latin typeface="Arial" pitchFamily="34" charset="0"/>
                <a:cs typeface="Arial" pitchFamily="34" charset="0"/>
              </a:rPr>
              <a:t> B paketin kendisine 171.69.68.2 ip adresinden ve 1024 </a:t>
            </a:r>
            <a:r>
              <a:rPr lang="tr-TR" sz="1200" dirty="0" err="1" smtClean="0">
                <a:latin typeface="Arial" pitchFamily="34" charset="0"/>
                <a:cs typeface="Arial" pitchFamily="34" charset="0"/>
              </a:rPr>
              <a:t>nolu</a:t>
            </a:r>
            <a:r>
              <a:rPr lang="tr-TR" sz="1200" dirty="0" smtClean="0">
                <a:latin typeface="Arial" pitchFamily="34" charset="0"/>
                <a:cs typeface="Arial" pitchFamily="34" charset="0"/>
              </a:rPr>
              <a:t>  </a:t>
            </a:r>
            <a:r>
              <a:rPr lang="tr-TR" sz="1200" dirty="0" err="1" smtClean="0">
                <a:latin typeface="Arial" pitchFamily="34" charset="0"/>
                <a:cs typeface="Arial" pitchFamily="34" charset="0"/>
              </a:rPr>
              <a:t>portundan</a:t>
            </a:r>
            <a:r>
              <a:rPr lang="tr-TR" sz="1200" dirty="0" smtClean="0">
                <a:latin typeface="Arial" pitchFamily="34" charset="0"/>
                <a:cs typeface="Arial" pitchFamily="34" charset="0"/>
              </a:rPr>
              <a:t> geldiğini görür ve göndermesi gereken cevap paketini bu ip adresini, paket üzerine hedef ip adresi olarak ekleyip gönderir. Paketin hedef </a:t>
            </a:r>
            <a:r>
              <a:rPr lang="tr-TR" sz="1200" dirty="0" err="1" smtClean="0">
                <a:latin typeface="Arial" pitchFamily="34" charset="0"/>
                <a:cs typeface="Arial" pitchFamily="34" charset="0"/>
              </a:rPr>
              <a:t>portu</a:t>
            </a:r>
            <a:r>
              <a:rPr lang="tr-TR" sz="1200" dirty="0" smtClean="0">
                <a:latin typeface="Arial" pitchFamily="34" charset="0"/>
                <a:cs typeface="Arial" pitchFamily="34" charset="0"/>
              </a:rPr>
              <a:t> ise 1024 olacaktır </a:t>
            </a:r>
          </a:p>
        </p:txBody>
      </p:sp>
      <p:sp>
        <p:nvSpPr>
          <p:cNvPr id="11" name="10 Dikdörtgen"/>
          <p:cNvSpPr/>
          <p:nvPr/>
        </p:nvSpPr>
        <p:spPr>
          <a:xfrm>
            <a:off x="359024" y="5877272"/>
            <a:ext cx="8784976" cy="830997"/>
          </a:xfrm>
          <a:prstGeom prst="rect">
            <a:avLst/>
          </a:prstGeom>
        </p:spPr>
        <p:txBody>
          <a:bodyPr wrap="square">
            <a:spAutoFit/>
          </a:bodyPr>
          <a:lstStyle/>
          <a:p>
            <a:pPr marL="228600" indent="-228600">
              <a:buFont typeface="+mj-lt"/>
              <a:buAutoNum type="arabicPeriod" startAt="5"/>
            </a:pPr>
            <a:r>
              <a:rPr lang="tr-TR" sz="1200" dirty="0" err="1" smtClean="0">
                <a:latin typeface="Arial" pitchFamily="34" charset="0"/>
                <a:cs typeface="Arial" pitchFamily="34" charset="0"/>
              </a:rPr>
              <a:t>Router</a:t>
            </a:r>
            <a:r>
              <a:rPr lang="tr-TR" sz="1200" dirty="0" smtClean="0">
                <a:latin typeface="Arial" pitchFamily="34" charset="0"/>
                <a:cs typeface="Arial" pitchFamily="34" charset="0"/>
              </a:rPr>
              <a:t> hedef ip adresi olarak kendisini gördüğü bu paketi aldığında yine NAT tablosunu kontrol edecektir. NAT tablosundaki IP adresi ve </a:t>
            </a:r>
            <a:r>
              <a:rPr lang="tr-TR" sz="1200" dirty="0" err="1" smtClean="0">
                <a:latin typeface="Arial" pitchFamily="34" charset="0"/>
                <a:cs typeface="Arial" pitchFamily="34" charset="0"/>
              </a:rPr>
              <a:t>Port</a:t>
            </a:r>
            <a:r>
              <a:rPr lang="tr-TR" sz="1200" dirty="0" smtClean="0">
                <a:latin typeface="Arial" pitchFamily="34" charset="0"/>
                <a:cs typeface="Arial" pitchFamily="34" charset="0"/>
              </a:rPr>
              <a:t> adresi </a:t>
            </a:r>
            <a:r>
              <a:rPr lang="tr-TR" sz="1200" dirty="0" err="1" smtClean="0">
                <a:latin typeface="Arial" pitchFamily="34" charset="0"/>
                <a:cs typeface="Arial" pitchFamily="34" charset="0"/>
              </a:rPr>
              <a:t>eĢleĢme</a:t>
            </a:r>
            <a:r>
              <a:rPr lang="tr-TR" sz="1200" dirty="0" smtClean="0">
                <a:latin typeface="Arial" pitchFamily="34" charset="0"/>
                <a:cs typeface="Arial" pitchFamily="34" charset="0"/>
              </a:rPr>
              <a:t>, bu paketin aslında 10.1.1.1 bilgisayarının 1024 </a:t>
            </a:r>
            <a:r>
              <a:rPr lang="tr-TR" sz="1200" dirty="0" err="1" smtClean="0">
                <a:latin typeface="Arial" pitchFamily="34" charset="0"/>
                <a:cs typeface="Arial" pitchFamily="34" charset="0"/>
              </a:rPr>
              <a:t>nolu</a:t>
            </a:r>
            <a:r>
              <a:rPr lang="tr-TR" sz="1200" dirty="0" smtClean="0">
                <a:latin typeface="Arial" pitchFamily="34" charset="0"/>
                <a:cs typeface="Arial" pitchFamily="34" charset="0"/>
              </a:rPr>
              <a:t> </a:t>
            </a:r>
            <a:r>
              <a:rPr lang="tr-TR" sz="1200" dirty="0" err="1" smtClean="0">
                <a:latin typeface="Arial" pitchFamily="34" charset="0"/>
                <a:cs typeface="Arial" pitchFamily="34" charset="0"/>
              </a:rPr>
              <a:t>portuna</a:t>
            </a:r>
            <a:r>
              <a:rPr lang="tr-TR" sz="1200" dirty="0" smtClean="0">
                <a:latin typeface="Arial" pitchFamily="34" charset="0"/>
                <a:cs typeface="Arial" pitchFamily="34" charset="0"/>
              </a:rPr>
              <a:t> gönderildiğini göstereceği için, paket üzerinden hedef ip adresini 10.1.1.1 olarak, hedef </a:t>
            </a:r>
            <a:r>
              <a:rPr lang="tr-TR" sz="1200" dirty="0" err="1" smtClean="0">
                <a:latin typeface="Arial" pitchFamily="34" charset="0"/>
                <a:cs typeface="Arial" pitchFamily="34" charset="0"/>
              </a:rPr>
              <a:t>port</a:t>
            </a:r>
            <a:r>
              <a:rPr lang="tr-TR" sz="1200" dirty="0" smtClean="0">
                <a:latin typeface="Arial" pitchFamily="34" charset="0"/>
                <a:cs typeface="Arial" pitchFamily="34" charset="0"/>
              </a:rPr>
              <a:t> yine 1024 olarak yazılıp, hedefe gönderilir. </a:t>
            </a:r>
          </a:p>
          <a:p>
            <a:pPr marL="228600" indent="-228600">
              <a:buFont typeface="+mj-lt"/>
              <a:buAutoNum type="arabicPeriod" startAt="5"/>
            </a:pPr>
            <a:r>
              <a:rPr lang="tr-TR" sz="1200" dirty="0" smtClean="0">
                <a:latin typeface="Arial" pitchFamily="34" charset="0"/>
                <a:cs typeface="Arial" pitchFamily="34" charset="0"/>
              </a:rPr>
              <a:t>6. 10.1.1.1 bilgisayarı </a:t>
            </a:r>
            <a:r>
              <a:rPr lang="tr-TR" sz="1200" dirty="0" err="1" smtClean="0">
                <a:latin typeface="Arial" pitchFamily="34" charset="0"/>
                <a:cs typeface="Arial" pitchFamily="34" charset="0"/>
              </a:rPr>
              <a:t>aketi</a:t>
            </a:r>
            <a:r>
              <a:rPr lang="tr-TR" sz="1200" dirty="0" smtClean="0">
                <a:latin typeface="Arial" pitchFamily="34" charset="0"/>
                <a:cs typeface="Arial" pitchFamily="34" charset="0"/>
              </a:rPr>
              <a:t> alır ve </a:t>
            </a:r>
            <a:r>
              <a:rPr lang="tr-TR" sz="1200" dirty="0" err="1" smtClean="0">
                <a:latin typeface="Arial" pitchFamily="34" charset="0"/>
                <a:cs typeface="Arial" pitchFamily="34" charset="0"/>
              </a:rPr>
              <a:t>haberleĢmeye</a:t>
            </a:r>
            <a:r>
              <a:rPr lang="tr-TR" sz="1200" dirty="0" smtClean="0">
                <a:latin typeface="Arial" pitchFamily="34" charset="0"/>
                <a:cs typeface="Arial" pitchFamily="34" charset="0"/>
              </a:rPr>
              <a:t> devam eder.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1730602" cy="369332"/>
          </a:xfrm>
          <a:prstGeom prst="rect">
            <a:avLst/>
          </a:prstGeom>
        </p:spPr>
        <p:txBody>
          <a:bodyPr wrap="none">
            <a:spAutoFit/>
          </a:bodyPr>
          <a:lstStyle/>
          <a:p>
            <a:r>
              <a:rPr lang="tr-TR" b="1" dirty="0" err="1" smtClean="0"/>
              <a:t>Static</a:t>
            </a:r>
            <a:r>
              <a:rPr lang="tr-TR" b="1" dirty="0" smtClean="0"/>
              <a:t> </a:t>
            </a:r>
            <a:r>
              <a:rPr lang="tr-TR" b="1" dirty="0" err="1" smtClean="0"/>
              <a:t>Routing</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611560" y="2132856"/>
            <a:ext cx="7992888" cy="3028023"/>
          </a:xfrm>
          <a:prstGeom prst="rect">
            <a:avLst/>
          </a:prstGeom>
          <a:noFill/>
          <a:ln w="9525">
            <a:noFill/>
            <a:miter lim="800000"/>
            <a:headEnd/>
            <a:tailEnd/>
          </a:ln>
        </p:spPr>
      </p:pic>
      <p:sp>
        <p:nvSpPr>
          <p:cNvPr id="8" name="7 Dikdörtgen"/>
          <p:cNvSpPr/>
          <p:nvPr/>
        </p:nvSpPr>
        <p:spPr>
          <a:xfrm>
            <a:off x="827584" y="5517232"/>
            <a:ext cx="7632848" cy="369332"/>
          </a:xfrm>
          <a:prstGeom prst="rect">
            <a:avLst/>
          </a:prstGeom>
        </p:spPr>
        <p:txBody>
          <a:bodyPr wrap="square">
            <a:spAutoFit/>
          </a:bodyPr>
          <a:lstStyle/>
          <a:p>
            <a:r>
              <a:rPr lang="en-US" b="1" dirty="0" err="1" smtClean="0">
                <a:solidFill>
                  <a:srgbClr val="FF0000"/>
                </a:solidFill>
              </a:rPr>
              <a:t>ip</a:t>
            </a:r>
            <a:r>
              <a:rPr lang="en-US" b="1" dirty="0" smtClean="0">
                <a:solidFill>
                  <a:srgbClr val="FF0000"/>
                </a:solidFill>
              </a:rPr>
              <a:t> route </a:t>
            </a:r>
            <a:r>
              <a:rPr lang="en-US" b="1" i="1" dirty="0" smtClean="0">
                <a:solidFill>
                  <a:srgbClr val="FF0000"/>
                </a:solidFill>
              </a:rPr>
              <a:t>(network) (mask </a:t>
            </a:r>
            <a:r>
              <a:rPr lang="en-US" b="1" i="1" dirty="0" err="1" smtClean="0">
                <a:solidFill>
                  <a:srgbClr val="FF0000"/>
                </a:solidFill>
              </a:rPr>
              <a:t>next_hop_ip</a:t>
            </a:r>
            <a:r>
              <a:rPr lang="en-US" b="1" i="1" dirty="0" smtClean="0">
                <a:solidFill>
                  <a:srgbClr val="FF0000"/>
                </a:solidFill>
              </a:rPr>
              <a:t> | interface) (distance</a:t>
            </a:r>
            <a:r>
              <a:rPr lang="tr-TR" b="1" i="1" dirty="0" smtClean="0">
                <a:solidFill>
                  <a:srgbClr val="FF0000"/>
                </a:solidFill>
              </a:rPr>
              <a:t>)</a:t>
            </a:r>
            <a:r>
              <a:rPr lang="en-US" b="1" i="1" dirty="0" smtClean="0">
                <a:solidFill>
                  <a:srgbClr val="FF0000"/>
                </a:solidFill>
              </a:rPr>
              <a:t> </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1475656" y="1772816"/>
            <a:ext cx="5305425" cy="2076450"/>
          </a:xfrm>
          <a:prstGeom prst="rect">
            <a:avLst/>
          </a:prstGeom>
          <a:noFill/>
          <a:ln w="9525">
            <a:noFill/>
            <a:miter lim="800000"/>
            <a:headEnd/>
            <a:tailEnd/>
          </a:ln>
        </p:spPr>
      </p:pic>
      <p:sp>
        <p:nvSpPr>
          <p:cNvPr id="7" name="6 Dikdörtgen"/>
          <p:cNvSpPr/>
          <p:nvPr/>
        </p:nvSpPr>
        <p:spPr>
          <a:xfrm>
            <a:off x="2051720" y="3789040"/>
            <a:ext cx="4572000" cy="2308324"/>
          </a:xfrm>
          <a:prstGeom prst="rect">
            <a:avLst/>
          </a:prstGeom>
        </p:spPr>
        <p:txBody>
          <a:bodyPr>
            <a:spAutoFit/>
          </a:bodyPr>
          <a:lstStyle/>
          <a:p>
            <a:endParaRPr lang="tr-TR" dirty="0" smtClean="0"/>
          </a:p>
          <a:p>
            <a:pPr marL="342900" indent="-342900">
              <a:buFont typeface="+mj-lt"/>
              <a:buAutoNum type="arabicPeriod"/>
            </a:pPr>
            <a:r>
              <a:rPr lang="tr-TR" b="1" dirty="0" err="1" smtClean="0"/>
              <a:t>Interface</a:t>
            </a:r>
            <a:r>
              <a:rPr lang="tr-TR" b="1" dirty="0" smtClean="0"/>
              <a:t> konfigürasyonu </a:t>
            </a:r>
          </a:p>
          <a:p>
            <a:pPr marL="800100" lvl="1" indent="-342900">
              <a:buFont typeface="+mj-lt"/>
              <a:buAutoNum type="arabicPeriod"/>
            </a:pPr>
            <a:r>
              <a:rPr lang="en-US" b="1" dirty="0" smtClean="0"/>
              <a:t>Test (show </a:t>
            </a:r>
            <a:r>
              <a:rPr lang="en-US" b="1" dirty="0" err="1" smtClean="0"/>
              <a:t>ip</a:t>
            </a:r>
            <a:r>
              <a:rPr lang="en-US" b="1" dirty="0" smtClean="0"/>
              <a:t> interface brief) </a:t>
            </a:r>
          </a:p>
          <a:p>
            <a:pPr marL="800100" lvl="1" indent="-342900">
              <a:buFont typeface="+mj-lt"/>
              <a:buAutoNum type="arabicPeriod"/>
            </a:pPr>
            <a:r>
              <a:rPr lang="tr-TR" b="1" dirty="0" smtClean="0"/>
              <a:t>Test (</a:t>
            </a:r>
            <a:r>
              <a:rPr lang="tr-TR" b="1" dirty="0" err="1" smtClean="0"/>
              <a:t>Ping</a:t>
            </a:r>
            <a:r>
              <a:rPr lang="tr-TR" b="1" dirty="0" smtClean="0"/>
              <a:t>) </a:t>
            </a:r>
          </a:p>
          <a:p>
            <a:pPr marL="342900" indent="-342900">
              <a:buFont typeface="+mj-lt"/>
              <a:buAutoNum type="arabicPeriod"/>
            </a:pPr>
            <a:r>
              <a:rPr lang="tr-TR" b="1" dirty="0" err="1" smtClean="0"/>
              <a:t>Router</a:t>
            </a:r>
            <a:r>
              <a:rPr lang="tr-TR" b="1" dirty="0" smtClean="0"/>
              <a:t> A </a:t>
            </a:r>
            <a:r>
              <a:rPr lang="tr-TR" b="1" dirty="0" err="1" smtClean="0"/>
              <a:t>Routing</a:t>
            </a:r>
            <a:r>
              <a:rPr lang="tr-TR" b="1" dirty="0" smtClean="0"/>
              <a:t> konfigürasyonu </a:t>
            </a:r>
          </a:p>
          <a:p>
            <a:pPr marL="342900" indent="-342900">
              <a:buFont typeface="+mj-lt"/>
              <a:buAutoNum type="arabicPeriod"/>
            </a:pPr>
            <a:r>
              <a:rPr lang="tr-TR" b="1" dirty="0" err="1" smtClean="0"/>
              <a:t>Router</a:t>
            </a:r>
            <a:r>
              <a:rPr lang="tr-TR" b="1" dirty="0" smtClean="0"/>
              <a:t> B </a:t>
            </a:r>
            <a:r>
              <a:rPr lang="tr-TR" b="1" dirty="0" err="1" smtClean="0"/>
              <a:t>Routing</a:t>
            </a:r>
            <a:r>
              <a:rPr lang="tr-TR" b="1" dirty="0" smtClean="0"/>
              <a:t> konfigürasyonu </a:t>
            </a:r>
          </a:p>
          <a:p>
            <a:pPr marL="342900" indent="-342900">
              <a:buFont typeface="+mj-lt"/>
              <a:buAutoNum type="arabicPeriod"/>
            </a:pPr>
            <a:r>
              <a:rPr lang="en-US" b="1" dirty="0" smtClean="0"/>
              <a:t>Test (Routing </a:t>
            </a:r>
            <a:r>
              <a:rPr lang="en-US" b="1" dirty="0" err="1" smtClean="0"/>
              <a:t>tablosunun</a:t>
            </a:r>
            <a:r>
              <a:rPr lang="en-US" b="1" dirty="0" smtClean="0"/>
              <a:t> </a:t>
            </a:r>
            <a:r>
              <a:rPr lang="en-US" b="1" dirty="0" err="1" smtClean="0"/>
              <a:t>incelenmesi</a:t>
            </a:r>
            <a:r>
              <a:rPr lang="en-US" b="1"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Routing</a:t>
            </a:r>
            <a:r>
              <a:rPr lang="tr-TR" b="1" dirty="0" smtClean="0"/>
              <a:t> Temelleri </a:t>
            </a:r>
            <a:endParaRPr lang="tr-TR" dirty="0"/>
          </a:p>
        </p:txBody>
      </p:sp>
      <p:sp>
        <p:nvSpPr>
          <p:cNvPr id="3" name="2 İçerik Yer Tutucusu"/>
          <p:cNvSpPr>
            <a:spLocks noGrp="1"/>
          </p:cNvSpPr>
          <p:nvPr>
            <p:ph idx="1"/>
          </p:nvPr>
        </p:nvSpPr>
        <p:spPr>
          <a:xfrm>
            <a:off x="467544" y="2636912"/>
            <a:ext cx="8229600" cy="2429624"/>
          </a:xfrm>
        </p:spPr>
        <p:txBody>
          <a:bodyPr/>
          <a:lstStyle/>
          <a:p>
            <a:r>
              <a:rPr lang="tr-TR" dirty="0" err="1" smtClean="0"/>
              <a:t>Layer</a:t>
            </a:r>
            <a:r>
              <a:rPr lang="tr-TR" dirty="0" smtClean="0"/>
              <a:t> 3</a:t>
            </a:r>
          </a:p>
          <a:p>
            <a:r>
              <a:rPr lang="tr-TR" dirty="0" err="1" smtClean="0"/>
              <a:t>Layer</a:t>
            </a:r>
            <a:r>
              <a:rPr lang="tr-TR" dirty="0" smtClean="0"/>
              <a:t> 3 </a:t>
            </a:r>
            <a:r>
              <a:rPr lang="tr-TR" dirty="0" err="1" smtClean="0"/>
              <a:t>header</a:t>
            </a:r>
            <a:r>
              <a:rPr lang="tr-TR" dirty="0" smtClean="0"/>
              <a:t> hedef bilgisine doğru </a:t>
            </a:r>
            <a:r>
              <a:rPr lang="tr-TR" dirty="0" err="1" smtClean="0"/>
              <a:t>portta</a:t>
            </a:r>
            <a:r>
              <a:rPr lang="tr-TR" dirty="0" smtClean="0"/>
              <a:t> göre yönlendirir</a:t>
            </a:r>
          </a:p>
          <a:p>
            <a:r>
              <a:rPr lang="tr-TR" dirty="0" smtClean="0"/>
              <a:t>Yönlendirme </a:t>
            </a:r>
            <a:r>
              <a:rPr lang="tr-TR" dirty="0" err="1" smtClean="0"/>
              <a:t>Routing</a:t>
            </a:r>
            <a:r>
              <a:rPr lang="tr-TR" dirty="0" smtClean="0"/>
              <a:t> </a:t>
            </a:r>
            <a:r>
              <a:rPr lang="tr-TR" dirty="0" err="1" smtClean="0"/>
              <a:t>Table</a:t>
            </a:r>
            <a:r>
              <a:rPr lang="tr-TR" dirty="0" smtClean="0"/>
              <a:t> bilgisine göre yapılır, hedef bu tabloda yok ise gelen paket </a:t>
            </a:r>
            <a:r>
              <a:rPr lang="tr-TR" dirty="0" err="1" smtClean="0"/>
              <a:t>drop</a:t>
            </a:r>
            <a:r>
              <a:rPr lang="tr-TR" dirty="0" smtClean="0"/>
              <a:t> edilir</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179512" y="1628800"/>
            <a:ext cx="4512485" cy="250393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12506" y="1628800"/>
            <a:ext cx="4223990" cy="2713484"/>
          </a:xfrm>
          <a:prstGeom prst="rect">
            <a:avLst/>
          </a:prstGeom>
          <a:noFill/>
          <a:ln w="9525">
            <a:noFill/>
            <a:miter lim="800000"/>
            <a:headEnd/>
            <a:tailEnd/>
          </a:ln>
        </p:spPr>
      </p:pic>
      <p:sp>
        <p:nvSpPr>
          <p:cNvPr id="8" name="7 Dikdörtgen"/>
          <p:cNvSpPr/>
          <p:nvPr/>
        </p:nvSpPr>
        <p:spPr>
          <a:xfrm>
            <a:off x="323528" y="4581128"/>
            <a:ext cx="3528530" cy="369332"/>
          </a:xfrm>
          <a:prstGeom prst="rect">
            <a:avLst/>
          </a:prstGeom>
        </p:spPr>
        <p:txBody>
          <a:bodyPr wrap="none">
            <a:spAutoFit/>
          </a:bodyPr>
          <a:lstStyle/>
          <a:p>
            <a:r>
              <a:rPr lang="tr-TR" b="1" dirty="0" err="1" smtClean="0"/>
              <a:t>İnterface</a:t>
            </a:r>
            <a:r>
              <a:rPr lang="tr-TR" b="1" dirty="0" smtClean="0"/>
              <a:t> </a:t>
            </a:r>
            <a:r>
              <a:rPr lang="tr-TR" b="1" dirty="0" err="1" smtClean="0"/>
              <a:t>Configuration</a:t>
            </a:r>
            <a:r>
              <a:rPr lang="tr-TR" b="1" dirty="0" smtClean="0"/>
              <a:t> ve Test</a:t>
            </a:r>
            <a:endParaRPr lang="tr-TR" dirty="0"/>
          </a:p>
        </p:txBody>
      </p:sp>
      <p:pic>
        <p:nvPicPr>
          <p:cNvPr id="4100" name="Picture 4"/>
          <p:cNvPicPr>
            <a:picLocks noChangeAspect="1" noChangeArrowheads="1"/>
          </p:cNvPicPr>
          <p:nvPr/>
        </p:nvPicPr>
        <p:blipFill>
          <a:blip r:embed="rId4" cstate="print"/>
          <a:srcRect/>
          <a:stretch>
            <a:fillRect/>
          </a:stretch>
        </p:blipFill>
        <p:spPr bwMode="auto">
          <a:xfrm>
            <a:off x="4804526" y="4437112"/>
            <a:ext cx="4231970"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179512" y="1484784"/>
            <a:ext cx="4457700" cy="283845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499992" y="3789040"/>
            <a:ext cx="4448175" cy="2847975"/>
          </a:xfrm>
          <a:prstGeom prst="rect">
            <a:avLst/>
          </a:prstGeom>
          <a:noFill/>
          <a:ln w="9525">
            <a:noFill/>
            <a:miter lim="800000"/>
            <a:headEnd/>
            <a:tailEnd/>
          </a:ln>
        </p:spPr>
      </p:pic>
      <p:sp>
        <p:nvSpPr>
          <p:cNvPr id="10" name="9 Metin kutusu"/>
          <p:cNvSpPr txBox="1"/>
          <p:nvPr/>
        </p:nvSpPr>
        <p:spPr>
          <a:xfrm>
            <a:off x="179512" y="4653136"/>
            <a:ext cx="2942665" cy="369332"/>
          </a:xfrm>
          <a:prstGeom prst="rect">
            <a:avLst/>
          </a:prstGeom>
          <a:noFill/>
        </p:spPr>
        <p:txBody>
          <a:bodyPr wrap="none" rtlCol="0">
            <a:spAutoFit/>
          </a:bodyPr>
          <a:lstStyle/>
          <a:p>
            <a:r>
              <a:rPr lang="tr-TR" dirty="0" smtClean="0"/>
              <a:t>Lan </a:t>
            </a:r>
            <a:r>
              <a:rPr lang="tr-TR" dirty="0" err="1" smtClean="0"/>
              <a:t>interface</a:t>
            </a:r>
            <a:r>
              <a:rPr lang="tr-TR" dirty="0" smtClean="0"/>
              <a:t> </a:t>
            </a:r>
            <a:r>
              <a:rPr lang="tr-TR" dirty="0" err="1" smtClean="0"/>
              <a:t>Configuration</a:t>
            </a: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323528" y="1412776"/>
            <a:ext cx="5895975" cy="27527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915816" y="3933056"/>
            <a:ext cx="5895975" cy="2771775"/>
          </a:xfrm>
          <a:prstGeom prst="rect">
            <a:avLst/>
          </a:prstGeom>
          <a:noFill/>
          <a:ln w="9525">
            <a:noFill/>
            <a:miter lim="800000"/>
            <a:headEnd/>
            <a:tailEnd/>
          </a:ln>
        </p:spPr>
      </p:pic>
      <p:sp>
        <p:nvSpPr>
          <p:cNvPr id="9" name="8 Metin kutusu"/>
          <p:cNvSpPr txBox="1"/>
          <p:nvPr/>
        </p:nvSpPr>
        <p:spPr>
          <a:xfrm>
            <a:off x="323528" y="4653136"/>
            <a:ext cx="853695" cy="369332"/>
          </a:xfrm>
          <a:prstGeom prst="rect">
            <a:avLst/>
          </a:prstGeom>
          <a:noFill/>
        </p:spPr>
        <p:txBody>
          <a:bodyPr wrap="none" rtlCol="0">
            <a:spAutoFit/>
          </a:bodyPr>
          <a:lstStyle/>
          <a:p>
            <a:r>
              <a:rPr lang="tr-TR" dirty="0" smtClean="0"/>
              <a:t>Testler</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3491880" y="1268760"/>
            <a:ext cx="5324475" cy="5295900"/>
          </a:xfrm>
          <a:prstGeom prst="rect">
            <a:avLst/>
          </a:prstGeom>
          <a:noFill/>
          <a:ln w="9525">
            <a:noFill/>
            <a:miter lim="800000"/>
            <a:headEnd/>
            <a:tailEnd/>
          </a:ln>
        </p:spPr>
      </p:pic>
      <p:sp>
        <p:nvSpPr>
          <p:cNvPr id="8" name="7 Dikdörtgen"/>
          <p:cNvSpPr/>
          <p:nvPr/>
        </p:nvSpPr>
        <p:spPr>
          <a:xfrm>
            <a:off x="251521" y="1628800"/>
            <a:ext cx="3168352" cy="646331"/>
          </a:xfrm>
          <a:prstGeom prst="rect">
            <a:avLst/>
          </a:prstGeom>
        </p:spPr>
        <p:txBody>
          <a:bodyPr wrap="square">
            <a:spAutoFit/>
          </a:bodyPr>
          <a:lstStyle/>
          <a:p>
            <a:r>
              <a:rPr lang="tr-TR" b="1" dirty="0" err="1" smtClean="0"/>
              <a:t>Router</a:t>
            </a:r>
            <a:r>
              <a:rPr lang="tr-TR" b="1" dirty="0" smtClean="0"/>
              <a:t> A </a:t>
            </a:r>
            <a:r>
              <a:rPr lang="tr-TR" b="1" dirty="0" err="1" smtClean="0"/>
              <a:t>Routing</a:t>
            </a:r>
            <a:r>
              <a:rPr lang="tr-TR" b="1" dirty="0" smtClean="0"/>
              <a:t> Konfigürasyonu </a:t>
            </a:r>
            <a:endParaRPr lang="tr-TR" dirty="0"/>
          </a:p>
        </p:txBody>
      </p:sp>
      <p:sp>
        <p:nvSpPr>
          <p:cNvPr id="10" name="9 Dikdörtgen"/>
          <p:cNvSpPr/>
          <p:nvPr/>
        </p:nvSpPr>
        <p:spPr>
          <a:xfrm>
            <a:off x="179512" y="2636912"/>
            <a:ext cx="3096344" cy="461665"/>
          </a:xfrm>
          <a:prstGeom prst="rect">
            <a:avLst/>
          </a:prstGeom>
        </p:spPr>
        <p:txBody>
          <a:bodyPr wrap="square">
            <a:spAutoFit/>
          </a:bodyPr>
          <a:lstStyle/>
          <a:p>
            <a:r>
              <a:rPr lang="en-US" sz="1200" b="1" dirty="0" err="1" smtClean="0">
                <a:solidFill>
                  <a:srgbClr val="FF0000"/>
                </a:solidFill>
              </a:rPr>
              <a:t>ip</a:t>
            </a:r>
            <a:r>
              <a:rPr lang="en-US" sz="1200" b="1" dirty="0" smtClean="0">
                <a:solidFill>
                  <a:srgbClr val="FF0000"/>
                </a:solidFill>
              </a:rPr>
              <a:t> route (network) (mask </a:t>
            </a:r>
            <a:r>
              <a:rPr lang="en-US" sz="1200" b="1" dirty="0" err="1" smtClean="0">
                <a:solidFill>
                  <a:srgbClr val="FF0000"/>
                </a:solidFill>
              </a:rPr>
              <a:t>next_hop_ip</a:t>
            </a:r>
            <a:r>
              <a:rPr lang="en-US" sz="1200" b="1" dirty="0" smtClean="0">
                <a:solidFill>
                  <a:srgbClr val="FF0000"/>
                </a:solidFill>
              </a:rPr>
              <a:t> | interface) (distance) </a:t>
            </a:r>
            <a:endParaRPr lang="tr-TR" sz="1200"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sp>
        <p:nvSpPr>
          <p:cNvPr id="8" name="7 Dikdörtgen"/>
          <p:cNvSpPr/>
          <p:nvPr/>
        </p:nvSpPr>
        <p:spPr>
          <a:xfrm>
            <a:off x="251521" y="1628800"/>
            <a:ext cx="3168352" cy="646331"/>
          </a:xfrm>
          <a:prstGeom prst="rect">
            <a:avLst/>
          </a:prstGeom>
        </p:spPr>
        <p:txBody>
          <a:bodyPr wrap="square">
            <a:spAutoFit/>
          </a:bodyPr>
          <a:lstStyle/>
          <a:p>
            <a:r>
              <a:rPr lang="tr-TR" b="1" dirty="0" err="1" smtClean="0"/>
              <a:t>Router</a:t>
            </a:r>
            <a:r>
              <a:rPr lang="tr-TR" b="1" dirty="0" smtClean="0"/>
              <a:t> B </a:t>
            </a:r>
            <a:r>
              <a:rPr lang="tr-TR" b="1" dirty="0" err="1" smtClean="0"/>
              <a:t>Routing</a:t>
            </a:r>
            <a:r>
              <a:rPr lang="tr-TR" b="1" dirty="0" smtClean="0"/>
              <a:t> Konfigürasyonu </a:t>
            </a:r>
            <a:endParaRPr lang="tr-TR" dirty="0"/>
          </a:p>
        </p:txBody>
      </p:sp>
      <p:sp>
        <p:nvSpPr>
          <p:cNvPr id="10" name="9 Dikdörtgen"/>
          <p:cNvSpPr/>
          <p:nvPr/>
        </p:nvSpPr>
        <p:spPr>
          <a:xfrm>
            <a:off x="179512" y="2636912"/>
            <a:ext cx="3096344" cy="461665"/>
          </a:xfrm>
          <a:prstGeom prst="rect">
            <a:avLst/>
          </a:prstGeom>
        </p:spPr>
        <p:txBody>
          <a:bodyPr wrap="square">
            <a:spAutoFit/>
          </a:bodyPr>
          <a:lstStyle/>
          <a:p>
            <a:r>
              <a:rPr lang="en-US" sz="1200" b="1" dirty="0" err="1" smtClean="0">
                <a:solidFill>
                  <a:srgbClr val="FF0000"/>
                </a:solidFill>
              </a:rPr>
              <a:t>ip</a:t>
            </a:r>
            <a:r>
              <a:rPr lang="en-US" sz="1200" b="1" dirty="0" smtClean="0">
                <a:solidFill>
                  <a:srgbClr val="FF0000"/>
                </a:solidFill>
              </a:rPr>
              <a:t> route (network) (mask </a:t>
            </a:r>
            <a:r>
              <a:rPr lang="en-US" sz="1200" b="1" dirty="0" err="1" smtClean="0">
                <a:solidFill>
                  <a:srgbClr val="FF0000"/>
                </a:solidFill>
              </a:rPr>
              <a:t>next_hop_ip</a:t>
            </a:r>
            <a:r>
              <a:rPr lang="en-US" sz="1200" b="1" dirty="0" smtClean="0">
                <a:solidFill>
                  <a:srgbClr val="FF0000"/>
                </a:solidFill>
              </a:rPr>
              <a:t> | interface) (distance) </a:t>
            </a:r>
            <a:endParaRPr lang="tr-TR" sz="1200" b="1" dirty="0">
              <a:solidFill>
                <a:srgbClr val="FF0000"/>
              </a:solidFill>
            </a:endParaRPr>
          </a:p>
        </p:txBody>
      </p:sp>
      <p:pic>
        <p:nvPicPr>
          <p:cNvPr id="8194" name="Picture 2"/>
          <p:cNvPicPr>
            <a:picLocks noChangeAspect="1" noChangeArrowheads="1"/>
          </p:cNvPicPr>
          <p:nvPr/>
        </p:nvPicPr>
        <p:blipFill>
          <a:blip r:embed="rId2" cstate="print"/>
          <a:srcRect/>
          <a:stretch>
            <a:fillRect/>
          </a:stretch>
        </p:blipFill>
        <p:spPr bwMode="auto">
          <a:xfrm>
            <a:off x="3779912" y="1700808"/>
            <a:ext cx="4495800" cy="191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b="1" dirty="0" smtClean="0"/>
              <a:t>WAN</a:t>
            </a:r>
            <a:endParaRPr lang="tr-TR" dirty="0"/>
          </a:p>
        </p:txBody>
      </p:sp>
      <p:sp>
        <p:nvSpPr>
          <p:cNvPr id="6" name="5 Dikdörtgen"/>
          <p:cNvSpPr/>
          <p:nvPr/>
        </p:nvSpPr>
        <p:spPr>
          <a:xfrm>
            <a:off x="539552" y="1124744"/>
            <a:ext cx="3292633" cy="369332"/>
          </a:xfrm>
          <a:prstGeom prst="rect">
            <a:avLst/>
          </a:prstGeom>
        </p:spPr>
        <p:txBody>
          <a:bodyPr wrap="none">
            <a:spAutoFit/>
          </a:bodyPr>
          <a:lstStyle/>
          <a:p>
            <a:r>
              <a:rPr lang="tr-TR" b="1" dirty="0" err="1" smtClean="0"/>
              <a:t>Static</a:t>
            </a:r>
            <a:r>
              <a:rPr lang="tr-TR" b="1" dirty="0" smtClean="0"/>
              <a:t> </a:t>
            </a:r>
            <a:r>
              <a:rPr lang="tr-TR" b="1" dirty="0" err="1" smtClean="0"/>
              <a:t>Routing</a:t>
            </a:r>
            <a:r>
              <a:rPr lang="tr-TR" b="1" dirty="0" smtClean="0"/>
              <a:t> </a:t>
            </a:r>
            <a:r>
              <a:rPr lang="tr-TR" b="1" dirty="0" err="1" smtClean="0"/>
              <a:t>Lab</a:t>
            </a:r>
            <a:r>
              <a:rPr lang="tr-TR" b="1" dirty="0" smtClean="0"/>
              <a:t> Çalışması</a:t>
            </a:r>
            <a:endParaRPr lang="tr-TR" dirty="0"/>
          </a:p>
        </p:txBody>
      </p:sp>
      <p:sp>
        <p:nvSpPr>
          <p:cNvPr id="7" name="6 Dikdörtgen"/>
          <p:cNvSpPr/>
          <p:nvPr/>
        </p:nvSpPr>
        <p:spPr>
          <a:xfrm>
            <a:off x="539552" y="1628800"/>
            <a:ext cx="3722494" cy="369332"/>
          </a:xfrm>
          <a:prstGeom prst="rect">
            <a:avLst/>
          </a:prstGeom>
        </p:spPr>
        <p:txBody>
          <a:bodyPr wrap="none">
            <a:spAutoFit/>
          </a:bodyPr>
          <a:lstStyle/>
          <a:p>
            <a:r>
              <a:rPr lang="tr-TR" b="1" dirty="0" err="1" smtClean="0"/>
              <a:t>Routing</a:t>
            </a:r>
            <a:r>
              <a:rPr lang="tr-TR" b="1" dirty="0" smtClean="0"/>
              <a:t> </a:t>
            </a:r>
            <a:r>
              <a:rPr lang="tr-TR" b="1" dirty="0" err="1" smtClean="0"/>
              <a:t>Table’ların</a:t>
            </a:r>
            <a:r>
              <a:rPr lang="tr-TR" b="1" dirty="0" smtClean="0"/>
              <a:t> İncelenmesi </a:t>
            </a:r>
            <a:endParaRPr lang="tr-TR" dirty="0"/>
          </a:p>
        </p:txBody>
      </p:sp>
      <p:pic>
        <p:nvPicPr>
          <p:cNvPr id="9218" name="Picture 2"/>
          <p:cNvPicPr>
            <a:picLocks noChangeAspect="1" noChangeArrowheads="1"/>
          </p:cNvPicPr>
          <p:nvPr/>
        </p:nvPicPr>
        <p:blipFill>
          <a:blip r:embed="rId2" cstate="print"/>
          <a:srcRect/>
          <a:stretch>
            <a:fillRect/>
          </a:stretch>
        </p:blipFill>
        <p:spPr bwMode="auto">
          <a:xfrm>
            <a:off x="395536" y="2060848"/>
            <a:ext cx="5553075" cy="338137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275856" y="3140968"/>
            <a:ext cx="5581650" cy="3400425"/>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323528" y="4437112"/>
            <a:ext cx="4333875"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Directly</a:t>
            </a:r>
            <a:r>
              <a:rPr lang="tr-TR" b="1" dirty="0" smtClean="0"/>
              <a:t> </a:t>
            </a:r>
            <a:r>
              <a:rPr lang="tr-TR" b="1" dirty="0" err="1" smtClean="0"/>
              <a:t>Connected</a:t>
            </a:r>
            <a:r>
              <a:rPr lang="tr-TR" b="1" dirty="0" smtClean="0"/>
              <a:t> </a:t>
            </a:r>
            <a:r>
              <a:rPr lang="tr-TR" b="1" dirty="0" err="1" smtClean="0"/>
              <a:t>Networkler</a:t>
            </a:r>
            <a:r>
              <a:rPr lang="tr-TR" b="1" dirty="0" smtClean="0"/>
              <a:t> </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356320" y="2204864"/>
            <a:ext cx="6096000" cy="2085975"/>
          </a:xfrm>
          <a:prstGeom prst="rect">
            <a:avLst/>
          </a:prstGeom>
          <a:noFill/>
          <a:ln w="9525">
            <a:noFill/>
            <a:miter lim="800000"/>
            <a:headEnd/>
            <a:tailEnd/>
          </a:ln>
        </p:spPr>
      </p:pic>
      <p:sp>
        <p:nvSpPr>
          <p:cNvPr id="5" name="4 Dikdörtgen"/>
          <p:cNvSpPr/>
          <p:nvPr/>
        </p:nvSpPr>
        <p:spPr>
          <a:xfrm>
            <a:off x="467544" y="4509120"/>
            <a:ext cx="8352928" cy="646331"/>
          </a:xfrm>
          <a:prstGeom prst="rect">
            <a:avLst/>
          </a:prstGeom>
        </p:spPr>
        <p:txBody>
          <a:bodyPr wrap="square">
            <a:spAutoFit/>
          </a:bodyPr>
          <a:lstStyle/>
          <a:p>
            <a:pPr algn="just"/>
            <a:r>
              <a:rPr lang="tr-TR" dirty="0" err="1"/>
              <a:t>Routerlar</a:t>
            </a:r>
            <a:r>
              <a:rPr lang="tr-TR" dirty="0"/>
              <a:t> kendilerine direkt bağlı olan </a:t>
            </a:r>
            <a:r>
              <a:rPr lang="tr-TR" dirty="0" err="1"/>
              <a:t>networkleri</a:t>
            </a:r>
            <a:r>
              <a:rPr lang="tr-TR" dirty="0"/>
              <a:t> öğrenmek zorunda değildir, bu </a:t>
            </a:r>
            <a:r>
              <a:rPr lang="tr-TR" dirty="0" err="1"/>
              <a:t>networkler</a:t>
            </a:r>
            <a:r>
              <a:rPr lang="tr-TR" dirty="0"/>
              <a:t> otomatik olarak </a:t>
            </a:r>
            <a:r>
              <a:rPr lang="tr-TR" dirty="0" err="1"/>
              <a:t>Routing</a:t>
            </a:r>
            <a:r>
              <a:rPr lang="tr-TR" dirty="0"/>
              <a:t> </a:t>
            </a:r>
            <a:r>
              <a:rPr lang="tr-TR" dirty="0" err="1"/>
              <a:t>Table</a:t>
            </a:r>
            <a:r>
              <a:rPr lang="tr-TR" dirty="0"/>
              <a:t>‟a </a:t>
            </a:r>
            <a:r>
              <a:rPr lang="tr-TR" dirty="0" smtClean="0"/>
              <a:t>yerleştirilir</a:t>
            </a:r>
            <a:r>
              <a:rPr lang="tr-TR" dirty="0"/>
              <a:t>. </a:t>
            </a:r>
          </a:p>
        </p:txBody>
      </p:sp>
      <p:sp>
        <p:nvSpPr>
          <p:cNvPr id="6" name="5 Metin kutusu"/>
          <p:cNvSpPr txBox="1"/>
          <p:nvPr/>
        </p:nvSpPr>
        <p:spPr>
          <a:xfrm>
            <a:off x="467544" y="5517232"/>
            <a:ext cx="8424936" cy="369332"/>
          </a:xfrm>
          <a:prstGeom prst="rect">
            <a:avLst/>
          </a:prstGeom>
          <a:noFill/>
        </p:spPr>
        <p:txBody>
          <a:bodyPr wrap="square" rtlCol="0">
            <a:spAutoFit/>
          </a:bodyPr>
          <a:lstStyle/>
          <a:p>
            <a:r>
              <a:rPr lang="tr-TR" dirty="0" err="1" smtClean="0">
                <a:solidFill>
                  <a:srgbClr val="FF0000"/>
                </a:solidFill>
              </a:rPr>
              <a:t>Routing</a:t>
            </a:r>
            <a:r>
              <a:rPr lang="tr-TR" dirty="0" smtClean="0">
                <a:solidFill>
                  <a:srgbClr val="FF0000"/>
                </a:solidFill>
              </a:rPr>
              <a:t> </a:t>
            </a:r>
            <a:r>
              <a:rPr lang="tr-TR" dirty="0" err="1" smtClean="0">
                <a:solidFill>
                  <a:srgbClr val="FF0000"/>
                </a:solidFill>
              </a:rPr>
              <a:t>Table</a:t>
            </a:r>
            <a:r>
              <a:rPr lang="tr-TR" dirty="0" smtClean="0">
                <a:solidFill>
                  <a:srgbClr val="FF0000"/>
                </a:solidFill>
              </a:rPr>
              <a:t>  </a:t>
            </a:r>
            <a:r>
              <a:rPr lang="tr-TR" dirty="0" err="1" smtClean="0">
                <a:solidFill>
                  <a:srgbClr val="FF0000"/>
                </a:solidFill>
              </a:rPr>
              <a:t>dynamic</a:t>
            </a:r>
            <a:r>
              <a:rPr lang="tr-TR" dirty="0" smtClean="0">
                <a:solidFill>
                  <a:srgbClr val="FF0000"/>
                </a:solidFill>
              </a:rPr>
              <a:t> veya </a:t>
            </a:r>
            <a:r>
              <a:rPr lang="tr-TR" dirty="0" err="1" smtClean="0">
                <a:solidFill>
                  <a:srgbClr val="FF0000"/>
                </a:solidFill>
              </a:rPr>
              <a:t>static</a:t>
            </a:r>
            <a:r>
              <a:rPr lang="tr-TR" dirty="0" smtClean="0">
                <a:solidFill>
                  <a:srgbClr val="FF0000"/>
                </a:solidFill>
              </a:rPr>
              <a:t> olarak eklenir</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Routing</a:t>
            </a:r>
            <a:r>
              <a:rPr lang="tr-TR" b="1" dirty="0" smtClean="0"/>
              <a:t> </a:t>
            </a:r>
            <a:r>
              <a:rPr lang="tr-TR" b="1" dirty="0" err="1" smtClean="0"/>
              <a:t>Table</a:t>
            </a:r>
            <a:r>
              <a:rPr lang="tr-TR" b="1" dirty="0" smtClean="0"/>
              <a:t> ve Yönlendirme </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580420" y="2060848"/>
            <a:ext cx="7952019" cy="2880319"/>
          </a:xfrm>
          <a:prstGeom prst="rect">
            <a:avLst/>
          </a:prstGeom>
          <a:noFill/>
          <a:ln w="9525">
            <a:noFill/>
            <a:miter lim="800000"/>
            <a:headEnd/>
            <a:tailEnd/>
          </a:ln>
        </p:spPr>
      </p:pic>
      <p:sp>
        <p:nvSpPr>
          <p:cNvPr id="5" name="4 Dikdörtgen"/>
          <p:cNvSpPr/>
          <p:nvPr/>
        </p:nvSpPr>
        <p:spPr>
          <a:xfrm>
            <a:off x="611560" y="5301208"/>
            <a:ext cx="7992888" cy="830997"/>
          </a:xfrm>
          <a:prstGeom prst="rect">
            <a:avLst/>
          </a:prstGeom>
        </p:spPr>
        <p:txBody>
          <a:bodyPr wrap="square">
            <a:spAutoFit/>
          </a:bodyPr>
          <a:lstStyle/>
          <a:p>
            <a:pPr algn="just"/>
            <a:r>
              <a:rPr lang="tr-TR" sz="1200" dirty="0" smtClean="0">
                <a:solidFill>
                  <a:srgbClr val="0070C0"/>
                </a:solidFill>
                <a:latin typeface="Arial" pitchFamily="34" charset="0"/>
                <a:cs typeface="Arial" pitchFamily="34" charset="0"/>
              </a:rPr>
              <a:t>172.16.1.0</a:t>
            </a:r>
            <a:r>
              <a:rPr lang="tr-TR" sz="1200" dirty="0" smtClean="0">
                <a:solidFill>
                  <a:srgbClr val="FF0000"/>
                </a:solidFill>
                <a:latin typeface="Arial" pitchFamily="34" charset="0"/>
                <a:cs typeface="Arial" pitchFamily="34" charset="0"/>
              </a:rPr>
              <a:t> </a:t>
            </a:r>
            <a:r>
              <a:rPr lang="tr-TR" sz="1200" dirty="0" err="1">
                <a:solidFill>
                  <a:srgbClr val="FF0000"/>
                </a:solidFill>
                <a:latin typeface="Arial" pitchFamily="34" charset="0"/>
                <a:cs typeface="Arial" pitchFamily="34" charset="0"/>
              </a:rPr>
              <a:t>netwrokü</a:t>
            </a:r>
            <a:r>
              <a:rPr lang="tr-TR" sz="1200" dirty="0">
                <a:solidFill>
                  <a:srgbClr val="FF0000"/>
                </a:solidFill>
                <a:latin typeface="Arial" pitchFamily="34" charset="0"/>
                <a:cs typeface="Arial" pitchFamily="34" charset="0"/>
              </a:rPr>
              <a:t> Statik bir </a:t>
            </a:r>
            <a:r>
              <a:rPr lang="tr-TR" sz="1200" dirty="0" err="1">
                <a:solidFill>
                  <a:srgbClr val="FF0000"/>
                </a:solidFill>
                <a:latin typeface="Arial" pitchFamily="34" charset="0"/>
                <a:cs typeface="Arial" pitchFamily="34" charset="0"/>
              </a:rPr>
              <a:t>routing</a:t>
            </a:r>
            <a:r>
              <a:rPr lang="tr-TR" sz="1200" dirty="0">
                <a:solidFill>
                  <a:srgbClr val="FF0000"/>
                </a:solidFill>
                <a:latin typeface="Arial" pitchFamily="34" charset="0"/>
                <a:cs typeface="Arial" pitchFamily="34" charset="0"/>
              </a:rPr>
              <a:t> konfigürasyonu ile </a:t>
            </a:r>
            <a:r>
              <a:rPr lang="tr-TR" sz="1200" dirty="0" err="1">
                <a:solidFill>
                  <a:srgbClr val="FF0000"/>
                </a:solidFill>
                <a:latin typeface="Arial" pitchFamily="34" charset="0"/>
                <a:cs typeface="Arial" pitchFamily="34" charset="0"/>
              </a:rPr>
              <a:t>Routerın</a:t>
            </a:r>
            <a:r>
              <a:rPr lang="tr-TR" sz="1200" dirty="0">
                <a:solidFill>
                  <a:srgbClr val="FF0000"/>
                </a:solidFill>
                <a:latin typeface="Arial" pitchFamily="34" charset="0"/>
                <a:cs typeface="Arial" pitchFamily="34" charset="0"/>
              </a:rPr>
              <a:t> </a:t>
            </a:r>
            <a:r>
              <a:rPr lang="tr-TR" sz="1200" dirty="0" err="1">
                <a:solidFill>
                  <a:srgbClr val="FF0000"/>
                </a:solidFill>
                <a:latin typeface="Arial" pitchFamily="34" charset="0"/>
                <a:cs typeface="Arial" pitchFamily="34" charset="0"/>
              </a:rPr>
              <a:t>Routing</a:t>
            </a:r>
            <a:r>
              <a:rPr lang="tr-TR" sz="1200" dirty="0">
                <a:solidFill>
                  <a:srgbClr val="FF0000"/>
                </a:solidFill>
                <a:latin typeface="Arial" pitchFamily="34" charset="0"/>
                <a:cs typeface="Arial" pitchFamily="34" charset="0"/>
              </a:rPr>
              <a:t> </a:t>
            </a:r>
            <a:r>
              <a:rPr lang="tr-TR" sz="1200" dirty="0" err="1">
                <a:solidFill>
                  <a:srgbClr val="FF0000"/>
                </a:solidFill>
                <a:latin typeface="Arial" pitchFamily="34" charset="0"/>
                <a:cs typeface="Arial" pitchFamily="34" charset="0"/>
              </a:rPr>
              <a:t>Table</a:t>
            </a:r>
            <a:r>
              <a:rPr lang="tr-TR" sz="1200" dirty="0">
                <a:solidFill>
                  <a:srgbClr val="FF0000"/>
                </a:solidFill>
                <a:latin typeface="Arial" pitchFamily="34" charset="0"/>
                <a:cs typeface="Arial" pitchFamily="34" charset="0"/>
              </a:rPr>
              <a:t>‟</a:t>
            </a:r>
            <a:r>
              <a:rPr lang="tr-TR" sz="1200" dirty="0" err="1">
                <a:solidFill>
                  <a:srgbClr val="FF0000"/>
                </a:solidFill>
                <a:latin typeface="Arial" pitchFamily="34" charset="0"/>
                <a:cs typeface="Arial" pitchFamily="34" charset="0"/>
              </a:rPr>
              <a:t>ına</a:t>
            </a:r>
            <a:r>
              <a:rPr lang="tr-TR" sz="1200" dirty="0">
                <a:solidFill>
                  <a:srgbClr val="FF0000"/>
                </a:solidFill>
                <a:latin typeface="Arial" pitchFamily="34" charset="0"/>
                <a:cs typeface="Arial" pitchFamily="34" charset="0"/>
              </a:rPr>
              <a:t> </a:t>
            </a:r>
            <a:r>
              <a:rPr lang="tr-TR" sz="1200" dirty="0" smtClean="0">
                <a:solidFill>
                  <a:srgbClr val="FF0000"/>
                </a:solidFill>
                <a:latin typeface="Arial" pitchFamily="34" charset="0"/>
                <a:cs typeface="Arial" pitchFamily="34" charset="0"/>
              </a:rPr>
              <a:t>eklenmiştir</a:t>
            </a:r>
            <a:r>
              <a:rPr lang="tr-TR" sz="1200" dirty="0">
                <a:solidFill>
                  <a:srgbClr val="FF0000"/>
                </a:solidFill>
                <a:latin typeface="Arial" pitchFamily="34" charset="0"/>
                <a:cs typeface="Arial" pitchFamily="34" charset="0"/>
              </a:rPr>
              <a:t>. Bunu </a:t>
            </a:r>
            <a:r>
              <a:rPr lang="tr-TR" sz="1200" dirty="0" smtClean="0">
                <a:solidFill>
                  <a:srgbClr val="FF0000"/>
                </a:solidFill>
                <a:latin typeface="Arial" pitchFamily="34" charset="0"/>
                <a:cs typeface="Arial" pitchFamily="34" charset="0"/>
              </a:rPr>
              <a:t>başında </a:t>
            </a:r>
            <a:r>
              <a:rPr lang="tr-TR" sz="1200" b="1" dirty="0">
                <a:solidFill>
                  <a:srgbClr val="0070C0"/>
                </a:solidFill>
                <a:latin typeface="Arial" pitchFamily="34" charset="0"/>
                <a:cs typeface="Arial" pitchFamily="34" charset="0"/>
              </a:rPr>
              <a:t>S</a:t>
            </a:r>
            <a:r>
              <a:rPr lang="tr-TR" sz="1200" dirty="0">
                <a:solidFill>
                  <a:srgbClr val="FF0000"/>
                </a:solidFill>
                <a:latin typeface="Arial" pitchFamily="34" charset="0"/>
                <a:cs typeface="Arial" pitchFamily="34" charset="0"/>
              </a:rPr>
              <a:t> harfinden anlıyoruz. Bu </a:t>
            </a:r>
            <a:r>
              <a:rPr lang="tr-TR" sz="1200" dirty="0" err="1">
                <a:solidFill>
                  <a:srgbClr val="FF0000"/>
                </a:solidFill>
                <a:latin typeface="Arial" pitchFamily="34" charset="0"/>
                <a:cs typeface="Arial" pitchFamily="34" charset="0"/>
              </a:rPr>
              <a:t>routing</a:t>
            </a:r>
            <a:r>
              <a:rPr lang="tr-TR" sz="1200" dirty="0">
                <a:solidFill>
                  <a:srgbClr val="FF0000"/>
                </a:solidFill>
                <a:latin typeface="Arial" pitchFamily="34" charset="0"/>
                <a:cs typeface="Arial" pitchFamily="34" charset="0"/>
              </a:rPr>
              <a:t> satırındaki “</a:t>
            </a:r>
            <a:r>
              <a:rPr lang="tr-TR" sz="1200" dirty="0" err="1">
                <a:solidFill>
                  <a:srgbClr val="0070C0"/>
                </a:solidFill>
                <a:latin typeface="Arial" pitchFamily="34" charset="0"/>
                <a:cs typeface="Arial" pitchFamily="34" charset="0"/>
              </a:rPr>
              <a:t>via</a:t>
            </a:r>
            <a:r>
              <a:rPr lang="tr-TR" sz="1200" dirty="0">
                <a:solidFill>
                  <a:srgbClr val="0070C0"/>
                </a:solidFill>
                <a:latin typeface="Arial" pitchFamily="34" charset="0"/>
                <a:cs typeface="Arial" pitchFamily="34" charset="0"/>
              </a:rPr>
              <a:t> 172.16.2.1</a:t>
            </a:r>
            <a:r>
              <a:rPr lang="tr-TR" sz="1200" dirty="0">
                <a:solidFill>
                  <a:srgbClr val="FF0000"/>
                </a:solidFill>
                <a:latin typeface="Arial" pitchFamily="34" charset="0"/>
                <a:cs typeface="Arial" pitchFamily="34" charset="0"/>
              </a:rPr>
              <a:t>” ifadesi, söz konusu </a:t>
            </a:r>
            <a:r>
              <a:rPr lang="tr-TR" sz="1200" dirty="0" err="1">
                <a:solidFill>
                  <a:srgbClr val="FF0000"/>
                </a:solidFill>
                <a:latin typeface="Arial" pitchFamily="34" charset="0"/>
                <a:cs typeface="Arial" pitchFamily="34" charset="0"/>
              </a:rPr>
              <a:t>networke</a:t>
            </a:r>
            <a:r>
              <a:rPr lang="tr-TR" sz="1200" dirty="0">
                <a:solidFill>
                  <a:srgbClr val="FF0000"/>
                </a:solidFill>
                <a:latin typeface="Arial" pitchFamily="34" charset="0"/>
                <a:cs typeface="Arial" pitchFamily="34" charset="0"/>
              </a:rPr>
              <a:t> </a:t>
            </a:r>
            <a:r>
              <a:rPr lang="tr-TR" sz="1200" dirty="0" smtClean="0">
                <a:solidFill>
                  <a:srgbClr val="FF0000"/>
                </a:solidFill>
                <a:latin typeface="Arial" pitchFamily="34" charset="0"/>
                <a:cs typeface="Arial" pitchFamily="34" charset="0"/>
              </a:rPr>
              <a:t>erişmek </a:t>
            </a:r>
            <a:r>
              <a:rPr lang="tr-TR" sz="1200" dirty="0">
                <a:solidFill>
                  <a:srgbClr val="FF0000"/>
                </a:solidFill>
                <a:latin typeface="Arial" pitchFamily="34" charset="0"/>
                <a:cs typeface="Arial" pitchFamily="34" charset="0"/>
              </a:rPr>
              <a:t>için paketlerin bu ip adresine gönderilmesi gerektiği anlamına gelir. Dolayısıyla </a:t>
            </a:r>
            <a:r>
              <a:rPr lang="tr-TR" sz="1200" dirty="0" err="1">
                <a:solidFill>
                  <a:srgbClr val="FF0000"/>
                </a:solidFill>
                <a:latin typeface="Arial" pitchFamily="34" charset="0"/>
                <a:cs typeface="Arial" pitchFamily="34" charset="0"/>
              </a:rPr>
              <a:t>Router</a:t>
            </a:r>
            <a:r>
              <a:rPr lang="tr-TR" sz="1200" dirty="0">
                <a:solidFill>
                  <a:srgbClr val="FF0000"/>
                </a:solidFill>
                <a:latin typeface="Arial" pitchFamily="34" charset="0"/>
                <a:cs typeface="Arial" pitchFamily="34" charset="0"/>
              </a:rPr>
              <a:t> kendisine gelen bir paketin hedef ip adresi </a:t>
            </a:r>
            <a:r>
              <a:rPr lang="tr-TR" sz="1200" dirty="0">
                <a:solidFill>
                  <a:srgbClr val="0070C0"/>
                </a:solidFill>
                <a:latin typeface="Arial" pitchFamily="34" charset="0"/>
                <a:cs typeface="Arial" pitchFamily="34" charset="0"/>
              </a:rPr>
              <a:t>172.16.1.0 </a:t>
            </a:r>
            <a:r>
              <a:rPr lang="tr-TR" sz="1200" dirty="0" err="1">
                <a:solidFill>
                  <a:srgbClr val="FF0000"/>
                </a:solidFill>
                <a:latin typeface="Arial" pitchFamily="34" charset="0"/>
                <a:cs typeface="Arial" pitchFamily="34" charset="0"/>
              </a:rPr>
              <a:t>netwroküne</a:t>
            </a:r>
            <a:r>
              <a:rPr lang="tr-TR" sz="1200" dirty="0">
                <a:solidFill>
                  <a:srgbClr val="FF0000"/>
                </a:solidFill>
                <a:latin typeface="Arial" pitchFamily="34" charset="0"/>
                <a:cs typeface="Arial" pitchFamily="34" charset="0"/>
              </a:rPr>
              <a:t> ait ise </a:t>
            </a:r>
            <a:r>
              <a:rPr lang="tr-TR" sz="1200" dirty="0" err="1">
                <a:solidFill>
                  <a:srgbClr val="FF0000"/>
                </a:solidFill>
                <a:latin typeface="Arial" pitchFamily="34" charset="0"/>
                <a:cs typeface="Arial" pitchFamily="34" charset="0"/>
              </a:rPr>
              <a:t>routing</a:t>
            </a:r>
            <a:r>
              <a:rPr lang="tr-TR" sz="1200" dirty="0">
                <a:solidFill>
                  <a:srgbClr val="FF0000"/>
                </a:solidFill>
                <a:latin typeface="Arial" pitchFamily="34" charset="0"/>
                <a:cs typeface="Arial" pitchFamily="34" charset="0"/>
              </a:rPr>
              <a:t> </a:t>
            </a:r>
            <a:r>
              <a:rPr lang="tr-TR" sz="1200" dirty="0" err="1">
                <a:solidFill>
                  <a:srgbClr val="FF0000"/>
                </a:solidFill>
                <a:latin typeface="Arial" pitchFamily="34" charset="0"/>
                <a:cs typeface="Arial" pitchFamily="34" charset="0"/>
              </a:rPr>
              <a:t>Table</a:t>
            </a:r>
            <a:r>
              <a:rPr lang="tr-TR" sz="1200" dirty="0">
                <a:solidFill>
                  <a:srgbClr val="FF0000"/>
                </a:solidFill>
                <a:latin typeface="Arial" pitchFamily="34" charset="0"/>
                <a:cs typeface="Arial" pitchFamily="34" charset="0"/>
              </a:rPr>
              <a:t>‟</a:t>
            </a:r>
            <a:r>
              <a:rPr lang="tr-TR" sz="1200" dirty="0" err="1">
                <a:solidFill>
                  <a:srgbClr val="FF0000"/>
                </a:solidFill>
                <a:latin typeface="Arial" pitchFamily="34" charset="0"/>
                <a:cs typeface="Arial" pitchFamily="34" charset="0"/>
              </a:rPr>
              <a:t>daki</a:t>
            </a:r>
            <a:r>
              <a:rPr lang="tr-TR" sz="1200" dirty="0">
                <a:solidFill>
                  <a:srgbClr val="FF0000"/>
                </a:solidFill>
                <a:latin typeface="Arial" pitchFamily="34" charset="0"/>
                <a:cs typeface="Arial" pitchFamily="34" charset="0"/>
              </a:rPr>
              <a:t> bu bilgiye dayanarak paketleri bu ip adresine gönderecektir. </a:t>
            </a:r>
          </a:p>
        </p:txBody>
      </p:sp>
      <p:sp>
        <p:nvSpPr>
          <p:cNvPr id="6" name="5 Dikdörtgen"/>
          <p:cNvSpPr/>
          <p:nvPr/>
        </p:nvSpPr>
        <p:spPr>
          <a:xfrm>
            <a:off x="251520" y="6211669"/>
            <a:ext cx="8892480" cy="338554"/>
          </a:xfrm>
          <a:prstGeom prst="rect">
            <a:avLst/>
          </a:prstGeom>
        </p:spPr>
        <p:txBody>
          <a:bodyPr wrap="square">
            <a:spAutoFit/>
          </a:bodyPr>
          <a:lstStyle/>
          <a:p>
            <a:r>
              <a:rPr lang="tr-TR" sz="1600" b="1" dirty="0" err="1">
                <a:solidFill>
                  <a:srgbClr val="C00000"/>
                </a:solidFill>
              </a:rPr>
              <a:t>Routerın</a:t>
            </a:r>
            <a:r>
              <a:rPr lang="tr-TR" sz="1600" b="1" dirty="0">
                <a:solidFill>
                  <a:srgbClr val="C00000"/>
                </a:solidFill>
              </a:rPr>
              <a:t> </a:t>
            </a:r>
            <a:r>
              <a:rPr lang="tr-TR" sz="1600" b="1" dirty="0" err="1" smtClean="0">
                <a:solidFill>
                  <a:srgbClr val="C00000"/>
                </a:solidFill>
              </a:rPr>
              <a:t>Next</a:t>
            </a:r>
            <a:r>
              <a:rPr lang="tr-TR" sz="1600" b="1" dirty="0" smtClean="0">
                <a:solidFill>
                  <a:srgbClr val="C00000"/>
                </a:solidFill>
              </a:rPr>
              <a:t> </a:t>
            </a:r>
            <a:r>
              <a:rPr lang="tr-TR" sz="1600" b="1" dirty="0">
                <a:solidFill>
                  <a:srgbClr val="C00000"/>
                </a:solidFill>
              </a:rPr>
              <a:t>Hop ip adresinin hangi </a:t>
            </a:r>
            <a:r>
              <a:rPr lang="tr-TR" sz="1600" b="1" dirty="0" err="1">
                <a:solidFill>
                  <a:srgbClr val="C00000"/>
                </a:solidFill>
              </a:rPr>
              <a:t>interface</a:t>
            </a:r>
            <a:r>
              <a:rPr lang="tr-TR" sz="1600" b="1" dirty="0">
                <a:solidFill>
                  <a:srgbClr val="C00000"/>
                </a:solidFill>
              </a:rPr>
              <a:t>‟e bağlı olduğunu da bilmesi gerekir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normAutofit fontScale="90000"/>
          </a:bodyPr>
          <a:lstStyle/>
          <a:p>
            <a:r>
              <a:rPr lang="tr-TR" b="1" dirty="0" smtClean="0"/>
              <a:t>Paket Yönlendirme Örnek Çalışma </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1475656" y="1300733"/>
            <a:ext cx="6010275" cy="220027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5" name="4 Dikdörtgen"/>
          <p:cNvSpPr/>
          <p:nvPr/>
        </p:nvSpPr>
        <p:spPr>
          <a:xfrm>
            <a:off x="72008" y="3448159"/>
            <a:ext cx="8964488" cy="3293209"/>
          </a:xfrm>
          <a:prstGeom prst="rect">
            <a:avLst/>
          </a:prstGeom>
        </p:spPr>
        <p:txBody>
          <a:bodyPr wrap="square">
            <a:spAutoFit/>
          </a:bodyPr>
          <a:lstStyle/>
          <a:p>
            <a:pPr algn="just"/>
            <a:endParaRPr lang="tr-TR" sz="1600" dirty="0">
              <a:latin typeface="Arial" pitchFamily="34" charset="0"/>
              <a:cs typeface="Arial" pitchFamily="34" charset="0"/>
            </a:endParaRPr>
          </a:p>
          <a:p>
            <a:pPr algn="just"/>
            <a:r>
              <a:rPr lang="tr-TR" sz="1600" dirty="0">
                <a:latin typeface="Arial" pitchFamily="34" charset="0"/>
                <a:cs typeface="Arial" pitchFamily="34" charset="0"/>
              </a:rPr>
              <a:t>1. </a:t>
            </a:r>
            <a:r>
              <a:rPr lang="tr-TR" sz="1600" dirty="0" smtClean="0">
                <a:latin typeface="Arial" pitchFamily="34" charset="0"/>
                <a:cs typeface="Arial" pitchFamily="34" charset="0"/>
              </a:rPr>
              <a:t>172.16.1.1 </a:t>
            </a:r>
            <a:r>
              <a:rPr lang="tr-TR" sz="1600" dirty="0">
                <a:latin typeface="Arial" pitchFamily="34" charset="0"/>
                <a:cs typeface="Arial" pitchFamily="34" charset="0"/>
              </a:rPr>
              <a:t>bilgisayarından A </a:t>
            </a:r>
            <a:r>
              <a:rPr lang="tr-TR" sz="1600" dirty="0" err="1">
                <a:latin typeface="Arial" pitchFamily="34" charset="0"/>
                <a:cs typeface="Arial" pitchFamily="34" charset="0"/>
              </a:rPr>
              <a:t>Routerının</a:t>
            </a:r>
            <a:r>
              <a:rPr lang="tr-TR" sz="1600" dirty="0">
                <a:latin typeface="Arial" pitchFamily="34" charset="0"/>
                <a:cs typeface="Arial" pitchFamily="34" charset="0"/>
              </a:rPr>
              <a:t> </a:t>
            </a:r>
            <a:r>
              <a:rPr lang="tr-TR" sz="1600" dirty="0" err="1">
                <a:latin typeface="Arial" pitchFamily="34" charset="0"/>
                <a:cs typeface="Arial" pitchFamily="34" charset="0"/>
              </a:rPr>
              <a:t>ethernet</a:t>
            </a:r>
            <a:r>
              <a:rPr lang="tr-TR" sz="1600" dirty="0">
                <a:latin typeface="Arial" pitchFamily="34" charset="0"/>
                <a:cs typeface="Arial" pitchFamily="34" charset="0"/>
              </a:rPr>
              <a:t> </a:t>
            </a:r>
            <a:r>
              <a:rPr lang="tr-TR" sz="1600" dirty="0" err="1">
                <a:latin typeface="Arial" pitchFamily="34" charset="0"/>
                <a:cs typeface="Arial" pitchFamily="34" charset="0"/>
              </a:rPr>
              <a:t>interface‟ine</a:t>
            </a:r>
            <a:r>
              <a:rPr lang="tr-TR" sz="1600" dirty="0">
                <a:latin typeface="Arial" pitchFamily="34" charset="0"/>
                <a:cs typeface="Arial" pitchFamily="34" charset="0"/>
              </a:rPr>
              <a:t> </a:t>
            </a:r>
            <a:r>
              <a:rPr lang="tr-TR" sz="1600" dirty="0" err="1">
                <a:latin typeface="Arial" pitchFamily="34" charset="0"/>
                <a:cs typeface="Arial" pitchFamily="34" charset="0"/>
              </a:rPr>
              <a:t>ping</a:t>
            </a:r>
            <a:r>
              <a:rPr lang="tr-TR" sz="1600" dirty="0">
                <a:latin typeface="Arial" pitchFamily="34" charset="0"/>
                <a:cs typeface="Arial" pitchFamily="34" charset="0"/>
              </a:rPr>
              <a:t> atılabilir. </a:t>
            </a:r>
            <a:r>
              <a:rPr lang="tr-TR" sz="1600" dirty="0" err="1" smtClean="0">
                <a:latin typeface="Arial" pitchFamily="34" charset="0"/>
                <a:cs typeface="Arial" pitchFamily="34" charset="0"/>
              </a:rPr>
              <a:t>Çünki</a:t>
            </a:r>
            <a:r>
              <a:rPr lang="tr-TR" sz="1600" dirty="0" smtClean="0">
                <a:latin typeface="Arial" pitchFamily="34" charset="0"/>
                <a:cs typeface="Arial" pitchFamily="34" charset="0"/>
              </a:rPr>
              <a:t> </a:t>
            </a:r>
            <a:r>
              <a:rPr lang="tr-TR" sz="1600" dirty="0">
                <a:latin typeface="Arial" pitchFamily="34" charset="0"/>
                <a:cs typeface="Arial" pitchFamily="34" charset="0"/>
              </a:rPr>
              <a:t>zaten her ikisi de hem aynı </a:t>
            </a:r>
            <a:r>
              <a:rPr lang="tr-TR" sz="1600" dirty="0" err="1">
                <a:latin typeface="Arial" pitchFamily="34" charset="0"/>
                <a:cs typeface="Arial" pitchFamily="34" charset="0"/>
              </a:rPr>
              <a:t>subnet</a:t>
            </a:r>
            <a:r>
              <a:rPr lang="tr-TR" sz="1600" dirty="0">
                <a:latin typeface="Arial" pitchFamily="34" charset="0"/>
                <a:cs typeface="Arial" pitchFamily="34" charset="0"/>
              </a:rPr>
              <a:t> hem de aynı </a:t>
            </a:r>
            <a:r>
              <a:rPr lang="tr-TR" sz="1600" dirty="0" err="1">
                <a:latin typeface="Arial" pitchFamily="34" charset="0"/>
                <a:cs typeface="Arial" pitchFamily="34" charset="0"/>
              </a:rPr>
              <a:t>broadcast</a:t>
            </a:r>
            <a:r>
              <a:rPr lang="tr-TR" sz="1600" dirty="0">
                <a:latin typeface="Arial" pitchFamily="34" charset="0"/>
                <a:cs typeface="Arial" pitchFamily="34" charset="0"/>
              </a:rPr>
              <a:t> domain </a:t>
            </a:r>
            <a:r>
              <a:rPr lang="tr-TR" sz="1600" dirty="0" smtClean="0">
                <a:latin typeface="Arial" pitchFamily="34" charset="0"/>
                <a:cs typeface="Arial" pitchFamily="34" charset="0"/>
              </a:rPr>
              <a:t>içerisindeler.</a:t>
            </a:r>
            <a:endParaRPr lang="tr-TR" sz="1600" dirty="0">
              <a:latin typeface="Arial" pitchFamily="34" charset="0"/>
              <a:cs typeface="Arial" pitchFamily="34" charset="0"/>
            </a:endParaRPr>
          </a:p>
          <a:p>
            <a:pPr algn="just"/>
            <a:r>
              <a:rPr lang="tr-TR" sz="1600" dirty="0">
                <a:latin typeface="Arial" pitchFamily="34" charset="0"/>
                <a:cs typeface="Arial" pitchFamily="34" charset="0"/>
              </a:rPr>
              <a:t>2. </a:t>
            </a:r>
            <a:r>
              <a:rPr lang="tr-TR" sz="1600" dirty="0" smtClean="0">
                <a:latin typeface="Arial" pitchFamily="34" charset="0"/>
                <a:cs typeface="Arial" pitchFamily="34" charset="0"/>
              </a:rPr>
              <a:t>172.16.1.1 </a:t>
            </a:r>
            <a:r>
              <a:rPr lang="tr-TR" sz="1600" dirty="0">
                <a:latin typeface="Arial" pitchFamily="34" charset="0"/>
                <a:cs typeface="Arial" pitchFamily="34" charset="0"/>
              </a:rPr>
              <a:t>bilgisayarından 10.1.1.1 ip adresine (A </a:t>
            </a:r>
            <a:r>
              <a:rPr lang="tr-TR" sz="1600" dirty="0" err="1">
                <a:latin typeface="Arial" pitchFamily="34" charset="0"/>
                <a:cs typeface="Arial" pitchFamily="34" charset="0"/>
              </a:rPr>
              <a:t>Routerının</a:t>
            </a:r>
            <a:r>
              <a:rPr lang="tr-TR" sz="1600" dirty="0">
                <a:latin typeface="Arial" pitchFamily="34" charset="0"/>
                <a:cs typeface="Arial" pitchFamily="34" charset="0"/>
              </a:rPr>
              <a:t> </a:t>
            </a:r>
            <a:r>
              <a:rPr lang="tr-TR" sz="1600" dirty="0" err="1">
                <a:latin typeface="Arial" pitchFamily="34" charset="0"/>
                <a:cs typeface="Arial" pitchFamily="34" charset="0"/>
              </a:rPr>
              <a:t>serial</a:t>
            </a:r>
            <a:r>
              <a:rPr lang="tr-TR" sz="1600" dirty="0">
                <a:latin typeface="Arial" pitchFamily="34" charset="0"/>
                <a:cs typeface="Arial" pitchFamily="34" charset="0"/>
              </a:rPr>
              <a:t> 0/0 </a:t>
            </a:r>
            <a:r>
              <a:rPr lang="tr-TR" sz="1600" dirty="0" err="1">
                <a:latin typeface="Arial" pitchFamily="34" charset="0"/>
                <a:cs typeface="Arial" pitchFamily="34" charset="0"/>
              </a:rPr>
              <a:t>interface‟i</a:t>
            </a:r>
            <a:r>
              <a:rPr lang="tr-TR" sz="1600" dirty="0">
                <a:latin typeface="Arial" pitchFamily="34" charset="0"/>
                <a:cs typeface="Arial" pitchFamily="34" charset="0"/>
              </a:rPr>
              <a:t>) </a:t>
            </a:r>
            <a:r>
              <a:rPr lang="tr-TR" sz="1600" dirty="0" err="1">
                <a:latin typeface="Arial" pitchFamily="34" charset="0"/>
                <a:cs typeface="Arial" pitchFamily="34" charset="0"/>
              </a:rPr>
              <a:t>ping</a:t>
            </a:r>
            <a:r>
              <a:rPr lang="tr-TR" sz="1600" dirty="0">
                <a:latin typeface="Arial" pitchFamily="34" charset="0"/>
                <a:cs typeface="Arial" pitchFamily="34" charset="0"/>
              </a:rPr>
              <a:t> atılabilir. </a:t>
            </a:r>
            <a:r>
              <a:rPr lang="tr-TR" sz="1600" dirty="0" err="1">
                <a:latin typeface="Arial" pitchFamily="34" charset="0"/>
                <a:cs typeface="Arial" pitchFamily="34" charset="0"/>
              </a:rPr>
              <a:t>Çünki</a:t>
            </a:r>
            <a:r>
              <a:rPr lang="tr-TR" sz="1600" dirty="0">
                <a:latin typeface="Arial" pitchFamily="34" charset="0"/>
                <a:cs typeface="Arial" pitchFamily="34" charset="0"/>
              </a:rPr>
              <a:t> PC‟</a:t>
            </a:r>
            <a:r>
              <a:rPr lang="tr-TR" sz="1600" dirty="0" err="1">
                <a:latin typeface="Arial" pitchFamily="34" charset="0"/>
                <a:cs typeface="Arial" pitchFamily="34" charset="0"/>
              </a:rPr>
              <a:t>nin</a:t>
            </a:r>
            <a:r>
              <a:rPr lang="tr-TR" sz="1600" dirty="0">
                <a:latin typeface="Arial" pitchFamily="34" charset="0"/>
                <a:cs typeface="Arial" pitchFamily="34" charset="0"/>
              </a:rPr>
              <a:t> </a:t>
            </a:r>
            <a:r>
              <a:rPr lang="tr-TR" sz="1600" dirty="0" err="1">
                <a:latin typeface="Arial" pitchFamily="34" charset="0"/>
                <a:cs typeface="Arial" pitchFamily="34" charset="0"/>
              </a:rPr>
              <a:t>default</a:t>
            </a:r>
            <a:r>
              <a:rPr lang="tr-TR" sz="1600" dirty="0">
                <a:latin typeface="Arial" pitchFamily="34" charset="0"/>
                <a:cs typeface="Arial" pitchFamily="34" charset="0"/>
              </a:rPr>
              <a:t> </a:t>
            </a:r>
            <a:r>
              <a:rPr lang="tr-TR" sz="1600" dirty="0" err="1">
                <a:latin typeface="Arial" pitchFamily="34" charset="0"/>
                <a:cs typeface="Arial" pitchFamily="34" charset="0"/>
              </a:rPr>
              <a:t>gateway</a:t>
            </a:r>
            <a:r>
              <a:rPr lang="tr-TR" sz="1600" dirty="0">
                <a:latin typeface="Arial" pitchFamily="34" charset="0"/>
                <a:cs typeface="Arial" pitchFamily="34" charset="0"/>
              </a:rPr>
              <a:t> adresi A </a:t>
            </a:r>
            <a:r>
              <a:rPr lang="tr-TR" sz="1600" dirty="0" err="1">
                <a:latin typeface="Arial" pitchFamily="34" charset="0"/>
                <a:cs typeface="Arial" pitchFamily="34" charset="0"/>
              </a:rPr>
              <a:t>Routerı</a:t>
            </a:r>
            <a:r>
              <a:rPr lang="tr-TR" sz="1600" dirty="0">
                <a:latin typeface="Arial" pitchFamily="34" charset="0"/>
                <a:cs typeface="Arial" pitchFamily="34" charset="0"/>
              </a:rPr>
              <a:t>. Ve PC kendisi ile aynı </a:t>
            </a:r>
            <a:r>
              <a:rPr lang="tr-TR" sz="1600" dirty="0" err="1">
                <a:latin typeface="Arial" pitchFamily="34" charset="0"/>
                <a:cs typeface="Arial" pitchFamily="34" charset="0"/>
              </a:rPr>
              <a:t>subnette</a:t>
            </a:r>
            <a:r>
              <a:rPr lang="tr-TR" sz="1600" dirty="0">
                <a:latin typeface="Arial" pitchFamily="34" charset="0"/>
                <a:cs typeface="Arial" pitchFamily="34" charset="0"/>
              </a:rPr>
              <a:t> olmayan bir </a:t>
            </a:r>
            <a:r>
              <a:rPr lang="tr-TR" sz="1600" dirty="0" smtClean="0">
                <a:latin typeface="Arial" pitchFamily="34" charset="0"/>
                <a:cs typeface="Arial" pitchFamily="34" charset="0"/>
              </a:rPr>
              <a:t>başka </a:t>
            </a:r>
            <a:r>
              <a:rPr lang="tr-TR" sz="1600" dirty="0">
                <a:latin typeface="Arial" pitchFamily="34" charset="0"/>
                <a:cs typeface="Arial" pitchFamily="34" charset="0"/>
              </a:rPr>
              <a:t>ip adresine </a:t>
            </a:r>
            <a:r>
              <a:rPr lang="tr-TR" sz="1600" dirty="0" smtClean="0">
                <a:latin typeface="Arial" pitchFamily="34" charset="0"/>
                <a:cs typeface="Arial" pitchFamily="34" charset="0"/>
              </a:rPr>
              <a:t>erişmek </a:t>
            </a:r>
            <a:r>
              <a:rPr lang="tr-TR" sz="1600" dirty="0">
                <a:latin typeface="Arial" pitchFamily="34" charset="0"/>
                <a:cs typeface="Arial" pitchFamily="34" charset="0"/>
              </a:rPr>
              <a:t>istediğinde paketleri </a:t>
            </a:r>
            <a:r>
              <a:rPr lang="tr-TR" sz="1600" dirty="0" err="1">
                <a:latin typeface="Arial" pitchFamily="34" charset="0"/>
                <a:cs typeface="Arial" pitchFamily="34" charset="0"/>
              </a:rPr>
              <a:t>default</a:t>
            </a:r>
            <a:r>
              <a:rPr lang="tr-TR" sz="1600" dirty="0">
                <a:latin typeface="Arial" pitchFamily="34" charset="0"/>
                <a:cs typeface="Arial" pitchFamily="34" charset="0"/>
              </a:rPr>
              <a:t> </a:t>
            </a:r>
            <a:r>
              <a:rPr lang="tr-TR" sz="1600" dirty="0" err="1">
                <a:latin typeface="Arial" pitchFamily="34" charset="0"/>
                <a:cs typeface="Arial" pitchFamily="34" charset="0"/>
              </a:rPr>
              <a:t>gateway</a:t>
            </a:r>
            <a:r>
              <a:rPr lang="tr-TR" sz="1600" dirty="0">
                <a:latin typeface="Arial" pitchFamily="34" charset="0"/>
                <a:cs typeface="Arial" pitchFamily="34" charset="0"/>
              </a:rPr>
              <a:t> adresine yani </a:t>
            </a:r>
            <a:r>
              <a:rPr lang="tr-TR" sz="1600" dirty="0" err="1">
                <a:latin typeface="Arial" pitchFamily="34" charset="0"/>
                <a:cs typeface="Arial" pitchFamily="34" charset="0"/>
              </a:rPr>
              <a:t>RouterA</a:t>
            </a:r>
            <a:r>
              <a:rPr lang="tr-TR" sz="1600" dirty="0">
                <a:latin typeface="Arial" pitchFamily="34" charset="0"/>
                <a:cs typeface="Arial" pitchFamily="34" charset="0"/>
              </a:rPr>
              <a:t>‟ya gönderecek. Bu durumda </a:t>
            </a:r>
            <a:r>
              <a:rPr lang="tr-TR" sz="1600" dirty="0" err="1">
                <a:latin typeface="Arial" pitchFamily="34" charset="0"/>
                <a:cs typeface="Arial" pitchFamily="34" charset="0"/>
              </a:rPr>
              <a:t>Router</a:t>
            </a:r>
            <a:r>
              <a:rPr lang="tr-TR" sz="1600" dirty="0">
                <a:latin typeface="Arial" pitchFamily="34" charset="0"/>
                <a:cs typeface="Arial" pitchFamily="34" charset="0"/>
              </a:rPr>
              <a:t> </a:t>
            </a:r>
            <a:r>
              <a:rPr lang="tr-TR" sz="1600" dirty="0" err="1">
                <a:latin typeface="Arial" pitchFamily="34" charset="0"/>
                <a:cs typeface="Arial" pitchFamily="34" charset="0"/>
              </a:rPr>
              <a:t>Routing</a:t>
            </a:r>
            <a:r>
              <a:rPr lang="tr-TR" sz="1600" dirty="0">
                <a:latin typeface="Arial" pitchFamily="34" charset="0"/>
                <a:cs typeface="Arial" pitchFamily="34" charset="0"/>
              </a:rPr>
              <a:t> </a:t>
            </a:r>
            <a:r>
              <a:rPr lang="tr-TR" sz="1600" dirty="0" err="1">
                <a:latin typeface="Arial" pitchFamily="34" charset="0"/>
                <a:cs typeface="Arial" pitchFamily="34" charset="0"/>
              </a:rPr>
              <a:t>Table</a:t>
            </a:r>
            <a:r>
              <a:rPr lang="tr-TR" sz="1600" dirty="0">
                <a:latin typeface="Arial" pitchFamily="34" charset="0"/>
                <a:cs typeface="Arial" pitchFamily="34" charset="0"/>
              </a:rPr>
              <a:t>‟</a:t>
            </a:r>
            <a:r>
              <a:rPr lang="tr-TR" sz="1600" dirty="0" err="1">
                <a:latin typeface="Arial" pitchFamily="34" charset="0"/>
                <a:cs typeface="Arial" pitchFamily="34" charset="0"/>
              </a:rPr>
              <a:t>ına</a:t>
            </a:r>
            <a:r>
              <a:rPr lang="tr-TR" sz="1600" dirty="0">
                <a:latin typeface="Arial" pitchFamily="34" charset="0"/>
                <a:cs typeface="Arial" pitchFamily="34" charset="0"/>
              </a:rPr>
              <a:t> bakacak ve paketi bu tabloya göre değerlendirecek. </a:t>
            </a:r>
          </a:p>
          <a:p>
            <a:pPr algn="just"/>
            <a:r>
              <a:rPr lang="tr-TR" sz="1600" dirty="0">
                <a:latin typeface="Arial" pitchFamily="34" charset="0"/>
                <a:cs typeface="Arial" pitchFamily="34" charset="0"/>
              </a:rPr>
              <a:t>3. </a:t>
            </a:r>
            <a:r>
              <a:rPr lang="tr-TR" sz="1600" dirty="0" smtClean="0">
                <a:latin typeface="Arial" pitchFamily="34" charset="0"/>
                <a:cs typeface="Arial" pitchFamily="34" charset="0"/>
              </a:rPr>
              <a:t>172.16.1.1 </a:t>
            </a:r>
            <a:r>
              <a:rPr lang="tr-TR" sz="1600" dirty="0">
                <a:latin typeface="Arial" pitchFamily="34" charset="0"/>
                <a:cs typeface="Arial" pitchFamily="34" charset="0"/>
              </a:rPr>
              <a:t>bilgisayarı 10.1.1.2 ip adresine </a:t>
            </a:r>
            <a:r>
              <a:rPr lang="tr-TR" sz="1600" dirty="0" err="1">
                <a:latin typeface="Arial" pitchFamily="34" charset="0"/>
                <a:cs typeface="Arial" pitchFamily="34" charset="0"/>
              </a:rPr>
              <a:t>ping</a:t>
            </a:r>
            <a:r>
              <a:rPr lang="tr-TR" sz="1600" dirty="0">
                <a:latin typeface="Arial" pitchFamily="34" charset="0"/>
                <a:cs typeface="Arial" pitchFamily="34" charset="0"/>
              </a:rPr>
              <a:t> atmak ister ise artık </a:t>
            </a:r>
            <a:r>
              <a:rPr lang="tr-TR" sz="1600" dirty="0" smtClean="0">
                <a:latin typeface="Arial" pitchFamily="34" charset="0"/>
                <a:cs typeface="Arial" pitchFamily="34" charset="0"/>
              </a:rPr>
              <a:t>başarılı </a:t>
            </a:r>
            <a:r>
              <a:rPr lang="tr-TR" sz="1600" dirty="0">
                <a:latin typeface="Arial" pitchFamily="34" charset="0"/>
                <a:cs typeface="Arial" pitchFamily="34" charset="0"/>
              </a:rPr>
              <a:t>olur. Paketlerin C </a:t>
            </a:r>
            <a:r>
              <a:rPr lang="tr-TR" sz="1600" dirty="0" err="1">
                <a:latin typeface="Arial" pitchFamily="34" charset="0"/>
                <a:cs typeface="Arial" pitchFamily="34" charset="0"/>
              </a:rPr>
              <a:t>Routerına</a:t>
            </a:r>
            <a:r>
              <a:rPr lang="tr-TR" sz="1600" dirty="0">
                <a:latin typeface="Arial" pitchFamily="34" charset="0"/>
                <a:cs typeface="Arial" pitchFamily="34" charset="0"/>
              </a:rPr>
              <a:t> gönderilmesinde sorun yoktu. C </a:t>
            </a:r>
            <a:r>
              <a:rPr lang="tr-TR" sz="1600" dirty="0" err="1">
                <a:latin typeface="Arial" pitchFamily="34" charset="0"/>
                <a:cs typeface="Arial" pitchFamily="34" charset="0"/>
              </a:rPr>
              <a:t>routerı</a:t>
            </a:r>
            <a:r>
              <a:rPr lang="tr-TR" sz="1600" dirty="0">
                <a:latin typeface="Arial" pitchFamily="34" charset="0"/>
                <a:cs typeface="Arial" pitchFamily="34" charset="0"/>
              </a:rPr>
              <a:t> artık </a:t>
            </a:r>
            <a:r>
              <a:rPr lang="tr-TR" sz="1600" dirty="0" err="1">
                <a:latin typeface="Arial" pitchFamily="34" charset="0"/>
                <a:cs typeface="Arial" pitchFamily="34" charset="0"/>
              </a:rPr>
              <a:t>Routing</a:t>
            </a:r>
            <a:r>
              <a:rPr lang="tr-TR" sz="1600" dirty="0">
                <a:latin typeface="Arial" pitchFamily="34" charset="0"/>
                <a:cs typeface="Arial" pitchFamily="34" charset="0"/>
              </a:rPr>
              <a:t> </a:t>
            </a:r>
            <a:r>
              <a:rPr lang="tr-TR" sz="1600" dirty="0" err="1">
                <a:latin typeface="Arial" pitchFamily="34" charset="0"/>
                <a:cs typeface="Arial" pitchFamily="34" charset="0"/>
              </a:rPr>
              <a:t>Table</a:t>
            </a:r>
            <a:r>
              <a:rPr lang="tr-TR" sz="1600" dirty="0">
                <a:latin typeface="Arial" pitchFamily="34" charset="0"/>
                <a:cs typeface="Arial" pitchFamily="34" charset="0"/>
              </a:rPr>
              <a:t>‟</a:t>
            </a:r>
            <a:r>
              <a:rPr lang="tr-TR" sz="1600" dirty="0" err="1">
                <a:latin typeface="Arial" pitchFamily="34" charset="0"/>
                <a:cs typeface="Arial" pitchFamily="34" charset="0"/>
              </a:rPr>
              <a:t>ında</a:t>
            </a:r>
            <a:r>
              <a:rPr lang="tr-TR" sz="1600" dirty="0">
                <a:latin typeface="Arial" pitchFamily="34" charset="0"/>
                <a:cs typeface="Arial" pitchFamily="34" charset="0"/>
              </a:rPr>
              <a:t> 172.16.1.0 </a:t>
            </a:r>
            <a:r>
              <a:rPr lang="tr-TR" sz="1600" dirty="0" err="1">
                <a:latin typeface="Arial" pitchFamily="34" charset="0"/>
                <a:cs typeface="Arial" pitchFamily="34" charset="0"/>
              </a:rPr>
              <a:t>networkünün</a:t>
            </a:r>
            <a:r>
              <a:rPr lang="tr-TR" sz="1600" dirty="0">
                <a:latin typeface="Arial" pitchFamily="34" charset="0"/>
                <a:cs typeface="Arial" pitchFamily="34" charset="0"/>
              </a:rPr>
              <a:t> bilgisine sahip olduğu için paketlere cevap verebilecektir. </a:t>
            </a:r>
          </a:p>
          <a:p>
            <a:pPr algn="just"/>
            <a:r>
              <a:rPr lang="tr-TR" sz="1600" dirty="0">
                <a:latin typeface="Arial" pitchFamily="34" charset="0"/>
                <a:cs typeface="Arial" pitchFamily="34" charset="0"/>
              </a:rPr>
              <a:t>4. </a:t>
            </a:r>
            <a:r>
              <a:rPr lang="tr-TR" sz="1600" dirty="0" smtClean="0">
                <a:latin typeface="Arial" pitchFamily="34" charset="0"/>
                <a:cs typeface="Arial" pitchFamily="34" charset="0"/>
              </a:rPr>
              <a:t>172.16.1.1 </a:t>
            </a:r>
            <a:r>
              <a:rPr lang="tr-TR" sz="1600" dirty="0">
                <a:latin typeface="Arial" pitchFamily="34" charset="0"/>
                <a:cs typeface="Arial" pitchFamily="34" charset="0"/>
              </a:rPr>
              <a:t>bilgisayarı 192.168.1.0 networkünden herhangi bir ip adresine </a:t>
            </a:r>
            <a:r>
              <a:rPr lang="tr-TR" sz="1600" dirty="0" err="1">
                <a:latin typeface="Arial" pitchFamily="34" charset="0"/>
                <a:cs typeface="Arial" pitchFamily="34" charset="0"/>
              </a:rPr>
              <a:t>ping</a:t>
            </a:r>
            <a:r>
              <a:rPr lang="tr-TR" sz="1600" dirty="0">
                <a:latin typeface="Arial" pitchFamily="34" charset="0"/>
                <a:cs typeface="Arial" pitchFamily="34" charset="0"/>
              </a:rPr>
              <a:t> atmak isterse </a:t>
            </a:r>
            <a:r>
              <a:rPr lang="tr-TR" sz="1600" dirty="0" smtClean="0">
                <a:latin typeface="Arial" pitchFamily="34" charset="0"/>
                <a:cs typeface="Arial" pitchFamily="34" charset="0"/>
              </a:rPr>
              <a:t>başarılı </a:t>
            </a:r>
            <a:r>
              <a:rPr lang="tr-TR" sz="1600" dirty="0">
                <a:latin typeface="Arial" pitchFamily="34" charset="0"/>
                <a:cs typeface="Arial" pitchFamily="34" charset="0"/>
              </a:rPr>
              <a:t>olur. Zira topoloji içerisinde bütün </a:t>
            </a:r>
            <a:r>
              <a:rPr lang="tr-TR" sz="1600" dirty="0" err="1">
                <a:latin typeface="Arial" pitchFamily="34" charset="0"/>
                <a:cs typeface="Arial" pitchFamily="34" charset="0"/>
              </a:rPr>
              <a:t>networkler</a:t>
            </a:r>
            <a:r>
              <a:rPr lang="tr-TR" sz="1600" dirty="0">
                <a:latin typeface="Arial" pitchFamily="34" charset="0"/>
                <a:cs typeface="Arial" pitchFamily="34" charset="0"/>
              </a:rPr>
              <a:t> </a:t>
            </a:r>
            <a:r>
              <a:rPr lang="tr-TR" sz="1600" dirty="0" err="1">
                <a:latin typeface="Arial" pitchFamily="34" charset="0"/>
                <a:cs typeface="Arial" pitchFamily="34" charset="0"/>
              </a:rPr>
              <a:t>routerların</a:t>
            </a:r>
            <a:r>
              <a:rPr lang="tr-TR" sz="1600" dirty="0">
                <a:latin typeface="Arial" pitchFamily="34" charset="0"/>
                <a:cs typeface="Arial" pitchFamily="34" charset="0"/>
              </a:rPr>
              <a:t> </a:t>
            </a:r>
            <a:r>
              <a:rPr lang="tr-TR" sz="1600" dirty="0" err="1">
                <a:latin typeface="Arial" pitchFamily="34" charset="0"/>
                <a:cs typeface="Arial" pitchFamily="34" charset="0"/>
              </a:rPr>
              <a:t>routing</a:t>
            </a:r>
            <a:r>
              <a:rPr lang="tr-TR" sz="1600" dirty="0">
                <a:latin typeface="Arial" pitchFamily="34" charset="0"/>
                <a:cs typeface="Arial" pitchFamily="34" charset="0"/>
              </a:rPr>
              <a:t> </a:t>
            </a:r>
            <a:r>
              <a:rPr lang="tr-TR" sz="1600" dirty="0" err="1">
                <a:latin typeface="Arial" pitchFamily="34" charset="0"/>
                <a:cs typeface="Arial" pitchFamily="34" charset="0"/>
              </a:rPr>
              <a:t>Table</a:t>
            </a:r>
            <a:r>
              <a:rPr lang="tr-TR" sz="1600" dirty="0">
                <a:latin typeface="Arial" pitchFamily="34" charset="0"/>
                <a:cs typeface="Arial" pitchFamily="34" charset="0"/>
              </a:rPr>
              <a:t>‟</a:t>
            </a:r>
            <a:r>
              <a:rPr lang="tr-TR" sz="1600" dirty="0" err="1">
                <a:latin typeface="Arial" pitchFamily="34" charset="0"/>
                <a:cs typeface="Arial" pitchFamily="34" charset="0"/>
              </a:rPr>
              <a:t>larında</a:t>
            </a:r>
            <a:r>
              <a:rPr lang="tr-TR" sz="1600" dirty="0">
                <a:latin typeface="Arial" pitchFamily="34" charset="0"/>
                <a:cs typeface="Arial" pitchFamily="34" charset="0"/>
              </a:rPr>
              <a:t> mevcut.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normAutofit/>
          </a:bodyPr>
          <a:lstStyle/>
          <a:p>
            <a:r>
              <a:rPr lang="tr-TR" sz="3600" b="1" dirty="0" err="1" smtClean="0"/>
              <a:t>Routerların</a:t>
            </a:r>
            <a:r>
              <a:rPr lang="tr-TR" sz="3600" b="1" dirty="0" smtClean="0"/>
              <a:t> ARP, </a:t>
            </a:r>
            <a:r>
              <a:rPr lang="tr-TR" sz="3600" b="1" dirty="0" err="1" smtClean="0"/>
              <a:t>Ping</a:t>
            </a:r>
            <a:r>
              <a:rPr lang="tr-TR" sz="3600" b="1" dirty="0" smtClean="0"/>
              <a:t>, </a:t>
            </a:r>
            <a:r>
              <a:rPr lang="tr-TR" sz="3600" b="1" dirty="0" err="1" smtClean="0"/>
              <a:t>Traceroute</a:t>
            </a:r>
            <a:r>
              <a:rPr lang="tr-TR" sz="3600" b="1" dirty="0" smtClean="0"/>
              <a:t> </a:t>
            </a:r>
            <a:endParaRPr lang="tr-TR" sz="3600" dirty="0"/>
          </a:p>
        </p:txBody>
      </p:sp>
      <p:pic>
        <p:nvPicPr>
          <p:cNvPr id="13317" name="Picture 5"/>
          <p:cNvPicPr>
            <a:picLocks noChangeAspect="1" noChangeArrowheads="1"/>
          </p:cNvPicPr>
          <p:nvPr/>
        </p:nvPicPr>
        <p:blipFill>
          <a:blip r:embed="rId2" cstate="print"/>
          <a:srcRect/>
          <a:stretch>
            <a:fillRect/>
          </a:stretch>
        </p:blipFill>
        <p:spPr bwMode="auto">
          <a:xfrm>
            <a:off x="539552" y="1412776"/>
            <a:ext cx="6953250" cy="1962150"/>
          </a:xfrm>
          <a:prstGeom prst="rect">
            <a:avLst/>
          </a:prstGeom>
          <a:noFill/>
          <a:ln w="9525">
            <a:noFill/>
            <a:miter lim="800000"/>
            <a:headEnd/>
            <a:tailEnd/>
          </a:ln>
        </p:spPr>
      </p:pic>
      <p:pic>
        <p:nvPicPr>
          <p:cNvPr id="13318" name="Picture 6"/>
          <p:cNvPicPr>
            <a:picLocks noChangeAspect="1" noChangeArrowheads="1"/>
          </p:cNvPicPr>
          <p:nvPr/>
        </p:nvPicPr>
        <p:blipFill>
          <a:blip r:embed="rId3" cstate="print"/>
          <a:srcRect/>
          <a:stretch>
            <a:fillRect/>
          </a:stretch>
        </p:blipFill>
        <p:spPr bwMode="auto">
          <a:xfrm>
            <a:off x="539552" y="3645024"/>
            <a:ext cx="3886200" cy="2619375"/>
          </a:xfrm>
          <a:prstGeom prst="rect">
            <a:avLst/>
          </a:prstGeom>
          <a:noFill/>
          <a:ln w="9525">
            <a:noFill/>
            <a:miter lim="800000"/>
            <a:headEnd/>
            <a:tailEnd/>
          </a:ln>
        </p:spPr>
      </p:pic>
      <p:pic>
        <p:nvPicPr>
          <p:cNvPr id="13319" name="Picture 7"/>
          <p:cNvPicPr>
            <a:picLocks noChangeAspect="1" noChangeArrowheads="1"/>
          </p:cNvPicPr>
          <p:nvPr/>
        </p:nvPicPr>
        <p:blipFill>
          <a:blip r:embed="rId4" cstate="print"/>
          <a:srcRect/>
          <a:stretch>
            <a:fillRect/>
          </a:stretch>
        </p:blipFill>
        <p:spPr bwMode="auto">
          <a:xfrm>
            <a:off x="4716016" y="3717032"/>
            <a:ext cx="3743325"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normAutofit/>
          </a:bodyPr>
          <a:lstStyle/>
          <a:p>
            <a:r>
              <a:rPr lang="tr-TR" sz="3600" b="1" dirty="0" err="1" smtClean="0"/>
              <a:t>Cisco</a:t>
            </a:r>
            <a:r>
              <a:rPr lang="tr-TR" sz="3600" b="1" dirty="0" smtClean="0"/>
              <a:t> IOS </a:t>
            </a:r>
            <a:r>
              <a:rPr lang="tr-TR" sz="3600" b="1" dirty="0" err="1" smtClean="0"/>
              <a:t>Router</a:t>
            </a:r>
            <a:r>
              <a:rPr lang="tr-TR" sz="3600" b="1" dirty="0" smtClean="0"/>
              <a:t> Çalışma </a:t>
            </a:r>
            <a:r>
              <a:rPr lang="tr-TR" sz="3600" b="1" dirty="0" err="1" smtClean="0"/>
              <a:t>Modları</a:t>
            </a:r>
            <a:r>
              <a:rPr lang="tr-TR" sz="3600" b="1" dirty="0" smtClean="0"/>
              <a:t> </a:t>
            </a:r>
            <a:endParaRPr lang="tr-TR" sz="3600" dirty="0"/>
          </a:p>
        </p:txBody>
      </p:sp>
      <p:pic>
        <p:nvPicPr>
          <p:cNvPr id="1027" name="Picture 3"/>
          <p:cNvPicPr>
            <a:picLocks noChangeAspect="1" noChangeArrowheads="1"/>
          </p:cNvPicPr>
          <p:nvPr/>
        </p:nvPicPr>
        <p:blipFill>
          <a:blip r:embed="rId2" cstate="print"/>
          <a:srcRect/>
          <a:stretch>
            <a:fillRect/>
          </a:stretch>
        </p:blipFill>
        <p:spPr bwMode="auto">
          <a:xfrm>
            <a:off x="971600" y="1340768"/>
            <a:ext cx="6782815" cy="53925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710952"/>
          </a:xfrm>
        </p:spPr>
        <p:txBody>
          <a:bodyPr>
            <a:normAutofit/>
          </a:bodyPr>
          <a:lstStyle/>
          <a:p>
            <a:r>
              <a:rPr lang="tr-TR" sz="3200" b="1" dirty="0" err="1" smtClean="0"/>
              <a:t>Cisco</a:t>
            </a:r>
            <a:r>
              <a:rPr lang="tr-TR" sz="3200" b="1" dirty="0" smtClean="0"/>
              <a:t> IOS </a:t>
            </a:r>
            <a:r>
              <a:rPr lang="tr-TR" sz="3200" b="1" dirty="0" err="1" smtClean="0"/>
              <a:t>Router</a:t>
            </a:r>
            <a:r>
              <a:rPr lang="tr-TR" sz="3200" b="1" dirty="0" smtClean="0"/>
              <a:t> </a:t>
            </a:r>
            <a:r>
              <a:rPr lang="tr-TR" sz="3200" b="1" dirty="0" err="1" smtClean="0"/>
              <a:t>Initial</a:t>
            </a:r>
            <a:r>
              <a:rPr lang="tr-TR" sz="3200" b="1" dirty="0" smtClean="0"/>
              <a:t> </a:t>
            </a:r>
            <a:r>
              <a:rPr lang="tr-TR" sz="3200" b="1" dirty="0" err="1" smtClean="0"/>
              <a:t>Configuration</a:t>
            </a:r>
            <a:r>
              <a:rPr lang="tr-TR" sz="3200" b="1" dirty="0" smtClean="0"/>
              <a:t> </a:t>
            </a:r>
            <a:r>
              <a:rPr lang="tr-TR" sz="3200" b="1" dirty="0" err="1" smtClean="0"/>
              <a:t>Dialog</a:t>
            </a:r>
            <a:r>
              <a:rPr lang="tr-TR" sz="3200" b="1" dirty="0" smtClean="0"/>
              <a:t> </a:t>
            </a:r>
            <a:endParaRPr lang="tr-TR" sz="3200" dirty="0"/>
          </a:p>
        </p:txBody>
      </p:sp>
      <p:grpSp>
        <p:nvGrpSpPr>
          <p:cNvPr id="10" name="9 Grup"/>
          <p:cNvGrpSpPr/>
          <p:nvPr/>
        </p:nvGrpSpPr>
        <p:grpSpPr>
          <a:xfrm>
            <a:off x="1475656" y="980728"/>
            <a:ext cx="6124575" cy="5657850"/>
            <a:chOff x="1475656" y="980728"/>
            <a:chExt cx="6124575" cy="5657850"/>
          </a:xfrm>
        </p:grpSpPr>
        <p:pic>
          <p:nvPicPr>
            <p:cNvPr id="2050" name="Picture 2"/>
            <p:cNvPicPr>
              <a:picLocks noChangeAspect="1" noChangeArrowheads="1"/>
            </p:cNvPicPr>
            <p:nvPr/>
          </p:nvPicPr>
          <p:blipFill>
            <a:blip r:embed="rId2" cstate="print"/>
            <a:srcRect/>
            <a:stretch>
              <a:fillRect/>
            </a:stretch>
          </p:blipFill>
          <p:spPr bwMode="auto">
            <a:xfrm>
              <a:off x="1475656" y="980728"/>
              <a:ext cx="6124575" cy="5657850"/>
            </a:xfrm>
            <a:prstGeom prst="rect">
              <a:avLst/>
            </a:prstGeom>
            <a:noFill/>
            <a:ln w="9525">
              <a:noFill/>
              <a:miter lim="800000"/>
              <a:headEnd/>
              <a:tailEnd/>
            </a:ln>
          </p:spPr>
        </p:pic>
        <p:grpSp>
          <p:nvGrpSpPr>
            <p:cNvPr id="9" name="8 Grup"/>
            <p:cNvGrpSpPr/>
            <p:nvPr/>
          </p:nvGrpSpPr>
          <p:grpSpPr>
            <a:xfrm>
              <a:off x="1619672" y="2348880"/>
              <a:ext cx="4896544" cy="3024336"/>
              <a:chOff x="1619672" y="2348880"/>
              <a:chExt cx="4896544" cy="3024336"/>
            </a:xfrm>
          </p:grpSpPr>
          <p:sp>
            <p:nvSpPr>
              <p:cNvPr id="5" name="4 Oval"/>
              <p:cNvSpPr/>
              <p:nvPr/>
            </p:nvSpPr>
            <p:spPr>
              <a:xfrm>
                <a:off x="1619672" y="2348880"/>
                <a:ext cx="165618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Oval"/>
              <p:cNvSpPr/>
              <p:nvPr/>
            </p:nvSpPr>
            <p:spPr>
              <a:xfrm>
                <a:off x="3203848" y="5013176"/>
                <a:ext cx="165618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Oval"/>
              <p:cNvSpPr/>
              <p:nvPr/>
            </p:nvSpPr>
            <p:spPr>
              <a:xfrm>
                <a:off x="4860032" y="4653136"/>
                <a:ext cx="165618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Oval"/>
              <p:cNvSpPr/>
              <p:nvPr/>
            </p:nvSpPr>
            <p:spPr>
              <a:xfrm>
                <a:off x="3923928" y="2996952"/>
                <a:ext cx="165618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326</TotalTime>
  <Words>1582</Words>
  <Application>Microsoft Office PowerPoint</Application>
  <PresentationFormat>Ekran Gösterisi (4:3)</PresentationFormat>
  <Paragraphs>170</Paragraphs>
  <Slides>35</Slides>
  <Notes>0</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Akış</vt:lpstr>
      <vt:lpstr>CISCO IOS ROUTER &amp; ROUTING</vt:lpstr>
      <vt:lpstr>Routerların Genel Özellikleri </vt:lpstr>
      <vt:lpstr>Routing Temelleri </vt:lpstr>
      <vt:lpstr>Directly Connected Networkler </vt:lpstr>
      <vt:lpstr>Routing Table ve Yönlendirme </vt:lpstr>
      <vt:lpstr>Paket Yönlendirme Örnek Çalışma </vt:lpstr>
      <vt:lpstr>Routerların ARP, Ping, Traceroute </vt:lpstr>
      <vt:lpstr>Cisco IOS Router Çalışma Modları </vt:lpstr>
      <vt:lpstr>Cisco IOS Router Initial Configuration Dialog </vt:lpstr>
      <vt:lpstr>Interface Konfigürasyonu</vt:lpstr>
      <vt:lpstr>Interface Konfigürasyonu</vt:lpstr>
      <vt:lpstr>Show Komutları</vt:lpstr>
      <vt:lpstr>Router Konfigürasyon Dosyaları </vt:lpstr>
      <vt:lpstr>Router Security </vt:lpstr>
      <vt:lpstr>Router SSH Bağlantısı </vt:lpstr>
      <vt:lpstr>Security Device Manager </vt:lpstr>
      <vt:lpstr>Security Device Manager </vt:lpstr>
      <vt:lpstr>Security Device Manager </vt:lpstr>
      <vt:lpstr>WAN</vt:lpstr>
      <vt:lpstr>WAN</vt:lpstr>
      <vt:lpstr>WAN</vt:lpstr>
      <vt:lpstr>WAN</vt:lpstr>
      <vt:lpstr>WAN</vt:lpstr>
      <vt:lpstr>WAN</vt:lpstr>
      <vt:lpstr>WAN</vt:lpstr>
      <vt:lpstr>WAN</vt:lpstr>
      <vt:lpstr>WAN</vt:lpstr>
      <vt:lpstr>WAN</vt:lpstr>
      <vt:lpstr>WAN</vt:lpstr>
      <vt:lpstr>WAN</vt:lpstr>
      <vt:lpstr>WAN</vt:lpstr>
      <vt:lpstr>WAN</vt:lpstr>
      <vt:lpstr>WAN</vt:lpstr>
      <vt:lpstr>WAN</vt:lpstr>
      <vt:lpstr>WAN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IOS ROUTER &amp; ROUTING</dc:title>
  <dc:creator>HP</dc:creator>
  <cp:lastModifiedBy>Turgay Kaya</cp:lastModifiedBy>
  <cp:revision>43</cp:revision>
  <dcterms:created xsi:type="dcterms:W3CDTF">2012-08-23T09:10:44Z</dcterms:created>
  <dcterms:modified xsi:type="dcterms:W3CDTF">2014-03-11T18:56:56Z</dcterms:modified>
</cp:coreProperties>
</file>