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İkizkenar Üçgen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 Üçgen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İkizkenar Üçgen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  <p:cxnSp>
        <p:nvCxnSpPr>
          <p:cNvPr id="11" name="10 Düz Bağlayıcı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Düz Bağlayıcı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 Üçgen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Düz Bağlayıcı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8679869-FBEA-45BC-B317-F43225D3FD08}" type="datetimeFigureOut">
              <a:rPr lang="tr-TR" smtClean="0"/>
              <a:t>14.12.2012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360204D-D028-418E-A683-4F70CE5F0429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CISCO ROUTER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DYNAMIC ROUTING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DYNAMIC </a:t>
            </a:r>
            <a:r>
              <a:rPr lang="tr-TR" dirty="0" smtClean="0"/>
              <a:t>ROUTING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971600" y="1556792"/>
            <a:ext cx="7128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/>
              <a:t>1. </a:t>
            </a:r>
            <a:r>
              <a:rPr lang="tr-TR" b="1" dirty="0" err="1"/>
              <a:t>Distance</a:t>
            </a:r>
            <a:r>
              <a:rPr lang="tr-TR" b="1" dirty="0"/>
              <a:t> </a:t>
            </a:r>
            <a:r>
              <a:rPr lang="tr-TR" b="1" dirty="0" err="1"/>
              <a:t>Vector</a:t>
            </a:r>
            <a:r>
              <a:rPr lang="tr-TR" b="1" dirty="0"/>
              <a:t> Protokoller (RIP, IGRP)</a:t>
            </a:r>
          </a:p>
          <a:p>
            <a:r>
              <a:rPr lang="nb-NO" b="1" dirty="0"/>
              <a:t>2. Link State Protokoller (OSPF)</a:t>
            </a:r>
          </a:p>
          <a:p>
            <a:r>
              <a:rPr lang="tr-TR" b="1" dirty="0"/>
              <a:t>3. </a:t>
            </a:r>
            <a:r>
              <a:rPr lang="tr-TR" b="1" dirty="0" err="1"/>
              <a:t>Hybrid</a:t>
            </a:r>
            <a:r>
              <a:rPr lang="tr-TR" b="1" dirty="0"/>
              <a:t> Protokoller (EIGRP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DYNAMIC ROUTING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539552" y="1916832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tr-TR" b="1" dirty="0" err="1"/>
              <a:t>Distance</a:t>
            </a:r>
            <a:r>
              <a:rPr lang="tr-TR" b="1" dirty="0"/>
              <a:t> </a:t>
            </a:r>
            <a:r>
              <a:rPr lang="tr-TR" b="1" dirty="0" err="1"/>
              <a:t>Vector</a:t>
            </a:r>
            <a:r>
              <a:rPr lang="tr-TR" b="1" dirty="0"/>
              <a:t> protokoller </a:t>
            </a:r>
            <a:r>
              <a:rPr lang="tr-TR" b="1" dirty="0" err="1"/>
              <a:t>routing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 </a:t>
            </a:r>
            <a:r>
              <a:rPr lang="tr-TR" b="1" dirty="0" err="1"/>
              <a:t>update</a:t>
            </a:r>
            <a:r>
              <a:rPr lang="tr-TR" b="1" dirty="0"/>
              <a:t> mantığıyla </a:t>
            </a:r>
            <a:r>
              <a:rPr lang="tr-TR" b="1" dirty="0" err="1"/>
              <a:t>çalısırlar</a:t>
            </a:r>
            <a:r>
              <a:rPr lang="tr-TR" b="1" dirty="0"/>
              <a:t>. Yani </a:t>
            </a:r>
            <a:r>
              <a:rPr lang="tr-TR" b="1" dirty="0" smtClean="0"/>
              <a:t>belirli </a:t>
            </a:r>
            <a:r>
              <a:rPr lang="tr-TR" dirty="0" smtClean="0"/>
              <a:t>zaman </a:t>
            </a:r>
            <a:r>
              <a:rPr lang="tr-TR" dirty="0"/>
              <a:t>aralıklarında sahip oldukları network bilgilerini komsu </a:t>
            </a:r>
            <a:r>
              <a:rPr lang="tr-TR" dirty="0" err="1"/>
              <a:t>routerlarına</a:t>
            </a:r>
            <a:r>
              <a:rPr lang="tr-TR" dirty="0"/>
              <a:t> gönderirler ve </a:t>
            </a:r>
            <a:r>
              <a:rPr lang="tr-TR" dirty="0" smtClean="0"/>
              <a:t>komsu </a:t>
            </a:r>
            <a:r>
              <a:rPr lang="tr-TR" dirty="0" err="1" smtClean="0"/>
              <a:t>routerlarından</a:t>
            </a:r>
            <a:r>
              <a:rPr lang="tr-TR" dirty="0" smtClean="0"/>
              <a:t> </a:t>
            </a:r>
            <a:r>
              <a:rPr lang="tr-TR" dirty="0"/>
              <a:t>da aynı bilgileri alırlar. Bu döngünün sonunda her </a:t>
            </a:r>
            <a:r>
              <a:rPr lang="tr-TR" dirty="0" err="1"/>
              <a:t>router</a:t>
            </a:r>
            <a:r>
              <a:rPr lang="tr-TR" dirty="0"/>
              <a:t> sistemdeki </a:t>
            </a:r>
            <a:r>
              <a:rPr lang="tr-TR" dirty="0" smtClean="0"/>
              <a:t>bütün </a:t>
            </a:r>
            <a:r>
              <a:rPr lang="tr-TR" dirty="0" err="1" smtClean="0"/>
              <a:t>networkler</a:t>
            </a:r>
            <a:r>
              <a:rPr lang="tr-TR" dirty="0" smtClean="0"/>
              <a:t> </a:t>
            </a:r>
            <a:r>
              <a:rPr lang="tr-TR" dirty="0" err="1"/>
              <a:t>öğrenmis</a:t>
            </a:r>
            <a:r>
              <a:rPr lang="tr-TR" dirty="0"/>
              <a:t> olur ve uygun yol seçimini yapar.</a:t>
            </a:r>
          </a:p>
          <a:p>
            <a:pPr algn="just">
              <a:buFont typeface="Arial" pitchFamily="34" charset="0"/>
              <a:buChar char="•"/>
            </a:pPr>
            <a:r>
              <a:rPr lang="tr-TR" b="1" dirty="0"/>
              <a:t>Link </a:t>
            </a:r>
            <a:r>
              <a:rPr lang="tr-TR" b="1" dirty="0" err="1"/>
              <a:t>State</a:t>
            </a:r>
            <a:r>
              <a:rPr lang="tr-TR" b="1" dirty="0"/>
              <a:t> Protokoller ise sürekli bir </a:t>
            </a:r>
            <a:r>
              <a:rPr lang="tr-TR" b="1" dirty="0" err="1"/>
              <a:t>update</a:t>
            </a:r>
            <a:r>
              <a:rPr lang="tr-TR" b="1" dirty="0"/>
              <a:t> yapmak yerine, komsu </a:t>
            </a:r>
            <a:r>
              <a:rPr lang="tr-TR" b="1" dirty="0" err="1"/>
              <a:t>routerlarının</a:t>
            </a:r>
            <a:r>
              <a:rPr lang="tr-TR" b="1" dirty="0"/>
              <a:t> </a:t>
            </a:r>
            <a:r>
              <a:rPr lang="tr-TR" b="1" dirty="0" err="1" smtClean="0"/>
              <a:t>up</a:t>
            </a:r>
            <a:r>
              <a:rPr lang="tr-TR" b="1" dirty="0" smtClean="0"/>
              <a:t> </a:t>
            </a:r>
            <a:r>
              <a:rPr lang="tr-TR" dirty="0" smtClean="0"/>
              <a:t>olup </a:t>
            </a:r>
            <a:r>
              <a:rPr lang="tr-TR" dirty="0"/>
              <a:t>olmadıklarını anlamak için küçük “</a:t>
            </a:r>
            <a:r>
              <a:rPr lang="tr-TR" dirty="0" err="1"/>
              <a:t>Hello</a:t>
            </a:r>
            <a:r>
              <a:rPr lang="tr-TR" dirty="0"/>
              <a:t>” paketleri gönderirler. Sadece </a:t>
            </a:r>
            <a:r>
              <a:rPr lang="tr-TR" dirty="0" err="1" smtClean="0"/>
              <a:t>gerektigi</a:t>
            </a:r>
            <a:r>
              <a:rPr lang="tr-TR" dirty="0" smtClean="0"/>
              <a:t> zamanlarda</a:t>
            </a:r>
            <a:r>
              <a:rPr lang="tr-TR" dirty="0"/>
              <a:t>, yeni bir </a:t>
            </a:r>
            <a:r>
              <a:rPr lang="tr-TR" dirty="0" err="1"/>
              <a:t>router</a:t>
            </a:r>
            <a:r>
              <a:rPr lang="tr-TR" dirty="0"/>
              <a:t> ortama eklendiğinde veya bir </a:t>
            </a:r>
            <a:r>
              <a:rPr lang="tr-TR" dirty="0" err="1"/>
              <a:t>router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olduğunda, sadece o </a:t>
            </a:r>
            <a:r>
              <a:rPr lang="tr-TR" dirty="0" smtClean="0"/>
              <a:t>bilgi ile </a:t>
            </a:r>
            <a:r>
              <a:rPr lang="tr-TR" dirty="0"/>
              <a:t>ilgili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gerçeklestirirler</a:t>
            </a:r>
            <a:r>
              <a:rPr lang="tr-TR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sv-SE" b="1" dirty="0"/>
              <a:t>Hybrid Protokoller hem Distance Vector hem de Link State protokollerin </a:t>
            </a:r>
            <a:r>
              <a:rPr lang="sv-SE" b="1" dirty="0" smtClean="0"/>
              <a:t>bazı</a:t>
            </a:r>
            <a:r>
              <a:rPr lang="tr-TR" b="1" dirty="0" smtClean="0"/>
              <a:t> </a:t>
            </a:r>
            <a:r>
              <a:rPr lang="tr-TR" dirty="0" smtClean="0"/>
              <a:t>özelliklerini </a:t>
            </a:r>
            <a:r>
              <a:rPr lang="tr-TR" dirty="0" err="1"/>
              <a:t>tasır</a:t>
            </a:r>
            <a:r>
              <a:rPr lang="tr-TR" dirty="0"/>
              <a:t>. Bu gruba üye olan EIGRP </a:t>
            </a:r>
            <a:r>
              <a:rPr lang="tr-TR" dirty="0" err="1"/>
              <a:t>Cisco</a:t>
            </a:r>
            <a:r>
              <a:rPr lang="tr-TR" dirty="0"/>
              <a:t> tarafından ortaya </a:t>
            </a:r>
            <a:r>
              <a:rPr lang="tr-TR" dirty="0" err="1"/>
              <a:t>çıkarılmıstır</a:t>
            </a:r>
            <a:r>
              <a:rPr lang="tr-TR" dirty="0"/>
              <a:t> ve </a:t>
            </a:r>
            <a:r>
              <a:rPr lang="tr-TR" dirty="0" smtClean="0"/>
              <a:t>sadece </a:t>
            </a:r>
            <a:r>
              <a:rPr lang="tr-TR" dirty="0" err="1" smtClean="0"/>
              <a:t>Cisco</a:t>
            </a:r>
            <a:r>
              <a:rPr lang="tr-TR" dirty="0" smtClean="0"/>
              <a:t> </a:t>
            </a:r>
            <a:r>
              <a:rPr lang="tr-TR" dirty="0" err="1"/>
              <a:t>routerlarda</a:t>
            </a:r>
            <a:r>
              <a:rPr lang="tr-TR" dirty="0"/>
              <a:t> </a:t>
            </a:r>
            <a:r>
              <a:rPr lang="tr-TR" dirty="0" err="1"/>
              <a:t>çalısır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sp>
        <p:nvSpPr>
          <p:cNvPr id="4" name="3 Dikdörtgen"/>
          <p:cNvSpPr/>
          <p:nvPr/>
        </p:nvSpPr>
        <p:spPr>
          <a:xfrm>
            <a:off x="467544" y="1556792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Rip</a:t>
            </a:r>
            <a:r>
              <a:rPr lang="tr-TR" dirty="0"/>
              <a:t> (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Protocol</a:t>
            </a:r>
            <a:r>
              <a:rPr lang="tr-TR" dirty="0"/>
              <a:t>) en iyi yol seçimi yaparken tek kriter olarak hop</a:t>
            </a:r>
          </a:p>
          <a:p>
            <a:pPr algn="just"/>
            <a:r>
              <a:rPr lang="tr-TR" dirty="0"/>
              <a:t>sayısına bakar. </a:t>
            </a:r>
            <a:r>
              <a:rPr lang="tr-TR" dirty="0" err="1"/>
              <a:t>Rip</a:t>
            </a:r>
            <a:r>
              <a:rPr lang="tr-TR" dirty="0"/>
              <a:t> tanımlanarak </a:t>
            </a:r>
            <a:r>
              <a:rPr lang="tr-TR" dirty="0" err="1"/>
              <a:t>olusturulmus</a:t>
            </a:r>
            <a:r>
              <a:rPr lang="tr-TR" dirty="0"/>
              <a:t> bir </a:t>
            </a:r>
            <a:r>
              <a:rPr lang="tr-TR" dirty="0" err="1"/>
              <a:t>networkte</a:t>
            </a:r>
            <a:r>
              <a:rPr lang="tr-TR" dirty="0"/>
              <a:t> maksimum hop sayısı 15’ </a:t>
            </a:r>
            <a:r>
              <a:rPr lang="tr-TR" dirty="0" err="1"/>
              <a:t>dir</a:t>
            </a:r>
            <a:r>
              <a:rPr lang="tr-TR" dirty="0"/>
              <a:t> </a:t>
            </a:r>
            <a:r>
              <a:rPr lang="tr-TR" dirty="0" smtClean="0"/>
              <a:t>ve 16</a:t>
            </a:r>
            <a:r>
              <a:rPr lang="tr-TR" dirty="0"/>
              <a:t>. hop’ tan sonra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Unreachable</a:t>
            </a:r>
            <a:r>
              <a:rPr lang="tr-TR" dirty="0"/>
              <a:t> hatası </a:t>
            </a:r>
            <a:r>
              <a:rPr lang="tr-TR" dirty="0" smtClean="0"/>
              <a:t>verecektir. </a:t>
            </a:r>
          </a:p>
          <a:p>
            <a:pPr algn="just"/>
            <a:r>
              <a:rPr lang="tr-TR" dirty="0" err="1" smtClean="0"/>
              <a:t>Rip</a:t>
            </a:r>
            <a:r>
              <a:rPr lang="tr-TR" dirty="0" smtClean="0"/>
              <a:t> </a:t>
            </a:r>
            <a:r>
              <a:rPr lang="tr-TR" dirty="0"/>
              <a:t>ile tanımlanan </a:t>
            </a:r>
            <a:r>
              <a:rPr lang="tr-TR" dirty="0" err="1"/>
              <a:t>routerlar</a:t>
            </a:r>
            <a:r>
              <a:rPr lang="tr-TR" dirty="0"/>
              <a:t> her 30 saniyede bir kendisinde tanımlı olan </a:t>
            </a:r>
            <a:r>
              <a:rPr lang="tr-TR" dirty="0" err="1" smtClean="0"/>
              <a:t>networkleri</a:t>
            </a:r>
            <a:r>
              <a:rPr lang="tr-TR" dirty="0" smtClean="0"/>
              <a:t> komsu </a:t>
            </a:r>
            <a:r>
              <a:rPr lang="tr-TR" dirty="0" err="1"/>
              <a:t>routerlarına</a:t>
            </a:r>
            <a:r>
              <a:rPr lang="tr-TR" dirty="0"/>
              <a:t> iletirler. Burada dikkat edilmesi gereken bir konu, RIP ile tanımlanan </a:t>
            </a:r>
            <a:r>
              <a:rPr lang="tr-TR" dirty="0" smtClean="0"/>
              <a:t>bir </a:t>
            </a:r>
            <a:r>
              <a:rPr lang="tr-TR" dirty="0" err="1" smtClean="0"/>
              <a:t>networkün</a:t>
            </a:r>
            <a:r>
              <a:rPr lang="tr-TR" dirty="0" smtClean="0"/>
              <a:t> </a:t>
            </a:r>
            <a:r>
              <a:rPr lang="tr-TR" dirty="0"/>
              <a:t>bağlı bulunduğu </a:t>
            </a:r>
            <a:r>
              <a:rPr lang="tr-TR" dirty="0" err="1"/>
              <a:t>interface</a:t>
            </a:r>
            <a:r>
              <a:rPr lang="tr-TR" dirty="0"/>
              <a:t>’ i, aynı zaman da 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gönderilecek bir </a:t>
            </a:r>
            <a:r>
              <a:rPr lang="tr-TR" dirty="0" err="1" smtClean="0"/>
              <a:t>interface</a:t>
            </a:r>
            <a:r>
              <a:rPr lang="tr-TR" dirty="0" smtClean="0"/>
              <a:t> olarak </a:t>
            </a:r>
            <a:r>
              <a:rPr lang="tr-TR" dirty="0"/>
              <a:t>seçiyor olmamızdır.</a:t>
            </a:r>
          </a:p>
          <a:p>
            <a:pPr algn="just"/>
            <a:r>
              <a:rPr lang="tr-TR" dirty="0"/>
              <a:t>K</a:t>
            </a:r>
            <a:r>
              <a:rPr lang="tr-TR" dirty="0" smtClean="0"/>
              <a:t>onfigürasyon </a:t>
            </a:r>
            <a:r>
              <a:rPr lang="tr-TR" dirty="0"/>
              <a:t>sırasında </a:t>
            </a:r>
            <a:r>
              <a:rPr lang="tr-TR" dirty="0" err="1"/>
              <a:t>subnet</a:t>
            </a:r>
            <a:r>
              <a:rPr lang="tr-TR" dirty="0"/>
              <a:t> </a:t>
            </a:r>
            <a:r>
              <a:rPr lang="tr-TR" dirty="0" smtClean="0"/>
              <a:t>mask girilemez </a:t>
            </a:r>
            <a:r>
              <a:rPr lang="tr-TR" dirty="0"/>
              <a:t>ve </a:t>
            </a:r>
            <a:r>
              <a:rPr lang="tr-TR" dirty="0" err="1"/>
              <a:t>subnet</a:t>
            </a:r>
            <a:r>
              <a:rPr lang="tr-TR" dirty="0"/>
              <a:t> masklar </a:t>
            </a:r>
            <a:r>
              <a:rPr lang="tr-TR" dirty="0" err="1"/>
              <a:t>update</a:t>
            </a:r>
            <a:r>
              <a:rPr lang="tr-TR" dirty="0"/>
              <a:t> sırasında ip adresinin sınıfına ait </a:t>
            </a:r>
            <a:r>
              <a:rPr lang="tr-TR" dirty="0" err="1"/>
              <a:t>subnet</a:t>
            </a:r>
            <a:r>
              <a:rPr lang="tr-TR" dirty="0"/>
              <a:t> mask </a:t>
            </a:r>
            <a:r>
              <a:rPr lang="tr-TR" dirty="0" smtClean="0"/>
              <a:t>seçilerek gönderilir</a:t>
            </a:r>
            <a:r>
              <a:rPr lang="tr-TR" dirty="0"/>
              <a:t>.</a:t>
            </a:r>
          </a:p>
          <a:p>
            <a:pPr algn="just"/>
            <a:r>
              <a:rPr lang="tr-TR" dirty="0" err="1"/>
              <a:t>Rip</a:t>
            </a:r>
            <a:r>
              <a:rPr lang="tr-TR" dirty="0"/>
              <a:t> konfigürasyonu diğer bürün </a:t>
            </a:r>
            <a:r>
              <a:rPr lang="tr-TR" dirty="0" err="1"/>
              <a:t>routing</a:t>
            </a:r>
            <a:r>
              <a:rPr lang="tr-TR" dirty="0"/>
              <a:t> protokoller de olduğu gibi oldukça basittir</a:t>
            </a:r>
            <a:r>
              <a:rPr lang="tr-TR" dirty="0" smtClean="0"/>
              <a:t>. (</a:t>
            </a:r>
            <a:r>
              <a:rPr lang="tr-TR" dirty="0"/>
              <a:t>Bütün </a:t>
            </a:r>
            <a:r>
              <a:rPr lang="tr-TR" dirty="0" err="1"/>
              <a:t>subnet</a:t>
            </a:r>
            <a:r>
              <a:rPr lang="tr-TR" dirty="0"/>
              <a:t> maslar 255.255.255.0)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sp>
        <p:nvSpPr>
          <p:cNvPr id="5" name="4 Dikdörtgen"/>
          <p:cNvSpPr/>
          <p:nvPr/>
        </p:nvSpPr>
        <p:spPr>
          <a:xfrm>
            <a:off x="683568" y="2492896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TIMER </a:t>
            </a:r>
            <a:r>
              <a:rPr lang="tr-TR" b="1" dirty="0" err="1" smtClean="0"/>
              <a:t>for</a:t>
            </a:r>
            <a:r>
              <a:rPr lang="tr-TR" b="1" dirty="0" smtClean="0"/>
              <a:t> PERFORMANCE</a:t>
            </a:r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/>
              <a:t>Update</a:t>
            </a:r>
            <a:r>
              <a:rPr lang="tr-TR" b="1" dirty="0"/>
              <a:t> </a:t>
            </a:r>
            <a:r>
              <a:rPr lang="tr-TR" b="1" dirty="0" err="1"/>
              <a:t>Timer</a:t>
            </a:r>
            <a:r>
              <a:rPr lang="tr-TR" b="1" dirty="0"/>
              <a:t>: </a:t>
            </a:r>
            <a:r>
              <a:rPr lang="tr-TR" b="1" dirty="0" err="1"/>
              <a:t>Router’ın</a:t>
            </a:r>
            <a:r>
              <a:rPr lang="tr-TR" b="1" dirty="0"/>
              <a:t> komsularına, yönlendirme tablosunun </a:t>
            </a:r>
            <a:r>
              <a:rPr lang="tr-TR" b="1" dirty="0" smtClean="0"/>
              <a:t>tümünü </a:t>
            </a:r>
            <a:r>
              <a:rPr lang="tr-TR" dirty="0" smtClean="0"/>
              <a:t>göndermesi </a:t>
            </a:r>
            <a:r>
              <a:rPr lang="tr-TR" dirty="0"/>
              <a:t>için beklediği zaman aralığı. Tipik olarak 30 </a:t>
            </a:r>
            <a:r>
              <a:rPr lang="tr-TR" dirty="0" err="1"/>
              <a:t>sn.’dir</a:t>
            </a:r>
            <a:r>
              <a:rPr lang="tr-TR" dirty="0" smtClean="0"/>
              <a:t>.</a:t>
            </a:r>
            <a:endParaRPr lang="tr-TR" b="1" dirty="0"/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Invalid</a:t>
            </a:r>
            <a:r>
              <a:rPr lang="tr-TR" b="1" dirty="0" smtClean="0"/>
              <a:t> </a:t>
            </a:r>
            <a:r>
              <a:rPr lang="tr-TR" b="1" dirty="0" err="1" smtClean="0"/>
              <a:t>Timer</a:t>
            </a:r>
            <a:r>
              <a:rPr lang="tr-TR" b="1" dirty="0"/>
              <a:t>: Bir yönlendirmenin, yönlendirme tablosunda geçersiz </a:t>
            </a:r>
            <a:r>
              <a:rPr lang="tr-TR" b="1" dirty="0" smtClean="0"/>
              <a:t>olarak </a:t>
            </a:r>
            <a:r>
              <a:rPr lang="tr-TR" dirty="0" smtClean="0"/>
              <a:t>kabul </a:t>
            </a:r>
            <a:r>
              <a:rPr lang="tr-TR" dirty="0"/>
              <a:t>edilmesi için geçmesi gereken zaman aralığı. 90 </a:t>
            </a:r>
            <a:r>
              <a:rPr lang="tr-TR" dirty="0" err="1"/>
              <a:t>sn.’lik</a:t>
            </a:r>
            <a:r>
              <a:rPr lang="tr-TR" dirty="0"/>
              <a:t> bu zaman aralığında </a:t>
            </a:r>
            <a:r>
              <a:rPr lang="tr-TR" dirty="0" smtClean="0"/>
              <a:t>yönlendirme tablosundaki </a:t>
            </a:r>
            <a:r>
              <a:rPr lang="tr-TR" dirty="0"/>
              <a:t>bir yönlendirme kaydıyla alakalı bir güncelleme olmazsa o kayıt geçersiz </a:t>
            </a:r>
            <a:r>
              <a:rPr lang="tr-TR" dirty="0" smtClean="0"/>
              <a:t>olarak </a:t>
            </a:r>
            <a:r>
              <a:rPr lang="tr-TR" dirty="0" err="1" smtClean="0"/>
              <a:t>isaretlenir</a:t>
            </a:r>
            <a:r>
              <a:rPr lang="tr-TR" dirty="0"/>
              <a:t>. Ardından komsu </a:t>
            </a:r>
            <a:r>
              <a:rPr lang="tr-TR" dirty="0" err="1"/>
              <a:t>router’lara</a:t>
            </a:r>
            <a:r>
              <a:rPr lang="tr-TR" dirty="0"/>
              <a:t> bu yönlendirmenin geçersiz olduğu bildirilir.</a:t>
            </a:r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/>
              <a:t>Flush</a:t>
            </a:r>
            <a:r>
              <a:rPr lang="tr-TR" b="1" dirty="0"/>
              <a:t> </a:t>
            </a:r>
            <a:r>
              <a:rPr lang="tr-TR" b="1" dirty="0" err="1"/>
              <a:t>Timer</a:t>
            </a:r>
            <a:r>
              <a:rPr lang="tr-TR" b="1" dirty="0"/>
              <a:t>: Bir yönlendirmenin geçersiz olması ve yönlendirme </a:t>
            </a:r>
            <a:r>
              <a:rPr lang="tr-TR" b="1" dirty="0" smtClean="0"/>
              <a:t>tablosundan </a:t>
            </a:r>
            <a:r>
              <a:rPr lang="tr-TR" dirty="0" smtClean="0"/>
              <a:t>kaldırılması </a:t>
            </a:r>
            <a:r>
              <a:rPr lang="tr-TR" dirty="0"/>
              <a:t>için gereken zaman aralığı(240 sn.).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sp>
        <p:nvSpPr>
          <p:cNvPr id="5" name="4 Dikdörtgen"/>
          <p:cNvSpPr/>
          <p:nvPr/>
        </p:nvSpPr>
        <p:spPr>
          <a:xfrm>
            <a:off x="611560" y="1772816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TIMER </a:t>
            </a:r>
            <a:r>
              <a:rPr lang="tr-TR" b="1" dirty="0" err="1" smtClean="0"/>
              <a:t>for</a:t>
            </a:r>
            <a:r>
              <a:rPr lang="tr-TR" b="1" dirty="0" smtClean="0"/>
              <a:t> PERFORMANCE</a:t>
            </a:r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/>
              <a:t>Update</a:t>
            </a:r>
            <a:r>
              <a:rPr lang="tr-TR" b="1" dirty="0"/>
              <a:t> </a:t>
            </a:r>
            <a:r>
              <a:rPr lang="tr-TR" b="1" dirty="0" err="1"/>
              <a:t>Timer</a:t>
            </a:r>
            <a:r>
              <a:rPr lang="tr-TR" b="1" dirty="0"/>
              <a:t>: </a:t>
            </a:r>
            <a:endParaRPr lang="tr-TR" b="1" dirty="0" smtClean="0"/>
          </a:p>
          <a:p>
            <a:r>
              <a:rPr lang="tr-TR" b="1" dirty="0" err="1" smtClean="0"/>
              <a:t>Router’ın</a:t>
            </a:r>
            <a:r>
              <a:rPr lang="tr-TR" b="1" dirty="0" smtClean="0"/>
              <a:t> </a:t>
            </a:r>
            <a:r>
              <a:rPr lang="tr-TR" b="1" dirty="0"/>
              <a:t>komsularına, yönlendirme tablosunun </a:t>
            </a:r>
            <a:r>
              <a:rPr lang="tr-TR" b="1" dirty="0" smtClean="0"/>
              <a:t>tümünü </a:t>
            </a:r>
            <a:r>
              <a:rPr lang="tr-TR" dirty="0" smtClean="0"/>
              <a:t>göndermesi </a:t>
            </a:r>
            <a:r>
              <a:rPr lang="tr-TR" dirty="0"/>
              <a:t>için beklediği zaman aralığı. Tipik olarak 30 </a:t>
            </a:r>
            <a:r>
              <a:rPr lang="tr-TR" dirty="0" err="1"/>
              <a:t>sn.’dir</a:t>
            </a:r>
            <a:r>
              <a:rPr lang="tr-TR" dirty="0" smtClean="0"/>
              <a:t>.</a:t>
            </a:r>
          </a:p>
          <a:p>
            <a:endParaRPr lang="tr-TR" b="1" dirty="0"/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 smtClean="0"/>
              <a:t>Invalid</a:t>
            </a:r>
            <a:r>
              <a:rPr lang="tr-TR" b="1" dirty="0" smtClean="0"/>
              <a:t> </a:t>
            </a:r>
            <a:r>
              <a:rPr lang="tr-TR" b="1" dirty="0" err="1" smtClean="0"/>
              <a:t>Timer</a:t>
            </a:r>
            <a:r>
              <a:rPr lang="tr-TR" b="1" dirty="0"/>
              <a:t>: </a:t>
            </a:r>
            <a:endParaRPr lang="tr-TR" b="1" dirty="0" smtClean="0"/>
          </a:p>
          <a:p>
            <a:r>
              <a:rPr lang="tr-TR" b="1" dirty="0" smtClean="0"/>
              <a:t>Bir </a:t>
            </a:r>
            <a:r>
              <a:rPr lang="tr-TR" b="1" dirty="0"/>
              <a:t>yönlendirmenin, yönlendirme tablosunda geçersiz </a:t>
            </a:r>
            <a:r>
              <a:rPr lang="tr-TR" b="1" dirty="0" smtClean="0"/>
              <a:t>olarak </a:t>
            </a:r>
            <a:r>
              <a:rPr lang="tr-TR" dirty="0" smtClean="0"/>
              <a:t>kabul </a:t>
            </a:r>
            <a:r>
              <a:rPr lang="tr-TR" dirty="0"/>
              <a:t>edilmesi için geçmesi gereken zaman aralığı. 90 </a:t>
            </a:r>
            <a:r>
              <a:rPr lang="tr-TR" dirty="0" err="1"/>
              <a:t>sn.’lik</a:t>
            </a:r>
            <a:r>
              <a:rPr lang="tr-TR" dirty="0"/>
              <a:t> bu zaman aralığında </a:t>
            </a:r>
            <a:r>
              <a:rPr lang="tr-TR" dirty="0" smtClean="0"/>
              <a:t>yönlendirme tablosundaki </a:t>
            </a:r>
            <a:r>
              <a:rPr lang="tr-TR" dirty="0"/>
              <a:t>bir yönlendirme kaydıyla alakalı bir güncelleme olmazsa o kayıt geçersiz </a:t>
            </a:r>
            <a:r>
              <a:rPr lang="tr-TR" dirty="0" smtClean="0"/>
              <a:t>olarak </a:t>
            </a:r>
            <a:r>
              <a:rPr lang="tr-TR" dirty="0" err="1" smtClean="0"/>
              <a:t>isaretlenir</a:t>
            </a:r>
            <a:r>
              <a:rPr lang="tr-TR" dirty="0"/>
              <a:t>. Ardından komsu </a:t>
            </a:r>
            <a:r>
              <a:rPr lang="tr-TR" dirty="0" err="1"/>
              <a:t>router’lara</a:t>
            </a:r>
            <a:r>
              <a:rPr lang="tr-TR" dirty="0"/>
              <a:t> bu yönlendirmenin geçersiz olduğu bildirilir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 err="1" smtClean="0"/>
              <a:t>Route</a:t>
            </a:r>
            <a:r>
              <a:rPr lang="tr-TR" b="1" dirty="0" smtClean="0"/>
              <a:t> </a:t>
            </a:r>
            <a:r>
              <a:rPr lang="tr-TR" b="1" dirty="0" err="1"/>
              <a:t>Flush</a:t>
            </a:r>
            <a:r>
              <a:rPr lang="tr-TR" b="1" dirty="0"/>
              <a:t> </a:t>
            </a:r>
            <a:r>
              <a:rPr lang="tr-TR" b="1" dirty="0" err="1"/>
              <a:t>Timer</a:t>
            </a:r>
            <a:r>
              <a:rPr lang="tr-TR" b="1" dirty="0"/>
              <a:t>: </a:t>
            </a:r>
            <a:endParaRPr lang="tr-TR" b="1" dirty="0" smtClean="0"/>
          </a:p>
          <a:p>
            <a:r>
              <a:rPr lang="tr-TR" b="1" dirty="0" smtClean="0"/>
              <a:t>Bir </a:t>
            </a:r>
            <a:r>
              <a:rPr lang="tr-TR" b="1" dirty="0"/>
              <a:t>yönlendirmenin geçersiz olması ve yönlendirme </a:t>
            </a:r>
            <a:r>
              <a:rPr lang="tr-TR" b="1" dirty="0" smtClean="0"/>
              <a:t>tablosundan </a:t>
            </a:r>
            <a:r>
              <a:rPr lang="tr-TR" dirty="0" smtClean="0"/>
              <a:t>kaldırılması </a:t>
            </a:r>
            <a:r>
              <a:rPr lang="tr-TR" dirty="0"/>
              <a:t>için gereken zaman aralığı(240 sn.).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067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933056"/>
            <a:ext cx="29622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149080"/>
            <a:ext cx="4667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4365104"/>
            <a:ext cx="441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294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Dikdörtgen"/>
          <p:cNvSpPr/>
          <p:nvPr/>
        </p:nvSpPr>
        <p:spPr>
          <a:xfrm>
            <a:off x="1115616" y="4293096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Burada </a:t>
            </a:r>
            <a:r>
              <a:rPr lang="tr-TR" dirty="0"/>
              <a:t>120 </a:t>
            </a:r>
            <a:r>
              <a:rPr lang="tr-TR" dirty="0" err="1"/>
              <a:t>Rip</a:t>
            </a:r>
            <a:r>
              <a:rPr lang="tr-TR" dirty="0"/>
              <a:t> protokol için </a:t>
            </a:r>
            <a:r>
              <a:rPr lang="tr-TR" dirty="0" err="1"/>
              <a:t>Administrative</a:t>
            </a:r>
            <a:r>
              <a:rPr lang="tr-TR" dirty="0"/>
              <a:t> </a:t>
            </a:r>
            <a:r>
              <a:rPr lang="tr-TR" dirty="0" err="1"/>
              <a:t>Distinct</a:t>
            </a:r>
            <a:r>
              <a:rPr lang="tr-TR" dirty="0"/>
              <a:t> denen ve </a:t>
            </a:r>
            <a:r>
              <a:rPr lang="tr-TR" dirty="0" err="1"/>
              <a:t>routing</a:t>
            </a:r>
            <a:r>
              <a:rPr lang="tr-TR" dirty="0"/>
              <a:t> </a:t>
            </a:r>
            <a:r>
              <a:rPr lang="tr-TR" dirty="0" smtClean="0"/>
              <a:t>protokoller arasında </a:t>
            </a:r>
            <a:r>
              <a:rPr lang="tr-TR" dirty="0"/>
              <a:t>ki önceliği belirleyen değerdir. Diğer ifade da “n” gibi bir sayıdır (burada 1) ve </a:t>
            </a:r>
            <a:r>
              <a:rPr lang="tr-TR" dirty="0" smtClean="0"/>
              <a:t>hedef </a:t>
            </a:r>
            <a:r>
              <a:rPr lang="tr-TR" dirty="0" err="1" smtClean="0"/>
              <a:t>networke</a:t>
            </a:r>
            <a:r>
              <a:rPr lang="tr-TR" dirty="0" smtClean="0"/>
              <a:t> ulaşmak </a:t>
            </a:r>
            <a:r>
              <a:rPr lang="tr-TR" dirty="0"/>
              <a:t>için asılacak hop sayısıdır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RIP</a:t>
            </a:r>
            <a:endParaRPr lang="tr-TR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638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077072"/>
            <a:ext cx="68675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nlı">
  <a:themeElements>
    <a:clrScheme name="Canlı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anlı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anl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</TotalTime>
  <Words>508</Words>
  <Application>Microsoft Office PowerPoint</Application>
  <PresentationFormat>Ekran Gösterisi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Canlı</vt:lpstr>
      <vt:lpstr>CISCO ROUTER</vt:lpstr>
      <vt:lpstr>DYNAMIC ROUTING</vt:lpstr>
      <vt:lpstr>DYNAMIC ROUTING</vt:lpstr>
      <vt:lpstr>RIP</vt:lpstr>
      <vt:lpstr>RIP</vt:lpstr>
      <vt:lpstr>RIP</vt:lpstr>
      <vt:lpstr>RIP</vt:lpstr>
      <vt:lpstr>RIP</vt:lpstr>
      <vt:lpstr>RIP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ROUTER</dc:title>
  <dc:creator>HP</dc:creator>
  <cp:lastModifiedBy>HP</cp:lastModifiedBy>
  <cp:revision>3</cp:revision>
  <dcterms:created xsi:type="dcterms:W3CDTF">2012-12-14T06:16:33Z</dcterms:created>
  <dcterms:modified xsi:type="dcterms:W3CDTF">2012-12-14T06:39:05Z</dcterms:modified>
</cp:coreProperties>
</file>