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78730b13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78730b13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7ba9fa809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7ba9fa809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8ffbbe55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8ffbbe55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7edea175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7edea175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7ba9fa80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7ba9fa80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7ba9fa809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7ba9fa809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7ba9fa809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7ba9fa809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7ba9fa80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7ba9fa80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7ba9fa809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7ba9fa809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7edea175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7edea175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78730b13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78730b13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7edea175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7edea175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Ideal: GPU has infinite memory - single GPU throughput * 8</a:t>
            </a:r>
            <a:endParaRPr/>
          </a:p>
          <a:p>
            <a:pPr indent="0" lvl="0" marL="0" rtl="0" algn="l">
              <a:spcBef>
                <a:spcPts val="0"/>
              </a:spcBef>
              <a:spcAft>
                <a:spcPts val="0"/>
              </a:spcAft>
              <a:buNone/>
            </a:pPr>
            <a:r>
              <a:rPr lang="en"/>
              <a:t>SmallBatch: Tries to fit the model by reducing the batchsize - again single GPU * 8</a:t>
            </a:r>
            <a:endParaRPr/>
          </a:p>
          <a:p>
            <a:pPr indent="0" lvl="0" marL="0" rtl="0" algn="l">
              <a:spcBef>
                <a:spcPts val="0"/>
              </a:spcBef>
              <a:spcAft>
                <a:spcPts val="0"/>
              </a:spcAft>
              <a:buNone/>
            </a:pPr>
            <a:r>
              <a:rPr lang="en"/>
              <a:t>Swap: Combination of many swapping methods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78730b13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78730b13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Op-Placement: Each Op on a separate worker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7edea17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7edea17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 doesn’t support in-place gradient aggregation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7edea175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7edea175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AllRowGreedy: partition all tensors on first dimension</a:t>
            </a:r>
            <a:endParaRPr/>
          </a:p>
          <a:p>
            <a:pPr indent="0" lvl="0" marL="0" rtl="0" algn="l">
              <a:spcBef>
                <a:spcPts val="0"/>
              </a:spcBef>
              <a:spcAft>
                <a:spcPts val="0"/>
              </a:spcAft>
              <a:buNone/>
            </a:pPr>
            <a:r>
              <a:rPr lang="en"/>
              <a:t>Spartan: Partition largest tensor and its neighbors, then second largest, so on</a:t>
            </a:r>
            <a:endParaRPr/>
          </a:p>
          <a:p>
            <a:pPr indent="0" lvl="0" marL="0" rtl="0" algn="l">
              <a:spcBef>
                <a:spcPts val="0"/>
              </a:spcBef>
              <a:spcAft>
                <a:spcPts val="0"/>
              </a:spcAft>
              <a:buNone/>
            </a:pPr>
            <a:r>
              <a:rPr lang="en"/>
              <a:t>EqualChop: use tofu, then partition each tensor along only one dimension</a:t>
            </a:r>
            <a:endParaRPr/>
          </a:p>
          <a:p>
            <a:pPr indent="0" lvl="0" marL="0" rtl="0" algn="l">
              <a:spcBef>
                <a:spcPts val="0"/>
              </a:spcBef>
              <a:spcAft>
                <a:spcPts val="0"/>
              </a:spcAft>
              <a:buNone/>
            </a:pPr>
            <a:r>
              <a:rPr lang="en"/>
              <a:t>IMCL18: Basically tofu without considering output reduction and without recursion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7edea175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7edea17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7edea175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7edea175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78730b13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78730b13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78730b13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78730b13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78730b13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78730b13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78730b13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78730b13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7ba9fa8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7ba9fa8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7ba9fa80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7ba9fa80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7ba9fa80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7ba9fa80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Distributed Training</a:t>
            </a:r>
            <a:endParaRPr/>
          </a:p>
        </p:txBody>
      </p:sp>
      <p:sp>
        <p:nvSpPr>
          <p:cNvPr id="60" name="Google Shape;60;p13"/>
          <p:cNvSpPr txBox="1"/>
          <p:nvPr>
            <p:ph idx="1" type="subTitle"/>
          </p:nvPr>
        </p:nvSpPr>
        <p:spPr>
          <a:xfrm>
            <a:off x="671250" y="3174875"/>
            <a:ext cx="7801500" cy="123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Presented by Aditya Roy and Alex Behr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 Partitioning</a:t>
            </a:r>
            <a:endParaRPr/>
          </a:p>
        </p:txBody>
      </p:sp>
      <p:sp>
        <p:nvSpPr>
          <p:cNvPr id="114" name="Google Shape;114;p22"/>
          <p:cNvSpPr txBox="1"/>
          <p:nvPr>
            <p:ph idx="1" type="body"/>
          </p:nvPr>
        </p:nvSpPr>
        <p:spPr>
          <a:xfrm>
            <a:off x="311700" y="1152475"/>
            <a:ext cx="333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basic idea is that the input and output tensors of an operator can be partitioned based on the the dataflow through that operator.</a:t>
            </a:r>
            <a:endParaRPr/>
          </a:p>
          <a:p>
            <a:pPr indent="0" lvl="0" marL="0" rtl="0" algn="l">
              <a:spcBef>
                <a:spcPts val="1600"/>
              </a:spcBef>
              <a:spcAft>
                <a:spcPts val="1600"/>
              </a:spcAft>
              <a:buNone/>
            </a:pPr>
            <a:r>
              <a:rPr lang="en"/>
              <a:t>The figure on the right shows the two categories of partition-n-reduce.</a:t>
            </a:r>
            <a:endParaRPr/>
          </a:p>
        </p:txBody>
      </p:sp>
      <p:grpSp>
        <p:nvGrpSpPr>
          <p:cNvPr id="115" name="Google Shape;115;p22"/>
          <p:cNvGrpSpPr/>
          <p:nvPr/>
        </p:nvGrpSpPr>
        <p:grpSpPr>
          <a:xfrm>
            <a:off x="3850050" y="1597125"/>
            <a:ext cx="4982249" cy="3217699"/>
            <a:chOff x="3754850" y="1251825"/>
            <a:chExt cx="4982249" cy="3217699"/>
          </a:xfrm>
        </p:grpSpPr>
        <p:pic>
          <p:nvPicPr>
            <p:cNvPr id="116" name="Google Shape;116;p22"/>
            <p:cNvPicPr preferRelativeResize="0"/>
            <p:nvPr/>
          </p:nvPicPr>
          <p:blipFill>
            <a:blip r:embed="rId3">
              <a:alphaModFix/>
            </a:blip>
            <a:stretch>
              <a:fillRect/>
            </a:stretch>
          </p:blipFill>
          <p:spPr>
            <a:xfrm>
              <a:off x="3754852" y="1251825"/>
              <a:ext cx="4982247" cy="3217699"/>
            </a:xfrm>
            <a:prstGeom prst="rect">
              <a:avLst/>
            </a:prstGeom>
            <a:noFill/>
            <a:ln>
              <a:noFill/>
            </a:ln>
          </p:spPr>
        </p:pic>
        <p:sp>
          <p:nvSpPr>
            <p:cNvPr id="117" name="Google Shape;117;p22"/>
            <p:cNvSpPr txBox="1"/>
            <p:nvPr/>
          </p:nvSpPr>
          <p:spPr>
            <a:xfrm>
              <a:off x="3754850" y="1251825"/>
              <a:ext cx="14388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verage"/>
                  <a:ea typeface="Average"/>
                  <a:cs typeface="Average"/>
                  <a:sym typeface="Average"/>
                </a:rPr>
                <a:t>Figure 2.</a:t>
              </a:r>
              <a:endParaRPr b="1">
                <a:latin typeface="Average"/>
                <a:ea typeface="Average"/>
                <a:cs typeface="Average"/>
                <a:sym typeface="Averag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51400" y="335000"/>
            <a:ext cx="306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TDL </a:t>
            </a:r>
            <a:endParaRPr/>
          </a:p>
          <a:p>
            <a:pPr indent="0" lvl="0" marL="0" rtl="0" algn="ctr">
              <a:spcBef>
                <a:spcPts val="0"/>
              </a:spcBef>
              <a:spcAft>
                <a:spcPts val="0"/>
              </a:spcAft>
              <a:buNone/>
            </a:pPr>
            <a:r>
              <a:t/>
            </a:r>
            <a:endParaRPr/>
          </a:p>
        </p:txBody>
      </p:sp>
      <p:sp>
        <p:nvSpPr>
          <p:cNvPr id="123" name="Google Shape;123;p23"/>
          <p:cNvSpPr txBox="1"/>
          <p:nvPr>
            <p:ph idx="1" type="body"/>
          </p:nvPr>
        </p:nvSpPr>
        <p:spPr>
          <a:xfrm>
            <a:off x="311700" y="907700"/>
            <a:ext cx="3068400" cy="40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Tensor-as-a-lambda</a:t>
            </a:r>
            <a:endParaRPr/>
          </a:p>
          <a:p>
            <a:pPr indent="0" lvl="0" marL="0" rtl="0" algn="l">
              <a:spcBef>
                <a:spcPts val="1600"/>
              </a:spcBef>
              <a:spcAft>
                <a:spcPts val="0"/>
              </a:spcAft>
              <a:buNone/>
            </a:pPr>
            <a:r>
              <a:rPr lang="en"/>
              <a:t>Describe each operation in the model in TDL. This codifies how the data will flow through the model.</a:t>
            </a:r>
            <a:endParaRPr/>
          </a:p>
          <a:p>
            <a:pPr indent="0" lvl="0" marL="0" rtl="0" algn="l">
              <a:spcBef>
                <a:spcPts val="1600"/>
              </a:spcBef>
              <a:spcAft>
                <a:spcPts val="1600"/>
              </a:spcAft>
              <a:buNone/>
            </a:pPr>
            <a:r>
              <a:rPr lang="en"/>
              <a:t>Allows for the construction of a dataflow graph and with symbolic interval analysis, the relationship between ranges of features in the input / output of an operator.</a:t>
            </a:r>
            <a:endParaRPr/>
          </a:p>
        </p:txBody>
      </p:sp>
      <p:pic>
        <p:nvPicPr>
          <p:cNvPr id="124" name="Google Shape;124;p23"/>
          <p:cNvPicPr preferRelativeResize="0"/>
          <p:nvPr/>
        </p:nvPicPr>
        <p:blipFill>
          <a:blip r:embed="rId3">
            <a:alphaModFix/>
          </a:blip>
          <a:stretch>
            <a:fillRect/>
          </a:stretch>
        </p:blipFill>
        <p:spPr>
          <a:xfrm>
            <a:off x="3496300" y="2668650"/>
            <a:ext cx="5544598" cy="2382802"/>
          </a:xfrm>
          <a:prstGeom prst="rect">
            <a:avLst/>
          </a:prstGeom>
          <a:noFill/>
          <a:ln>
            <a:noFill/>
          </a:ln>
        </p:spPr>
      </p:pic>
      <p:pic>
        <p:nvPicPr>
          <p:cNvPr id="125" name="Google Shape;125;p23"/>
          <p:cNvPicPr preferRelativeResize="0"/>
          <p:nvPr/>
        </p:nvPicPr>
        <p:blipFill>
          <a:blip r:embed="rId4">
            <a:alphaModFix/>
          </a:blip>
          <a:stretch>
            <a:fillRect/>
          </a:stretch>
        </p:blipFill>
        <p:spPr>
          <a:xfrm>
            <a:off x="3496300" y="91425"/>
            <a:ext cx="5544602" cy="2480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TDL Expressions</a:t>
            </a:r>
            <a:endParaRPr/>
          </a:p>
        </p:txBody>
      </p:sp>
      <p:sp>
        <p:nvSpPr>
          <p:cNvPr id="131" name="Google Shape;131;p24"/>
          <p:cNvSpPr txBox="1"/>
          <p:nvPr>
            <p:ph idx="1" type="body"/>
          </p:nvPr>
        </p:nvSpPr>
        <p:spPr>
          <a:xfrm>
            <a:off x="311700" y="1664550"/>
            <a:ext cx="8520600" cy="181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Index variables (i.e. arguments of the lambda function).</a:t>
            </a:r>
            <a:endParaRPr/>
          </a:p>
          <a:p>
            <a:pPr indent="-342900" lvl="0" marL="457200" rtl="0" algn="l">
              <a:spcBef>
                <a:spcPts val="0"/>
              </a:spcBef>
              <a:spcAft>
                <a:spcPts val="0"/>
              </a:spcAft>
              <a:buSzPts val="1800"/>
              <a:buChar char="●"/>
            </a:pPr>
            <a:r>
              <a:rPr lang="en"/>
              <a:t>Tensor elements (e.g. filters[ci, co, dx]).</a:t>
            </a:r>
            <a:endParaRPr/>
          </a:p>
          <a:p>
            <a:pPr indent="-342900" lvl="0" marL="457200" rtl="0" algn="l">
              <a:spcBef>
                <a:spcPts val="0"/>
              </a:spcBef>
              <a:spcAft>
                <a:spcPts val="0"/>
              </a:spcAft>
              <a:buSzPts val="1800"/>
              <a:buChar char="●"/>
            </a:pPr>
            <a:r>
              <a:rPr lang="en"/>
              <a:t>Arithmetic operations involving constants, index variables, tensor elements or TDL expressions.</a:t>
            </a:r>
            <a:endParaRPr/>
          </a:p>
          <a:p>
            <a:pPr indent="-342900" lvl="0" marL="457200" rtl="0" algn="l">
              <a:spcBef>
                <a:spcPts val="0"/>
              </a:spcBef>
              <a:spcAft>
                <a:spcPts val="0"/>
              </a:spcAft>
              <a:buSzPts val="1800"/>
              <a:buChar char="●"/>
            </a:pPr>
            <a:r>
              <a:rPr lang="en"/>
              <a:t>Reduction over a tensor along one or more dimensions.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Symbolic Interval Analysis</a:t>
            </a:r>
            <a:endParaRPr/>
          </a:p>
        </p:txBody>
      </p:sp>
      <p:sp>
        <p:nvSpPr>
          <p:cNvPr id="137" name="Google Shape;137;p25"/>
          <p:cNvSpPr txBox="1"/>
          <p:nvPr>
            <p:ph idx="1" type="body"/>
          </p:nvPr>
        </p:nvSpPr>
        <p:spPr>
          <a:xfrm>
            <a:off x="311700" y="1152475"/>
            <a:ext cx="8520600" cy="88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Symbolic interval analysis allows Tofu to relate input and output tensor regions based on the operators between them.</a:t>
            </a:r>
            <a:endParaRPr/>
          </a:p>
        </p:txBody>
      </p:sp>
      <p:pic>
        <p:nvPicPr>
          <p:cNvPr id="138" name="Google Shape;138;p25"/>
          <p:cNvPicPr preferRelativeResize="0"/>
          <p:nvPr/>
        </p:nvPicPr>
        <p:blipFill>
          <a:blip r:embed="rId3">
            <a:alphaModFix/>
          </a:blip>
          <a:stretch>
            <a:fillRect/>
          </a:stretch>
        </p:blipFill>
        <p:spPr>
          <a:xfrm>
            <a:off x="2412450" y="2175525"/>
            <a:ext cx="6419850" cy="264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Coarsening</a:t>
            </a:r>
            <a:endParaRPr/>
          </a:p>
        </p:txBody>
      </p:sp>
      <p:sp>
        <p:nvSpPr>
          <p:cNvPr id="144" name="Google Shape;144;p26"/>
          <p:cNvSpPr txBox="1"/>
          <p:nvPr>
            <p:ph idx="1" type="body"/>
          </p:nvPr>
        </p:nvSpPr>
        <p:spPr>
          <a:xfrm>
            <a:off x="311700" y="1017725"/>
            <a:ext cx="3565800" cy="38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Simplifies the dataflow graph.</a:t>
            </a:r>
            <a:endParaRPr/>
          </a:p>
          <a:p>
            <a:pPr indent="0" lvl="0" marL="0" rtl="0" algn="l">
              <a:spcBef>
                <a:spcPts val="1600"/>
              </a:spcBef>
              <a:spcAft>
                <a:spcPts val="0"/>
              </a:spcAft>
              <a:buNone/>
            </a:pPr>
            <a:r>
              <a:rPr lang="en"/>
              <a:t>Group forward and backward operations.</a:t>
            </a:r>
            <a:endParaRPr/>
          </a:p>
          <a:p>
            <a:pPr indent="0" lvl="0" marL="0" rtl="0" algn="l">
              <a:spcBef>
                <a:spcPts val="1600"/>
              </a:spcBef>
              <a:spcAft>
                <a:spcPts val="0"/>
              </a:spcAft>
              <a:buNone/>
            </a:pPr>
            <a:r>
              <a:rPr lang="en"/>
              <a:t>Coalesce element-wise operators.</a:t>
            </a:r>
            <a:endParaRPr/>
          </a:p>
          <a:p>
            <a:pPr indent="0" lvl="0" marL="0" rtl="0" algn="l">
              <a:spcBef>
                <a:spcPts val="1600"/>
              </a:spcBef>
              <a:spcAft>
                <a:spcPts val="0"/>
              </a:spcAft>
              <a:buNone/>
            </a:pPr>
            <a:r>
              <a:rPr lang="en"/>
              <a:t>Coalesce unrolled timesteps (RNN).</a:t>
            </a:r>
            <a:endParaRPr/>
          </a:p>
          <a:p>
            <a:pPr indent="0" lvl="0" marL="0" rtl="0" algn="l">
              <a:spcBef>
                <a:spcPts val="1600"/>
              </a:spcBef>
              <a:spcAft>
                <a:spcPts val="1600"/>
              </a:spcAft>
              <a:buNone/>
            </a:pPr>
            <a:r>
              <a:rPr lang="en"/>
              <a:t>All of the tensors within an example of these groups have the same dataflow relationships. </a:t>
            </a:r>
            <a:endParaRPr/>
          </a:p>
        </p:txBody>
      </p:sp>
      <p:grpSp>
        <p:nvGrpSpPr>
          <p:cNvPr id="145" name="Google Shape;145;p26"/>
          <p:cNvGrpSpPr/>
          <p:nvPr/>
        </p:nvGrpSpPr>
        <p:grpSpPr>
          <a:xfrm>
            <a:off x="3970924" y="1653400"/>
            <a:ext cx="4861375" cy="3191551"/>
            <a:chOff x="3970924" y="1653400"/>
            <a:chExt cx="4861375" cy="3191551"/>
          </a:xfrm>
        </p:grpSpPr>
        <p:pic>
          <p:nvPicPr>
            <p:cNvPr id="146" name="Google Shape;146;p26"/>
            <p:cNvPicPr preferRelativeResize="0"/>
            <p:nvPr/>
          </p:nvPicPr>
          <p:blipFill>
            <a:blip r:embed="rId3">
              <a:alphaModFix/>
            </a:blip>
            <a:stretch>
              <a:fillRect/>
            </a:stretch>
          </p:blipFill>
          <p:spPr>
            <a:xfrm>
              <a:off x="3970924" y="1653400"/>
              <a:ext cx="4861375" cy="3191551"/>
            </a:xfrm>
            <a:prstGeom prst="rect">
              <a:avLst/>
            </a:prstGeom>
            <a:noFill/>
            <a:ln>
              <a:noFill/>
            </a:ln>
          </p:spPr>
        </p:pic>
        <p:sp>
          <p:nvSpPr>
            <p:cNvPr id="147" name="Google Shape;147;p26"/>
            <p:cNvSpPr txBox="1"/>
            <p:nvPr/>
          </p:nvSpPr>
          <p:spPr>
            <a:xfrm>
              <a:off x="4028475" y="1690525"/>
              <a:ext cx="1028700" cy="28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Average"/>
                  <a:ea typeface="Average"/>
                  <a:cs typeface="Average"/>
                  <a:sym typeface="Average"/>
                </a:rPr>
                <a:t>Figure 5.</a:t>
              </a:r>
              <a:endParaRPr b="1">
                <a:latin typeface="Average"/>
                <a:ea typeface="Average"/>
                <a:cs typeface="Average"/>
                <a:sym typeface="Average"/>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56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Partition Strategies Using Recursive DP</a:t>
            </a:r>
            <a:endParaRPr/>
          </a:p>
        </p:txBody>
      </p:sp>
      <p:sp>
        <p:nvSpPr>
          <p:cNvPr id="153" name="Google Shape;153;p27"/>
          <p:cNvSpPr txBox="1"/>
          <p:nvPr>
            <p:ph idx="1" type="body"/>
          </p:nvPr>
        </p:nvSpPr>
        <p:spPr>
          <a:xfrm>
            <a:off x="311700" y="1520275"/>
            <a:ext cx="8520600" cy="32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each step in a partitioning strategy a single dimension is chosen for splitting.</a:t>
            </a:r>
            <a:endParaRPr/>
          </a:p>
          <a:p>
            <a:pPr indent="0" lvl="0" marL="0" rtl="0" algn="l">
              <a:spcBef>
                <a:spcPts val="1600"/>
              </a:spcBef>
              <a:spcAft>
                <a:spcPts val="0"/>
              </a:spcAft>
              <a:buNone/>
            </a:pPr>
            <a:r>
              <a:rPr lang="en"/>
              <a:t>A key insight the authors had was that the search can be done recursively. Find the best single partition with DP and then repeat the search on either side until the there is a partition for every worker.</a:t>
            </a:r>
            <a:endParaRPr/>
          </a:p>
          <a:p>
            <a:pPr indent="0" lvl="0" marL="0" rtl="0" algn="l">
              <a:spcBef>
                <a:spcPts val="1600"/>
              </a:spcBef>
              <a:spcAft>
                <a:spcPts val="0"/>
              </a:spcAft>
              <a:buNone/>
            </a:pPr>
            <a:r>
              <a:rPr lang="en"/>
              <a:t>In some cases the number of workers is not a factor of 2. In these cases the number of workers is factored and partitions are made to fit the factors in descending order.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resulting partitions:</a:t>
            </a:r>
            <a:endParaRPr/>
          </a:p>
        </p:txBody>
      </p:sp>
      <p:grpSp>
        <p:nvGrpSpPr>
          <p:cNvPr id="159" name="Google Shape;159;p28"/>
          <p:cNvGrpSpPr/>
          <p:nvPr/>
        </p:nvGrpSpPr>
        <p:grpSpPr>
          <a:xfrm>
            <a:off x="105750" y="1451689"/>
            <a:ext cx="8931862" cy="2323520"/>
            <a:chOff x="0" y="1368228"/>
            <a:chExt cx="9144003" cy="2407045"/>
          </a:xfrm>
        </p:grpSpPr>
        <p:pic>
          <p:nvPicPr>
            <p:cNvPr id="160" name="Google Shape;160;p28"/>
            <p:cNvPicPr preferRelativeResize="0"/>
            <p:nvPr/>
          </p:nvPicPr>
          <p:blipFill>
            <a:blip r:embed="rId3">
              <a:alphaModFix/>
            </a:blip>
            <a:stretch>
              <a:fillRect/>
            </a:stretch>
          </p:blipFill>
          <p:spPr>
            <a:xfrm>
              <a:off x="0" y="1368228"/>
              <a:ext cx="9144003" cy="2407045"/>
            </a:xfrm>
            <a:prstGeom prst="rect">
              <a:avLst/>
            </a:prstGeom>
            <a:noFill/>
            <a:ln>
              <a:noFill/>
            </a:ln>
          </p:spPr>
        </p:pic>
        <p:sp>
          <p:nvSpPr>
            <p:cNvPr id="161" name="Google Shape;161;p28"/>
            <p:cNvSpPr txBox="1"/>
            <p:nvPr/>
          </p:nvSpPr>
          <p:spPr>
            <a:xfrm>
              <a:off x="27500" y="1411950"/>
              <a:ext cx="19161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Average"/>
                  <a:ea typeface="Average"/>
                  <a:cs typeface="Average"/>
                  <a:sym typeface="Average"/>
                </a:rPr>
                <a:t>Figure 6.</a:t>
              </a:r>
              <a:endParaRPr b="1" sz="1700">
                <a:latin typeface="Average"/>
                <a:ea typeface="Average"/>
                <a:cs typeface="Average"/>
                <a:sym typeface="Average"/>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263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Partitioning Search Time</a:t>
            </a:r>
            <a:endParaRPr/>
          </a:p>
        </p:txBody>
      </p:sp>
      <p:sp>
        <p:nvSpPr>
          <p:cNvPr id="167" name="Google Shape;167;p29"/>
          <p:cNvSpPr txBox="1"/>
          <p:nvPr>
            <p:ph idx="1" type="body"/>
          </p:nvPr>
        </p:nvSpPr>
        <p:spPr>
          <a:xfrm>
            <a:off x="311700" y="835825"/>
            <a:ext cx="8520600" cy="19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Coarsening the dataflow graph and performing a search for a single dimension to partition at a time instead of a combination of dimensions shrinks the search space dramatically. For a set of 6-4D tensors to be split among 8 workers, the full search all at once has 64,000,000 possibilities, but finding a single split recursively for 8 workers requires searching 3 recursive layers for a total of 12,288 options. </a:t>
            </a:r>
            <a:endParaRPr/>
          </a:p>
          <a:p>
            <a:pPr indent="0" lvl="0" marL="0" rtl="0" algn="l">
              <a:spcBef>
                <a:spcPts val="1600"/>
              </a:spcBef>
              <a:spcAft>
                <a:spcPts val="1600"/>
              </a:spcAft>
              <a:buNone/>
            </a:pPr>
            <a:r>
              <a:t/>
            </a:r>
            <a:endParaRPr/>
          </a:p>
        </p:txBody>
      </p:sp>
      <p:grpSp>
        <p:nvGrpSpPr>
          <p:cNvPr id="168" name="Google Shape;168;p29"/>
          <p:cNvGrpSpPr/>
          <p:nvPr/>
        </p:nvGrpSpPr>
        <p:grpSpPr>
          <a:xfrm>
            <a:off x="1565000" y="2818350"/>
            <a:ext cx="7444827" cy="2159000"/>
            <a:chOff x="1565000" y="2818350"/>
            <a:chExt cx="7444827" cy="2159000"/>
          </a:xfrm>
        </p:grpSpPr>
        <p:pic>
          <p:nvPicPr>
            <p:cNvPr id="169" name="Google Shape;169;p29"/>
            <p:cNvPicPr preferRelativeResize="0"/>
            <p:nvPr/>
          </p:nvPicPr>
          <p:blipFill>
            <a:blip r:embed="rId3">
              <a:alphaModFix/>
            </a:blip>
            <a:stretch>
              <a:fillRect/>
            </a:stretch>
          </p:blipFill>
          <p:spPr>
            <a:xfrm>
              <a:off x="1565000" y="2818350"/>
              <a:ext cx="7444827" cy="2159000"/>
            </a:xfrm>
            <a:prstGeom prst="rect">
              <a:avLst/>
            </a:prstGeom>
            <a:noFill/>
            <a:ln>
              <a:noFill/>
            </a:ln>
          </p:spPr>
        </p:pic>
        <p:sp>
          <p:nvSpPr>
            <p:cNvPr id="170" name="Google Shape;170;p29"/>
            <p:cNvSpPr txBox="1"/>
            <p:nvPr/>
          </p:nvSpPr>
          <p:spPr>
            <a:xfrm>
              <a:off x="1614975" y="2818350"/>
              <a:ext cx="17421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Average"/>
                  <a:ea typeface="Average"/>
                  <a:cs typeface="Average"/>
                  <a:sym typeface="Average"/>
                </a:rPr>
                <a:t>Table 1.</a:t>
              </a:r>
              <a:endParaRPr b="1" sz="1900">
                <a:latin typeface="Average"/>
                <a:ea typeface="Average"/>
                <a:cs typeface="Average"/>
                <a:sym typeface="Average"/>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Optimizations</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Necessary procedures for the system to be usable in existing frameworks.</a:t>
            </a:r>
            <a:endParaRPr/>
          </a:p>
          <a:p>
            <a:pPr indent="0" lvl="0" marL="0" rtl="0" algn="l">
              <a:spcBef>
                <a:spcPts val="1600"/>
              </a:spcBef>
              <a:spcAft>
                <a:spcPts val="0"/>
              </a:spcAft>
              <a:buNone/>
            </a:pPr>
            <a:r>
              <a:rPr lang="en"/>
              <a:t>Tofu adds dependencies between the model nodes executed on a worker so that the  framework memory planner allows for memory reuse.</a:t>
            </a:r>
            <a:endParaRPr/>
          </a:p>
          <a:p>
            <a:pPr indent="0" lvl="0" marL="0" rtl="0" algn="l">
              <a:spcBef>
                <a:spcPts val="1600"/>
              </a:spcBef>
              <a:spcAft>
                <a:spcPts val="0"/>
              </a:spcAft>
              <a:buNone/>
            </a:pPr>
            <a:r>
              <a:rPr lang="en"/>
              <a:t>They also wrote a kernel they call MultiFetch in CUDA UVA. This was necessary because some workers need to fetch data from other workers and the MXNet processes for this require many intermediate representations. Their MultiFetch kernel avoids the intermediate representations and allows a process running on one GPU to directly access data on another.</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Evaluations - Throughput Benchmark Models</a:t>
            </a:r>
            <a:endParaRPr/>
          </a:p>
        </p:txBody>
      </p:sp>
      <p:sp>
        <p:nvSpPr>
          <p:cNvPr id="182" name="Google Shape;182;p31"/>
          <p:cNvSpPr txBox="1"/>
          <p:nvPr>
            <p:ph idx="1" type="body"/>
          </p:nvPr>
        </p:nvSpPr>
        <p:spPr>
          <a:xfrm>
            <a:off x="311700" y="1152475"/>
            <a:ext cx="8369700" cy="12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benchmark models are used. An LSTM RNN model and a Wide ResNet Model.</a:t>
            </a:r>
            <a:endParaRPr/>
          </a:p>
          <a:p>
            <a:pPr indent="0" lvl="0" marL="0" rtl="0" algn="l">
              <a:spcBef>
                <a:spcPts val="1600"/>
              </a:spcBef>
              <a:spcAft>
                <a:spcPts val="1600"/>
              </a:spcAft>
              <a:buNone/>
            </a:pPr>
            <a:r>
              <a:rPr lang="en"/>
              <a:t>The RNN increases in size as the number of layers and the size of each layer’s hidden output increases.</a:t>
            </a:r>
            <a:endParaRPr/>
          </a:p>
        </p:txBody>
      </p:sp>
      <p:pic>
        <p:nvPicPr>
          <p:cNvPr id="183" name="Google Shape;183;p31"/>
          <p:cNvPicPr preferRelativeResize="0"/>
          <p:nvPr/>
        </p:nvPicPr>
        <p:blipFill>
          <a:blip r:embed="rId3">
            <a:alphaModFix/>
          </a:blip>
          <a:stretch>
            <a:fillRect/>
          </a:stretch>
        </p:blipFill>
        <p:spPr>
          <a:xfrm>
            <a:off x="2593413" y="2506125"/>
            <a:ext cx="6238875" cy="2305050"/>
          </a:xfrm>
          <a:prstGeom prst="rect">
            <a:avLst/>
          </a:prstGeom>
          <a:noFill/>
          <a:ln>
            <a:noFill/>
          </a:ln>
        </p:spPr>
      </p:pic>
      <p:sp>
        <p:nvSpPr>
          <p:cNvPr id="184" name="Google Shape;184;p31"/>
          <p:cNvSpPr txBox="1"/>
          <p:nvPr>
            <p:ph idx="1" type="body"/>
          </p:nvPr>
        </p:nvSpPr>
        <p:spPr>
          <a:xfrm>
            <a:off x="311700" y="2512425"/>
            <a:ext cx="2095800" cy="243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WResNet increases in size as the scaling factor (W) increases and the depth of the model increases.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takes too long.</a:t>
            </a:r>
            <a:endParaRPr/>
          </a:p>
          <a:p>
            <a:pPr indent="0" lvl="0" marL="0" rtl="0" algn="l">
              <a:spcBef>
                <a:spcPts val="1600"/>
              </a:spcBef>
              <a:spcAft>
                <a:spcPts val="0"/>
              </a:spcAft>
              <a:buNone/>
            </a:pPr>
            <a:r>
              <a:rPr lang="en"/>
              <a:t>Training sometimes also takes more GPU memory than is typically (or ever) available.</a:t>
            </a:r>
            <a:endParaRPr/>
          </a:p>
          <a:p>
            <a:pPr indent="0" lvl="0" marL="0" rtl="0" algn="l">
              <a:spcBef>
                <a:spcPts val="1600"/>
              </a:spcBef>
              <a:spcAft>
                <a:spcPts val="0"/>
              </a:spcAft>
              <a:buNone/>
            </a:pPr>
            <a:r>
              <a:rPr lang="en"/>
              <a:t>State of the art models are only getting larger and larger.</a:t>
            </a:r>
            <a:endParaRPr/>
          </a:p>
          <a:p>
            <a:pPr indent="0" lvl="0" marL="0" rtl="0" algn="l">
              <a:spcBef>
                <a:spcPts val="1600"/>
              </a:spcBef>
              <a:spcAft>
                <a:spcPts val="1600"/>
              </a:spcAft>
              <a:buNone/>
            </a:pPr>
            <a:r>
              <a:rPr lang="en"/>
              <a:t>We want to find ways to train models in less time and using smaller GPU footprints.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194850" y="262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Throughput on Wide ResNet CNN</a:t>
            </a:r>
            <a:endParaRPr/>
          </a:p>
        </p:txBody>
      </p:sp>
      <p:pic>
        <p:nvPicPr>
          <p:cNvPr id="190" name="Google Shape;190;p32"/>
          <p:cNvPicPr preferRelativeResize="0"/>
          <p:nvPr/>
        </p:nvPicPr>
        <p:blipFill>
          <a:blip r:embed="rId3">
            <a:alphaModFix/>
          </a:blip>
          <a:stretch>
            <a:fillRect/>
          </a:stretch>
        </p:blipFill>
        <p:spPr>
          <a:xfrm>
            <a:off x="194850" y="1300125"/>
            <a:ext cx="8754299" cy="28701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169875" y="271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Throughput on LSTM cell RNN</a:t>
            </a:r>
            <a:endParaRPr/>
          </a:p>
        </p:txBody>
      </p:sp>
      <p:pic>
        <p:nvPicPr>
          <p:cNvPr id="196" name="Google Shape;196;p33"/>
          <p:cNvPicPr preferRelativeResize="0"/>
          <p:nvPr/>
        </p:nvPicPr>
        <p:blipFill>
          <a:blip r:embed="rId3">
            <a:alphaModFix/>
          </a:blip>
          <a:stretch>
            <a:fillRect/>
          </a:stretch>
        </p:blipFill>
        <p:spPr>
          <a:xfrm>
            <a:off x="169850" y="1332550"/>
            <a:ext cx="8804286" cy="2860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Throughput vs. Framework Op Placement</a:t>
            </a:r>
            <a:endParaRPr/>
          </a:p>
        </p:txBody>
      </p:sp>
      <p:pic>
        <p:nvPicPr>
          <p:cNvPr id="202" name="Google Shape;202;p34"/>
          <p:cNvPicPr preferRelativeResize="0"/>
          <p:nvPr/>
        </p:nvPicPr>
        <p:blipFill>
          <a:blip r:embed="rId3">
            <a:alphaModFix/>
          </a:blip>
          <a:stretch>
            <a:fillRect/>
          </a:stretch>
        </p:blipFill>
        <p:spPr>
          <a:xfrm>
            <a:off x="1395413" y="1929625"/>
            <a:ext cx="6353175" cy="2085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Running Time by Partition Strategy</a:t>
            </a:r>
            <a:endParaRPr/>
          </a:p>
        </p:txBody>
      </p:sp>
      <p:pic>
        <p:nvPicPr>
          <p:cNvPr id="208" name="Google Shape;208;p35"/>
          <p:cNvPicPr preferRelativeResize="0"/>
          <p:nvPr/>
        </p:nvPicPr>
        <p:blipFill>
          <a:blip r:embed="rId3">
            <a:alphaModFix/>
          </a:blip>
          <a:stretch>
            <a:fillRect/>
          </a:stretch>
        </p:blipFill>
        <p:spPr>
          <a:xfrm>
            <a:off x="1514475" y="1285500"/>
            <a:ext cx="6115050" cy="3505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Tofu Partition on WResNet-152-10 on 8 GPUs</a:t>
            </a:r>
            <a:endParaRPr/>
          </a:p>
        </p:txBody>
      </p:sp>
      <p:pic>
        <p:nvPicPr>
          <p:cNvPr id="214" name="Google Shape;214;p36"/>
          <p:cNvPicPr preferRelativeResize="0"/>
          <p:nvPr/>
        </p:nvPicPr>
        <p:blipFill>
          <a:blip r:embed="rId3">
            <a:alphaModFix/>
          </a:blip>
          <a:stretch>
            <a:fillRect/>
          </a:stretch>
        </p:blipFill>
        <p:spPr>
          <a:xfrm>
            <a:off x="155850" y="1816579"/>
            <a:ext cx="8832299" cy="976296"/>
          </a:xfrm>
          <a:prstGeom prst="rect">
            <a:avLst/>
          </a:prstGeom>
          <a:noFill/>
          <a:ln>
            <a:noFill/>
          </a:ln>
        </p:spPr>
      </p:pic>
      <p:sp>
        <p:nvSpPr>
          <p:cNvPr id="215" name="Google Shape;215;p36"/>
          <p:cNvSpPr txBox="1"/>
          <p:nvPr>
            <p:ph idx="1" type="body"/>
          </p:nvPr>
        </p:nvSpPr>
        <p:spPr>
          <a:xfrm>
            <a:off x="311700" y="3403375"/>
            <a:ext cx="8520600" cy="142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Notice the widely varied partitionings. They do not follow an easily predictable pattern outside of repeated groupings.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1" name="Google Shape;22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Tofu implements automatic graph partitioning at the tensor level</a:t>
            </a:r>
            <a:endParaRPr/>
          </a:p>
          <a:p>
            <a:pPr indent="-342900" lvl="0" marL="457200" rtl="0" algn="l">
              <a:spcBef>
                <a:spcPts val="0"/>
              </a:spcBef>
              <a:spcAft>
                <a:spcPts val="0"/>
              </a:spcAft>
              <a:buSzPts val="1800"/>
              <a:buChar char="●"/>
            </a:pPr>
            <a:r>
              <a:rPr lang="en"/>
              <a:t>TDL and symbolic interval analysis allow Tofu to generate a dataflow graph</a:t>
            </a:r>
            <a:endParaRPr/>
          </a:p>
          <a:p>
            <a:pPr indent="-342900" lvl="0" marL="457200" rtl="0" algn="l">
              <a:spcBef>
                <a:spcPts val="0"/>
              </a:spcBef>
              <a:spcAft>
                <a:spcPts val="0"/>
              </a:spcAft>
              <a:buSzPts val="1800"/>
              <a:buChar char="●"/>
            </a:pPr>
            <a:r>
              <a:rPr lang="en"/>
              <a:t>Coarsening the dataflow graph shrinks the search space for partitioning</a:t>
            </a:r>
            <a:endParaRPr/>
          </a:p>
          <a:p>
            <a:pPr indent="-342900" lvl="0" marL="457200" rtl="0" algn="l">
              <a:spcBef>
                <a:spcPts val="0"/>
              </a:spcBef>
              <a:spcAft>
                <a:spcPts val="0"/>
              </a:spcAft>
              <a:buSzPts val="1800"/>
              <a:buChar char="●"/>
            </a:pPr>
            <a:r>
              <a:rPr lang="en"/>
              <a:t>Partitioning is done quickly and efficiently with recursive optimal DP</a:t>
            </a:r>
            <a:endParaRPr/>
          </a:p>
          <a:p>
            <a:pPr indent="-342900" lvl="0" marL="457200" rtl="0" algn="l">
              <a:spcBef>
                <a:spcPts val="0"/>
              </a:spcBef>
              <a:spcAft>
                <a:spcPts val="0"/>
              </a:spcAft>
              <a:buSzPts val="1800"/>
              <a:buChar char="●"/>
            </a:pPr>
            <a:r>
              <a:rPr lang="en"/>
              <a:t>Partitioning optimizes for minimal communication across workers.</a:t>
            </a:r>
            <a:endParaRPr/>
          </a:p>
          <a:p>
            <a:pPr indent="-342900" lvl="0" marL="457200" rtl="0" algn="l">
              <a:spcBef>
                <a:spcPts val="0"/>
              </a:spcBef>
              <a:spcAft>
                <a:spcPts val="0"/>
              </a:spcAft>
              <a:buSzPts val="1800"/>
              <a:buChar char="●"/>
            </a:pPr>
            <a:r>
              <a:rPr lang="en"/>
              <a:t>Implementations using Tofu outperform other current methods when the models are very large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Distributed Solutions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parallelism</a:t>
            </a:r>
            <a:endParaRPr/>
          </a:p>
          <a:p>
            <a:pPr indent="-342900" lvl="0" marL="457200" rtl="0" algn="l">
              <a:spcBef>
                <a:spcPts val="1600"/>
              </a:spcBef>
              <a:spcAft>
                <a:spcPts val="0"/>
              </a:spcAft>
              <a:buSzPts val="1800"/>
              <a:buChar char="●"/>
            </a:pPr>
            <a:r>
              <a:rPr lang="en"/>
              <a:t>Workers perform the full training process on a subset of the data and synchronize learned results.</a:t>
            </a:r>
            <a:endParaRPr/>
          </a:p>
          <a:p>
            <a:pPr indent="-342900" lvl="0" marL="457200" rtl="0" algn="l">
              <a:spcBef>
                <a:spcPts val="0"/>
              </a:spcBef>
              <a:spcAft>
                <a:spcPts val="0"/>
              </a:spcAft>
              <a:buSzPts val="1800"/>
              <a:buChar char="●"/>
            </a:pPr>
            <a:r>
              <a:rPr lang="en"/>
              <a:t>Reduces total training time.</a:t>
            </a:r>
            <a:endParaRPr/>
          </a:p>
          <a:p>
            <a:pPr indent="0" lvl="0" marL="0" rtl="0" algn="l">
              <a:spcBef>
                <a:spcPts val="1600"/>
              </a:spcBef>
              <a:spcAft>
                <a:spcPts val="0"/>
              </a:spcAft>
              <a:buNone/>
            </a:pPr>
            <a:r>
              <a:rPr lang="en"/>
              <a:t>Model parallelism</a:t>
            </a:r>
            <a:endParaRPr/>
          </a:p>
          <a:p>
            <a:pPr indent="-342900" lvl="0" marL="457200" rtl="0" algn="l">
              <a:spcBef>
                <a:spcPts val="1600"/>
              </a:spcBef>
              <a:spcAft>
                <a:spcPts val="0"/>
              </a:spcAft>
              <a:buSzPts val="1800"/>
              <a:buChar char="●"/>
            </a:pPr>
            <a:r>
              <a:rPr lang="en"/>
              <a:t>Workers split the model into parts and perform only a subset of the computation. It requires communication between multiple workers to complete one forward-backward pass.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Papers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Tofu - reducing the GPU footprint for very large DNNs</a:t>
            </a:r>
            <a:endParaRPr/>
          </a:p>
          <a:p>
            <a:pPr indent="0" lvl="0" marL="0" rtl="0" algn="l">
              <a:spcBef>
                <a:spcPts val="1600"/>
              </a:spcBef>
              <a:spcAft>
                <a:spcPts val="0"/>
              </a:spcAft>
              <a:buNone/>
            </a:pPr>
            <a:r>
              <a:rPr lang="en"/>
              <a:t>Prague - faster and more robust data parallel training</a:t>
            </a:r>
            <a:endParaRPr/>
          </a:p>
          <a:p>
            <a:pPr indent="0" lvl="0" marL="0" rtl="0" algn="l">
              <a:spcBef>
                <a:spcPts val="1600"/>
              </a:spcBef>
              <a:spcAft>
                <a:spcPts val="1600"/>
              </a:spcAft>
              <a:buNone/>
            </a:pPr>
            <a:r>
              <a:rPr lang="en"/>
              <a:t>ByteScheduler - a generic communication scheduler leveraging data parallelism for accelerating distributed DNN training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Supporting Very Large Models using Automatic Dataflow Graph Partitioning</a:t>
            </a:r>
            <a:endParaRPr/>
          </a:p>
        </p:txBody>
      </p:sp>
      <p:sp>
        <p:nvSpPr>
          <p:cNvPr id="84" name="Google Shape;84;p17"/>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Minjie Wang, Chien-chin Huang, Jinyang Li</a:t>
            </a:r>
            <a:endParaRPr/>
          </a:p>
          <a:p>
            <a:pPr indent="0" lvl="0" marL="0" rtl="0" algn="ctr">
              <a:spcBef>
                <a:spcPts val="0"/>
              </a:spcBef>
              <a:spcAft>
                <a:spcPts val="0"/>
              </a:spcAft>
              <a:buNone/>
            </a:pPr>
            <a:r>
              <a:rPr lang="en"/>
              <a:t> New York University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large DNN models are at the forefront of cutting edge ML research.</a:t>
            </a:r>
            <a:endParaRPr/>
          </a:p>
          <a:p>
            <a:pPr indent="0" lvl="0" marL="0" rtl="0" algn="l">
              <a:spcBef>
                <a:spcPts val="1600"/>
              </a:spcBef>
              <a:spcAft>
                <a:spcPts val="0"/>
              </a:spcAft>
              <a:buNone/>
            </a:pPr>
            <a:r>
              <a:rPr lang="en"/>
              <a:t>The trend is that state of the art models are only going to get larger (doubling every 2.4 years).</a:t>
            </a:r>
            <a:endParaRPr/>
          </a:p>
          <a:p>
            <a:pPr indent="0" lvl="0" marL="0" rtl="0" algn="l">
              <a:spcBef>
                <a:spcPts val="1600"/>
              </a:spcBef>
              <a:spcAft>
                <a:spcPts val="0"/>
              </a:spcAft>
              <a:buNone/>
            </a:pPr>
            <a:r>
              <a:rPr lang="en"/>
              <a:t>Yet their size is constrained by GPU device memory.</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8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Solutions</a:t>
            </a:r>
            <a:endParaRPr/>
          </a:p>
        </p:txBody>
      </p:sp>
      <p:sp>
        <p:nvSpPr>
          <p:cNvPr id="96" name="Google Shape;96;p19"/>
          <p:cNvSpPr txBox="1"/>
          <p:nvPr>
            <p:ph idx="1" type="body"/>
          </p:nvPr>
        </p:nvSpPr>
        <p:spPr>
          <a:xfrm>
            <a:off x="311700" y="653100"/>
            <a:ext cx="8520600" cy="43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Various techniques have been found to run models on GPUs which have smaller memory than the batch size of the model.</a:t>
            </a:r>
            <a:endParaRPr/>
          </a:p>
          <a:p>
            <a:pPr indent="0" lvl="0" marL="0" rtl="0" algn="l">
              <a:spcBef>
                <a:spcPts val="1600"/>
              </a:spcBef>
              <a:spcAft>
                <a:spcPts val="0"/>
              </a:spcAft>
              <a:buNone/>
            </a:pPr>
            <a:r>
              <a:rPr lang="en"/>
              <a:t>Capuchin and algorithms like it allow for data to be swapped to other memory or recomputed and reduce required footprint at the cost of throughput.</a:t>
            </a:r>
            <a:endParaRPr/>
          </a:p>
          <a:p>
            <a:pPr indent="0" lvl="0" marL="0" rtl="0" algn="l">
              <a:spcBef>
                <a:spcPts val="1600"/>
              </a:spcBef>
              <a:spcAft>
                <a:spcPts val="0"/>
              </a:spcAft>
              <a:buNone/>
            </a:pPr>
            <a:r>
              <a:rPr lang="en"/>
              <a:t>Model parallelism allows model data to be split across multiple devices  for either an increase in throughput or to reduce GPU footprint.</a:t>
            </a:r>
            <a:endParaRPr/>
          </a:p>
          <a:p>
            <a:pPr indent="0" lvl="0" marL="0" rtl="0" algn="l">
              <a:spcBef>
                <a:spcPts val="1600"/>
              </a:spcBef>
              <a:spcAft>
                <a:spcPts val="0"/>
              </a:spcAft>
              <a:buNone/>
            </a:pPr>
            <a:r>
              <a:rPr lang="en"/>
              <a:t>Splitting the model by layers is also currently done, but this can prove to be too coarse as the tensors required to compute some layers (such as very large CNNs) can still be too large to compute on a single GPU.</a:t>
            </a:r>
            <a:endParaRPr/>
          </a:p>
          <a:p>
            <a:pPr indent="0" lvl="0" marL="0" rtl="0" algn="l">
              <a:spcBef>
                <a:spcPts val="1600"/>
              </a:spcBef>
              <a:spcAft>
                <a:spcPts val="1600"/>
              </a:spcAft>
              <a:buNone/>
            </a:pPr>
            <a:r>
              <a:rPr lang="en"/>
              <a:t>Partitioning at the tensor level can provide finer partition granularity. This has been tested with some success but with manual configuration at the layer level.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Tofu Solution</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Tofu is a system for implementing tensor partitioning automatically without manual configuration. The steps are:</a:t>
            </a:r>
            <a:endParaRPr/>
          </a:p>
          <a:p>
            <a:pPr indent="-342900" lvl="0" marL="457200" rtl="0" algn="l">
              <a:spcBef>
                <a:spcPts val="1600"/>
              </a:spcBef>
              <a:spcAft>
                <a:spcPts val="0"/>
              </a:spcAft>
              <a:buSzPts val="1800"/>
              <a:buChar char="●"/>
            </a:pPr>
            <a:r>
              <a:rPr lang="en"/>
              <a:t>Describe the model operations in TDL (Tensor Description Language).</a:t>
            </a:r>
            <a:endParaRPr/>
          </a:p>
          <a:p>
            <a:pPr indent="-342900" lvl="0" marL="457200" rtl="0" algn="l">
              <a:spcBef>
                <a:spcPts val="0"/>
              </a:spcBef>
              <a:spcAft>
                <a:spcPts val="0"/>
              </a:spcAft>
              <a:buSzPts val="1800"/>
              <a:buChar char="●"/>
            </a:pPr>
            <a:r>
              <a:rPr lang="en"/>
              <a:t>Generate a dataflow graph.</a:t>
            </a:r>
            <a:endParaRPr/>
          </a:p>
          <a:p>
            <a:pPr indent="-342900" lvl="0" marL="457200" rtl="0" algn="l">
              <a:spcBef>
                <a:spcPts val="0"/>
              </a:spcBef>
              <a:spcAft>
                <a:spcPts val="0"/>
              </a:spcAft>
              <a:buSzPts val="1800"/>
              <a:buChar char="●"/>
            </a:pPr>
            <a:r>
              <a:rPr lang="en"/>
              <a:t>Apply g</a:t>
            </a:r>
            <a:r>
              <a:rPr lang="en"/>
              <a:t>raph coarsening to simplify the graph.</a:t>
            </a:r>
            <a:endParaRPr/>
          </a:p>
          <a:p>
            <a:pPr indent="-342900" lvl="0" marL="457200" rtl="0" algn="l">
              <a:spcBef>
                <a:spcPts val="0"/>
              </a:spcBef>
              <a:spcAft>
                <a:spcPts val="0"/>
              </a:spcAft>
              <a:buSzPts val="1800"/>
              <a:buChar char="●"/>
            </a:pPr>
            <a:r>
              <a:rPr lang="en"/>
              <a:t>Generate partition strategies with recursive application of a Dynamic Programming (DP) algorithm.</a:t>
            </a:r>
            <a:endParaRPr/>
          </a:p>
          <a:p>
            <a:pPr indent="-342900" lvl="0" marL="457200" rtl="0" algn="l">
              <a:spcBef>
                <a:spcPts val="0"/>
              </a:spcBef>
              <a:spcAft>
                <a:spcPts val="0"/>
              </a:spcAft>
              <a:buSzPts val="1800"/>
              <a:buChar char="●"/>
            </a:pPr>
            <a:r>
              <a:rPr lang="en"/>
              <a:t>Optimize the model to assure proper memory management by ML framework.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 Limitations / Caveats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uses Partition-n-Reduce partition strategy.</a:t>
            </a:r>
            <a:endParaRPr/>
          </a:p>
          <a:p>
            <a:pPr indent="0" lvl="0" marL="0" rtl="0" algn="l">
              <a:spcBef>
                <a:spcPts val="1600"/>
              </a:spcBef>
              <a:spcAft>
                <a:spcPts val="0"/>
              </a:spcAft>
              <a:buNone/>
            </a:pPr>
            <a:r>
              <a:rPr lang="en"/>
              <a:t>TDL cannot describe certain operations (i.e. Cholesky decomposition).</a:t>
            </a:r>
            <a:endParaRPr/>
          </a:p>
          <a:p>
            <a:pPr indent="0" lvl="0" marL="0" rtl="0" algn="l">
              <a:spcBef>
                <a:spcPts val="1600"/>
              </a:spcBef>
              <a:spcAft>
                <a:spcPts val="0"/>
              </a:spcAft>
              <a:buNone/>
            </a:pPr>
            <a:r>
              <a:rPr lang="en"/>
              <a:t>Does not leverage communication topology among workers.</a:t>
            </a:r>
            <a:endParaRPr/>
          </a:p>
          <a:p>
            <a:pPr indent="0" lvl="0" marL="0" rtl="0" algn="l">
              <a:spcBef>
                <a:spcPts val="1600"/>
              </a:spcBef>
              <a:spcAft>
                <a:spcPts val="0"/>
              </a:spcAft>
              <a:buNone/>
            </a:pPr>
            <a:r>
              <a:rPr lang="en"/>
              <a:t>Can leave some GPUs unsaturated at some steps.</a:t>
            </a:r>
            <a:endParaRPr/>
          </a:p>
          <a:p>
            <a:pPr indent="0" lvl="0" marL="0" rtl="0" algn="l">
              <a:spcBef>
                <a:spcPts val="1600"/>
              </a:spcBef>
              <a:spcAft>
                <a:spcPts val="0"/>
              </a:spcAft>
              <a:buNone/>
            </a:pPr>
            <a:r>
              <a:rPr lang="en"/>
              <a:t>Targeted only at DNNs whose batches are too large to fit in a single GPU.</a:t>
            </a:r>
            <a:endParaRPr/>
          </a:p>
          <a:p>
            <a:pPr indent="0" lvl="0" marL="0" rtl="0" algn="l">
              <a:spcBef>
                <a:spcPts val="1600"/>
              </a:spcBef>
              <a:spcAft>
                <a:spcPts val="1600"/>
              </a:spcAft>
              <a:buNone/>
            </a:pPr>
            <a:r>
              <a:rPr lang="en"/>
              <a:t>Only tested on single machine architecture.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