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ba9fa80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ba9fa80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8bc10ae0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8bc10ae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bc10ae0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bc10ae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bc10ae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bc10ae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bc10ae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8bc10ae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bc10ae0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bc10ae0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8bc10ae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8bc10ae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8bc10ae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8bc10ae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bc10ae0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8bc10ae0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8bc10ae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8bc10ae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8bc10ae0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8bc10ae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ba9fa80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ba9fa80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bc10ae0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bc10ae0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8bc10ae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8bc10ae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8bc10ae0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8bc10ae0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8bc10ae0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8bc10ae0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ba9fa80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7ba9fa80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ba9fa80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ba9fa80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7ba9fa80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7ba9fa80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blocking mechanisms to ensure sequence is respected.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result in deadlocks.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7ba9fa80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7ba9fa80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7ba9fa809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7ba9fa80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7ba9fa80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7ba9fa80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bc10a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8bc10a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.jpg"/><Relationship Id="rId5" Type="http://schemas.openxmlformats.org/officeDocument/2006/relationships/image" Target="../media/image7.jpg"/><Relationship Id="rId6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23725" y="990800"/>
            <a:ext cx="84813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Prague: High Performance Heterogeneity-Aware Asynchronous Decentralized Training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Qinyi Luo, Jiaao He, Youwei Zhuo, Xuehai Qian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Southern California and Tsinghua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02300" y="39407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Prague </a:t>
            </a:r>
            <a:r>
              <a:rPr lang="en"/>
              <a:t>System Design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8849"/>
            <a:ext cx="4406875" cy="35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02300" y="1158925"/>
            <a:ext cx="42060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Generator (GG): 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Return the associated group associated with the requester (if previously created).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the first time request, generate a new group. 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02300" y="39407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Prague </a:t>
            </a:r>
            <a:r>
              <a:rPr lang="en"/>
              <a:t>System Design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8849"/>
            <a:ext cx="4406875" cy="35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02300" y="1158925"/>
            <a:ext cx="42060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Generator (GG)</a:t>
            </a: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Challenge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generator strategy, e.g., avoiding conflict among groups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Straggler Problem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02300" y="39407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Avoidance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82600"/>
            <a:ext cx="8839201" cy="19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65550" y="1253425"/>
            <a:ext cx="83799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Conflict-Free Grouping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Manually implemented by static GG (Fixed Schedule)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Cost of conflict-avoidance is cheaper.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Weaker resistance to stragglers.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1429500" y="3036175"/>
            <a:ext cx="1724700" cy="259800"/>
          </a:xfrm>
          <a:prstGeom prst="flowChartAlternate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5078850" y="3036175"/>
            <a:ext cx="1724700" cy="259800"/>
          </a:xfrm>
          <a:prstGeom prst="flowChartAlternate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254175" y="3036175"/>
            <a:ext cx="1724700" cy="259800"/>
          </a:xfrm>
          <a:prstGeom prst="flowChartAlternateProcess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6962575" y="3036175"/>
            <a:ext cx="1945200" cy="259800"/>
          </a:xfrm>
          <a:prstGeom prst="flowChartAlternateProcess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02300" y="39407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Avoidance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465550" y="1253425"/>
            <a:ext cx="83799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Randomized Schedule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Puts forward the idea of Group Division (GD)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Generates 1 random division at a time: computes group for all nodes simultaneously (bias-avoidance)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800" y="3084475"/>
            <a:ext cx="5983400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02300" y="39407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Avoidance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82050" y="1144525"/>
            <a:ext cx="83799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Inter-Intra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Synchronization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Alternates between inter-intra when generating groups.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Improved Performance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75" y="2350975"/>
            <a:ext cx="6838650" cy="25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2587250" y="3910425"/>
            <a:ext cx="4075800" cy="70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Tolerating Stragglers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382050" y="1144525"/>
            <a:ext cx="83799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Applies threshold rule method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Avoids putting slow workers and fast workers in the same group.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Provides slow workers with leeway to ‘catch up’ with other workers.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850" y="2435450"/>
            <a:ext cx="6971426" cy="23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Implementations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382050" y="1144525"/>
            <a:ext cx="8379900" cy="3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Implemented as customized TensorFlow operator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P-Reduce uses NCCL as the backend &amp; creates NCCL communicator through MPI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GG uses gRPC python package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Supports 2 implementations of the Prague: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i="1"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Static GG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group schedules are manually designed.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i="1"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Smart GG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implements randomized schedules (incl randomized group division, inter-intra synchronization, &amp; threshold rule.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Implementations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382050" y="1144525"/>
            <a:ext cx="8379900" cy="3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Implements two baseline algorithms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i="1"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All-Reduce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Horovod with NCCL backend on TensorFlow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i="1"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AD-PSGD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TensorFlow remote variable access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382050" y="1144525"/>
            <a:ext cx="8379900" cy="3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Models and datasets used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○"/>
            </a:pPr>
            <a:r>
              <a:rPr i="1"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Vision: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VGG-16 on CIFAR-10; Resnet-18, Resnet-50 and Resnet-200 on ImageNet</a:t>
            </a:r>
            <a:endParaRPr i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○"/>
            </a:pPr>
            <a:r>
              <a:rPr i="1"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NLP: </a:t>
            </a:r>
            <a:r>
              <a:rPr i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Transformer on News-Commentary dataset</a:t>
            </a:r>
            <a:endParaRPr i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i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Modeling Heterogeneity</a:t>
            </a:r>
            <a:endParaRPr i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i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Adding Artificial Slowdown: </a:t>
            </a:r>
            <a:endParaRPr i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■"/>
            </a:pPr>
            <a:r>
              <a:rPr i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each i.i.d. worker slows down with a probability of 1/(#workers)</a:t>
            </a:r>
            <a:endParaRPr i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382050" y="1144525"/>
            <a:ext cx="83799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Throughput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Modeled with and without slowdown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75" y="2125225"/>
            <a:ext cx="8053425" cy="2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6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Parallelism is a very useful procedure for training DNNs to convergence faster but there are limits to the current state of the art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“Stragglers” (the slowest workers) are at the heart of the issue.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baseline method is the outdated Parameter Server method where a single centralized server handles all worker communication and synchronization messages.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all-reduce method works well when all workers / networks perform similarly but is fundamentally limited to the speed of the slowest worker (the straggler).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AD-PSGD method handles heterogeneous environments and provides significant speed-up over baseline, but falls far short of the speed of All-Reduce in </a:t>
            </a:r>
            <a:r>
              <a:rPr lang="en"/>
              <a:t>homogeneous</a:t>
            </a:r>
            <a:r>
              <a:rPr lang="en"/>
              <a:t> environments.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382050" y="1144525"/>
            <a:ext cx="83799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2.	Convergence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○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 required to attain a desired loss (for VGG-16)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99" y="2125225"/>
            <a:ext cx="7508150" cy="2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382050" y="1144525"/>
            <a:ext cx="83799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3.	Accuracy of the final model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300" y="2053925"/>
            <a:ext cx="7362825" cy="17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382050" y="1109050"/>
            <a:ext cx="83799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Proposed Prague as a high-performance heterogeneity-aware asynchronous decentralized training approach.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Introduced a novel communication primitive and randomized Partial All-Reduce (P-Reduce), to lower communication costs.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Designed smart group generation strategies to eliminate conflicts &amp; tolerate stragglers.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Without loss in utility to All-Reduce in homogeneous environments, Prague displayed superior tolerance towards stragglers.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02300" y="394075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382050" y="1664325"/>
            <a:ext cx="83799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Experiments have been performed with only a single slowdown rate, hence the speedup claims may not be consistent.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final accuracy of both ResNet-50 and Transformer models is without the artificial slowdown. The claims that the proposed approach can achieve the same accuracy in a time-bounded fashion to P-Reduce may not be valid throughout.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Server Algorithm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0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Worker handles all communication and synchronizes with all other workers.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high communication overhead.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2080" l="2126" r="10000" t="0"/>
          <a:stretch/>
        </p:blipFill>
        <p:spPr>
          <a:xfrm>
            <a:off x="4380975" y="1455938"/>
            <a:ext cx="4451326" cy="28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6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All-reduce Algorithm (Ring All-reduce)</a:t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2350928" y="798464"/>
            <a:ext cx="6686546" cy="4231012"/>
            <a:chOff x="311700" y="825991"/>
            <a:chExt cx="6732325" cy="4281534"/>
          </a:xfrm>
        </p:grpSpPr>
        <p:grpSp>
          <p:nvGrpSpPr>
            <p:cNvPr id="80" name="Google Shape;80;p16"/>
            <p:cNvGrpSpPr/>
            <p:nvPr/>
          </p:nvGrpSpPr>
          <p:grpSpPr>
            <a:xfrm>
              <a:off x="311700" y="825991"/>
              <a:ext cx="3320600" cy="4281531"/>
              <a:chOff x="311700" y="825991"/>
              <a:chExt cx="3320600" cy="4281531"/>
            </a:xfrm>
          </p:grpSpPr>
          <p:grpSp>
            <p:nvGrpSpPr>
              <p:cNvPr id="81" name="Google Shape;81;p16"/>
              <p:cNvGrpSpPr/>
              <p:nvPr/>
            </p:nvGrpSpPr>
            <p:grpSpPr>
              <a:xfrm>
                <a:off x="311700" y="825991"/>
                <a:ext cx="3320600" cy="2094672"/>
                <a:chOff x="4378050" y="3012853"/>
                <a:chExt cx="3320600" cy="2094672"/>
              </a:xfrm>
            </p:grpSpPr>
            <p:pic>
              <p:nvPicPr>
                <p:cNvPr id="82" name="Google Shape;82;p1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378050" y="3012853"/>
                  <a:ext cx="3320600" cy="20946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3" name="Google Shape;83;p16"/>
                <p:cNvSpPr txBox="1"/>
                <p:nvPr/>
              </p:nvSpPr>
              <p:spPr>
                <a:xfrm>
                  <a:off x="4378050" y="3012875"/>
                  <a:ext cx="712200" cy="29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verage"/>
                      <a:ea typeface="Average"/>
                      <a:cs typeface="Average"/>
                      <a:sym typeface="Average"/>
                    </a:rPr>
                    <a:t>Step 0</a:t>
                  </a:r>
                  <a:endParaRPr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</p:grpSp>
          <p:grpSp>
            <p:nvGrpSpPr>
              <p:cNvPr id="84" name="Google Shape;84;p16"/>
              <p:cNvGrpSpPr/>
              <p:nvPr/>
            </p:nvGrpSpPr>
            <p:grpSpPr>
              <a:xfrm>
                <a:off x="311700" y="3012850"/>
                <a:ext cx="3320600" cy="2094672"/>
                <a:chOff x="4378050" y="826000"/>
                <a:chExt cx="3320600" cy="2094672"/>
              </a:xfrm>
            </p:grpSpPr>
            <p:pic>
              <p:nvPicPr>
                <p:cNvPr id="85" name="Google Shape;85;p1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378050" y="826000"/>
                  <a:ext cx="3320600" cy="20946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6" name="Google Shape;86;p16"/>
                <p:cNvSpPr txBox="1"/>
                <p:nvPr/>
              </p:nvSpPr>
              <p:spPr>
                <a:xfrm>
                  <a:off x="4378050" y="826000"/>
                  <a:ext cx="712200" cy="29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verage"/>
                      <a:ea typeface="Average"/>
                      <a:cs typeface="Average"/>
                      <a:sym typeface="Average"/>
                    </a:rPr>
                    <a:t>Step 2</a:t>
                  </a:r>
                  <a:endParaRPr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</p:grpSp>
        </p:grpSp>
        <p:grpSp>
          <p:nvGrpSpPr>
            <p:cNvPr id="87" name="Google Shape;87;p16"/>
            <p:cNvGrpSpPr/>
            <p:nvPr/>
          </p:nvGrpSpPr>
          <p:grpSpPr>
            <a:xfrm>
              <a:off x="3723425" y="826000"/>
              <a:ext cx="3320600" cy="4281525"/>
              <a:chOff x="4378050" y="826000"/>
              <a:chExt cx="3320600" cy="4281525"/>
            </a:xfrm>
          </p:grpSpPr>
          <p:grpSp>
            <p:nvGrpSpPr>
              <p:cNvPr id="88" name="Google Shape;88;p16"/>
              <p:cNvGrpSpPr/>
              <p:nvPr/>
            </p:nvGrpSpPr>
            <p:grpSpPr>
              <a:xfrm>
                <a:off x="4378050" y="826000"/>
                <a:ext cx="3320600" cy="2094675"/>
                <a:chOff x="311700" y="3012850"/>
                <a:chExt cx="3320600" cy="2094675"/>
              </a:xfrm>
            </p:grpSpPr>
            <p:pic>
              <p:nvPicPr>
                <p:cNvPr id="89" name="Google Shape;89;p16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11700" y="3012853"/>
                  <a:ext cx="3320600" cy="20946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0" name="Google Shape;90;p16"/>
                <p:cNvSpPr txBox="1"/>
                <p:nvPr/>
              </p:nvSpPr>
              <p:spPr>
                <a:xfrm>
                  <a:off x="311700" y="3012850"/>
                  <a:ext cx="712200" cy="29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verage"/>
                      <a:ea typeface="Average"/>
                      <a:cs typeface="Average"/>
                      <a:sym typeface="Average"/>
                    </a:rPr>
                    <a:t>Step 1</a:t>
                  </a:r>
                  <a:endParaRPr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</p:grpSp>
          <p:grpSp>
            <p:nvGrpSpPr>
              <p:cNvPr id="91" name="Google Shape;91;p16"/>
              <p:cNvGrpSpPr/>
              <p:nvPr/>
            </p:nvGrpSpPr>
            <p:grpSpPr>
              <a:xfrm>
                <a:off x="4378050" y="3012875"/>
                <a:ext cx="3320600" cy="2094650"/>
                <a:chOff x="4378050" y="3012875"/>
                <a:chExt cx="3320600" cy="2094650"/>
              </a:xfrm>
            </p:grpSpPr>
            <p:pic>
              <p:nvPicPr>
                <p:cNvPr id="92" name="Google Shape;92;p16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378050" y="3012875"/>
                  <a:ext cx="3320600" cy="2094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3" name="Google Shape;93;p16"/>
                <p:cNvSpPr txBox="1"/>
                <p:nvPr/>
              </p:nvSpPr>
              <p:spPr>
                <a:xfrm>
                  <a:off x="4378050" y="3012875"/>
                  <a:ext cx="712200" cy="29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verage"/>
                      <a:ea typeface="Average"/>
                      <a:cs typeface="Average"/>
                      <a:sym typeface="Average"/>
                    </a:rPr>
                    <a:t>Step n</a:t>
                  </a:r>
                  <a:endParaRPr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</p:grpSp>
        </p:grpSp>
      </p:grp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03075" y="798475"/>
            <a:ext cx="2141400" cy="423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suited to homogeneous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 is evenly distributed across workers.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step is finished in the time it takes the slowest worker to complete.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15550" y="2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AD-PSGD Algorithm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970100"/>
            <a:ext cx="85206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Asynchronous Decentralized Parallel Stochastic Gradient Descent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00" y="1614650"/>
            <a:ext cx="5400101" cy="278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34600" y="1398125"/>
            <a:ext cx="3297600" cy="36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completing SGD each node randomly selects another node and synchronizes with just that node.</a:t>
            </a:r>
            <a:endParaRPr/>
          </a:p>
          <a:p>
            <a:pPr indent="-342900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adjustment to the original algorithm splits the graph equally into active and passive worker groups. Only the active group initiates synchronization. This reduced the chances of deadlock.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All-Reduce vs. AD-PSGD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2781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All-Reduce performs well in homogeneous environments but not heterogeneous.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AD-PSGD has much higher communication costs and but is resilient to heterogeneous environments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50" y="1772862"/>
            <a:ext cx="5508800" cy="21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Inefficiency in AD-PSGD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44400" y="1537025"/>
            <a:ext cx="26664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cases where multiple active nodes select the same passive node to synchronize with the operations are done sequentially rather than as a group.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300" y="1921675"/>
            <a:ext cx="5804998" cy="292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All-Reduce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25371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All-Reduce at the group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groups to synchronize with a random or “smart”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best of All-Reduce and remain resilient to “stragglers”. 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25" y="1935100"/>
            <a:ext cx="5922475" cy="29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02300" y="394075"/>
            <a:ext cx="37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Prague System Design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8849"/>
            <a:ext cx="4406875" cy="35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02300" y="1158925"/>
            <a:ext cx="42060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Worker: 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Compute &amp; apply gradients locally to update model parameters.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Sync group information from the GG.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Perform P-Reduce collectively with other group members.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