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67" r:id="rId5"/>
    <p:sldId id="266" r:id="rId6"/>
    <p:sldId id="260" r:id="rId7"/>
    <p:sldId id="262" r:id="rId8"/>
    <p:sldId id="261" r:id="rId9"/>
    <p:sldId id="264" r:id="rId10"/>
    <p:sldId id="265" r:id="rId11"/>
    <p:sldId id="268" r:id="rId12"/>
    <p:sldId id="269" r:id="rId13"/>
    <p:sldId id="270" r:id="rId14"/>
    <p:sldId id="271" r:id="rId15"/>
    <p:sldId id="273" r:id="rId16"/>
    <p:sldId id="274" r:id="rId17"/>
    <p:sldId id="283" r:id="rId18"/>
    <p:sldId id="276" r:id="rId19"/>
    <p:sldId id="277" r:id="rId20"/>
    <p:sldId id="278" r:id="rId21"/>
    <p:sldId id="279" r:id="rId22"/>
    <p:sldId id="280" r:id="rId23"/>
    <p:sldId id="281" r:id="rId24"/>
    <p:sldId id="263" r:id="rId25"/>
    <p:sldId id="28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6"/>
  </p:normalViewPr>
  <p:slideViewPr>
    <p:cSldViewPr snapToGrid="0">
      <p:cViewPr varScale="1"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96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3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91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9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47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27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675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686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6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7dd393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7dd393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13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15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52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18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108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55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7dd393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7dd393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7dd393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7dd393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06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7dd393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7dd393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7dd393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7dd393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54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dd393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dd393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39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GRNN: Low-Latency and Scalable RNN Inference on GPUs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400" dirty="0"/>
              <a:t>Connor Holmes, Daniel </a:t>
            </a:r>
            <a:r>
              <a:rPr lang="en-US" sz="2400" dirty="0" err="1"/>
              <a:t>Mawhirter</a:t>
            </a:r>
            <a:r>
              <a:rPr lang="en-US" sz="2400" dirty="0"/>
              <a:t>, </a:t>
            </a:r>
            <a:r>
              <a:rPr lang="en-US" sz="2400" dirty="0" err="1"/>
              <a:t>Yuxiong</a:t>
            </a:r>
            <a:r>
              <a:rPr lang="en-US" sz="2400" dirty="0"/>
              <a:t> He, Feng Yan, Bo Wu</a:t>
            </a:r>
          </a:p>
          <a:p>
            <a:pPr marL="0" indent="0"/>
            <a:endParaRPr lang="en-US" sz="2400" dirty="0"/>
          </a:p>
          <a:p>
            <a:pPr marL="0" indent="0"/>
            <a:r>
              <a:rPr lang="en-US" sz="2400" i="1" dirty="0"/>
              <a:t>Presentation by: </a:t>
            </a:r>
            <a:r>
              <a:rPr lang="en-US" sz="2400" dirty="0" err="1"/>
              <a:t>Sohaib</a:t>
            </a:r>
            <a:r>
              <a:rPr lang="en-US" sz="2400" dirty="0"/>
              <a:t> Ahmad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GRNN: Overview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GPU based library for RNN inference on GPUs with:</a:t>
            </a:r>
          </a:p>
          <a:p>
            <a:pPr lvl="1"/>
            <a:r>
              <a:rPr lang="en-US" dirty="0"/>
              <a:t>Low latency</a:t>
            </a:r>
          </a:p>
          <a:p>
            <a:pPr lvl="1"/>
            <a:r>
              <a:rPr lang="en-US" dirty="0"/>
              <a:t>High throughput</a:t>
            </a:r>
          </a:p>
          <a:p>
            <a:pPr lvl="1"/>
            <a:r>
              <a:rPr lang="en-US" dirty="0"/>
              <a:t>Efficient resource utilization</a:t>
            </a:r>
          </a:p>
          <a:p>
            <a:pPr lvl="1"/>
            <a:endParaRPr lang="en-US" dirty="0"/>
          </a:p>
          <a:p>
            <a:r>
              <a:rPr lang="en-US" dirty="0"/>
              <a:t>Implemented in CUDA, can be easily integrated to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Caffe</a:t>
            </a:r>
          </a:p>
          <a:p>
            <a:endParaRPr lang="en-US" dirty="0"/>
          </a:p>
          <a:p>
            <a:r>
              <a:rPr lang="en-US" dirty="0"/>
              <a:t>Supports both LSTM and GRU</a:t>
            </a:r>
          </a:p>
        </p:txBody>
      </p:sp>
    </p:spTree>
    <p:extLst>
      <p:ext uri="{BB962C8B-B14F-4D97-AF65-F5344CB8AC3E}">
        <p14:creationId xmlns:p14="http://schemas.microsoft.com/office/powerpoint/2010/main" val="11275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GRNN: Workflow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0812" cy="36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Replicate global hidden state in shared memory of each SM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Map threads to weight matrix and state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Execute operators to produce local copy of H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Synchronize all SMs and update global copy of H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030159-BE7E-4049-B342-1429790A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2" y="1544261"/>
            <a:ext cx="4893528" cy="24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4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Partitioning computation across SMs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0942" cy="36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Basic approach: </a:t>
            </a:r>
            <a:r>
              <a:rPr lang="en-US" sz="2000" dirty="0"/>
              <a:t>assign entire operators to different SMs</a:t>
            </a:r>
          </a:p>
          <a:p>
            <a:pPr lvl="1"/>
            <a:r>
              <a:rPr lang="en-US" sz="1800" b="1" dirty="0"/>
              <a:t>Problem: </a:t>
            </a:r>
            <a:r>
              <a:rPr lang="en-US" sz="1800" dirty="0"/>
              <a:t>weight matrix of matrix multiplication cannot fit into single register file</a:t>
            </a:r>
          </a:p>
          <a:p>
            <a:endParaRPr lang="en-US" sz="2000" dirty="0"/>
          </a:p>
          <a:p>
            <a:r>
              <a:rPr lang="en-US" sz="2000" b="1" dirty="0"/>
              <a:t>Solution: </a:t>
            </a:r>
            <a:r>
              <a:rPr lang="en-US" sz="2000" dirty="0"/>
              <a:t>partition multiplications across SMs</a:t>
            </a:r>
          </a:p>
          <a:p>
            <a:pPr lvl="1"/>
            <a:r>
              <a:rPr lang="en-US" sz="18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7091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Input-based tiling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6626" cy="36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Given: 2 multiplications, 4 SMs</a:t>
            </a:r>
          </a:p>
          <a:p>
            <a:endParaRPr lang="en-US" dirty="0"/>
          </a:p>
          <a:p>
            <a:r>
              <a:rPr lang="en-US" dirty="0"/>
              <a:t>Divide weight matrices across SMs</a:t>
            </a:r>
          </a:p>
          <a:p>
            <a:endParaRPr lang="en-US" dirty="0"/>
          </a:p>
          <a:p>
            <a:r>
              <a:rPr lang="en-US" dirty="0"/>
              <a:t>Perform parallel multiplications, then synchronize</a:t>
            </a:r>
          </a:p>
          <a:p>
            <a:endParaRPr lang="en-US" dirty="0"/>
          </a:p>
          <a:p>
            <a:r>
              <a:rPr lang="en-US" dirty="0"/>
              <a:t>Another synchronization needed after element-wise operations to produce final vector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550F2E-46DB-7E41-B3B3-97CCC8E4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893" y="874101"/>
            <a:ext cx="3892107" cy="417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Output-based tiling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6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Given: 2 multiplications, 4 SMs</a:t>
            </a:r>
          </a:p>
          <a:p>
            <a:endParaRPr lang="en-US" dirty="0"/>
          </a:p>
          <a:p>
            <a:r>
              <a:rPr lang="en-US" dirty="0"/>
              <a:t>Instead of going bottom-up, we work top-down</a:t>
            </a:r>
          </a:p>
          <a:p>
            <a:endParaRPr lang="en-US" dirty="0"/>
          </a:p>
          <a:p>
            <a:r>
              <a:rPr lang="en-US" dirty="0"/>
              <a:t>Place corresponding weight matrix partitions for vertical split of output on different SMs</a:t>
            </a:r>
          </a:p>
          <a:p>
            <a:endParaRPr lang="en-US" dirty="0"/>
          </a:p>
          <a:p>
            <a:r>
              <a:rPr lang="en-US" dirty="0"/>
              <a:t>Only one synchronization needed at the end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50F2E-46DB-7E41-B3B3-97CCC8E4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90385" y="1017725"/>
            <a:ext cx="3653615" cy="40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 case: GRU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119919" cy="36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Recall: dependency structure of GRU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5663D03-5F61-3B48-B574-4F8C6413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708369"/>
            <a:ext cx="711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4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 case: GRU</a:t>
            </a:r>
            <a:endParaRPr dirty="0"/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ED9256C6-E112-2841-8E46-1B50DF97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23" y="1017725"/>
            <a:ext cx="4546377" cy="1948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0E0453-A3AB-164D-8335-53E266C8C3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5923" y="2974736"/>
            <a:ext cx="4456958" cy="2066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3F2B3D-E67D-4A47-B7B1-2ABE785C6E71}"/>
              </a:ext>
            </a:extLst>
          </p:cNvPr>
          <p:cNvSpPr txBox="1"/>
          <p:nvPr/>
        </p:nvSpPr>
        <p:spPr>
          <a:xfrm>
            <a:off x="311699" y="1329070"/>
            <a:ext cx="3974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Basic strategy: </a:t>
            </a:r>
            <a:r>
              <a:rPr lang="en-US" sz="2000" dirty="0"/>
              <a:t>vertical partitioning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2 synchronizations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7334C-F790-144C-B279-428E9E04C9E9}"/>
              </a:ext>
            </a:extLst>
          </p:cNvPr>
          <p:cNvSpPr txBox="1"/>
          <p:nvPr/>
        </p:nvSpPr>
        <p:spPr>
          <a:xfrm>
            <a:off x="311699" y="2795142"/>
            <a:ext cx="397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Better approach: </a:t>
            </a:r>
            <a:r>
              <a:rPr lang="en-US" sz="1800" dirty="0"/>
              <a:t>horizontal partitioning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Need 1 synchronization + compute overhead</a:t>
            </a:r>
          </a:p>
        </p:txBody>
      </p:sp>
    </p:spTree>
    <p:extLst>
      <p:ext uri="{BB962C8B-B14F-4D97-AF65-F5344CB8AC3E}">
        <p14:creationId xmlns:p14="http://schemas.microsoft.com/office/powerpoint/2010/main" val="42577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Mapping Threads to Computation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855723" cy="36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approach: minimizes memory accesses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 load, 8 partial sums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approach: minimizes reduction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 loads, 2 partial sums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approach: middle ground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 loads, 4 partial sums</a:t>
            </a:r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50F2E-46DB-7E41-B3B3-97CCC8E4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936735"/>
            <a:ext cx="4327451" cy="42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2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Configuration Selection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6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Number of possible configurations can be over 100,000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First eliminate all that use more registers than SMs can provide</a:t>
            </a:r>
          </a:p>
          <a:p>
            <a:endParaRPr lang="en-US" dirty="0"/>
          </a:p>
          <a:p>
            <a:r>
              <a:rPr lang="en-US" dirty="0"/>
              <a:t>Then based on this cost model, top K configurations selected (K is tunable)</a:t>
            </a:r>
          </a:p>
          <a:p>
            <a:endParaRPr lang="en-US" dirty="0"/>
          </a:p>
          <a:p>
            <a:r>
              <a:rPr lang="en-US" dirty="0"/>
              <a:t>For top-5, 98% of optimal throughput achieved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67317BB-EEB7-6B4F-B092-C86CB332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660" y="1562835"/>
            <a:ext cx="4559340" cy="24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 Setup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Nvidia Titan V system, with Xeon E3-1286 v3 host with 32GB RAM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80 SMs, 12GB HBM2 memory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Theoretical peak throughput: 13.67 TFLOPS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For </a:t>
            </a:r>
            <a:r>
              <a:rPr lang="en-US" sz="2000" dirty="0" err="1"/>
              <a:t>DeepCPU</a:t>
            </a:r>
            <a:r>
              <a:rPr lang="en-US" sz="2000" dirty="0"/>
              <a:t>: Dual socket E5-2650 v4 system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Each socket: 12 cores @ 2.2 GHz</a:t>
            </a:r>
          </a:p>
        </p:txBody>
      </p:sp>
    </p:spTree>
    <p:extLst>
      <p:ext uri="{BB962C8B-B14F-4D97-AF65-F5344CB8AC3E}">
        <p14:creationId xmlns:p14="http://schemas.microsoft.com/office/powerpoint/2010/main" val="360339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efficient inference library for RNN inference on GPUs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Microsoft and Facebook run their RNN inference on CPUs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Resource wastage, as many data centers already equipped with GPUs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Basic operators in RNNs are matrix multiplications, amenable to GPUs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29% of Google’s workload on TPUs are RNNs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Results – Speedup</a:t>
            </a:r>
            <a:endParaRPr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09A970-AD26-E645-A69A-DCC07C92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9144000" cy="34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Resource Utilization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A970-AD26-E645-A69A-DCC07C92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60144" y="1017725"/>
            <a:ext cx="6223712" cy="34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0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Single vs Double Sync in GRU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A970-AD26-E645-A69A-DCC07C92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9660" y="1017725"/>
            <a:ext cx="4784680" cy="3057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364D3C-3ABE-EA4F-B7ED-6FEDC7012E71}"/>
              </a:ext>
            </a:extLst>
          </p:cNvPr>
          <p:cNvSpPr txBox="1"/>
          <p:nvPr/>
        </p:nvSpPr>
        <p:spPr>
          <a:xfrm>
            <a:off x="427275" y="4329143"/>
            <a:ext cx="8577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model size grows, overhead of reduction in single synchronization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select best one depending on model and batch size</a:t>
            </a:r>
          </a:p>
        </p:txBody>
      </p:sp>
    </p:spTree>
    <p:extLst>
      <p:ext uri="{BB962C8B-B14F-4D97-AF65-F5344CB8AC3E}">
        <p14:creationId xmlns:p14="http://schemas.microsoft.com/office/powerpoint/2010/main" val="316246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Text Classification and </a:t>
            </a:r>
            <a:r>
              <a:rPr lang="en" dirty="0" err="1"/>
              <a:t>CharRNN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A970-AD26-E645-A69A-DCC07C92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80319" y="1017725"/>
            <a:ext cx="5583361" cy="38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4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Works well for a single RNN model, takes up the entire GPU using persistent threads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Evaluating the cost of all possible configurations can be time consuming, overhead not considered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TensorRT</a:t>
            </a:r>
            <a:r>
              <a:rPr lang="en-US" dirty="0"/>
              <a:t> not included in final evaluation even though it performs better than </a:t>
            </a:r>
            <a:r>
              <a:rPr lang="en-US" dirty="0" err="1"/>
              <a:t>cuDNN</a:t>
            </a:r>
            <a:r>
              <a:rPr lang="en-US" dirty="0"/>
              <a:t> and </a:t>
            </a:r>
            <a:r>
              <a:rPr lang="en-US" dirty="0" err="1"/>
              <a:t>DeepCPU</a:t>
            </a:r>
            <a:r>
              <a:rPr lang="en-US" dirty="0"/>
              <a:t> for RNN inference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0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GRNN is a CUDA-based library to improve RNN inference using GPUs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Outperforms both CPU-based (</a:t>
            </a:r>
            <a:r>
              <a:rPr lang="en-US" dirty="0" err="1"/>
              <a:t>DeepCPU</a:t>
            </a:r>
            <a:r>
              <a:rPr lang="en-US" dirty="0"/>
              <a:t>) and GPU-based (</a:t>
            </a:r>
            <a:r>
              <a:rPr lang="en-US" dirty="0" err="1"/>
              <a:t>cuDNN</a:t>
            </a:r>
            <a:r>
              <a:rPr lang="en-US" dirty="0"/>
              <a:t>) libraries in terms of latency and resource utilization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Provides a configurable space to select the best approach given model size, input size, and hardware specifications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2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Background: GPU Architecture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700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To better utilize GPUs, first need to understand how they work</a:t>
            </a:r>
            <a:endParaRPr sz="1600" dirty="0"/>
          </a:p>
          <a:p>
            <a:pPr>
              <a:lnSpc>
                <a:spcPct val="100000"/>
              </a:lnSpc>
            </a:pPr>
            <a:endParaRPr lang="en" sz="1600" dirty="0"/>
          </a:p>
          <a:p>
            <a:pPr>
              <a:lnSpc>
                <a:spcPct val="100000"/>
              </a:lnSpc>
            </a:pPr>
            <a:r>
              <a:rPr lang="en" sz="1600" dirty="0"/>
              <a:t>Each GPU -&gt; multiple SMs</a:t>
            </a:r>
          </a:p>
          <a:p>
            <a:pPr>
              <a:lnSpc>
                <a:spcPct val="100000"/>
              </a:lnSpc>
            </a:pPr>
            <a:r>
              <a:rPr lang="en" sz="1600" dirty="0"/>
              <a:t>Thread block assigned to an SM by GPU hardware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Each SM -&gt; multiple scheduling partitions (with L1 cache)</a:t>
            </a:r>
            <a:endParaRPr sz="16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Thread block is divided into multiple warps (each of 32 threads)</a:t>
            </a:r>
            <a:endParaRPr sz="16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Warp schedulers schedule the warps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Registers &lt; L1 cache &lt; L2 cache</a:t>
            </a:r>
          </a:p>
          <a:p>
            <a:pPr marL="114300" indent="0">
              <a:lnSpc>
                <a:spcPct val="100000"/>
              </a:lnSpc>
              <a:buNone/>
            </a:pPr>
            <a:endParaRPr lang="en" sz="16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A6EF20-4DEC-234B-A19B-09874CA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792" y="1302673"/>
            <a:ext cx="4585208" cy="3116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Background: RNNs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Recurrent neural networks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Useful for modeling sequential data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1600" dirty="0"/>
              <a:t>Examples: Speech recognition, machine translation, question answering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Two popular versions: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sz="1600" dirty="0"/>
              <a:t>LSTM (long short-term memory)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sz="1600" dirty="0"/>
              <a:t>GRU (gated recurrent unit)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87078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Background: RNN Architecture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935A8F5-FD82-9546-80AF-84426469C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" y="1016458"/>
            <a:ext cx="4485232" cy="328071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D390566-8962-FA49-9EE0-FA4E9BC9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420" y="1473327"/>
            <a:ext cx="4881880" cy="2196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FE7EE-D1BA-BD4A-9C25-973A27F617ED}"/>
              </a:ext>
            </a:extLst>
          </p:cNvPr>
          <p:cNvSpPr txBox="1"/>
          <p:nvPr/>
        </p:nvSpPr>
        <p:spPr>
          <a:xfrm>
            <a:off x="1958128" y="415761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LSTM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00EA9-3087-FA47-989B-8F323123FC37}"/>
              </a:ext>
            </a:extLst>
          </p:cNvPr>
          <p:cNvSpPr txBox="1"/>
          <p:nvPr/>
        </p:nvSpPr>
        <p:spPr>
          <a:xfrm>
            <a:off x="6062230" y="415024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GRU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7F0ED-2179-1045-AFCC-1F8EB94C7C02}"/>
              </a:ext>
            </a:extLst>
          </p:cNvPr>
          <p:cNvSpPr txBox="1"/>
          <p:nvPr/>
        </p:nvSpPr>
        <p:spPr>
          <a:xfrm>
            <a:off x="311700" y="4531202"/>
            <a:ext cx="85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each iteration, input matrix (x) and previous hidden state (h</a:t>
            </a:r>
            <a:r>
              <a:rPr lang="en-US" sz="1600" baseline="-25000" dirty="0"/>
              <a:t>t-1</a:t>
            </a:r>
            <a:r>
              <a:rPr lang="en-US" sz="1600" dirty="0"/>
              <a:t>) used to update new hidden state (</a:t>
            </a:r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r>
              <a:rPr lang="en-US" sz="1600" dirty="0"/>
              <a:t>) and output</a:t>
            </a:r>
          </a:p>
        </p:txBody>
      </p:sp>
    </p:spTree>
    <p:extLst>
      <p:ext uri="{BB962C8B-B14F-4D97-AF65-F5344CB8AC3E}">
        <p14:creationId xmlns:p14="http://schemas.microsoft.com/office/powerpoint/2010/main" val="35275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existing approaches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L1. Repeated data loading</a:t>
            </a:r>
          </a:p>
          <a:p>
            <a:pPr marL="457200" lvl="1" indent="0">
              <a:buNone/>
            </a:pPr>
            <a:r>
              <a:rPr lang="en" sz="1600" dirty="0"/>
              <a:t>On each iteration, entire weight matrix is loaded from memory or L2 cache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L2. Large kernel launch overhead</a:t>
            </a:r>
          </a:p>
          <a:p>
            <a:pPr marL="457200" lvl="1" indent="0">
              <a:buNone/>
            </a:pPr>
            <a:r>
              <a:rPr lang="en" sz="1600" dirty="0"/>
              <a:t>One or more kernels (functions) launched per iteration. The overhead for such kernel launches is non-trivial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L3. Poor scalability in either model or batch size</a:t>
            </a:r>
            <a:endParaRPr lang="en-US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/>
              <a:t>DeepCPU</a:t>
            </a:r>
            <a:r>
              <a:rPr lang="en-US" sz="1600" dirty="0"/>
              <a:t> has poor scalability due to limited theoretical throughput of CPU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GPU libraries have poor scalability due to inefficient implementation despite high throughput of GPUs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 in model and batch size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753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 err="1"/>
              <a:t>Tensorflow</a:t>
            </a:r>
            <a:r>
              <a:rPr lang="en-US" sz="1600" dirty="0"/>
              <a:t> CPU the worst in all cases</a:t>
            </a:r>
          </a:p>
          <a:p>
            <a:pPr marL="285750" indent="-285750"/>
            <a:r>
              <a:rPr lang="en-US" sz="1600" dirty="0" err="1"/>
              <a:t>cuDNN</a:t>
            </a:r>
            <a:r>
              <a:rPr lang="en-US" sz="1600" dirty="0"/>
              <a:t> &lt; </a:t>
            </a:r>
            <a:r>
              <a:rPr lang="en-US" sz="1600" dirty="0" err="1"/>
              <a:t>TensorRT</a:t>
            </a:r>
            <a:r>
              <a:rPr lang="en-US" sz="1600" dirty="0"/>
              <a:t> for 5/9 configurations, but not scalable in terms of batch size</a:t>
            </a:r>
          </a:p>
          <a:p>
            <a:pPr marL="285750" indent="-285750"/>
            <a:r>
              <a:rPr lang="en-US" sz="1600" dirty="0"/>
              <a:t>For small models, </a:t>
            </a:r>
            <a:r>
              <a:rPr lang="en-US" sz="1600" dirty="0" err="1"/>
              <a:t>DeepCPU</a:t>
            </a:r>
            <a:r>
              <a:rPr lang="en-US" sz="1600" dirty="0"/>
              <a:t> &lt; </a:t>
            </a:r>
            <a:r>
              <a:rPr lang="en-US" sz="1600" dirty="0" err="1"/>
              <a:t>cuDNN</a:t>
            </a:r>
            <a:endParaRPr lang="en-US" sz="1600" dirty="0"/>
          </a:p>
          <a:p>
            <a:pPr marL="285750" indent="-285750"/>
            <a:r>
              <a:rPr lang="en-US" sz="1600" dirty="0"/>
              <a:t>For larger models, </a:t>
            </a:r>
            <a:r>
              <a:rPr lang="en-US" sz="1600" dirty="0" err="1"/>
              <a:t>cuDNN</a:t>
            </a:r>
            <a:r>
              <a:rPr lang="en-US" sz="1600" dirty="0"/>
              <a:t> &lt; </a:t>
            </a:r>
            <a:r>
              <a:rPr lang="en-US" sz="1600" dirty="0" err="1"/>
              <a:t>DeepCPU</a:t>
            </a:r>
            <a:endParaRPr lang="en-US" sz="1600" dirty="0"/>
          </a:p>
          <a:p>
            <a:pPr marL="285750" indent="-285750"/>
            <a:r>
              <a:rPr lang="en-US" sz="1600" dirty="0" err="1"/>
              <a:t>cuDNN’s</a:t>
            </a:r>
            <a:r>
              <a:rPr lang="en-US" sz="1600" dirty="0"/>
              <a:t> better scalability comes from the use of GPU rather than efficient implementation</a:t>
            </a:r>
          </a:p>
          <a:p>
            <a:pPr marL="285750" indent="-285750"/>
            <a:endParaRPr sz="16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4367ED-DCFA-B74B-BFF2-B102870C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98" y="1152475"/>
            <a:ext cx="5045202" cy="2633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EE850-B65B-5447-A8EF-DF75B175A416}"/>
              </a:ext>
            </a:extLst>
          </p:cNvPr>
          <p:cNvSpPr txBox="1"/>
          <p:nvPr/>
        </p:nvSpPr>
        <p:spPr>
          <a:xfrm>
            <a:off x="3787098" y="3921052"/>
            <a:ext cx="5197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DeepCPU</a:t>
            </a:r>
            <a:r>
              <a:rPr lang="en-US" b="1" dirty="0"/>
              <a:t>:  </a:t>
            </a:r>
            <a:r>
              <a:rPr lang="en-US" dirty="0"/>
              <a:t>Microsoft’s RNN inference library (CPU)</a:t>
            </a:r>
          </a:p>
          <a:p>
            <a:r>
              <a:rPr lang="en-US" b="1" dirty="0" err="1"/>
              <a:t>cuDNN</a:t>
            </a:r>
            <a:r>
              <a:rPr lang="en-US" b="1" dirty="0"/>
              <a:t>:	 </a:t>
            </a:r>
            <a:r>
              <a:rPr lang="en-US" dirty="0"/>
              <a:t>Nvidia’s optimization library for RNN training (GPU)</a:t>
            </a:r>
          </a:p>
          <a:p>
            <a:r>
              <a:rPr lang="en-US" b="1" dirty="0" err="1"/>
              <a:t>TensorRT</a:t>
            </a:r>
            <a:r>
              <a:rPr lang="en-US" b="1" dirty="0"/>
              <a:t>:  </a:t>
            </a:r>
            <a:r>
              <a:rPr lang="en-US" dirty="0"/>
              <a:t>Nvidia’s optimized library for RNN inference (GPU)</a:t>
            </a:r>
          </a:p>
        </p:txBody>
      </p:sp>
    </p:spTree>
    <p:extLst>
      <p:ext uri="{BB962C8B-B14F-4D97-AF65-F5344CB8AC3E}">
        <p14:creationId xmlns:p14="http://schemas.microsoft.com/office/powerpoint/2010/main" val="22259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For an LSTM model with hidden dimensions of 1024, we need </a:t>
            </a:r>
            <a:r>
              <a:rPr lang="en-US" b="1" dirty="0"/>
              <a:t>16MB </a:t>
            </a:r>
            <a:r>
              <a:rPr lang="en-US" dirty="0"/>
              <a:t>space for weights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Nvidia Volta GPU has 20MB total register file space, 10MB shared memory (we can fit the whole model)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Weights cannot stay in memory if we keep relaunching the kernel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Solution</a:t>
            </a:r>
            <a:r>
              <a:rPr lang="en-US" dirty="0"/>
              <a:t>: Use persistent threads and keep the weights loaded (addressing </a:t>
            </a:r>
            <a:r>
              <a:rPr lang="en-US" b="1" dirty="0"/>
              <a:t>L1</a:t>
            </a:r>
            <a:r>
              <a:rPr lang="en-US" dirty="0"/>
              <a:t>)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Due to usage of persistent threads, we just launch one kernel (addressing </a:t>
            </a:r>
            <a:r>
              <a:rPr lang="en-US" b="1" dirty="0"/>
              <a:t>L2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Due to weight data reuse, scalability also improves (addressing </a:t>
            </a:r>
            <a:r>
              <a:rPr lang="en-US" b="1" dirty="0"/>
              <a:t>L3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Global synchronization of persistent threads is non-trivial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How to map threads to operators?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Due to many possible configurations, exhaustive search over configuration space is very time consuming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3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988</Words>
  <Application>Microsoft Macintosh PowerPoint</Application>
  <PresentationFormat>On-screen Show (16:9)</PresentationFormat>
  <Paragraphs>150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GRNN: Low-Latency and Scalable RNN Inference on GPUs</vt:lpstr>
      <vt:lpstr>Motivation</vt:lpstr>
      <vt:lpstr>Background: GPU Architecture</vt:lpstr>
      <vt:lpstr>Background: RNNs</vt:lpstr>
      <vt:lpstr>Background: RNN Architecture</vt:lpstr>
      <vt:lpstr>Limitations of existing approaches</vt:lpstr>
      <vt:lpstr>Scalability in model and batch size</vt:lpstr>
      <vt:lpstr>Opportunities</vt:lpstr>
      <vt:lpstr>Challenges</vt:lpstr>
      <vt:lpstr>GRNN: Overview</vt:lpstr>
      <vt:lpstr>GRNN: Workflow</vt:lpstr>
      <vt:lpstr>Partitioning computation across SMs</vt:lpstr>
      <vt:lpstr>Input-based tiling</vt:lpstr>
      <vt:lpstr>Output-based tiling</vt:lpstr>
      <vt:lpstr>Special case: GRU</vt:lpstr>
      <vt:lpstr>Special case: GRU</vt:lpstr>
      <vt:lpstr>Mapping Threads to Computation</vt:lpstr>
      <vt:lpstr>Configuration Selection</vt:lpstr>
      <vt:lpstr>Experimental Setup</vt:lpstr>
      <vt:lpstr>Results – Speedup</vt:lpstr>
      <vt:lpstr>Results – Resource Utilization</vt:lpstr>
      <vt:lpstr>Results – Single vs Double Sync in GRU</vt:lpstr>
      <vt:lpstr>Results – Text Classification and CharRNN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GRNN: Low-Latency and Scalable RNN Inference on GPUs</dc:title>
  <cp:lastModifiedBy>Sohaib Ahmad</cp:lastModifiedBy>
  <cp:revision>135</cp:revision>
  <dcterms:modified xsi:type="dcterms:W3CDTF">2020-09-30T05:45:32Z</dcterms:modified>
</cp:coreProperties>
</file>