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8" r:id="rId2"/>
    <p:sldId id="271" r:id="rId3"/>
    <p:sldId id="269" r:id="rId4"/>
    <p:sldId id="270" r:id="rId5"/>
    <p:sldId id="272" r:id="rId6"/>
    <p:sldId id="273" r:id="rId7"/>
    <p:sldId id="274" r:id="rId8"/>
    <p:sldId id="275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679"/>
  </p:normalViewPr>
  <p:slideViewPr>
    <p:cSldViewPr snapToGrid="0">
      <p:cViewPr varScale="1">
        <p:scale>
          <a:sx n="139" d="100"/>
          <a:sy n="139" d="100"/>
        </p:scale>
        <p:origin x="60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c7dd3938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c7dd3938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c7dd3938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c7dd3938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4741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c7dd3938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c7dd3938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8079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c7dd3938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c7dd3938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6969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c7dd3938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c7dd3938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3201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c7dd3938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c7dd3938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8720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c7dd3938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c7dd3938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4303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c7dd3938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c7dd3938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6316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Implementation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370028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/>
              <a:t>uLayer</a:t>
            </a:r>
            <a:r>
              <a:rPr lang="en-US" sz="1600" dirty="0"/>
              <a:t> consists of three parts: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/>
              <a:t>NN Partitioner</a:t>
            </a:r>
          </a:p>
          <a:p>
            <a:pPr marL="482600" lvl="1" indent="0">
              <a:spcBef>
                <a:spcPts val="0"/>
              </a:spcBef>
              <a:buNone/>
            </a:pPr>
            <a:r>
              <a:rPr lang="en-US" sz="1200" dirty="0"/>
              <a:t>For each layer, decides split ratio (0 &lt;= p &lt;= 1) for channel-wise workload distribution</a:t>
            </a:r>
          </a:p>
          <a:p>
            <a:pPr marL="482600" lvl="1" indent="0">
              <a:spcBef>
                <a:spcPts val="0"/>
              </a:spcBef>
              <a:buNone/>
            </a:pPr>
            <a:endParaRPr lang="en-US" sz="1200" dirty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/>
              <a:t>Latency Predictor</a:t>
            </a:r>
          </a:p>
          <a:p>
            <a:pPr marL="482600" lvl="1" indent="0">
              <a:spcBef>
                <a:spcPts val="0"/>
              </a:spcBef>
              <a:buNone/>
            </a:pPr>
            <a:r>
              <a:rPr lang="en-US" sz="1200" dirty="0"/>
              <a:t>Given parameters of an NN layer and p, estimates execution latency of the layer (extending Neurosurgeon’s model</a:t>
            </a:r>
            <a:r>
              <a:rPr lang="en-US" sz="1200" baseline="30000" dirty="0"/>
              <a:t>[1]</a:t>
            </a:r>
            <a:r>
              <a:rPr lang="en-US" sz="1200" dirty="0"/>
              <a:t>)</a:t>
            </a:r>
          </a:p>
          <a:p>
            <a:pPr marL="482600" lvl="1" indent="0">
              <a:spcBef>
                <a:spcPts val="0"/>
              </a:spcBef>
              <a:buNone/>
            </a:pPr>
            <a:endParaRPr lang="en-US" sz="1200" dirty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/>
              <a:t>NN Executor</a:t>
            </a:r>
          </a:p>
          <a:p>
            <a:pPr marL="482600" lvl="1" indent="0">
              <a:spcBef>
                <a:spcPts val="0"/>
              </a:spcBef>
              <a:buNone/>
            </a:pPr>
            <a:r>
              <a:rPr lang="en-US" sz="1200" dirty="0"/>
              <a:t>Uploads filter values of NN to CPU and GPU memory, converts QUInt8 to F16 for GPU, executes</a:t>
            </a:r>
            <a:endParaRPr lang="en" sz="1200" dirty="0"/>
          </a:p>
          <a:p>
            <a:pPr marL="114300" indent="0">
              <a:lnSpc>
                <a:spcPct val="100000"/>
              </a:lnSpc>
              <a:buNone/>
            </a:pPr>
            <a:endParaRPr lang="en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A6EF20-4DEC-234B-A19B-09874CA22E7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116794" y="1302673"/>
            <a:ext cx="3469203" cy="31160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050190-0885-144E-9987-2B1342200F87}"/>
              </a:ext>
            </a:extLst>
          </p:cNvPr>
          <p:cNvSpPr txBox="1"/>
          <p:nvPr/>
        </p:nvSpPr>
        <p:spPr>
          <a:xfrm>
            <a:off x="311700" y="4609832"/>
            <a:ext cx="84391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[1] Yiping Kang, Johann </a:t>
            </a:r>
            <a:r>
              <a:rPr lang="en-US" sz="900" dirty="0" err="1"/>
              <a:t>Hauswald</a:t>
            </a:r>
            <a:r>
              <a:rPr lang="en-US" sz="900" dirty="0"/>
              <a:t>, Cao Gao, Austin </a:t>
            </a:r>
            <a:r>
              <a:rPr lang="en-US" sz="900" dirty="0" err="1"/>
              <a:t>Rovinski</a:t>
            </a:r>
            <a:r>
              <a:rPr lang="en-US" sz="900" dirty="0"/>
              <a:t>, Trevor </a:t>
            </a:r>
            <a:r>
              <a:rPr lang="en-US" sz="900" dirty="0" err="1"/>
              <a:t>Mudge</a:t>
            </a:r>
            <a:r>
              <a:rPr lang="en-US" sz="900" dirty="0"/>
              <a:t>, Jason Mars, and </a:t>
            </a:r>
            <a:r>
              <a:rPr lang="en-US" sz="900" dirty="0" err="1"/>
              <a:t>Linjia</a:t>
            </a:r>
            <a:r>
              <a:rPr lang="en-US" sz="900" dirty="0"/>
              <a:t> Tang. 2017. Neurosurgeon: Collaborative Intelligence Between the Cloud and Mobile Edge. In Proc. 22</a:t>
            </a:r>
            <a:r>
              <a:rPr lang="en-US" sz="900" baseline="30000" dirty="0"/>
              <a:t>nd</a:t>
            </a:r>
            <a:r>
              <a:rPr lang="en-US" sz="900" dirty="0"/>
              <a:t> ACM International Conference on Architectural Support for Operating Systems and Programming Languages (ASPLOS).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uLayer</a:t>
            </a:r>
            <a:r>
              <a:rPr lang="en" dirty="0"/>
              <a:t> Framework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370028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114300" indent="0">
              <a:lnSpc>
                <a:spcPct val="100000"/>
              </a:lnSpc>
              <a:buNone/>
            </a:pPr>
            <a:r>
              <a:rPr lang="en-US" sz="1600" dirty="0"/>
              <a:t>Two </a:t>
            </a:r>
            <a:r>
              <a:rPr lang="en-US" sz="1600" dirty="0" err="1"/>
              <a:t>middlewares</a:t>
            </a:r>
            <a:r>
              <a:rPr lang="en-US" sz="1600" dirty="0"/>
              <a:t> used:</a:t>
            </a:r>
          </a:p>
          <a:p>
            <a:pPr marL="114300" indent="0">
              <a:lnSpc>
                <a:spcPct val="100000"/>
              </a:lnSpc>
              <a:buNone/>
            </a:pPr>
            <a:endParaRPr lang="en-US" sz="1600" dirty="0"/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ARM Compute Library (mostly)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endParaRPr lang="en-US" sz="1600" dirty="0"/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600" dirty="0" err="1"/>
              <a:t>gemmlowp</a:t>
            </a:r>
            <a:r>
              <a:rPr lang="en-US" sz="1600" dirty="0"/>
              <a:t> for CPU (for GEMM or </a:t>
            </a:r>
            <a:r>
              <a:rPr lang="en-US" sz="1600" dirty="0" err="1"/>
              <a:t>GEneralized</a:t>
            </a:r>
            <a:r>
              <a:rPr lang="en-US" sz="1600" dirty="0"/>
              <a:t> Matrix Multiplications in convolutional and FC layers)</a:t>
            </a:r>
          </a:p>
          <a:p>
            <a:pPr lvl="1">
              <a:lnSpc>
                <a:spcPct val="100000"/>
              </a:lnSpc>
            </a:pPr>
            <a:r>
              <a:rPr lang="en" dirty="0"/>
              <a:t>Operates on QUInt8 values by default, improving performance</a:t>
            </a:r>
          </a:p>
          <a:p>
            <a:pPr>
              <a:lnSpc>
                <a:spcPct val="100000"/>
              </a:lnSpc>
            </a:pPr>
            <a:endParaRPr lang="en" dirty="0"/>
          </a:p>
          <a:p>
            <a:pPr>
              <a:lnSpc>
                <a:spcPct val="100000"/>
              </a:lnSpc>
            </a:pPr>
            <a:r>
              <a:rPr lang="en" dirty="0"/>
              <a:t>Asynchronous GPU commands to hide invocation latency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A6EF20-4DEC-234B-A19B-09874CA22E7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73972" y="1192291"/>
            <a:ext cx="4370028" cy="326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83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Experimental Setup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772364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Two mobile SoCs: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Samsung </a:t>
            </a:r>
            <a:r>
              <a:rPr lang="en-US" dirty="0" err="1"/>
              <a:t>Exynos</a:t>
            </a:r>
            <a:r>
              <a:rPr lang="en-US" dirty="0"/>
              <a:t> 7420 (high-end mobile)</a:t>
            </a:r>
          </a:p>
          <a:p>
            <a:pPr marL="742950" lvl="1" indent="-285750">
              <a:spcBef>
                <a:spcPts val="0"/>
              </a:spcBef>
            </a:pPr>
            <a:r>
              <a:rPr lang="en-US" dirty="0"/>
              <a:t>Four high-performance 2.1GHz CPU cores</a:t>
            </a:r>
          </a:p>
          <a:p>
            <a:pPr marL="742950" lvl="1" indent="-285750">
              <a:spcBef>
                <a:spcPts val="0"/>
              </a:spcBef>
            </a:pPr>
            <a:r>
              <a:rPr lang="en" dirty="0"/>
              <a:t>Four energy-efficient 1.5GHz CPU cores</a:t>
            </a:r>
          </a:p>
          <a:p>
            <a:pPr marL="742950" lvl="1" indent="-285750">
              <a:spcBef>
                <a:spcPts val="0"/>
              </a:spcBef>
            </a:pPr>
            <a:r>
              <a:rPr lang="en" dirty="0"/>
              <a:t>Octa-core 700MHz GPU</a:t>
            </a:r>
          </a:p>
          <a:p>
            <a:pPr marL="342900">
              <a:buFont typeface="+mj-lt"/>
              <a:buAutoNum type="arabicPeriod"/>
            </a:pPr>
            <a:endParaRPr lang="en" dirty="0"/>
          </a:p>
          <a:p>
            <a:pPr marL="228600" lvl="0" indent="-228600">
              <a:buFont typeface="+mj-lt"/>
              <a:buAutoNum type="arabicPeriod"/>
            </a:pPr>
            <a:r>
              <a:rPr lang="en-US" dirty="0"/>
              <a:t>Samsung </a:t>
            </a:r>
            <a:r>
              <a:rPr lang="en-US" dirty="0" err="1"/>
              <a:t>Exynos</a:t>
            </a:r>
            <a:r>
              <a:rPr lang="en-US" dirty="0"/>
              <a:t> 7880 (mid-range mobile)</a:t>
            </a:r>
          </a:p>
          <a:p>
            <a:pPr marL="742950" lvl="1" indent="-285750">
              <a:spcBef>
                <a:spcPts val="0"/>
              </a:spcBef>
            </a:pPr>
            <a:r>
              <a:rPr lang="en-US" dirty="0"/>
              <a:t>Eight 1.9GHz CPU cores</a:t>
            </a:r>
          </a:p>
          <a:p>
            <a:pPr marL="742950" lvl="1" indent="-285750">
              <a:spcBef>
                <a:spcPts val="0"/>
              </a:spcBef>
            </a:pPr>
            <a:r>
              <a:rPr lang="en" dirty="0"/>
              <a:t>Triple-core 962MHz GPU</a:t>
            </a:r>
          </a:p>
          <a:p>
            <a:pPr marL="742950" lvl="1" indent="-285750">
              <a:spcBef>
                <a:spcPts val="0"/>
              </a:spcBef>
            </a:pPr>
            <a:endParaRPr lang="en" dirty="0"/>
          </a:p>
          <a:p>
            <a:pPr marL="285750" indent="-285750"/>
            <a:r>
              <a:rPr lang="en"/>
              <a:t>HV </a:t>
            </a:r>
            <a:r>
              <a:rPr lang="en" dirty="0"/>
              <a:t>Power Monitor to measure energy consumption</a:t>
            </a:r>
          </a:p>
          <a:p>
            <a:pPr marL="114300" indent="0">
              <a:lnSpc>
                <a:spcPct val="100000"/>
              </a:lnSpc>
              <a:buNone/>
            </a:pPr>
            <a:endParaRPr lang="en" sz="1600" dirty="0"/>
          </a:p>
        </p:txBody>
      </p:sp>
      <p:pic>
        <p:nvPicPr>
          <p:cNvPr id="6" name="Picture 5" descr="A close up of a computer&#10;&#10;Description automatically generated">
            <a:extLst>
              <a:ext uri="{FF2B5EF4-FFF2-40B4-BE49-F238E27FC236}">
                <a16:creationId xmlns:a16="http://schemas.microsoft.com/office/drawing/2014/main" id="{F0EC2619-8AE2-4B4C-942F-D79D7B1EE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912" y="1017725"/>
            <a:ext cx="4133088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697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Models and Dataset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82646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Five representative NNs: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 err="1"/>
              <a:t>GoogLeNet</a:t>
            </a:r>
            <a:endParaRPr lang="en-US" sz="1600" dirty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 err="1"/>
              <a:t>SqueezeNet</a:t>
            </a:r>
            <a:r>
              <a:rPr lang="en-US" sz="1600" dirty="0"/>
              <a:t> v1.1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600" dirty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/>
              <a:t>VGG-16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 err="1"/>
              <a:t>AlexNet</a:t>
            </a:r>
            <a:endParaRPr lang="en-US" sz="1600" dirty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600" dirty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 err="1"/>
              <a:t>MobileNet</a:t>
            </a:r>
            <a:r>
              <a:rPr lang="en-US" sz="1600" dirty="0"/>
              <a:t> v1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600" dirty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They all use the ImageNet dataset</a:t>
            </a:r>
            <a:endParaRPr lang="en" dirty="0"/>
          </a:p>
          <a:p>
            <a:pPr marL="114300" indent="0">
              <a:lnSpc>
                <a:spcPct val="100000"/>
              </a:lnSpc>
              <a:buNone/>
            </a:pPr>
            <a:endParaRPr lang="en" sz="1600" dirty="0"/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B244FDBB-18CD-2A44-9835-8B764CFAC889}"/>
              </a:ext>
            </a:extLst>
          </p:cNvPr>
          <p:cNvSpPr/>
          <p:nvPr/>
        </p:nvSpPr>
        <p:spPr>
          <a:xfrm>
            <a:off x="2779776" y="1783080"/>
            <a:ext cx="356616" cy="60350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6FEF3E7B-1DB7-874B-BA0E-4CBD4FF87959}"/>
              </a:ext>
            </a:extLst>
          </p:cNvPr>
          <p:cNvSpPr/>
          <p:nvPr/>
        </p:nvSpPr>
        <p:spPr>
          <a:xfrm>
            <a:off x="2779776" y="2572473"/>
            <a:ext cx="356616" cy="60350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E039BC97-E131-9E42-A878-0C912CA12322}"/>
              </a:ext>
            </a:extLst>
          </p:cNvPr>
          <p:cNvSpPr/>
          <p:nvPr/>
        </p:nvSpPr>
        <p:spPr>
          <a:xfrm>
            <a:off x="2779776" y="3310727"/>
            <a:ext cx="356616" cy="60350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FFA1CD-C1FB-F940-89BE-75A3ADCCC238}"/>
              </a:ext>
            </a:extLst>
          </p:cNvPr>
          <p:cNvSpPr txBox="1"/>
          <p:nvPr/>
        </p:nvSpPr>
        <p:spPr>
          <a:xfrm>
            <a:off x="3456432" y="1915555"/>
            <a:ext cx="30444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NNs having divergent branches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07213A-4946-DE4C-9AF2-9D98CC359337}"/>
              </a:ext>
            </a:extLst>
          </p:cNvPr>
          <p:cNvSpPr txBox="1"/>
          <p:nvPr/>
        </p:nvSpPr>
        <p:spPr>
          <a:xfrm>
            <a:off x="3456432" y="2691398"/>
            <a:ext cx="30107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Early NNs with large filter sizes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D3DB5F-EE83-5444-98DD-0E4488E366ED}"/>
              </a:ext>
            </a:extLst>
          </p:cNvPr>
          <p:cNvSpPr txBox="1"/>
          <p:nvPr/>
        </p:nvSpPr>
        <p:spPr>
          <a:xfrm>
            <a:off x="3456432" y="3443202"/>
            <a:ext cx="1595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Small-scale NN</a:t>
            </a:r>
          </a:p>
        </p:txBody>
      </p:sp>
    </p:spTree>
    <p:extLst>
      <p:ext uri="{BB962C8B-B14F-4D97-AF65-F5344CB8AC3E}">
        <p14:creationId xmlns:p14="http://schemas.microsoft.com/office/powerpoint/2010/main" val="208679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3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Results – Latency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4273663"/>
            <a:ext cx="8320236" cy="4815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lnSpc>
                <a:spcPct val="100000"/>
              </a:lnSpc>
              <a:buNone/>
            </a:pPr>
            <a:r>
              <a:rPr lang="en" sz="1600" dirty="0" err="1"/>
              <a:t>uLayer</a:t>
            </a:r>
            <a:r>
              <a:rPr lang="en" sz="1600" dirty="0"/>
              <a:t> beats layer-to-processor mechanism by 59.9% (high-end) and 69.6% (mid-range)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EC2619-8AE2-4B4C-942F-D79D7B1EE9F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69082" y="1017725"/>
            <a:ext cx="7405836" cy="315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94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Contribution of each optimization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4125775"/>
            <a:ext cx="8520600" cy="4815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/>
              <a:t>Channel-wise distribution contributes most to </a:t>
            </a:r>
            <a:r>
              <a:rPr lang="en-US" sz="1400" dirty="0" err="1"/>
              <a:t>AlexNet</a:t>
            </a:r>
            <a:r>
              <a:rPr lang="en-US" sz="1400" dirty="0"/>
              <a:t> having few, large convolutional layers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/>
              <a:t>Processor-friendly quantization helps </a:t>
            </a:r>
            <a:r>
              <a:rPr lang="en-US" sz="1400" dirty="0" err="1"/>
              <a:t>GoogLeNet</a:t>
            </a:r>
            <a:r>
              <a:rPr lang="en-US" sz="1400" dirty="0"/>
              <a:t> due to many conv layers with small filters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/>
              <a:t>Branch distribution helps </a:t>
            </a:r>
            <a:r>
              <a:rPr lang="en-US" sz="1400" dirty="0" err="1"/>
              <a:t>GoogLeNet</a:t>
            </a:r>
            <a:r>
              <a:rPr lang="en-US" sz="1400" dirty="0"/>
              <a:t> and </a:t>
            </a:r>
            <a:r>
              <a:rPr lang="en-US" sz="1400" dirty="0" err="1"/>
              <a:t>SqueezeNet</a:t>
            </a:r>
            <a:r>
              <a:rPr lang="en-US" sz="1400" dirty="0"/>
              <a:t> by exploiting divergent branches</a:t>
            </a:r>
          </a:p>
          <a:p>
            <a:pPr marL="114300" indent="0">
              <a:lnSpc>
                <a:spcPct val="100000"/>
              </a:lnSpc>
              <a:buNone/>
            </a:pPr>
            <a:endParaRPr lang="en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EC2619-8AE2-4B4C-942F-D79D7B1EE9F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69082" y="1017725"/>
            <a:ext cx="7405836" cy="305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45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 – Energy consumption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4125775"/>
            <a:ext cx="8520600" cy="4815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Energy efficiency is due to: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/>
              <a:t>Lower execution latency compared to other approaches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/>
              <a:t>Reduction in memory bandwidth access when using 8-bit QUInt8 instead of 32-bit F32</a:t>
            </a:r>
          </a:p>
          <a:p>
            <a:pPr marL="114300" indent="0">
              <a:lnSpc>
                <a:spcPct val="100000"/>
              </a:lnSpc>
              <a:buNone/>
            </a:pPr>
            <a:endParaRPr lang="en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EC2619-8AE2-4B4C-942F-D79D7B1EE9F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88938" y="1017725"/>
            <a:ext cx="6966124" cy="315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25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292804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600" dirty="0"/>
              <a:t>Existing mobile NN frameworks optimize performance by distributing layers to different hardware resources, bound by performance of a single processor</a:t>
            </a:r>
          </a:p>
          <a:p>
            <a:pPr>
              <a:lnSpc>
                <a:spcPct val="150000"/>
              </a:lnSpc>
            </a:pPr>
            <a:endParaRPr lang="en" sz="1600" dirty="0"/>
          </a:p>
          <a:p>
            <a:pPr>
              <a:lnSpc>
                <a:spcPct val="150000"/>
              </a:lnSpc>
            </a:pPr>
            <a:r>
              <a:rPr lang="en" sz="1600" dirty="0" err="1"/>
              <a:t>uLayer</a:t>
            </a:r>
            <a:r>
              <a:rPr lang="en" sz="1600" dirty="0"/>
              <a:t> uses </a:t>
            </a:r>
            <a:r>
              <a:rPr lang="en" sz="1600" b="1" dirty="0"/>
              <a:t>both CPU and GPU </a:t>
            </a:r>
            <a:r>
              <a:rPr lang="en" sz="1600" dirty="0"/>
              <a:t>to accelerate each NN layer</a:t>
            </a:r>
          </a:p>
          <a:p>
            <a:pPr>
              <a:lnSpc>
                <a:spcPct val="150000"/>
              </a:lnSpc>
            </a:pPr>
            <a:endParaRPr lang="en" sz="1600" dirty="0"/>
          </a:p>
          <a:p>
            <a:pPr>
              <a:lnSpc>
                <a:spcPct val="150000"/>
              </a:lnSpc>
            </a:pPr>
            <a:r>
              <a:rPr lang="en" sz="1600" dirty="0" err="1"/>
              <a:t>uLayer</a:t>
            </a:r>
            <a:r>
              <a:rPr lang="en" sz="1600" dirty="0"/>
              <a:t> reduces latency by up to </a:t>
            </a:r>
            <a:r>
              <a:rPr lang="en" sz="1600" b="1" dirty="0"/>
              <a:t>69.6%</a:t>
            </a:r>
            <a:r>
              <a:rPr lang="en" sz="1600" dirty="0"/>
              <a:t> and improves energy efficiency by up to </a:t>
            </a:r>
            <a:r>
              <a:rPr lang="en" sz="1600" b="1" dirty="0"/>
              <a:t>58.1%</a:t>
            </a:r>
          </a:p>
        </p:txBody>
      </p:sp>
    </p:spTree>
    <p:extLst>
      <p:ext uri="{BB962C8B-B14F-4D97-AF65-F5344CB8AC3E}">
        <p14:creationId xmlns:p14="http://schemas.microsoft.com/office/powerpoint/2010/main" val="134063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389</Words>
  <Application>Microsoft Macintosh PowerPoint</Application>
  <PresentationFormat>On-screen Show (16:9)</PresentationFormat>
  <Paragraphs>67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Simple Light</vt:lpstr>
      <vt:lpstr>Implementation</vt:lpstr>
      <vt:lpstr>uLayer Framework</vt:lpstr>
      <vt:lpstr>Experimental Setup</vt:lpstr>
      <vt:lpstr>Models and Dataset</vt:lpstr>
      <vt:lpstr>Results – Latency</vt:lpstr>
      <vt:lpstr>Contribution of each optimization</vt:lpstr>
      <vt:lpstr>Results – Energy consumption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GRNN: Low-Latency and Scalable RNN Inference on GPUs</dc:title>
  <cp:lastModifiedBy>Sohaib Ahmad</cp:lastModifiedBy>
  <cp:revision>213</cp:revision>
  <dcterms:modified xsi:type="dcterms:W3CDTF">2020-09-30T15:03:32Z</dcterms:modified>
</cp:coreProperties>
</file>