
<file path=[Content_Types].xml><?xml version="1.0" encoding="utf-8"?>
<Types xmlns="http://schemas.openxmlformats.org/package/2006/content-types">
  <Default Extension="xml" ContentType="application/xml"/>
  <Default Extension="mp4" ContentType="video/mp4"/>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 id="2147483654" r:id="rId2"/>
  </p:sldMasterIdLst>
  <p:notesMasterIdLst>
    <p:notesMasterId r:id="rId25"/>
  </p:notesMasterIdLst>
  <p:sldIdLst>
    <p:sldId id="256" r:id="rId3"/>
    <p:sldId id="257" r:id="rId4"/>
    <p:sldId id="258" r:id="rId5"/>
    <p:sldId id="259" r:id="rId6"/>
    <p:sldId id="260" r:id="rId7"/>
    <p:sldId id="279"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6" r:id="rId21"/>
    <p:sldId id="277" r:id="rId22"/>
    <p:sldId id="273" r:id="rId23"/>
    <p:sldId id="278"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270"/>
    <p:restoredTop sz="77150"/>
  </p:normalViewPr>
  <p:slideViewPr>
    <p:cSldViewPr snapToGrid="0" snapToObjects="1">
      <p:cViewPr varScale="1">
        <p:scale>
          <a:sx n="109" d="100"/>
          <a:sy n="109" d="100"/>
        </p:scale>
        <p:origin x="51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notesMaster" Target="notesMasters/notes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Shape 36"/>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r>
              <a:rPr lang="en" dirty="0"/>
              <a:t>I’m going to give an introduction to </a:t>
            </a:r>
            <a:r>
              <a:rPr lang="en" dirty="0" err="1"/>
              <a:t>MobiRNN</a:t>
            </a:r>
            <a:r>
              <a:rPr lang="en" dirty="0"/>
              <a:t>, a deep inference framework for recurrent neural networks on mobile GPU. </a:t>
            </a:r>
          </a:p>
        </p:txBody>
      </p:sp>
      <p:sp>
        <p:nvSpPr>
          <p:cNvPr id="37" name="Shape 37"/>
          <p:cNvSpPr>
            <a:spLocks noGrp="1" noRot="1" noChangeAspect="1"/>
          </p:cNvSpPr>
          <p:nvPr>
            <p:ph type="sldImg" idx="2"/>
          </p:nvPr>
        </p:nvSpPr>
        <p:spPr>
          <a:xfrm>
            <a:off x="380999"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Shape 248"/>
          <p:cNvSpPr txBox="1">
            <a:spLocks noGrp="1"/>
          </p:cNvSpPr>
          <p:nvPr>
            <p:ph type="body" idx="1"/>
          </p:nvPr>
        </p:nvSpPr>
        <p:spPr>
          <a:xfrm>
            <a:off x="914400" y="4343400"/>
            <a:ext cx="5029200" cy="4114800"/>
          </a:xfrm>
          <a:prstGeom prst="rect">
            <a:avLst/>
          </a:prstGeom>
          <a:noFill/>
          <a:ln>
            <a:noFill/>
          </a:ln>
        </p:spPr>
        <p:txBody>
          <a:bodyPr lIns="91425" tIns="91425" rIns="91425" bIns="91425" anchor="ctr" anchorCtr="0">
            <a:noAutofit/>
          </a:bodyPr>
          <a:lstStyle/>
          <a:p>
            <a:r>
              <a:rPr lang="en-US" sz="1100" dirty="0" smtClean="0"/>
              <a:t>Given the scheduling overhead it makes sense to have fewer units to schedule for the mobile GPUs.</a:t>
            </a:r>
          </a:p>
          <a:p>
            <a:endParaRPr lang="en-US" sz="1100" dirty="0" smtClean="0"/>
          </a:p>
          <a:p>
            <a:r>
              <a:rPr lang="en-US" sz="1100" dirty="0" smtClean="0"/>
              <a:t>Instead of having the developer worry about the right factorization, we leverage </a:t>
            </a:r>
            <a:r>
              <a:rPr lang="en-US" sz="1100" dirty="0" err="1" smtClean="0"/>
              <a:t>renderscript</a:t>
            </a:r>
            <a:r>
              <a:rPr lang="en-US" sz="1100" dirty="0" smtClean="0"/>
              <a:t>, a parallelization framework that has been used successfully in recent systems.</a:t>
            </a:r>
            <a:endParaRPr dirty="0">
              <a:solidFill>
                <a:schemeClr val="dk1"/>
              </a:solidFill>
              <a:latin typeface="Times New Roman"/>
              <a:ea typeface="Times New Roman"/>
              <a:cs typeface="Times New Roman"/>
              <a:sym typeface="Times New Roman"/>
            </a:endParaRPr>
          </a:p>
          <a:p>
            <a:pPr lvl="0" rtl="0">
              <a:spcBef>
                <a:spcPts val="0"/>
              </a:spcBef>
              <a:buNone/>
            </a:pPr>
            <a:r>
              <a:rPr lang="en" dirty="0">
                <a:solidFill>
                  <a:schemeClr val="dk1"/>
                </a:solidFill>
                <a:latin typeface="Times New Roman"/>
                <a:ea typeface="Times New Roman"/>
                <a:cs typeface="Times New Roman"/>
                <a:sym typeface="Times New Roman"/>
              </a:rPr>
              <a:t>At its core, </a:t>
            </a:r>
            <a:r>
              <a:rPr lang="en" dirty="0" err="1">
                <a:solidFill>
                  <a:schemeClr val="dk1"/>
                </a:solidFill>
                <a:latin typeface="Times New Roman"/>
                <a:ea typeface="Times New Roman"/>
                <a:cs typeface="Times New Roman"/>
                <a:sym typeface="Times New Roman"/>
              </a:rPr>
              <a:t>RenderScript</a:t>
            </a:r>
            <a:r>
              <a:rPr lang="en" dirty="0">
                <a:solidFill>
                  <a:schemeClr val="dk1"/>
                </a:solidFill>
                <a:latin typeface="Times New Roman"/>
                <a:ea typeface="Times New Roman"/>
                <a:cs typeface="Times New Roman"/>
                <a:sym typeface="Times New Roman"/>
              </a:rPr>
              <a:t> offers a way to define computation in terms of some custom data structures designed for data parallel operations, which are then automatically broken down into work units that get executed in the GPU. In </a:t>
            </a:r>
            <a:r>
              <a:rPr lang="en-US" dirty="0" smtClean="0">
                <a:solidFill>
                  <a:schemeClr val="dk1"/>
                </a:solidFill>
                <a:latin typeface="Times New Roman"/>
                <a:ea typeface="Times New Roman"/>
                <a:cs typeface="Times New Roman"/>
                <a:sym typeface="Times New Roman"/>
              </a:rPr>
              <a:t>the matrix multiplication example,</a:t>
            </a:r>
            <a:r>
              <a:rPr lang="en-US" baseline="0" dirty="0" smtClean="0">
                <a:solidFill>
                  <a:schemeClr val="dk1"/>
                </a:solidFill>
                <a:latin typeface="Times New Roman"/>
                <a:ea typeface="Times New Roman"/>
                <a:cs typeface="Times New Roman"/>
                <a:sym typeface="Times New Roman"/>
              </a:rPr>
              <a:t> a batch of small work units are pushed to the mobile GPU  instead of one by one.</a:t>
            </a:r>
            <a:endParaRPr lang="en" dirty="0">
              <a:solidFill>
                <a:schemeClr val="dk1"/>
              </a:solidFill>
              <a:latin typeface="Times New Roman"/>
              <a:ea typeface="Times New Roman"/>
              <a:cs typeface="Times New Roman"/>
              <a:sym typeface="Times New Roman"/>
            </a:endParaRPr>
          </a:p>
        </p:txBody>
      </p:sp>
      <p:sp>
        <p:nvSpPr>
          <p:cNvPr id="249" name="Shape 2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txBox="1">
            <a:spLocks noGrp="1"/>
          </p:cNvSpPr>
          <p:nvPr>
            <p:ph type="body" idx="1"/>
          </p:nvPr>
        </p:nvSpPr>
        <p:spPr>
          <a:xfrm>
            <a:off x="914400" y="4343400"/>
            <a:ext cx="5029200" cy="4114800"/>
          </a:xfrm>
          <a:prstGeom prst="rect">
            <a:avLst/>
          </a:prstGeom>
          <a:noFill/>
          <a:ln>
            <a:noFill/>
          </a:ln>
        </p:spPr>
        <p:txBody>
          <a:bodyPr lIns="91425" tIns="91425" rIns="91425" bIns="91425" anchor="ctr" anchorCtr="0">
            <a:noAutofit/>
          </a:bodyPr>
          <a:lstStyle/>
          <a:p>
            <a:r>
              <a:rPr lang="en-US" sz="1100" dirty="0" smtClean="0"/>
              <a:t>The idea behind </a:t>
            </a:r>
            <a:r>
              <a:rPr lang="en-US" sz="1100" dirty="0" err="1" smtClean="0"/>
              <a:t>renderscript</a:t>
            </a:r>
            <a:r>
              <a:rPr lang="en-US" sz="1100" dirty="0" smtClean="0"/>
              <a:t> is as follows. If you want some computation</a:t>
            </a:r>
            <a:r>
              <a:rPr lang="en-US" sz="1100" baseline="0" dirty="0" smtClean="0"/>
              <a:t> </a:t>
            </a:r>
            <a:r>
              <a:rPr lang="en-US" sz="1100" dirty="0" smtClean="0"/>
              <a:t>to be parallelized effectively, you write your computation using some primitives/kernels given in the </a:t>
            </a:r>
            <a:r>
              <a:rPr lang="en-US" sz="1100" dirty="0" err="1" smtClean="0"/>
              <a:t>renderscript</a:t>
            </a:r>
            <a:r>
              <a:rPr lang="en-US" sz="1100" dirty="0" smtClean="0"/>
              <a:t> language.  Then they are</a:t>
            </a:r>
            <a:r>
              <a:rPr lang="en-US" sz="1100" baseline="0" dirty="0" smtClean="0"/>
              <a:t> </a:t>
            </a:r>
            <a:r>
              <a:rPr lang="en-US" sz="1100" dirty="0" smtClean="0"/>
              <a:t>compiled by the </a:t>
            </a:r>
            <a:r>
              <a:rPr lang="en-US" sz="1100" dirty="0" err="1" smtClean="0"/>
              <a:t>renderscript</a:t>
            </a:r>
            <a:r>
              <a:rPr lang="en-US" sz="1100" dirty="0" smtClean="0"/>
              <a:t> compiler into some intermediate </a:t>
            </a:r>
            <a:r>
              <a:rPr lang="en-US" sz="1100" dirty="0" err="1" smtClean="0"/>
              <a:t>repersentation</a:t>
            </a:r>
            <a:r>
              <a:rPr lang="en-US" sz="1100" dirty="0" smtClean="0"/>
              <a:t> which is essentially some binary code that </a:t>
            </a:r>
            <a:r>
              <a:rPr lang="en-US" sz="1100" dirty="0" err="1" smtClean="0"/>
              <a:t>renerscript</a:t>
            </a:r>
            <a:r>
              <a:rPr lang="en-US" sz="1100" dirty="0" smtClean="0"/>
              <a:t> runtime knows how to efficiently schedule for different types of architectures. </a:t>
            </a:r>
          </a:p>
          <a:p>
            <a:pPr lvl="0" rtl="0">
              <a:spcBef>
                <a:spcPts val="0"/>
              </a:spcBef>
              <a:buNone/>
            </a:pPr>
            <a:endParaRPr lang="en-US" dirty="0" smtClean="0">
              <a:solidFill>
                <a:schemeClr val="dk1"/>
              </a:solidFill>
              <a:latin typeface="Times New Roman"/>
              <a:ea typeface="Times New Roman"/>
              <a:cs typeface="Times New Roman"/>
              <a:sym typeface="Times New Roman"/>
            </a:endParaRPr>
          </a:p>
          <a:p>
            <a:pPr lvl="0" rtl="0">
              <a:spcBef>
                <a:spcPts val="0"/>
              </a:spcBef>
              <a:buNone/>
            </a:pPr>
            <a:r>
              <a:rPr lang="en" dirty="0" smtClean="0">
                <a:solidFill>
                  <a:schemeClr val="dk1"/>
                </a:solidFill>
                <a:latin typeface="Times New Roman"/>
                <a:ea typeface="Times New Roman"/>
                <a:cs typeface="Times New Roman"/>
                <a:sym typeface="Times New Roman"/>
              </a:rPr>
              <a:t>Further</a:t>
            </a:r>
            <a:r>
              <a:rPr lang="en" dirty="0">
                <a:solidFill>
                  <a:schemeClr val="dk1"/>
                </a:solidFill>
                <a:latin typeface="Times New Roman"/>
                <a:ea typeface="Times New Roman"/>
                <a:cs typeface="Times New Roman"/>
                <a:sym typeface="Times New Roman"/>
              </a:rPr>
              <a:t>, we also optimize memory allocations for variables using </a:t>
            </a:r>
            <a:r>
              <a:rPr lang="en" dirty="0" err="1">
                <a:solidFill>
                  <a:schemeClr val="dk1"/>
                </a:solidFill>
                <a:latin typeface="Times New Roman"/>
                <a:ea typeface="Times New Roman"/>
                <a:cs typeface="Times New Roman"/>
                <a:sym typeface="Times New Roman"/>
              </a:rPr>
              <a:t>RenderScript</a:t>
            </a:r>
            <a:r>
              <a:rPr lang="en" dirty="0">
                <a:solidFill>
                  <a:schemeClr val="dk1"/>
                </a:solidFill>
                <a:latin typeface="Times New Roman"/>
                <a:ea typeface="Times New Roman"/>
                <a:cs typeface="Times New Roman"/>
                <a:sym typeface="Times New Roman"/>
              </a:rPr>
              <a:t> primitives that allow for reuse of previously allocated memory, thereby reducing unnecessary and frequent on-demand memory allocation. </a:t>
            </a:r>
          </a:p>
        </p:txBody>
      </p:sp>
      <p:sp>
        <p:nvSpPr>
          <p:cNvPr id="256" name="Shape 2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Shape 264"/>
          <p:cNvSpPr txBox="1">
            <a:spLocks noGrp="1"/>
          </p:cNvSpPr>
          <p:nvPr>
            <p:ph type="body" idx="1"/>
          </p:nvPr>
        </p:nvSpPr>
        <p:spPr>
          <a:xfrm>
            <a:off x="914400" y="4343400"/>
            <a:ext cx="5029200" cy="4114800"/>
          </a:xfrm>
          <a:prstGeom prst="rect">
            <a:avLst/>
          </a:prstGeom>
          <a:noFill/>
          <a:ln>
            <a:noFill/>
          </a:ln>
        </p:spPr>
        <p:txBody>
          <a:bodyPr lIns="91425" tIns="91425" rIns="91425" bIns="91425" anchor="ctr" anchorCtr="0">
            <a:noAutofit/>
          </a:bodyPr>
          <a:lstStyle/>
          <a:p>
            <a:pPr lvl="0" rtl="0">
              <a:spcBef>
                <a:spcPts val="0"/>
              </a:spcBef>
              <a:buNone/>
            </a:pPr>
            <a:endParaRPr dirty="0"/>
          </a:p>
        </p:txBody>
      </p:sp>
      <p:sp>
        <p:nvSpPr>
          <p:cNvPr id="265" name="Shape 2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Shape 2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2" name="Shape 27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lang="e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txBox="1">
            <a:spLocks noGrp="1"/>
          </p:cNvSpPr>
          <p:nvPr>
            <p:ph type="body" idx="1"/>
          </p:nvPr>
        </p:nvSpPr>
        <p:spPr>
          <a:xfrm>
            <a:off x="914400" y="4343400"/>
            <a:ext cx="5029200" cy="4114800"/>
          </a:xfrm>
          <a:prstGeom prst="rect">
            <a:avLst/>
          </a:prstGeom>
          <a:noFill/>
          <a:ln>
            <a:noFill/>
          </a:ln>
        </p:spPr>
        <p:txBody>
          <a:bodyPr lIns="91425" tIns="91425" rIns="91425" bIns="91425" anchor="ctr" anchorCtr="0">
            <a:noAutofit/>
          </a:bodyPr>
          <a:lstStyle/>
          <a:p>
            <a:pPr lvl="0">
              <a:spcBef>
                <a:spcPts val="0"/>
              </a:spcBef>
              <a:buNone/>
            </a:pPr>
            <a:r>
              <a:rPr lang="en-US" dirty="0" smtClean="0">
                <a:solidFill>
                  <a:schemeClr val="dk1"/>
                </a:solidFill>
              </a:rPr>
              <a:t>Y axis</a:t>
            </a:r>
            <a:r>
              <a:rPr lang="en-US" baseline="0" dirty="0" smtClean="0">
                <a:solidFill>
                  <a:schemeClr val="dk1"/>
                </a:solidFill>
              </a:rPr>
              <a:t> </a:t>
            </a:r>
            <a:r>
              <a:rPr lang="en-US" dirty="0" smtClean="0">
                <a:solidFill>
                  <a:schemeClr val="dk1"/>
                </a:solidFill>
              </a:rPr>
              <a:t>Time mentions</a:t>
            </a:r>
            <a:endParaRPr lang="en" dirty="0"/>
          </a:p>
        </p:txBody>
      </p:sp>
      <p:sp>
        <p:nvSpPr>
          <p:cNvPr id="279" name="Shape 2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txBox="1">
            <a:spLocks noGrp="1"/>
          </p:cNvSpPr>
          <p:nvPr>
            <p:ph type="body" idx="1"/>
          </p:nvPr>
        </p:nvSpPr>
        <p:spPr>
          <a:xfrm>
            <a:off x="914400" y="4343400"/>
            <a:ext cx="5029200" cy="4114800"/>
          </a:xfrm>
          <a:prstGeom prst="rect">
            <a:avLst/>
          </a:prstGeom>
          <a:noFill/>
          <a:ln>
            <a:noFill/>
          </a:ln>
        </p:spPr>
        <p:txBody>
          <a:bodyPr lIns="91425" tIns="91425" rIns="91425" bIns="91425" anchor="ctr" anchorCtr="0">
            <a:noAutofit/>
          </a:bodyPr>
          <a:lstStyle/>
          <a:p>
            <a:pPr lvl="0" rtl="0">
              <a:lnSpc>
                <a:spcPct val="115000"/>
              </a:lnSpc>
              <a:spcBef>
                <a:spcPts val="0"/>
              </a:spcBef>
              <a:buClr>
                <a:schemeClr val="dk1"/>
              </a:buClr>
              <a:buFont typeface="Arial"/>
              <a:buNone/>
            </a:pPr>
            <a:r>
              <a:rPr lang="en-US" dirty="0" smtClean="0">
                <a:solidFill>
                  <a:schemeClr val="dk1"/>
                </a:solidFill>
                <a:latin typeface="Times New Roman"/>
                <a:ea typeface="Times New Roman"/>
                <a:cs typeface="Times New Roman"/>
                <a:sym typeface="Times New Roman"/>
              </a:rPr>
              <a:t>Y axis</a:t>
            </a:r>
            <a:r>
              <a:rPr lang="en-US" baseline="0" dirty="0" smtClean="0">
                <a:solidFill>
                  <a:schemeClr val="dk1"/>
                </a:solidFill>
                <a:latin typeface="Times New Roman"/>
                <a:ea typeface="Times New Roman"/>
                <a:cs typeface="Times New Roman"/>
                <a:sym typeface="Times New Roman"/>
              </a:rPr>
              <a:t> speedup higher is better</a:t>
            </a:r>
            <a:endParaRPr lang="en-US" dirty="0" smtClean="0">
              <a:solidFill>
                <a:schemeClr val="dk1"/>
              </a:solidFill>
              <a:latin typeface="Times New Roman"/>
              <a:ea typeface="Times New Roman"/>
              <a:cs typeface="Times New Roman"/>
              <a:sym typeface="Times New Roman"/>
            </a:endParaRPr>
          </a:p>
          <a:p>
            <a:pPr lvl="0" rtl="0">
              <a:lnSpc>
                <a:spcPct val="115000"/>
              </a:lnSpc>
              <a:spcBef>
                <a:spcPts val="0"/>
              </a:spcBef>
              <a:buClr>
                <a:schemeClr val="dk1"/>
              </a:buClr>
              <a:buFont typeface="Arial"/>
              <a:buNone/>
            </a:pPr>
            <a:endParaRPr lang="en-US" dirty="0" smtClean="0">
              <a:solidFill>
                <a:schemeClr val="dk1"/>
              </a:solidFill>
              <a:latin typeface="Times New Roman"/>
              <a:ea typeface="Times New Roman"/>
              <a:cs typeface="Times New Roman"/>
              <a:sym typeface="Times New Roman"/>
            </a:endParaRPr>
          </a:p>
          <a:p>
            <a:pPr lvl="0" rtl="0">
              <a:lnSpc>
                <a:spcPct val="115000"/>
              </a:lnSpc>
              <a:spcBef>
                <a:spcPts val="0"/>
              </a:spcBef>
              <a:buClr>
                <a:schemeClr val="dk1"/>
              </a:buClr>
              <a:buFont typeface="Arial"/>
              <a:buNone/>
            </a:pPr>
            <a:r>
              <a:rPr lang="en" dirty="0" smtClean="0">
                <a:solidFill>
                  <a:schemeClr val="dk1"/>
                </a:solidFill>
                <a:latin typeface="Times New Roman"/>
                <a:ea typeface="Times New Roman"/>
                <a:cs typeface="Times New Roman"/>
                <a:sym typeface="Times New Roman"/>
              </a:rPr>
              <a:t>As </a:t>
            </a:r>
            <a:r>
              <a:rPr lang="en" dirty="0">
                <a:solidFill>
                  <a:schemeClr val="dk1"/>
                </a:solidFill>
                <a:latin typeface="Times New Roman"/>
                <a:ea typeface="Times New Roman"/>
                <a:cs typeface="Times New Roman"/>
                <a:sym typeface="Times New Roman"/>
              </a:rPr>
              <a:t>the model complexity increases, the speed up using the GPU increases initially. This is to be expected, since for more complex models, parallelization helps even more</a:t>
            </a:r>
            <a:r>
              <a:rPr lang="en" dirty="0" smtClean="0">
                <a:solidFill>
                  <a:schemeClr val="dk1"/>
                </a:solidFill>
                <a:latin typeface="Times New Roman"/>
                <a:ea typeface="Times New Roman"/>
                <a:cs typeface="Times New Roman"/>
                <a:sym typeface="Times New Roman"/>
              </a:rPr>
              <a:t>.</a:t>
            </a:r>
            <a:endParaRPr lang="en-US" dirty="0" smtClean="0">
              <a:solidFill>
                <a:schemeClr val="dk1"/>
              </a:solidFill>
              <a:latin typeface="Times New Roman"/>
              <a:ea typeface="Times New Roman"/>
              <a:cs typeface="Times New Roman"/>
              <a:sym typeface="Times New Roman"/>
            </a:endParaRPr>
          </a:p>
          <a:p>
            <a:pPr lvl="0" rtl="0">
              <a:lnSpc>
                <a:spcPct val="115000"/>
              </a:lnSpc>
              <a:spcBef>
                <a:spcPts val="0"/>
              </a:spcBef>
              <a:buClr>
                <a:schemeClr val="dk1"/>
              </a:buClr>
              <a:buFont typeface="Arial"/>
              <a:buNone/>
            </a:pPr>
            <a:endParaRPr lang="en" dirty="0">
              <a:solidFill>
                <a:schemeClr val="dk1"/>
              </a:solidFill>
              <a:latin typeface="Times New Roman"/>
              <a:ea typeface="Times New Roman"/>
              <a:cs typeface="Times New Roman"/>
              <a:sym typeface="Times New Roman"/>
            </a:endParaRPr>
          </a:p>
          <a:p>
            <a:pPr lvl="0" rtl="0">
              <a:lnSpc>
                <a:spcPct val="115000"/>
              </a:lnSpc>
              <a:spcBef>
                <a:spcPts val="0"/>
              </a:spcBef>
              <a:buClr>
                <a:schemeClr val="dk1"/>
              </a:buClr>
              <a:buFont typeface="Arial"/>
              <a:buNone/>
            </a:pPr>
            <a:r>
              <a:rPr lang="en" dirty="0">
                <a:solidFill>
                  <a:schemeClr val="dk1"/>
                </a:solidFill>
                <a:latin typeface="Times New Roman"/>
                <a:ea typeface="Times New Roman"/>
                <a:cs typeface="Times New Roman"/>
                <a:sym typeface="Times New Roman"/>
              </a:rPr>
              <a:t>However, when the model complexity increases due to number of hidden units rather than the number of layers, the </a:t>
            </a:r>
            <a:r>
              <a:rPr lang="en" dirty="0" smtClean="0">
                <a:solidFill>
                  <a:schemeClr val="dk1"/>
                </a:solidFill>
                <a:latin typeface="Times New Roman"/>
                <a:ea typeface="Times New Roman"/>
                <a:cs typeface="Times New Roman"/>
                <a:sym typeface="Times New Roman"/>
              </a:rPr>
              <a:t>GPU </a:t>
            </a:r>
            <a:r>
              <a:rPr lang="en-US" dirty="0" smtClean="0">
                <a:solidFill>
                  <a:schemeClr val="dk1"/>
                </a:solidFill>
                <a:latin typeface="Times New Roman"/>
                <a:ea typeface="Times New Roman"/>
                <a:cs typeface="Times New Roman"/>
                <a:sym typeface="Times New Roman"/>
              </a:rPr>
              <a:t> </a:t>
            </a:r>
            <a:r>
              <a:rPr lang="en" dirty="0" smtClean="0">
                <a:solidFill>
                  <a:schemeClr val="dk1"/>
                </a:solidFill>
                <a:latin typeface="Times New Roman"/>
                <a:ea typeface="Times New Roman"/>
                <a:cs typeface="Times New Roman"/>
                <a:sym typeface="Times New Roman"/>
              </a:rPr>
              <a:t>speed up</a:t>
            </a:r>
            <a:r>
              <a:rPr lang="en-US" dirty="0" smtClean="0">
                <a:solidFill>
                  <a:schemeClr val="dk1"/>
                </a:solidFill>
                <a:latin typeface="Times New Roman"/>
                <a:ea typeface="Times New Roman"/>
                <a:cs typeface="Times New Roman"/>
                <a:sym typeface="Times New Roman"/>
              </a:rPr>
              <a:t> </a:t>
            </a:r>
            <a:r>
              <a:rPr lang="en" dirty="0" smtClean="0">
                <a:solidFill>
                  <a:schemeClr val="dk1"/>
                </a:solidFill>
                <a:latin typeface="Times New Roman"/>
                <a:ea typeface="Times New Roman"/>
                <a:cs typeface="Times New Roman"/>
                <a:sym typeface="Times New Roman"/>
              </a:rPr>
              <a:t>saturates </a:t>
            </a:r>
            <a:r>
              <a:rPr lang="en" dirty="0">
                <a:solidFill>
                  <a:schemeClr val="dk1"/>
                </a:solidFill>
                <a:latin typeface="Times New Roman"/>
                <a:ea typeface="Times New Roman"/>
                <a:cs typeface="Times New Roman"/>
                <a:sym typeface="Times New Roman"/>
              </a:rPr>
              <a:t>due to the </a:t>
            </a:r>
            <a:r>
              <a:rPr lang="en-US" dirty="0" smtClean="0">
                <a:solidFill>
                  <a:schemeClr val="dk1"/>
                </a:solidFill>
                <a:latin typeface="Times New Roman"/>
                <a:ea typeface="Times New Roman"/>
                <a:cs typeface="Times New Roman"/>
                <a:sym typeface="Times New Roman"/>
              </a:rPr>
              <a:t>large number of parameters which exhaust</a:t>
            </a:r>
            <a:r>
              <a:rPr lang="en-US" baseline="0" dirty="0" smtClean="0">
                <a:solidFill>
                  <a:schemeClr val="dk1"/>
                </a:solidFill>
                <a:latin typeface="Times New Roman"/>
                <a:ea typeface="Times New Roman"/>
                <a:cs typeface="Times New Roman"/>
                <a:sym typeface="Times New Roman"/>
              </a:rPr>
              <a:t> the memory bandwidth</a:t>
            </a:r>
            <a:r>
              <a:rPr lang="en" dirty="0" smtClean="0">
                <a:solidFill>
                  <a:schemeClr val="dk1"/>
                </a:solidFill>
                <a:latin typeface="Times New Roman"/>
                <a:ea typeface="Times New Roman"/>
                <a:cs typeface="Times New Roman"/>
                <a:sym typeface="Times New Roman"/>
              </a:rPr>
              <a:t>. </a:t>
            </a:r>
            <a:endParaRPr lang="en" dirty="0">
              <a:solidFill>
                <a:schemeClr val="dk1"/>
              </a:solidFill>
              <a:latin typeface="Times New Roman"/>
              <a:ea typeface="Times New Roman"/>
              <a:cs typeface="Times New Roman"/>
              <a:sym typeface="Times New Roman"/>
            </a:endParaRPr>
          </a:p>
          <a:p>
            <a:pPr lvl="0" rtl="0">
              <a:lnSpc>
                <a:spcPct val="115000"/>
              </a:lnSpc>
              <a:spcBef>
                <a:spcPts val="0"/>
              </a:spcBef>
              <a:buClr>
                <a:schemeClr val="dk1"/>
              </a:buClr>
              <a:buFont typeface="Arial"/>
              <a:buNone/>
            </a:pPr>
            <a:endParaRPr lang="en-US" dirty="0" smtClean="0">
              <a:solidFill>
                <a:schemeClr val="dk1"/>
              </a:solidFill>
              <a:latin typeface="Times New Roman"/>
              <a:ea typeface="Times New Roman"/>
              <a:cs typeface="Times New Roman"/>
              <a:sym typeface="Times New Roman"/>
            </a:endParaRPr>
          </a:p>
          <a:p>
            <a:pPr lvl="0" rtl="0">
              <a:lnSpc>
                <a:spcPct val="115000"/>
              </a:lnSpc>
              <a:spcBef>
                <a:spcPts val="0"/>
              </a:spcBef>
              <a:buClr>
                <a:schemeClr val="dk1"/>
              </a:buClr>
              <a:buFont typeface="Arial"/>
              <a:buNone/>
            </a:pPr>
            <a:r>
              <a:rPr lang="en-US" dirty="0" smtClean="0">
                <a:solidFill>
                  <a:schemeClr val="dk1"/>
                </a:solidFill>
                <a:latin typeface="Times New Roman"/>
                <a:ea typeface="Times New Roman"/>
                <a:cs typeface="Times New Roman"/>
                <a:sym typeface="Times New Roman"/>
              </a:rPr>
              <a:t>Hidden</a:t>
            </a:r>
            <a:r>
              <a:rPr lang="en-US" baseline="0" dirty="0" smtClean="0">
                <a:solidFill>
                  <a:schemeClr val="dk1"/>
                </a:solidFill>
                <a:latin typeface="Times New Roman"/>
                <a:ea typeface="Times New Roman"/>
                <a:cs typeface="Times New Roman"/>
                <a:sym typeface="Times New Roman"/>
              </a:rPr>
              <a:t> units adds more computations inside cell while more layers add computation but the dependencies still prevent further parallelization</a:t>
            </a:r>
            <a:endParaRPr lang="en-US" dirty="0" smtClean="0">
              <a:solidFill>
                <a:schemeClr val="dk1"/>
              </a:solidFill>
              <a:latin typeface="Times New Roman"/>
              <a:ea typeface="Times New Roman"/>
              <a:cs typeface="Times New Roman"/>
              <a:sym typeface="Times New Roman"/>
            </a:endParaRPr>
          </a:p>
          <a:p>
            <a:pPr lvl="0" rtl="0">
              <a:lnSpc>
                <a:spcPct val="115000"/>
              </a:lnSpc>
              <a:spcBef>
                <a:spcPts val="0"/>
              </a:spcBef>
              <a:buClr>
                <a:schemeClr val="dk1"/>
              </a:buClr>
              <a:buFont typeface="Arial"/>
              <a:buNone/>
            </a:pPr>
            <a:endParaRPr lang="en-US" dirty="0" smtClean="0">
              <a:solidFill>
                <a:schemeClr val="dk1"/>
              </a:solidFill>
              <a:latin typeface="Times New Roman"/>
              <a:ea typeface="Times New Roman"/>
              <a:cs typeface="Times New Roman"/>
              <a:sym typeface="Times New Roman"/>
            </a:endParaRPr>
          </a:p>
          <a:p>
            <a:pPr lvl="0" rtl="0">
              <a:lnSpc>
                <a:spcPct val="115000"/>
              </a:lnSpc>
              <a:spcBef>
                <a:spcPts val="0"/>
              </a:spcBef>
              <a:buClr>
                <a:schemeClr val="dk1"/>
              </a:buClr>
              <a:buFont typeface="Arial"/>
              <a:buNone/>
            </a:pPr>
            <a:r>
              <a:rPr lang="en" dirty="0" smtClean="0">
                <a:solidFill>
                  <a:schemeClr val="dk1"/>
                </a:solidFill>
                <a:latin typeface="Times New Roman"/>
                <a:ea typeface="Times New Roman"/>
                <a:cs typeface="Times New Roman"/>
                <a:sym typeface="Times New Roman"/>
              </a:rPr>
              <a:t>For </a:t>
            </a:r>
            <a:r>
              <a:rPr lang="en" dirty="0">
                <a:solidFill>
                  <a:schemeClr val="dk1"/>
                </a:solidFill>
                <a:latin typeface="Times New Roman"/>
                <a:ea typeface="Times New Roman"/>
                <a:cs typeface="Times New Roman"/>
                <a:sym typeface="Times New Roman"/>
              </a:rPr>
              <a:t>example, the LSTM model with 2 layer and 128 hidden units has 263000 parameters, which is four times that of the LSTM model with 2 layer and 64 hidden units</a:t>
            </a:r>
          </a:p>
          <a:p>
            <a:pPr lvl="0">
              <a:spcBef>
                <a:spcPts val="0"/>
              </a:spcBef>
              <a:buClr>
                <a:schemeClr val="dk1"/>
              </a:buClr>
              <a:buFont typeface="Arial"/>
              <a:buNone/>
            </a:pPr>
            <a:endParaRPr dirty="0">
              <a:solidFill>
                <a:schemeClr val="dk1"/>
              </a:solidFill>
            </a:endParaRPr>
          </a:p>
          <a:p>
            <a:pPr lvl="0" rtl="0">
              <a:spcBef>
                <a:spcPts val="0"/>
              </a:spcBef>
              <a:buNone/>
            </a:pPr>
            <a:endParaRPr dirty="0">
              <a:solidFill>
                <a:schemeClr val="dk1"/>
              </a:solidFill>
            </a:endParaRPr>
          </a:p>
        </p:txBody>
      </p:sp>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Shape 298"/>
          <p:cNvSpPr txBox="1">
            <a:spLocks noGrp="1"/>
          </p:cNvSpPr>
          <p:nvPr>
            <p:ph type="body" idx="1"/>
          </p:nvPr>
        </p:nvSpPr>
        <p:spPr>
          <a:xfrm>
            <a:off x="914400" y="4343400"/>
            <a:ext cx="5029200" cy="4114800"/>
          </a:xfrm>
          <a:prstGeom prst="rect">
            <a:avLst/>
          </a:prstGeom>
          <a:noFill/>
          <a:ln>
            <a:noFill/>
          </a:ln>
        </p:spPr>
        <p:txBody>
          <a:bodyPr lIns="91425" tIns="91425" rIns="91425" bIns="91425" anchor="ctr" anchorCtr="0">
            <a:noAutofit/>
          </a:bodyPr>
          <a:lstStyle/>
          <a:p>
            <a:pPr lvl="0" rtl="0">
              <a:lnSpc>
                <a:spcPct val="115000"/>
              </a:lnSpc>
              <a:spcBef>
                <a:spcPts val="0"/>
              </a:spcBef>
              <a:buClr>
                <a:schemeClr val="dk1"/>
              </a:buClr>
              <a:buFont typeface="Arial"/>
              <a:buNone/>
            </a:pPr>
            <a:r>
              <a:rPr lang="en-US" dirty="0" smtClean="0">
                <a:solidFill>
                  <a:schemeClr val="dk1"/>
                </a:solidFill>
                <a:latin typeface="Times New Roman"/>
                <a:ea typeface="Times New Roman"/>
                <a:cs typeface="Times New Roman"/>
                <a:sym typeface="Times New Roman"/>
              </a:rPr>
              <a:t>We find</a:t>
            </a:r>
            <a:r>
              <a:rPr lang="en-US" baseline="0" dirty="0" smtClean="0">
                <a:solidFill>
                  <a:schemeClr val="dk1"/>
                </a:solidFill>
                <a:latin typeface="Times New Roman"/>
                <a:ea typeface="Times New Roman"/>
                <a:cs typeface="Times New Roman"/>
                <a:sym typeface="Times New Roman"/>
              </a:rPr>
              <a:t> most of the benefits come from parallelization, what do I mean by this?</a:t>
            </a:r>
          </a:p>
          <a:p>
            <a:pPr lvl="0" rtl="0">
              <a:lnSpc>
                <a:spcPct val="115000"/>
              </a:lnSpc>
              <a:spcBef>
                <a:spcPts val="0"/>
              </a:spcBef>
              <a:buClr>
                <a:schemeClr val="dk1"/>
              </a:buClr>
              <a:buFont typeface="Arial"/>
              <a:buNone/>
            </a:pPr>
            <a:r>
              <a:rPr lang="en-US" baseline="0" dirty="0" smtClean="0">
                <a:solidFill>
                  <a:schemeClr val="dk1"/>
                </a:solidFill>
                <a:latin typeface="Times New Roman"/>
                <a:ea typeface="Times New Roman"/>
                <a:cs typeface="Times New Roman"/>
                <a:sym typeface="Times New Roman"/>
              </a:rPr>
              <a:t>If we look at the result of parallelization on CPU using multithreading, we also see  good speedups.</a:t>
            </a:r>
          </a:p>
          <a:p>
            <a:pPr lvl="0" rtl="0">
              <a:lnSpc>
                <a:spcPct val="115000"/>
              </a:lnSpc>
              <a:spcBef>
                <a:spcPts val="0"/>
              </a:spcBef>
              <a:buClr>
                <a:schemeClr val="dk1"/>
              </a:buClr>
              <a:buFont typeface="Arial"/>
              <a:buNone/>
            </a:pPr>
            <a:r>
              <a:rPr lang="en-US" baseline="0" dirty="0" smtClean="0">
                <a:solidFill>
                  <a:schemeClr val="dk1"/>
                </a:solidFill>
                <a:latin typeface="Times New Roman"/>
                <a:ea typeface="Times New Roman"/>
                <a:cs typeface="Times New Roman"/>
                <a:sym typeface="Times New Roman"/>
              </a:rPr>
              <a:t>The GPU still performs better.</a:t>
            </a:r>
          </a:p>
          <a:p>
            <a:pPr lvl="0" rtl="0">
              <a:lnSpc>
                <a:spcPct val="115000"/>
              </a:lnSpc>
              <a:spcBef>
                <a:spcPts val="0"/>
              </a:spcBef>
              <a:buClr>
                <a:schemeClr val="dk1"/>
              </a:buClr>
              <a:buFont typeface="Arial"/>
              <a:buNone/>
            </a:pPr>
            <a:endParaRPr lang="en-US" baseline="0" dirty="0" smtClean="0">
              <a:solidFill>
                <a:schemeClr val="dk1"/>
              </a:solidFill>
              <a:latin typeface="Times New Roman"/>
              <a:ea typeface="Times New Roman"/>
              <a:cs typeface="Times New Roman"/>
              <a:sym typeface="Times New Roman"/>
            </a:endParaRPr>
          </a:p>
          <a:p>
            <a:pPr lvl="0" rtl="0">
              <a:lnSpc>
                <a:spcPct val="115000"/>
              </a:lnSpc>
              <a:spcBef>
                <a:spcPts val="0"/>
              </a:spcBef>
              <a:buClr>
                <a:schemeClr val="dk1"/>
              </a:buClr>
              <a:buFont typeface="Arial"/>
              <a:buNone/>
            </a:pPr>
            <a:r>
              <a:rPr lang="en-US" baseline="0" dirty="0" smtClean="0">
                <a:solidFill>
                  <a:schemeClr val="dk1"/>
                </a:solidFill>
                <a:latin typeface="Times New Roman"/>
                <a:ea typeface="Times New Roman"/>
                <a:cs typeface="Times New Roman"/>
                <a:sym typeface="Times New Roman"/>
              </a:rPr>
              <a:t>This result is useful especially in the mobile environments, the GPU can be under high load for rendering UI on the phone. In fact, we have some results for speedup under different GPU load. And we find that under high GPU load, GPU offloading performs worse than CPU</a:t>
            </a:r>
          </a:p>
          <a:p>
            <a:pPr lvl="0" rtl="0">
              <a:lnSpc>
                <a:spcPct val="115000"/>
              </a:lnSpc>
              <a:spcBef>
                <a:spcPts val="0"/>
              </a:spcBef>
              <a:buClr>
                <a:schemeClr val="dk1"/>
              </a:buClr>
              <a:buFont typeface="Arial"/>
              <a:buNone/>
            </a:pPr>
            <a:endParaRPr lang="en-US" dirty="0" smtClean="0">
              <a:solidFill>
                <a:schemeClr val="dk1"/>
              </a:solidFill>
              <a:latin typeface="Times New Roman"/>
              <a:ea typeface="Times New Roman"/>
              <a:cs typeface="Times New Roman"/>
              <a:sym typeface="Times New Roman"/>
            </a:endParaRPr>
          </a:p>
          <a:p>
            <a:pPr lvl="0" rtl="0">
              <a:lnSpc>
                <a:spcPct val="115000"/>
              </a:lnSpc>
              <a:spcBef>
                <a:spcPts val="0"/>
              </a:spcBef>
              <a:buClr>
                <a:schemeClr val="dk1"/>
              </a:buClr>
              <a:buFont typeface="Arial"/>
              <a:buNone/>
            </a:pPr>
            <a:r>
              <a:rPr lang="en" dirty="0" smtClean="0">
                <a:solidFill>
                  <a:schemeClr val="dk1"/>
                </a:solidFill>
                <a:latin typeface="Times New Roman"/>
                <a:ea typeface="Times New Roman"/>
                <a:cs typeface="Times New Roman"/>
                <a:sym typeface="Times New Roman"/>
              </a:rPr>
              <a:t>These </a:t>
            </a:r>
            <a:r>
              <a:rPr lang="en" dirty="0">
                <a:solidFill>
                  <a:schemeClr val="dk1"/>
                </a:solidFill>
                <a:latin typeface="Times New Roman"/>
                <a:ea typeface="Times New Roman"/>
                <a:cs typeface="Times New Roman"/>
                <a:sym typeface="Times New Roman"/>
              </a:rPr>
              <a:t>results were obtained on the Nexus 5 phone. Multithreading does speed up performance considerably even when the model is run on the CPU. However, the GPU gives an average of 32% speed up over the multithreaded version across the models.</a:t>
            </a:r>
          </a:p>
          <a:p>
            <a:pPr lvl="0" rtl="0">
              <a:lnSpc>
                <a:spcPct val="115000"/>
              </a:lnSpc>
              <a:spcBef>
                <a:spcPts val="0"/>
              </a:spcBef>
              <a:buClr>
                <a:schemeClr val="dk1"/>
              </a:buClr>
              <a:buFont typeface="Arial"/>
              <a:buNone/>
            </a:pPr>
            <a:endParaRPr dirty="0">
              <a:solidFill>
                <a:schemeClr val="dk1"/>
              </a:solidFill>
              <a:latin typeface="Times New Roman"/>
              <a:ea typeface="Times New Roman"/>
              <a:cs typeface="Times New Roman"/>
              <a:sym typeface="Times New Roman"/>
            </a:endParaRPr>
          </a:p>
          <a:p>
            <a:pPr lvl="0" rtl="0">
              <a:lnSpc>
                <a:spcPct val="115000"/>
              </a:lnSpc>
              <a:spcBef>
                <a:spcPts val="0"/>
              </a:spcBef>
              <a:buClr>
                <a:schemeClr val="dk1"/>
              </a:buClr>
              <a:buFont typeface="Arial"/>
              <a:buNone/>
            </a:pPr>
            <a:r>
              <a:rPr lang="en" dirty="0">
                <a:solidFill>
                  <a:schemeClr val="dk1"/>
                </a:solidFill>
                <a:latin typeface="Times New Roman"/>
                <a:ea typeface="Times New Roman"/>
                <a:cs typeface="Times New Roman"/>
                <a:sym typeface="Times New Roman"/>
              </a:rPr>
              <a:t>We have done preliminary experiments showing that multithreading on the CPU will provide even more benefits on the newer Nexus 6P phone, since the CPU on this newer phone is more powerful. Results are similar, This result shows that the offloading to GPU may not always be the best solution for improving the performance of deep learning models, and other design points need to be explored</a:t>
            </a:r>
          </a:p>
          <a:p>
            <a:pPr lvl="0">
              <a:spcBef>
                <a:spcPts val="0"/>
              </a:spcBef>
              <a:buClr>
                <a:schemeClr val="dk1"/>
              </a:buClr>
              <a:buFont typeface="Arial"/>
              <a:buNone/>
            </a:pPr>
            <a:endParaRPr dirty="0">
              <a:solidFill>
                <a:schemeClr val="dk1"/>
              </a:solidFill>
            </a:endParaRPr>
          </a:p>
          <a:p>
            <a:pPr lvl="0" rtl="0">
              <a:spcBef>
                <a:spcPts val="0"/>
              </a:spcBef>
              <a:buNone/>
            </a:pPr>
            <a:endParaRPr dirty="0">
              <a:solidFill>
                <a:schemeClr val="dk1"/>
              </a:solidFill>
              <a:latin typeface="Times New Roman"/>
              <a:ea typeface="Times New Roman"/>
              <a:cs typeface="Times New Roman"/>
              <a:sym typeface="Times New Roman"/>
            </a:endParaRPr>
          </a:p>
        </p:txBody>
      </p:sp>
      <p:sp>
        <p:nvSpPr>
          <p:cNvPr id="299" name="Shape 2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Shape 318"/>
          <p:cNvSpPr txBox="1">
            <a:spLocks noGrp="1"/>
          </p:cNvSpPr>
          <p:nvPr>
            <p:ph type="body" idx="1"/>
          </p:nvPr>
        </p:nvSpPr>
        <p:spPr>
          <a:xfrm>
            <a:off x="914400" y="4343400"/>
            <a:ext cx="50292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Shape 325"/>
          <p:cNvSpPr txBox="1">
            <a:spLocks noGrp="1"/>
          </p:cNvSpPr>
          <p:nvPr>
            <p:ph type="body" idx="1"/>
          </p:nvPr>
        </p:nvSpPr>
        <p:spPr>
          <a:xfrm>
            <a:off x="914400" y="4343400"/>
            <a:ext cx="50292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326" name="Shape 3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Shape 333"/>
          <p:cNvSpPr txBox="1">
            <a:spLocks noGrp="1"/>
          </p:cNvSpPr>
          <p:nvPr>
            <p:ph type="body" idx="1"/>
          </p:nvPr>
        </p:nvSpPr>
        <p:spPr>
          <a:xfrm>
            <a:off x="914400" y="4343400"/>
            <a:ext cx="50292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334" name="Shape 3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rtl="0">
              <a:lnSpc>
                <a:spcPct val="100000"/>
              </a:lnSpc>
              <a:spcBef>
                <a:spcPts val="0"/>
              </a:spcBef>
              <a:buNone/>
            </a:pPr>
            <a:r>
              <a:rPr lang="en-US" dirty="0" smtClean="0">
                <a:solidFill>
                  <a:schemeClr val="dk1"/>
                </a:solidFill>
                <a:latin typeface="Times New Roman"/>
                <a:ea typeface="Times New Roman"/>
                <a:cs typeface="Times New Roman"/>
                <a:sym typeface="Times New Roman"/>
              </a:rPr>
              <a:t>As you all know, today many</a:t>
            </a:r>
            <a:r>
              <a:rPr lang="en-US" baseline="0" dirty="0" smtClean="0">
                <a:solidFill>
                  <a:schemeClr val="dk1"/>
                </a:solidFill>
                <a:latin typeface="Times New Roman"/>
                <a:ea typeface="Times New Roman"/>
                <a:cs typeface="Times New Roman"/>
                <a:sym typeface="Times New Roman"/>
              </a:rPr>
              <a:t> </a:t>
            </a:r>
            <a:r>
              <a:rPr lang="en" dirty="0" smtClean="0">
                <a:solidFill>
                  <a:schemeClr val="dk1"/>
                </a:solidFill>
                <a:latin typeface="Times New Roman"/>
                <a:ea typeface="Times New Roman"/>
                <a:cs typeface="Times New Roman"/>
                <a:sym typeface="Times New Roman"/>
              </a:rPr>
              <a:t>mobile </a:t>
            </a:r>
            <a:r>
              <a:rPr lang="en" dirty="0">
                <a:solidFill>
                  <a:schemeClr val="dk1"/>
                </a:solidFill>
                <a:latin typeface="Times New Roman"/>
                <a:ea typeface="Times New Roman"/>
                <a:cs typeface="Times New Roman"/>
                <a:sym typeface="Times New Roman"/>
              </a:rPr>
              <a:t>applications </a:t>
            </a:r>
            <a:r>
              <a:rPr lang="en-US" dirty="0" smtClean="0">
                <a:solidFill>
                  <a:schemeClr val="dk1"/>
                </a:solidFill>
                <a:latin typeface="Times New Roman"/>
                <a:ea typeface="Times New Roman"/>
                <a:cs typeface="Times New Roman"/>
                <a:sym typeface="Times New Roman"/>
              </a:rPr>
              <a:t>become</a:t>
            </a:r>
            <a:r>
              <a:rPr lang="en-US" baseline="0" dirty="0" smtClean="0">
                <a:solidFill>
                  <a:schemeClr val="dk1"/>
                </a:solidFill>
                <a:latin typeface="Times New Roman"/>
                <a:ea typeface="Times New Roman"/>
                <a:cs typeface="Times New Roman"/>
                <a:sym typeface="Times New Roman"/>
              </a:rPr>
              <a:t> more successful</a:t>
            </a:r>
            <a:r>
              <a:rPr lang="en-US" dirty="0" smtClean="0">
                <a:solidFill>
                  <a:schemeClr val="dk1"/>
                </a:solidFill>
                <a:latin typeface="Times New Roman"/>
                <a:ea typeface="Times New Roman"/>
                <a:cs typeface="Times New Roman"/>
                <a:sym typeface="Times New Roman"/>
              </a:rPr>
              <a:t> </a:t>
            </a:r>
            <a:r>
              <a:rPr lang="en" dirty="0" smtClean="0">
                <a:solidFill>
                  <a:schemeClr val="dk1"/>
                </a:solidFill>
                <a:latin typeface="Times New Roman"/>
                <a:ea typeface="Times New Roman"/>
                <a:cs typeface="Times New Roman"/>
                <a:sym typeface="Times New Roman"/>
              </a:rPr>
              <a:t>from </a:t>
            </a:r>
            <a:r>
              <a:rPr lang="en" dirty="0">
                <a:solidFill>
                  <a:schemeClr val="dk1"/>
                </a:solidFill>
                <a:latin typeface="Times New Roman"/>
                <a:ea typeface="Times New Roman"/>
                <a:cs typeface="Times New Roman"/>
                <a:sym typeface="Times New Roman"/>
              </a:rPr>
              <a:t>deep learning techniques. </a:t>
            </a:r>
            <a:endParaRPr lang="en-US" dirty="0" smtClean="0">
              <a:solidFill>
                <a:schemeClr val="dk1"/>
              </a:solidFill>
              <a:latin typeface="Times New Roman"/>
              <a:ea typeface="Times New Roman"/>
              <a:cs typeface="Times New Roman"/>
              <a:sym typeface="Times New Roman"/>
            </a:endParaRPr>
          </a:p>
          <a:p>
            <a:pPr lvl="0" rtl="0">
              <a:lnSpc>
                <a:spcPct val="100000"/>
              </a:lnSpc>
              <a:spcBef>
                <a:spcPts val="0"/>
              </a:spcBef>
              <a:buNone/>
            </a:pPr>
            <a:endParaRPr lang="en-US" dirty="0" smtClean="0">
              <a:solidFill>
                <a:schemeClr val="dk1"/>
              </a:solidFill>
              <a:latin typeface="Times New Roman"/>
              <a:ea typeface="Times New Roman"/>
              <a:cs typeface="Times New Roman"/>
              <a:sym typeface="Times New Roman"/>
            </a:endParaRPr>
          </a:p>
          <a:p>
            <a:pPr lvl="0" rtl="0">
              <a:lnSpc>
                <a:spcPct val="100000"/>
              </a:lnSpc>
              <a:spcBef>
                <a:spcPts val="0"/>
              </a:spcBef>
              <a:buNone/>
            </a:pPr>
            <a:r>
              <a:rPr lang="en" dirty="0" smtClean="0">
                <a:solidFill>
                  <a:schemeClr val="dk1"/>
                </a:solidFill>
                <a:latin typeface="Times New Roman"/>
                <a:ea typeface="Times New Roman"/>
                <a:cs typeface="Times New Roman"/>
                <a:sym typeface="Times New Roman"/>
              </a:rPr>
              <a:t>For example</a:t>
            </a:r>
            <a:r>
              <a:rPr lang="en-US" dirty="0" smtClean="0">
                <a:solidFill>
                  <a:schemeClr val="dk1"/>
                </a:solidFill>
                <a:latin typeface="Times New Roman"/>
                <a:ea typeface="Times New Roman"/>
                <a:cs typeface="Times New Roman"/>
                <a:sym typeface="Times New Roman"/>
              </a:rPr>
              <a:t> you can use </a:t>
            </a:r>
            <a:r>
              <a:rPr lang="en" dirty="0" smtClean="0">
                <a:solidFill>
                  <a:schemeClr val="dk1"/>
                </a:solidFill>
                <a:latin typeface="Times New Roman"/>
                <a:ea typeface="Times New Roman"/>
                <a:cs typeface="Times New Roman"/>
                <a:sym typeface="Times New Roman"/>
              </a:rPr>
              <a:t>Siri</a:t>
            </a:r>
            <a:r>
              <a:rPr lang="en" dirty="0">
                <a:solidFill>
                  <a:schemeClr val="dk1"/>
                </a:solidFill>
                <a:latin typeface="Times New Roman"/>
                <a:ea typeface="Times New Roman"/>
                <a:cs typeface="Times New Roman"/>
                <a:sym typeface="Times New Roman"/>
              </a:rPr>
              <a:t>, Google </a:t>
            </a:r>
            <a:r>
              <a:rPr lang="en" dirty="0" smtClean="0">
                <a:solidFill>
                  <a:schemeClr val="dk1"/>
                </a:solidFill>
                <a:latin typeface="Times New Roman"/>
                <a:ea typeface="Times New Roman"/>
                <a:cs typeface="Times New Roman"/>
                <a:sym typeface="Times New Roman"/>
              </a:rPr>
              <a:t>Assistant</a:t>
            </a:r>
            <a:r>
              <a:rPr lang="en-US" dirty="0" smtClean="0">
                <a:solidFill>
                  <a:schemeClr val="dk1"/>
                </a:solidFill>
                <a:latin typeface="Times New Roman"/>
                <a:ea typeface="Times New Roman"/>
                <a:cs typeface="Times New Roman"/>
                <a:sym typeface="Times New Roman"/>
              </a:rPr>
              <a:t> etc. </a:t>
            </a:r>
            <a:r>
              <a:rPr lang="en" dirty="0" smtClean="0">
                <a:solidFill>
                  <a:schemeClr val="dk1"/>
                </a:solidFill>
                <a:latin typeface="Times New Roman"/>
                <a:ea typeface="Times New Roman"/>
                <a:cs typeface="Times New Roman"/>
                <a:sym typeface="Times New Roman"/>
              </a:rPr>
              <a:t>to </a:t>
            </a:r>
            <a:r>
              <a:rPr lang="en-US" dirty="0" smtClean="0">
                <a:solidFill>
                  <a:schemeClr val="dk1"/>
                </a:solidFill>
                <a:latin typeface="Times New Roman"/>
                <a:ea typeface="Times New Roman"/>
                <a:cs typeface="Times New Roman"/>
                <a:sym typeface="Times New Roman"/>
              </a:rPr>
              <a:t>easily </a:t>
            </a:r>
            <a:r>
              <a:rPr lang="en" dirty="0" smtClean="0">
                <a:solidFill>
                  <a:schemeClr val="dk1"/>
                </a:solidFill>
                <a:latin typeface="Times New Roman"/>
                <a:ea typeface="Times New Roman"/>
                <a:cs typeface="Times New Roman"/>
                <a:sym typeface="Times New Roman"/>
              </a:rPr>
              <a:t>make </a:t>
            </a:r>
            <a:r>
              <a:rPr lang="en" dirty="0">
                <a:solidFill>
                  <a:schemeClr val="dk1"/>
                </a:solidFill>
                <a:latin typeface="Times New Roman"/>
                <a:ea typeface="Times New Roman"/>
                <a:cs typeface="Times New Roman"/>
                <a:sym typeface="Times New Roman"/>
              </a:rPr>
              <a:t>phone calls, set reminders,  play </a:t>
            </a:r>
            <a:r>
              <a:rPr lang="en" dirty="0" smtClean="0">
                <a:solidFill>
                  <a:schemeClr val="dk1"/>
                </a:solidFill>
                <a:latin typeface="Times New Roman"/>
                <a:ea typeface="Times New Roman"/>
                <a:cs typeface="Times New Roman"/>
                <a:sym typeface="Times New Roman"/>
              </a:rPr>
              <a:t>music</a:t>
            </a:r>
            <a:r>
              <a:rPr lang="en-US" dirty="0" smtClean="0">
                <a:solidFill>
                  <a:schemeClr val="dk1"/>
                </a:solidFill>
                <a:latin typeface="Times New Roman"/>
                <a:ea typeface="Times New Roman"/>
                <a:cs typeface="Times New Roman"/>
                <a:sym typeface="Times New Roman"/>
              </a:rPr>
              <a:t> and so on</a:t>
            </a:r>
            <a:r>
              <a:rPr lang="en" dirty="0" smtClean="0">
                <a:solidFill>
                  <a:schemeClr val="dk1"/>
                </a:solidFill>
                <a:latin typeface="Times New Roman"/>
                <a:ea typeface="Times New Roman"/>
                <a:cs typeface="Times New Roman"/>
                <a:sym typeface="Times New Roman"/>
              </a:rPr>
              <a:t>. </a:t>
            </a:r>
            <a:r>
              <a:rPr lang="en-US" sz="1150" dirty="0" smtClean="0">
                <a:solidFill>
                  <a:schemeClr val="dk1"/>
                </a:solidFill>
                <a:latin typeface="Roboto"/>
                <a:ea typeface="Roboto"/>
                <a:cs typeface="Roboto"/>
                <a:sym typeface="Roboto"/>
              </a:rPr>
              <a:t> </a:t>
            </a:r>
          </a:p>
          <a:p>
            <a:pPr lvl="0" rtl="0">
              <a:lnSpc>
                <a:spcPct val="100000"/>
              </a:lnSpc>
              <a:spcBef>
                <a:spcPts val="0"/>
              </a:spcBef>
              <a:buNone/>
            </a:pPr>
            <a:endParaRPr lang="en-US" sz="1150" dirty="0" smtClean="0">
              <a:solidFill>
                <a:schemeClr val="dk1"/>
              </a:solidFill>
              <a:latin typeface="Roboto"/>
              <a:ea typeface="Roboto"/>
              <a:cs typeface="Roboto"/>
              <a:sym typeface="Roboto"/>
            </a:endParaRPr>
          </a:p>
          <a:p>
            <a:pPr lvl="0" rtl="0">
              <a:lnSpc>
                <a:spcPct val="100000"/>
              </a:lnSpc>
              <a:spcBef>
                <a:spcPts val="0"/>
              </a:spcBef>
              <a:buNone/>
            </a:pPr>
            <a:r>
              <a:rPr lang="en-US" sz="1150" dirty="0" smtClean="0">
                <a:solidFill>
                  <a:schemeClr val="dk1"/>
                </a:solidFill>
                <a:latin typeface="Roboto"/>
                <a:ea typeface="Roboto"/>
                <a:cs typeface="Roboto"/>
                <a:sym typeface="Roboto"/>
              </a:rPr>
              <a:t>Deep </a:t>
            </a:r>
            <a:r>
              <a:rPr lang="en" sz="1150" dirty="0" smtClean="0">
                <a:solidFill>
                  <a:schemeClr val="dk1"/>
                </a:solidFill>
                <a:latin typeface="Roboto"/>
                <a:ea typeface="Roboto"/>
                <a:cs typeface="Roboto"/>
                <a:sym typeface="Roboto"/>
              </a:rPr>
              <a:t>learning </a:t>
            </a:r>
            <a:r>
              <a:rPr lang="en" sz="1150" dirty="0">
                <a:solidFill>
                  <a:schemeClr val="dk1"/>
                </a:solidFill>
                <a:latin typeface="Roboto"/>
                <a:ea typeface="Roboto"/>
                <a:cs typeface="Roboto"/>
                <a:sym typeface="Roboto"/>
              </a:rPr>
              <a:t>models </a:t>
            </a:r>
            <a:r>
              <a:rPr lang="en-US" sz="1150" dirty="0" smtClean="0">
                <a:solidFill>
                  <a:schemeClr val="dk1"/>
                </a:solidFill>
                <a:latin typeface="Roboto"/>
                <a:ea typeface="Roboto"/>
                <a:cs typeface="Roboto"/>
                <a:sym typeface="Roboto"/>
              </a:rPr>
              <a:t>also </a:t>
            </a:r>
            <a:r>
              <a:rPr lang="en" sz="1150" dirty="0" smtClean="0">
                <a:solidFill>
                  <a:schemeClr val="dk1"/>
                </a:solidFill>
                <a:latin typeface="Roboto"/>
                <a:ea typeface="Roboto"/>
                <a:cs typeface="Roboto"/>
                <a:sym typeface="Roboto"/>
              </a:rPr>
              <a:t>greatly </a:t>
            </a:r>
            <a:r>
              <a:rPr lang="en" sz="1150" dirty="0">
                <a:solidFill>
                  <a:schemeClr val="dk1"/>
                </a:solidFill>
                <a:latin typeface="Roboto"/>
                <a:ea typeface="Roboto"/>
                <a:cs typeface="Roboto"/>
                <a:sym typeface="Roboto"/>
              </a:rPr>
              <a:t>improve the </a:t>
            </a:r>
            <a:r>
              <a:rPr lang="en" sz="1150" dirty="0" smtClean="0">
                <a:solidFill>
                  <a:schemeClr val="dk1"/>
                </a:solidFill>
                <a:latin typeface="Roboto"/>
                <a:ea typeface="Roboto"/>
                <a:cs typeface="Roboto"/>
                <a:sym typeface="Roboto"/>
              </a:rPr>
              <a:t>performance</a:t>
            </a:r>
            <a:r>
              <a:rPr lang="en-US" sz="1150" dirty="0" smtClean="0">
                <a:solidFill>
                  <a:schemeClr val="dk1"/>
                </a:solidFill>
                <a:latin typeface="Roboto"/>
                <a:ea typeface="Roboto"/>
                <a:cs typeface="Roboto"/>
                <a:sym typeface="Roboto"/>
              </a:rPr>
              <a:t> of </a:t>
            </a:r>
            <a:r>
              <a:rPr lang="en" sz="1150" dirty="0" smtClean="0">
                <a:solidFill>
                  <a:schemeClr val="dk1"/>
                </a:solidFill>
                <a:latin typeface="Roboto"/>
                <a:ea typeface="Roboto"/>
                <a:cs typeface="Roboto"/>
                <a:sym typeface="Roboto"/>
              </a:rPr>
              <a:t>human activity recognition on wearables</a:t>
            </a:r>
            <a:r>
              <a:rPr lang="en-US" sz="1150" dirty="0" smtClean="0">
                <a:solidFill>
                  <a:schemeClr val="dk1"/>
                </a:solidFill>
                <a:latin typeface="Roboto"/>
                <a:ea typeface="Roboto"/>
                <a:cs typeface="Roboto"/>
                <a:sym typeface="Roboto"/>
              </a:rPr>
              <a:t> and make fine grained health monitoring, smart care</a:t>
            </a:r>
            <a:r>
              <a:rPr lang="en-US" sz="1150" baseline="0" dirty="0" smtClean="0">
                <a:solidFill>
                  <a:schemeClr val="dk1"/>
                </a:solidFill>
                <a:latin typeface="Roboto"/>
                <a:ea typeface="Roboto"/>
                <a:cs typeface="Roboto"/>
                <a:sym typeface="Roboto"/>
              </a:rPr>
              <a:t> possible.</a:t>
            </a:r>
          </a:p>
          <a:p>
            <a:pPr lvl="0" rtl="0">
              <a:lnSpc>
                <a:spcPct val="100000"/>
              </a:lnSpc>
              <a:spcBef>
                <a:spcPts val="0"/>
              </a:spcBef>
              <a:buNone/>
            </a:pPr>
            <a:endParaRPr lang="en" sz="1150" dirty="0">
              <a:solidFill>
                <a:schemeClr val="dk1"/>
              </a:solidFill>
              <a:latin typeface="Roboto"/>
              <a:ea typeface="Roboto"/>
              <a:cs typeface="Roboto"/>
              <a:sym typeface="Roboto"/>
            </a:endParaRPr>
          </a:p>
          <a:p>
            <a:pPr lvl="0" rtl="0">
              <a:spcBef>
                <a:spcPts val="0"/>
              </a:spcBef>
              <a:buClr>
                <a:schemeClr val="dk1"/>
              </a:buClr>
              <a:buFont typeface="Arial"/>
              <a:buNone/>
            </a:pPr>
            <a:r>
              <a:rPr lang="en-US" dirty="0" smtClean="0">
                <a:solidFill>
                  <a:schemeClr val="dk1"/>
                </a:solidFill>
                <a:latin typeface="Times New Roman"/>
                <a:ea typeface="Times New Roman"/>
                <a:cs typeface="Times New Roman"/>
                <a:sym typeface="Times New Roman"/>
              </a:rPr>
              <a:t>Recently Google deploy neural machine translation</a:t>
            </a:r>
            <a:r>
              <a:rPr lang="en-US" baseline="0" dirty="0" smtClean="0">
                <a:solidFill>
                  <a:schemeClr val="dk1"/>
                </a:solidFill>
                <a:latin typeface="Times New Roman"/>
                <a:ea typeface="Times New Roman"/>
                <a:cs typeface="Times New Roman"/>
                <a:sym typeface="Times New Roman"/>
              </a:rPr>
              <a:t> system that </a:t>
            </a:r>
            <a:r>
              <a:rPr lang="en" sz="1150" dirty="0" smtClean="0">
                <a:solidFill>
                  <a:schemeClr val="dk1"/>
                </a:solidFill>
                <a:latin typeface="Roboto"/>
                <a:ea typeface="Roboto"/>
                <a:cs typeface="Roboto"/>
                <a:sym typeface="Roboto"/>
              </a:rPr>
              <a:t>reduces </a:t>
            </a:r>
            <a:r>
              <a:rPr lang="en" sz="1150" dirty="0">
                <a:solidFill>
                  <a:schemeClr val="dk1"/>
                </a:solidFill>
                <a:latin typeface="Roboto"/>
                <a:ea typeface="Roboto"/>
                <a:cs typeface="Roboto"/>
                <a:sym typeface="Roboto"/>
              </a:rPr>
              <a:t>translation errors by more than 50%. </a:t>
            </a:r>
          </a:p>
          <a:p>
            <a:pPr lvl="0" rtl="0">
              <a:spcBef>
                <a:spcPts val="0"/>
              </a:spcBef>
              <a:buClr>
                <a:schemeClr val="dk1"/>
              </a:buClr>
              <a:buFont typeface="Arial"/>
              <a:buNone/>
            </a:pPr>
            <a:endParaRPr dirty="0">
              <a:solidFill>
                <a:schemeClr val="dk1"/>
              </a:solidFill>
              <a:latin typeface="Times New Roman"/>
              <a:ea typeface="Times New Roman"/>
              <a:cs typeface="Times New Roman"/>
              <a:sym typeface="Times New Roman"/>
            </a:endParaRPr>
          </a:p>
        </p:txBody>
      </p:sp>
      <p:sp>
        <p:nvSpPr>
          <p:cNvPr id="46" name="Shape 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Shape 343"/>
          <p:cNvSpPr txBox="1">
            <a:spLocks noGrp="1"/>
          </p:cNvSpPr>
          <p:nvPr>
            <p:ph type="body" idx="1"/>
          </p:nvPr>
        </p:nvSpPr>
        <p:spPr>
          <a:xfrm>
            <a:off x="914400" y="4343400"/>
            <a:ext cx="50292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344" name="Shape 3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Shape 308"/>
          <p:cNvSpPr txBox="1">
            <a:spLocks noGrp="1"/>
          </p:cNvSpPr>
          <p:nvPr>
            <p:ph type="body" idx="1"/>
          </p:nvPr>
        </p:nvSpPr>
        <p:spPr>
          <a:xfrm>
            <a:off x="914400" y="4343400"/>
            <a:ext cx="5029200" cy="4114800"/>
          </a:xfrm>
          <a:prstGeom prst="rect">
            <a:avLst/>
          </a:prstGeom>
          <a:noFill/>
          <a:ln>
            <a:noFill/>
          </a:ln>
        </p:spPr>
        <p:txBody>
          <a:bodyPr lIns="91425" tIns="91425" rIns="91425" bIns="91425" anchor="ctr" anchorCtr="0">
            <a:noAutofit/>
          </a:bodyPr>
          <a:lstStyle/>
          <a:p>
            <a:pPr lvl="0" indent="387350" algn="just" rtl="0">
              <a:spcBef>
                <a:spcPts val="0"/>
              </a:spcBef>
              <a:buClr>
                <a:schemeClr val="dk1"/>
              </a:buClr>
              <a:buSzPct val="61111"/>
              <a:buFont typeface="Arial"/>
              <a:buNone/>
            </a:pPr>
            <a:r>
              <a:rPr lang="en" sz="1800">
                <a:solidFill>
                  <a:schemeClr val="dk1"/>
                </a:solidFill>
                <a:latin typeface="Times New Roman"/>
                <a:ea typeface="Times New Roman"/>
                <a:cs typeface="Times New Roman"/>
                <a:sym typeface="Times New Roman"/>
              </a:rPr>
              <a:t>for example, the GPU on Android is designed to perform rendering UI.</a:t>
            </a:r>
          </a:p>
          <a:p>
            <a:pPr lvl="0" indent="387350" algn="just" rtl="0">
              <a:spcBef>
                <a:spcPts val="0"/>
              </a:spcBef>
              <a:buClr>
                <a:schemeClr val="dk1"/>
              </a:buClr>
              <a:buSzPct val="61111"/>
              <a:buFont typeface="Arial"/>
              <a:buNone/>
            </a:pPr>
            <a:r>
              <a:rPr lang="en" sz="1800">
                <a:solidFill>
                  <a:schemeClr val="dk1"/>
                </a:solidFill>
                <a:latin typeface="Times New Roman"/>
                <a:ea typeface="Times New Roman"/>
                <a:cs typeface="Times New Roman"/>
                <a:sym typeface="Times New Roman"/>
              </a:rPr>
              <a:t>Figure shows that the latency of the LSTM model correlates with the load on the GPU; as the GPU is more loaded, it takes longer for the LSTM model to run on the CPU. GPU load is correlated with the time it takes to run the LSTM model. As the load on the GPU increases, the time it takes to run the model also increases.</a:t>
            </a:r>
          </a:p>
          <a:p>
            <a:pPr lvl="0" indent="387350" algn="just" rtl="0">
              <a:spcBef>
                <a:spcPts val="0"/>
              </a:spcBef>
              <a:buClr>
                <a:schemeClr val="dk1"/>
              </a:buClr>
              <a:buSzPct val="61111"/>
              <a:buFont typeface="Arial"/>
              <a:buNone/>
            </a:pPr>
            <a:r>
              <a:rPr lang="en" sz="1800">
                <a:solidFill>
                  <a:schemeClr val="dk1"/>
                </a:solidFill>
                <a:latin typeface="Times New Roman"/>
                <a:ea typeface="Times New Roman"/>
                <a:cs typeface="Times New Roman"/>
                <a:sym typeface="Times New Roman"/>
              </a:rPr>
              <a:t>We find that under low and medium loads, running the LSTM model on the GPU reduces latencies; however, under both high GPU and high CPU load it is better to run the RNN on the CPU rather than the GPU.</a:t>
            </a:r>
          </a:p>
          <a:p>
            <a:pPr lvl="0">
              <a:spcBef>
                <a:spcPts val="0"/>
              </a:spcBef>
              <a:buClr>
                <a:schemeClr val="dk1"/>
              </a:buClr>
              <a:buFont typeface="Arial"/>
              <a:buNone/>
            </a:pPr>
            <a:endParaRPr>
              <a:solidFill>
                <a:schemeClr val="dk1"/>
              </a:solidFill>
            </a:endParaRPr>
          </a:p>
          <a:p>
            <a:pPr lvl="0" rtl="0">
              <a:spcBef>
                <a:spcPts val="0"/>
              </a:spcBef>
              <a:buNone/>
            </a:pPr>
            <a:endParaRPr>
              <a:solidFill>
                <a:schemeClr val="dk1"/>
              </a:solidFill>
              <a:latin typeface="Times New Roman"/>
              <a:ea typeface="Times New Roman"/>
              <a:cs typeface="Times New Roman"/>
              <a:sym typeface="Times New Roman"/>
            </a:endParaRPr>
          </a:p>
        </p:txBody>
      </p:sp>
      <p:sp>
        <p:nvSpPr>
          <p:cNvPr id="309" name="Shape 3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txBox="1">
            <a:spLocks noGrp="1"/>
          </p:cNvSpPr>
          <p:nvPr>
            <p:ph type="body" idx="1"/>
          </p:nvPr>
        </p:nvSpPr>
        <p:spPr>
          <a:xfrm>
            <a:off x="914400" y="4343400"/>
            <a:ext cx="5029200" cy="4114800"/>
          </a:xfrm>
          <a:prstGeom prst="rect">
            <a:avLst/>
          </a:prstGeom>
          <a:noFill/>
          <a:ln>
            <a:noFill/>
          </a:ln>
        </p:spPr>
        <p:txBody>
          <a:bodyPr lIns="91425" tIns="91425" rIns="91425" bIns="91425" anchor="ctr" anchorCtr="0">
            <a:noAutofit/>
          </a:bodyPr>
          <a:lstStyle/>
          <a:p>
            <a:pPr lvl="0" rtl="0">
              <a:lnSpc>
                <a:spcPct val="150000"/>
              </a:lnSpc>
              <a:spcBef>
                <a:spcPts val="0"/>
              </a:spcBef>
              <a:buNone/>
            </a:pPr>
            <a:r>
              <a:rPr lang="en">
                <a:solidFill>
                  <a:schemeClr val="dk1"/>
                </a:solidFill>
                <a:latin typeface="Times New Roman"/>
                <a:ea typeface="Times New Roman"/>
                <a:cs typeface="Times New Roman"/>
                <a:sym typeface="Times New Roman"/>
              </a:rPr>
              <a:t>These applications all use sequential data,  state of art solutions for these tasks mainly adopt recurrent neural networks like long short term memory, gate recurrent unit networks.</a:t>
            </a:r>
          </a:p>
          <a:p>
            <a:pPr lvl="0" rtl="0">
              <a:spcBef>
                <a:spcPts val="0"/>
              </a:spcBef>
              <a:buNone/>
            </a:pPr>
            <a:r>
              <a:rPr lang="en">
                <a:solidFill>
                  <a:schemeClr val="dk1"/>
                </a:solidFill>
                <a:latin typeface="Times New Roman"/>
                <a:ea typeface="Times New Roman"/>
                <a:cs typeface="Times New Roman"/>
                <a:sym typeface="Times New Roman"/>
              </a:rPr>
              <a:t>But our work focuses on recurrent neural networks. Network architectures are different</a:t>
            </a:r>
          </a:p>
          <a:p>
            <a:pPr marL="431800" lvl="0" indent="-342900" rtl="0">
              <a:spcBef>
                <a:spcPts val="600"/>
              </a:spcBef>
              <a:buClr>
                <a:schemeClr val="dk1"/>
              </a:buClr>
              <a:buFont typeface="Times New Roman"/>
              <a:buAutoNum type="arabicPeriod"/>
            </a:pPr>
            <a:r>
              <a:rPr lang="en">
                <a:solidFill>
                  <a:schemeClr val="dk1"/>
                </a:solidFill>
                <a:latin typeface="Times New Roman"/>
                <a:ea typeface="Times New Roman"/>
                <a:cs typeface="Times New Roman"/>
                <a:sym typeface="Times New Roman"/>
              </a:rPr>
              <a:t>Optimizations cannot directly applied for RNNs</a:t>
            </a:r>
          </a:p>
          <a:p>
            <a:pPr marL="431800" lvl="0" indent="-342900" rtl="0">
              <a:spcBef>
                <a:spcPts val="600"/>
              </a:spcBef>
              <a:buClr>
                <a:schemeClr val="dk1"/>
              </a:buClr>
              <a:buFont typeface="Times New Roman"/>
              <a:buAutoNum type="arabicPeriod"/>
            </a:pPr>
            <a:r>
              <a:rPr lang="en">
                <a:solidFill>
                  <a:schemeClr val="dk1"/>
                </a:solidFill>
                <a:latin typeface="Times New Roman"/>
                <a:ea typeface="Times New Roman"/>
                <a:cs typeface="Times New Roman"/>
                <a:sym typeface="Times New Roman"/>
              </a:rPr>
              <a:t>Limited resources are constraints for mobile systems</a:t>
            </a:r>
          </a:p>
        </p:txBody>
      </p:sp>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5522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Clr>
                <a:schemeClr val="dk1"/>
              </a:buClr>
              <a:buSzPct val="78571"/>
              <a:buFont typeface="Arial"/>
              <a:buNone/>
            </a:pPr>
            <a:r>
              <a:rPr lang="en-US" sz="1400" dirty="0" smtClean="0">
                <a:solidFill>
                  <a:schemeClr val="dk1"/>
                </a:solidFill>
                <a:latin typeface="Times New Roman"/>
                <a:ea typeface="Times New Roman"/>
                <a:cs typeface="Times New Roman"/>
                <a:sym typeface="Times New Roman"/>
              </a:rPr>
              <a:t>For the people in this room,</a:t>
            </a:r>
            <a:r>
              <a:rPr lang="en-US" sz="1400" baseline="0" dirty="0" smtClean="0">
                <a:solidFill>
                  <a:schemeClr val="dk1"/>
                </a:solidFill>
                <a:latin typeface="Times New Roman"/>
                <a:ea typeface="Times New Roman"/>
                <a:cs typeface="Times New Roman"/>
                <a:sym typeface="Times New Roman"/>
              </a:rPr>
              <a:t> I’ll just quickly go through that since our topic is mobile deep learning, the motivation behind this is obvious, i.e., availability and privacy. </a:t>
            </a:r>
          </a:p>
          <a:p>
            <a:pPr lvl="0">
              <a:spcBef>
                <a:spcPts val="0"/>
              </a:spcBef>
              <a:buClr>
                <a:schemeClr val="dk1"/>
              </a:buClr>
              <a:buSzPct val="78571"/>
              <a:buFont typeface="Arial"/>
              <a:buNone/>
            </a:pPr>
            <a:r>
              <a:rPr lang="en-US" sz="1400" baseline="0" dirty="0" smtClean="0">
                <a:solidFill>
                  <a:schemeClr val="dk1"/>
                </a:solidFill>
                <a:latin typeface="Times New Roman"/>
                <a:ea typeface="Times New Roman"/>
                <a:cs typeface="Times New Roman"/>
                <a:sym typeface="Times New Roman"/>
              </a:rPr>
              <a:t>One solution is to run deep learning models locally on the mobile devices. However, due to computation power and limited memory limitation, running these model directly can cause big performance issues and may be even not possible.</a:t>
            </a:r>
          </a:p>
          <a:p>
            <a:pPr lvl="0">
              <a:spcBef>
                <a:spcPts val="0"/>
              </a:spcBef>
              <a:buClr>
                <a:schemeClr val="dk1"/>
              </a:buClr>
              <a:buSzPct val="78571"/>
              <a:buFont typeface="Arial"/>
              <a:buNone/>
            </a:pPr>
            <a:endParaRPr sz="1400" dirty="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marL="0" marR="0" lvl="0" indent="0" algn="l" defTabSz="914400" rtl="0" eaLnBrk="1" fontAlgn="auto" latinLnBrk="0" hangingPunct="1">
              <a:lnSpc>
                <a:spcPct val="150000"/>
              </a:lnSpc>
              <a:spcBef>
                <a:spcPts val="0"/>
              </a:spcBef>
              <a:spcAft>
                <a:spcPts val="0"/>
              </a:spcAft>
              <a:buClr>
                <a:schemeClr val="dk1"/>
              </a:buClr>
              <a:buSzTx/>
              <a:buFont typeface="Arial"/>
              <a:buNone/>
              <a:tabLst/>
              <a:defRPr/>
            </a:pPr>
            <a:r>
              <a:rPr lang="en-US" dirty="0" smtClean="0"/>
              <a:t>As you can see here, these issues</a:t>
            </a:r>
            <a:r>
              <a:rPr lang="en-US" baseline="0" dirty="0" smtClean="0"/>
              <a:t> </a:t>
            </a:r>
            <a:r>
              <a:rPr lang="en-US" dirty="0" smtClean="0"/>
              <a:t>has been mostly investigated in the vision community. </a:t>
            </a:r>
            <a:r>
              <a:rPr lang="en" dirty="0" smtClean="0">
                <a:solidFill>
                  <a:schemeClr val="dk1"/>
                </a:solidFill>
                <a:latin typeface="Times New Roman"/>
                <a:ea typeface="Times New Roman"/>
                <a:cs typeface="Times New Roman"/>
                <a:sym typeface="Times New Roman"/>
              </a:rPr>
              <a:t>Most </a:t>
            </a:r>
            <a:r>
              <a:rPr lang="en" dirty="0">
                <a:solidFill>
                  <a:schemeClr val="dk1"/>
                </a:solidFill>
                <a:latin typeface="Times New Roman"/>
                <a:ea typeface="Times New Roman"/>
                <a:cs typeface="Times New Roman"/>
                <a:sym typeface="Times New Roman"/>
              </a:rPr>
              <a:t>of them use convolutional neural networks. </a:t>
            </a:r>
            <a:r>
              <a:rPr lang="en-US" dirty="0" smtClean="0">
                <a:solidFill>
                  <a:schemeClr val="dk1"/>
                </a:solidFill>
                <a:latin typeface="Times New Roman"/>
                <a:ea typeface="Times New Roman"/>
                <a:cs typeface="Times New Roman"/>
                <a:sym typeface="Times New Roman"/>
              </a:rPr>
              <a:t>Ex</a:t>
            </a:r>
            <a:r>
              <a:rPr lang="en" dirty="0" err="1" smtClean="0">
                <a:solidFill>
                  <a:schemeClr val="dk1"/>
                </a:solidFill>
                <a:latin typeface="Times New Roman"/>
                <a:ea typeface="Times New Roman"/>
                <a:cs typeface="Times New Roman"/>
                <a:sym typeface="Times New Roman"/>
              </a:rPr>
              <a:t>ist</a:t>
            </a:r>
            <a:r>
              <a:rPr lang="en-US" dirty="0" err="1" smtClean="0">
                <a:solidFill>
                  <a:schemeClr val="dk1"/>
                </a:solidFill>
                <a:latin typeface="Times New Roman"/>
                <a:ea typeface="Times New Roman"/>
                <a:cs typeface="Times New Roman"/>
                <a:sym typeface="Times New Roman"/>
              </a:rPr>
              <a:t>ing</a:t>
            </a:r>
            <a:r>
              <a:rPr lang="en" dirty="0" smtClean="0">
                <a:solidFill>
                  <a:schemeClr val="dk1"/>
                </a:solidFill>
                <a:latin typeface="Times New Roman"/>
                <a:ea typeface="Times New Roman"/>
                <a:cs typeface="Times New Roman"/>
                <a:sym typeface="Times New Roman"/>
              </a:rPr>
              <a:t> </a:t>
            </a:r>
            <a:r>
              <a:rPr lang="en" dirty="0">
                <a:solidFill>
                  <a:schemeClr val="dk1"/>
                </a:solidFill>
                <a:latin typeface="Times New Roman"/>
                <a:ea typeface="Times New Roman"/>
                <a:cs typeface="Times New Roman"/>
                <a:sym typeface="Times New Roman"/>
              </a:rPr>
              <a:t>well-known </a:t>
            </a:r>
            <a:r>
              <a:rPr lang="en" dirty="0" smtClean="0">
                <a:solidFill>
                  <a:schemeClr val="dk1"/>
                </a:solidFill>
                <a:latin typeface="Times New Roman"/>
                <a:ea typeface="Times New Roman"/>
                <a:cs typeface="Times New Roman"/>
                <a:sym typeface="Times New Roman"/>
              </a:rPr>
              <a:t>optimizations</a:t>
            </a:r>
            <a:r>
              <a:rPr lang="en-US" dirty="0" smtClean="0">
                <a:solidFill>
                  <a:schemeClr val="dk1"/>
                </a:solidFill>
                <a:latin typeface="Times New Roman"/>
                <a:ea typeface="Times New Roman"/>
                <a:cs typeface="Times New Roman"/>
                <a:sym typeface="Times New Roman"/>
              </a:rPr>
              <a:t> </a:t>
            </a:r>
            <a:r>
              <a:rPr lang="en" dirty="0" smtClean="0">
                <a:solidFill>
                  <a:schemeClr val="dk1"/>
                </a:solidFill>
                <a:latin typeface="Times New Roman"/>
                <a:ea typeface="Times New Roman"/>
                <a:cs typeface="Times New Roman"/>
                <a:sym typeface="Times New Roman"/>
              </a:rPr>
              <a:t>were </a:t>
            </a:r>
            <a:r>
              <a:rPr lang="en" dirty="0">
                <a:solidFill>
                  <a:schemeClr val="dk1"/>
                </a:solidFill>
                <a:latin typeface="Times New Roman"/>
                <a:ea typeface="Times New Roman"/>
                <a:cs typeface="Times New Roman"/>
                <a:sym typeface="Times New Roman"/>
              </a:rPr>
              <a:t>originally designed mainly for CNNs</a:t>
            </a:r>
            <a:r>
              <a:rPr lang="en" dirty="0" smtClean="0">
                <a:solidFill>
                  <a:schemeClr val="dk1"/>
                </a:solidFill>
                <a:latin typeface="Times New Roman"/>
                <a:ea typeface="Times New Roman"/>
                <a:cs typeface="Times New Roman"/>
                <a:sym typeface="Times New Roman"/>
              </a:rPr>
              <a:t>.</a:t>
            </a:r>
            <a:endParaRPr lang="en-US" dirty="0" smtClean="0">
              <a:solidFill>
                <a:schemeClr val="dk1"/>
              </a:solidFill>
              <a:latin typeface="Times New Roman"/>
              <a:ea typeface="Times New Roman"/>
              <a:cs typeface="Times New Roman"/>
              <a:sym typeface="Times New Roman"/>
            </a:endParaRPr>
          </a:p>
          <a:p>
            <a:pPr marL="0" marR="0" lvl="0" indent="0" algn="l" defTabSz="914400" rtl="0" eaLnBrk="1" fontAlgn="auto" latinLnBrk="0" hangingPunct="1">
              <a:lnSpc>
                <a:spcPct val="150000"/>
              </a:lnSpc>
              <a:spcBef>
                <a:spcPts val="0"/>
              </a:spcBef>
              <a:spcAft>
                <a:spcPts val="0"/>
              </a:spcAft>
              <a:buClr>
                <a:schemeClr val="dk1"/>
              </a:buClr>
              <a:buSzTx/>
              <a:buFont typeface="Arial"/>
              <a:buNone/>
              <a:tabLst/>
              <a:defRPr/>
            </a:pPr>
            <a:endParaRPr lang="en" dirty="0">
              <a:solidFill>
                <a:schemeClr val="dk1"/>
              </a:solidFill>
              <a:latin typeface="Times New Roman"/>
              <a:ea typeface="Times New Roman"/>
              <a:cs typeface="Times New Roman"/>
              <a:sym typeface="Times New Roman"/>
            </a:endParaRPr>
          </a:p>
          <a:p>
            <a:pPr lvl="0" rtl="0">
              <a:lnSpc>
                <a:spcPct val="150000"/>
              </a:lnSpc>
              <a:spcBef>
                <a:spcPts val="0"/>
              </a:spcBef>
              <a:buClr>
                <a:schemeClr val="dk1"/>
              </a:buClr>
              <a:buSzPct val="91666"/>
              <a:buFont typeface="Arial"/>
              <a:buNone/>
            </a:pPr>
            <a:r>
              <a:rPr lang="en" sz="1200" dirty="0" err="1" smtClean="0">
                <a:solidFill>
                  <a:schemeClr val="dk1"/>
                </a:solidFill>
                <a:latin typeface="Calibri"/>
                <a:ea typeface="Calibri"/>
                <a:cs typeface="Calibri"/>
                <a:sym typeface="Calibri"/>
              </a:rPr>
              <a:t>CNNdroid</a:t>
            </a:r>
            <a:r>
              <a:rPr lang="en-US" sz="1200" baseline="0" dirty="0" smtClean="0">
                <a:solidFill>
                  <a:schemeClr val="dk1"/>
                </a:solidFill>
                <a:latin typeface="Calibri"/>
                <a:ea typeface="Calibri"/>
                <a:cs typeface="Calibri"/>
                <a:sym typeface="Calibri"/>
              </a:rPr>
              <a:t> u</a:t>
            </a:r>
            <a:r>
              <a:rPr lang="en-US" sz="1200" dirty="0" smtClean="0">
                <a:solidFill>
                  <a:schemeClr val="dk1"/>
                </a:solidFill>
                <a:latin typeface="Calibri"/>
                <a:ea typeface="Calibri"/>
                <a:cs typeface="Calibri"/>
                <a:sym typeface="Calibri"/>
              </a:rPr>
              <a:t>ses</a:t>
            </a:r>
            <a:r>
              <a:rPr lang="en-US" sz="1200" baseline="0" dirty="0" smtClean="0">
                <a:solidFill>
                  <a:schemeClr val="dk1"/>
                </a:solidFill>
                <a:latin typeface="Calibri"/>
                <a:ea typeface="Calibri"/>
                <a:cs typeface="Calibri"/>
                <a:sym typeface="Calibri"/>
              </a:rPr>
              <a:t> </a:t>
            </a:r>
            <a:r>
              <a:rPr lang="en" sz="1200" dirty="0" err="1" smtClean="0">
                <a:solidFill>
                  <a:schemeClr val="dk1"/>
                </a:solidFill>
                <a:latin typeface="Calibri"/>
                <a:ea typeface="Calibri"/>
                <a:cs typeface="Calibri"/>
                <a:sym typeface="Calibri"/>
              </a:rPr>
              <a:t>RenderScript</a:t>
            </a:r>
            <a:r>
              <a:rPr lang="en" sz="1200" dirty="0" smtClean="0">
                <a:solidFill>
                  <a:schemeClr val="dk1"/>
                </a:solidFill>
                <a:latin typeface="Calibri"/>
                <a:ea typeface="Calibri"/>
                <a:cs typeface="Calibri"/>
                <a:sym typeface="Calibri"/>
              </a:rPr>
              <a:t> </a:t>
            </a:r>
            <a:r>
              <a:rPr lang="en-US" sz="1200" dirty="0" smtClean="0">
                <a:solidFill>
                  <a:schemeClr val="dk1"/>
                </a:solidFill>
                <a:latin typeface="Calibri"/>
                <a:ea typeface="Calibri"/>
                <a:cs typeface="Calibri"/>
                <a:sym typeface="Calibri"/>
              </a:rPr>
              <a:t> to speedup</a:t>
            </a:r>
            <a:r>
              <a:rPr lang="en-US" sz="1200" baseline="0" dirty="0" smtClean="0">
                <a:solidFill>
                  <a:schemeClr val="dk1"/>
                </a:solidFill>
                <a:latin typeface="Calibri"/>
                <a:ea typeface="Calibri"/>
                <a:cs typeface="Calibri"/>
                <a:sym typeface="Calibri"/>
              </a:rPr>
              <a:t> c</a:t>
            </a:r>
            <a:r>
              <a:rPr lang="en" sz="1200" dirty="0" err="1" smtClean="0">
                <a:solidFill>
                  <a:schemeClr val="dk1"/>
                </a:solidFill>
                <a:latin typeface="Calibri"/>
                <a:ea typeface="Calibri"/>
                <a:cs typeface="Calibri"/>
                <a:sym typeface="Calibri"/>
              </a:rPr>
              <a:t>onvolution</a:t>
            </a:r>
            <a:r>
              <a:rPr lang="en" sz="1200" dirty="0" smtClean="0">
                <a:solidFill>
                  <a:schemeClr val="dk1"/>
                </a:solidFill>
                <a:latin typeface="Calibri"/>
                <a:ea typeface="Calibri"/>
                <a:cs typeface="Calibri"/>
                <a:sym typeface="Calibri"/>
              </a:rPr>
              <a:t> </a:t>
            </a:r>
            <a:r>
              <a:rPr lang="en" sz="1200" dirty="0">
                <a:solidFill>
                  <a:schemeClr val="dk1"/>
                </a:solidFill>
                <a:latin typeface="Calibri"/>
                <a:ea typeface="Calibri"/>
                <a:cs typeface="Calibri"/>
                <a:sym typeface="Calibri"/>
              </a:rPr>
              <a:t>and fully connected </a:t>
            </a:r>
            <a:r>
              <a:rPr lang="en" sz="1200" dirty="0" smtClean="0">
                <a:solidFill>
                  <a:schemeClr val="dk1"/>
                </a:solidFill>
                <a:latin typeface="Calibri"/>
                <a:ea typeface="Calibri"/>
                <a:cs typeface="Calibri"/>
                <a:sym typeface="Calibri"/>
              </a:rPr>
              <a:t>layers</a:t>
            </a:r>
            <a:r>
              <a:rPr lang="en-US" sz="1200" dirty="0" smtClean="0">
                <a:solidFill>
                  <a:schemeClr val="dk1"/>
                </a:solidFill>
                <a:latin typeface="Calibri"/>
                <a:ea typeface="Calibri"/>
                <a:cs typeface="Calibri"/>
                <a:sym typeface="Calibri"/>
              </a:rPr>
              <a:t> computation </a:t>
            </a:r>
            <a:r>
              <a:rPr lang="en" sz="1200" dirty="0" smtClean="0">
                <a:solidFill>
                  <a:schemeClr val="dk1"/>
                </a:solidFill>
                <a:latin typeface="Calibri"/>
                <a:ea typeface="Calibri"/>
                <a:cs typeface="Calibri"/>
                <a:sym typeface="Calibri"/>
              </a:rPr>
              <a:t>on </a:t>
            </a:r>
            <a:r>
              <a:rPr lang="en" sz="1200" dirty="0">
                <a:solidFill>
                  <a:schemeClr val="dk1"/>
                </a:solidFill>
                <a:latin typeface="Calibri"/>
                <a:ea typeface="Calibri"/>
                <a:cs typeface="Calibri"/>
                <a:sym typeface="Calibri"/>
              </a:rPr>
              <a:t>the </a:t>
            </a:r>
            <a:r>
              <a:rPr lang="en" sz="1200" dirty="0" smtClean="0">
                <a:solidFill>
                  <a:schemeClr val="dk1"/>
                </a:solidFill>
                <a:latin typeface="Calibri"/>
                <a:ea typeface="Calibri"/>
                <a:cs typeface="Calibri"/>
                <a:sym typeface="Calibri"/>
              </a:rPr>
              <a:t>mobile</a:t>
            </a:r>
            <a:r>
              <a:rPr lang="en-US" sz="1200" dirty="0" smtClean="0">
                <a:solidFill>
                  <a:schemeClr val="dk1"/>
                </a:solidFill>
                <a:latin typeface="Calibri"/>
                <a:ea typeface="Calibri"/>
                <a:cs typeface="Calibri"/>
                <a:sym typeface="Calibri"/>
              </a:rPr>
              <a:t>.</a:t>
            </a:r>
          </a:p>
          <a:p>
            <a:pPr lvl="0" rtl="0">
              <a:lnSpc>
                <a:spcPct val="150000"/>
              </a:lnSpc>
              <a:spcBef>
                <a:spcPts val="0"/>
              </a:spcBef>
              <a:buClr>
                <a:schemeClr val="dk1"/>
              </a:buClr>
              <a:buSzPct val="91666"/>
              <a:buFont typeface="Arial"/>
              <a:buNone/>
            </a:pPr>
            <a:endParaRPr lang="en" sz="1200" dirty="0">
              <a:solidFill>
                <a:schemeClr val="dk1"/>
              </a:solidFill>
              <a:latin typeface="Calibri"/>
              <a:ea typeface="Calibri"/>
              <a:cs typeface="Calibri"/>
              <a:sym typeface="Calibri"/>
            </a:endParaRPr>
          </a:p>
          <a:p>
            <a:pPr lvl="0" rtl="0">
              <a:lnSpc>
                <a:spcPct val="150000"/>
              </a:lnSpc>
              <a:spcBef>
                <a:spcPts val="0"/>
              </a:spcBef>
              <a:buClr>
                <a:schemeClr val="dk1"/>
              </a:buClr>
              <a:buSzPct val="91666"/>
              <a:buFont typeface="Arial"/>
              <a:buNone/>
            </a:pPr>
            <a:r>
              <a:rPr lang="en" sz="1200" dirty="0" smtClean="0">
                <a:solidFill>
                  <a:schemeClr val="dk1"/>
                </a:solidFill>
                <a:latin typeface="Calibri"/>
                <a:ea typeface="Calibri"/>
                <a:cs typeface="Calibri"/>
                <a:sym typeface="Calibri"/>
              </a:rPr>
              <a:t>Sparse</a:t>
            </a:r>
            <a:r>
              <a:rPr lang="en-US" sz="1200" dirty="0" smtClean="0">
                <a:solidFill>
                  <a:schemeClr val="dk1"/>
                </a:solidFill>
                <a:latin typeface="Calibri"/>
                <a:ea typeface="Calibri"/>
                <a:cs typeface="Calibri"/>
                <a:sym typeface="Calibri"/>
              </a:rPr>
              <a:t>S</a:t>
            </a:r>
            <a:r>
              <a:rPr lang="en" sz="1200" dirty="0" smtClean="0">
                <a:solidFill>
                  <a:schemeClr val="dk1"/>
                </a:solidFill>
                <a:latin typeface="Calibri"/>
                <a:ea typeface="Calibri"/>
                <a:cs typeface="Calibri"/>
                <a:sym typeface="Calibri"/>
              </a:rPr>
              <a:t>ep</a:t>
            </a:r>
            <a:r>
              <a:rPr lang="en-US" sz="1200" baseline="0" dirty="0" smtClean="0">
                <a:solidFill>
                  <a:schemeClr val="dk1"/>
                </a:solidFill>
                <a:latin typeface="Calibri"/>
                <a:ea typeface="Calibri"/>
                <a:cs typeface="Calibri"/>
                <a:sym typeface="Calibri"/>
              </a:rPr>
              <a:t> leverages  optimizations like </a:t>
            </a:r>
            <a:r>
              <a:rPr lang="en-US" sz="1100" baseline="0" dirty="0" smtClean="0">
                <a:solidFill>
                  <a:schemeClr val="dk1"/>
                </a:solidFill>
                <a:latin typeface="+mn-lt"/>
                <a:ea typeface="+mn-ea"/>
                <a:cs typeface="+mn-cs"/>
                <a:sym typeface="Calibri"/>
              </a:rPr>
              <a:t>c</a:t>
            </a:r>
            <a:r>
              <a:rPr lang="en" sz="1100" dirty="0" err="1" smtClean="0">
                <a:solidFill>
                  <a:schemeClr val="dk1"/>
                </a:solidFill>
              </a:rPr>
              <a:t>onvolution</a:t>
            </a:r>
            <a:r>
              <a:rPr lang="en" sz="1100" dirty="0" smtClean="0">
                <a:solidFill>
                  <a:schemeClr val="dk1"/>
                </a:solidFill>
              </a:rPr>
              <a:t> </a:t>
            </a:r>
            <a:r>
              <a:rPr lang="en" sz="1100" dirty="0">
                <a:solidFill>
                  <a:schemeClr val="dk1"/>
                </a:solidFill>
              </a:rPr>
              <a:t>separation </a:t>
            </a:r>
            <a:r>
              <a:rPr lang="en" sz="1100" dirty="0" smtClean="0">
                <a:solidFill>
                  <a:schemeClr val="dk1"/>
                </a:solidFill>
              </a:rPr>
              <a:t>runtime</a:t>
            </a:r>
            <a:r>
              <a:rPr lang="en-US" sz="1100" dirty="0" smtClean="0">
                <a:solidFill>
                  <a:schemeClr val="dk1"/>
                </a:solidFill>
              </a:rPr>
              <a:t>.</a:t>
            </a:r>
          </a:p>
          <a:p>
            <a:pPr lvl="0" rtl="0">
              <a:lnSpc>
                <a:spcPct val="150000"/>
              </a:lnSpc>
              <a:spcBef>
                <a:spcPts val="0"/>
              </a:spcBef>
              <a:buClr>
                <a:schemeClr val="dk1"/>
              </a:buClr>
              <a:buSzPct val="91666"/>
              <a:buFont typeface="Arial"/>
              <a:buNone/>
            </a:pPr>
            <a:endParaRPr lang="en" sz="1100" dirty="0">
              <a:solidFill>
                <a:schemeClr val="dk1"/>
              </a:solidFill>
            </a:endParaRPr>
          </a:p>
          <a:p>
            <a:pPr lvl="0" rtl="0">
              <a:lnSpc>
                <a:spcPct val="150000"/>
              </a:lnSpc>
              <a:spcBef>
                <a:spcPts val="0"/>
              </a:spcBef>
              <a:buClr>
                <a:schemeClr val="dk1"/>
              </a:buClr>
              <a:buSzPct val="91666"/>
              <a:buFont typeface="Arial"/>
              <a:buNone/>
            </a:pPr>
            <a:r>
              <a:rPr lang="en-US" sz="1200" dirty="0" smtClean="0">
                <a:solidFill>
                  <a:schemeClr val="dk1"/>
                </a:solidFill>
                <a:latin typeface="Calibri"/>
                <a:ea typeface="Calibri"/>
                <a:cs typeface="Calibri"/>
                <a:sym typeface="Calibri"/>
              </a:rPr>
              <a:t>This year</a:t>
            </a:r>
            <a:r>
              <a:rPr lang="en-US" sz="1200" baseline="0" dirty="0" smtClean="0">
                <a:solidFill>
                  <a:schemeClr val="dk1"/>
                </a:solidFill>
                <a:latin typeface="Calibri"/>
                <a:ea typeface="Calibri"/>
                <a:cs typeface="Calibri"/>
                <a:sym typeface="Calibri"/>
              </a:rPr>
              <a:t> </a:t>
            </a:r>
            <a:r>
              <a:rPr lang="en-US" sz="1200" baseline="0" dirty="0" err="1" smtClean="0">
                <a:solidFill>
                  <a:schemeClr val="dk1"/>
                </a:solidFill>
                <a:latin typeface="Calibri"/>
                <a:ea typeface="Calibri"/>
                <a:cs typeface="Calibri"/>
                <a:sym typeface="Calibri"/>
              </a:rPr>
              <a:t>mobisys</a:t>
            </a:r>
            <a:r>
              <a:rPr lang="en-US" sz="1200" baseline="0" dirty="0" smtClean="0">
                <a:solidFill>
                  <a:schemeClr val="dk1"/>
                </a:solidFill>
                <a:latin typeface="Calibri"/>
                <a:ea typeface="Calibri"/>
                <a:cs typeface="Calibri"/>
                <a:sym typeface="Calibri"/>
              </a:rPr>
              <a:t> paper </a:t>
            </a:r>
            <a:r>
              <a:rPr lang="en" sz="1200" dirty="0" err="1" smtClean="0">
                <a:solidFill>
                  <a:schemeClr val="dk1"/>
                </a:solidFill>
                <a:latin typeface="Calibri"/>
                <a:ea typeface="Calibri"/>
                <a:cs typeface="Calibri"/>
                <a:sym typeface="Calibri"/>
              </a:rPr>
              <a:t>DeepMon</a:t>
            </a:r>
            <a:r>
              <a:rPr lang="en-US" sz="1200" baseline="0" dirty="0" smtClean="0">
                <a:solidFill>
                  <a:schemeClr val="dk1"/>
                </a:solidFill>
                <a:latin typeface="Calibri"/>
                <a:ea typeface="Calibri"/>
                <a:cs typeface="Calibri"/>
                <a:sym typeface="Calibri"/>
              </a:rPr>
              <a:t> also uses convolutional l</a:t>
            </a:r>
            <a:r>
              <a:rPr lang="en" sz="1100" dirty="0" err="1" smtClean="0">
                <a:solidFill>
                  <a:schemeClr val="dk1"/>
                </a:solidFill>
              </a:rPr>
              <a:t>ayer</a:t>
            </a:r>
            <a:r>
              <a:rPr lang="en" sz="1100" dirty="0" smtClean="0">
                <a:solidFill>
                  <a:schemeClr val="dk1"/>
                </a:solidFill>
              </a:rPr>
              <a:t> decomposition</a:t>
            </a:r>
            <a:r>
              <a:rPr lang="en-US" sz="1100" dirty="0" smtClean="0">
                <a:solidFill>
                  <a:schemeClr val="dk1"/>
                </a:solidFill>
              </a:rPr>
              <a:t> and </a:t>
            </a:r>
            <a:r>
              <a:rPr lang="en" sz="1100" dirty="0" smtClean="0">
                <a:solidFill>
                  <a:schemeClr val="dk1"/>
                </a:solidFill>
              </a:rPr>
              <a:t>caching</a:t>
            </a:r>
            <a:r>
              <a:rPr lang="en-US" sz="1100" baseline="0" dirty="0" smtClean="0">
                <a:solidFill>
                  <a:schemeClr val="dk1"/>
                </a:solidFill>
              </a:rPr>
              <a:t> on the mobile GPU to help speed up vision model execution</a:t>
            </a:r>
            <a:endParaRPr lang="en" sz="1100" dirty="0">
              <a:solidFill>
                <a:schemeClr val="dk1"/>
              </a:solidFill>
            </a:endParaRPr>
          </a:p>
          <a:p>
            <a:pPr lvl="0">
              <a:spcBef>
                <a:spcPts val="0"/>
              </a:spcBef>
              <a:buClr>
                <a:schemeClr val="dk1"/>
              </a:buClr>
              <a:buFont typeface="Arial"/>
              <a:buNone/>
            </a:pPr>
            <a:endParaRPr lang="en" dirty="0">
              <a:solidFill>
                <a:schemeClr val="dk1"/>
              </a:solidFill>
              <a:latin typeface="Times New Roman"/>
              <a:ea typeface="Times New Roman"/>
              <a:cs typeface="Times New Roman"/>
              <a:sym typeface="Times New Roman"/>
            </a:endParaRPr>
          </a:p>
        </p:txBody>
      </p:sp>
      <p:sp>
        <p:nvSpPr>
          <p:cNvPr id="74" name="Shape 74"/>
          <p:cNvSpPr>
            <a:spLocks noGrp="1" noRot="1" noChangeAspect="1"/>
          </p:cNvSpPr>
          <p:nvPr>
            <p:ph type="sldImg" idx="2"/>
          </p:nvPr>
        </p:nvSpPr>
        <p:spPr>
          <a:xfrm>
            <a:off x="380999"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914400" y="4343400"/>
            <a:ext cx="5029200" cy="4114800"/>
          </a:xfrm>
          <a:prstGeom prst="rect">
            <a:avLst/>
          </a:prstGeom>
          <a:noFill/>
          <a:ln>
            <a:noFill/>
          </a:ln>
        </p:spPr>
        <p:txBody>
          <a:bodyPr lIns="91425" tIns="91425" rIns="91425" bIns="91425" anchor="ctr" anchorCtr="0">
            <a:noAutofit/>
          </a:bodyPr>
          <a:lstStyle/>
          <a:p>
            <a:pPr lvl="0" rtl="0">
              <a:lnSpc>
                <a:spcPct val="100000"/>
              </a:lnSpc>
              <a:spcBef>
                <a:spcPts val="0"/>
              </a:spcBef>
              <a:buNone/>
            </a:pPr>
            <a:r>
              <a:rPr lang="en-US" dirty="0" smtClean="0">
                <a:solidFill>
                  <a:schemeClr val="dk1"/>
                </a:solidFill>
                <a:latin typeface="Times New Roman"/>
                <a:ea typeface="Times New Roman"/>
                <a:cs typeface="Times New Roman"/>
                <a:sym typeface="Times New Roman"/>
              </a:rPr>
              <a:t>However,</a:t>
            </a:r>
            <a:r>
              <a:rPr lang="en-US" baseline="0" dirty="0" smtClean="0">
                <a:solidFill>
                  <a:schemeClr val="dk1"/>
                </a:solidFill>
                <a:latin typeface="Times New Roman"/>
                <a:ea typeface="Times New Roman"/>
                <a:cs typeface="Times New Roman"/>
                <a:sym typeface="Times New Roman"/>
              </a:rPr>
              <a:t> recall that for the applications we mentioned just now, state of the art solutions often use recurrent neural networks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which are a form of deep learning models that have very different architecture and performance considerations from CNN</a:t>
            </a:r>
          </a:p>
        </p:txBody>
      </p:sp>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914400" y="4343400"/>
            <a:ext cx="5029200" cy="4114800"/>
          </a:xfrm>
          <a:prstGeom prst="rect">
            <a:avLst/>
          </a:prstGeom>
          <a:noFill/>
          <a:ln>
            <a:noFill/>
          </a:ln>
        </p:spPr>
        <p:txBody>
          <a:bodyPr lIns="91425" tIns="91425" rIns="91425" bIns="91425" anchor="ctr" anchorCtr="0">
            <a:noAutofit/>
          </a:bodyPr>
          <a:lstStyle/>
          <a:p>
            <a:pPr marL="0" marR="0" lvl="0" indent="0" algn="l" defTabSz="914400" rtl="0" eaLnBrk="1" fontAlgn="auto" latinLnBrk="0" hangingPunct="1">
              <a:lnSpc>
                <a:spcPct val="150000"/>
              </a:lnSpc>
              <a:spcBef>
                <a:spcPts val="0"/>
              </a:spcBef>
              <a:spcAft>
                <a:spcPts val="0"/>
              </a:spcAft>
              <a:buClr>
                <a:schemeClr val="dk1"/>
              </a:buClr>
              <a:buSzTx/>
              <a:buFont typeface="Arial"/>
              <a:buNone/>
              <a:tabLst/>
              <a:defRPr/>
            </a:pPr>
            <a:r>
              <a:rPr lang="en-US" dirty="0" smtClean="0">
                <a:solidFill>
                  <a:schemeClr val="dk1"/>
                </a:solidFill>
                <a:latin typeface="Times New Roman"/>
                <a:ea typeface="Times New Roman"/>
                <a:cs typeface="Times New Roman"/>
                <a:sym typeface="Times New Roman"/>
              </a:rPr>
              <a:t>Generally </a:t>
            </a:r>
            <a:r>
              <a:rPr lang="en" dirty="0" smtClean="0">
                <a:solidFill>
                  <a:schemeClr val="dk1"/>
                </a:solidFill>
                <a:latin typeface="Times New Roman"/>
                <a:ea typeface="Times New Roman"/>
                <a:cs typeface="Times New Roman"/>
                <a:sym typeface="Times New Roman"/>
              </a:rPr>
              <a:t>RNN model</a:t>
            </a:r>
            <a:r>
              <a:rPr lang="en-US" dirty="0" smtClean="0">
                <a:solidFill>
                  <a:schemeClr val="dk1"/>
                </a:solidFill>
                <a:latin typeface="Times New Roman"/>
                <a:ea typeface="Times New Roman"/>
                <a:cs typeface="Times New Roman"/>
                <a:sym typeface="Times New Roman"/>
              </a:rPr>
              <a:t>s work well on sequential data. </a:t>
            </a:r>
            <a:r>
              <a:rPr lang="en-US" sz="1100" dirty="0" smtClean="0"/>
              <a:t>Let me first introduce a typical use case of Recurrent neural networks, </a:t>
            </a:r>
            <a:r>
              <a:rPr lang="en-US" dirty="0" smtClean="0">
                <a:solidFill>
                  <a:schemeClr val="dk1"/>
                </a:solidFill>
                <a:latin typeface="Times New Roman"/>
                <a:ea typeface="Times New Roman"/>
                <a:cs typeface="Times New Roman"/>
                <a:sym typeface="Times New Roman"/>
              </a:rPr>
              <a:t>the figure in bottom </a:t>
            </a:r>
            <a:r>
              <a:rPr lang="en-US" baseline="0" dirty="0" smtClean="0">
                <a:solidFill>
                  <a:schemeClr val="dk1"/>
                </a:solidFill>
                <a:latin typeface="Times New Roman"/>
                <a:ea typeface="Times New Roman"/>
                <a:cs typeface="Times New Roman"/>
                <a:sym typeface="Times New Roman"/>
              </a:rPr>
              <a:t>shows a real world example of the sensor data collected from the smartphone. </a:t>
            </a:r>
            <a:r>
              <a:rPr lang="en-US" sz="1100" dirty="0" smtClean="0"/>
              <a:t>In activity recognition task, we read this data and make some inference about the user activity, say every few seconds. Maybe we want to know if they are moving or walking</a:t>
            </a:r>
            <a:r>
              <a:rPr lang="en-US" sz="1100" baseline="0" dirty="0" smtClean="0"/>
              <a:t> etc</a:t>
            </a:r>
            <a:r>
              <a:rPr lang="en-US" sz="1100" dirty="0" smtClean="0"/>
              <a:t>.</a:t>
            </a:r>
          </a:p>
          <a:p>
            <a:pPr lvl="0" rtl="0">
              <a:lnSpc>
                <a:spcPct val="150000"/>
              </a:lnSpc>
              <a:spcBef>
                <a:spcPts val="0"/>
              </a:spcBef>
              <a:buClr>
                <a:schemeClr val="dk1"/>
              </a:buClr>
              <a:buFont typeface="Arial"/>
              <a:buNone/>
            </a:pPr>
            <a:endParaRPr lang="en-US" baseline="0" dirty="0" smtClean="0">
              <a:solidFill>
                <a:schemeClr val="dk1"/>
              </a:solidFill>
              <a:latin typeface="Times New Roman"/>
              <a:ea typeface="Times New Roman"/>
              <a:cs typeface="Times New Roman"/>
              <a:sym typeface="Times New Roman"/>
            </a:endParaRPr>
          </a:p>
          <a:p>
            <a:pPr lvl="0" rtl="0">
              <a:lnSpc>
                <a:spcPct val="150000"/>
              </a:lnSpc>
              <a:spcBef>
                <a:spcPts val="0"/>
              </a:spcBef>
              <a:buClr>
                <a:schemeClr val="dk1"/>
              </a:buClr>
              <a:buFont typeface="Arial"/>
              <a:buNone/>
            </a:pPr>
            <a:r>
              <a:rPr lang="en-US" baseline="0" dirty="0" smtClean="0">
                <a:solidFill>
                  <a:schemeClr val="dk1"/>
                </a:solidFill>
                <a:latin typeface="Times New Roman"/>
                <a:ea typeface="Times New Roman"/>
                <a:cs typeface="Times New Roman"/>
                <a:sym typeface="Times New Roman"/>
              </a:rPr>
              <a:t>Now let me show how the RNN model can do this job. Basically, RNN models use cells structure to maintain history information of input data and to control how input data flow through the cells.</a:t>
            </a:r>
            <a:endParaRPr lang="en-US" dirty="0" smtClean="0">
              <a:solidFill>
                <a:schemeClr val="dk1"/>
              </a:solidFill>
              <a:latin typeface="Times New Roman"/>
              <a:ea typeface="Times New Roman"/>
              <a:cs typeface="Times New Roman"/>
              <a:sym typeface="Times New Roman"/>
            </a:endParaRPr>
          </a:p>
          <a:p>
            <a:pPr lvl="0" rtl="0">
              <a:lnSpc>
                <a:spcPct val="150000"/>
              </a:lnSpc>
              <a:spcBef>
                <a:spcPts val="0"/>
              </a:spcBef>
              <a:buClr>
                <a:schemeClr val="dk1"/>
              </a:buClr>
              <a:buFont typeface="Arial"/>
              <a:buNone/>
            </a:pPr>
            <a:endParaRPr lang="en-US" dirty="0" smtClean="0">
              <a:solidFill>
                <a:schemeClr val="dk1"/>
              </a:solidFill>
              <a:latin typeface="Times New Roman"/>
              <a:ea typeface="Times New Roman"/>
              <a:cs typeface="Times New Roman"/>
              <a:sym typeface="Times New Roman"/>
            </a:endParaRPr>
          </a:p>
          <a:p>
            <a:pPr lvl="0" rtl="0">
              <a:lnSpc>
                <a:spcPct val="150000"/>
              </a:lnSpc>
              <a:spcBef>
                <a:spcPts val="0"/>
              </a:spcBef>
              <a:buClr>
                <a:schemeClr val="dk1"/>
              </a:buClr>
              <a:buFont typeface="Arial"/>
              <a:buNone/>
            </a:pPr>
            <a:r>
              <a:rPr lang="en-US" smtClean="0">
                <a:solidFill>
                  <a:schemeClr val="dk1"/>
                </a:solidFill>
                <a:latin typeface="Times New Roman"/>
                <a:ea typeface="Times New Roman"/>
                <a:cs typeface="Times New Roman"/>
                <a:sym typeface="Times New Roman"/>
              </a:rPr>
              <a:t>First input unit</a:t>
            </a:r>
            <a:endParaRPr lang="en-US" dirty="0" smtClean="0">
              <a:solidFill>
                <a:schemeClr val="dk1"/>
              </a:solidFill>
              <a:latin typeface="Times New Roman"/>
              <a:ea typeface="Times New Roman"/>
              <a:cs typeface="Times New Roman"/>
              <a:sym typeface="Times New Roman"/>
            </a:endParaRPr>
          </a:p>
          <a:p>
            <a:pPr marL="0" marR="0" lvl="0" indent="0" algn="l" defTabSz="914400" rtl="0" eaLnBrk="1" fontAlgn="auto" latinLnBrk="0" hangingPunct="1">
              <a:lnSpc>
                <a:spcPct val="150000"/>
              </a:lnSpc>
              <a:spcBef>
                <a:spcPts val="0"/>
              </a:spcBef>
              <a:spcAft>
                <a:spcPts val="0"/>
              </a:spcAft>
              <a:buClr>
                <a:schemeClr val="dk1"/>
              </a:buClr>
              <a:buSzTx/>
              <a:buFont typeface="Arial"/>
              <a:buNone/>
              <a:tabLst/>
              <a:defRPr/>
            </a:pPr>
            <a:r>
              <a:rPr lang="en-US" sz="1100" dirty="0" smtClean="0"/>
              <a:t>So for example when processing this second unit x2, it uses some computation from the previous inputs it has seen (as you can see from this cell/block) and combines it with some computation over the current input unit and then makes some output. And it keeps doing this for continuous activity monitoring</a:t>
            </a:r>
          </a:p>
          <a:p>
            <a:pPr lvl="0" rtl="0">
              <a:lnSpc>
                <a:spcPct val="150000"/>
              </a:lnSpc>
              <a:spcBef>
                <a:spcPts val="0"/>
              </a:spcBef>
              <a:buClr>
                <a:schemeClr val="dk1"/>
              </a:buClr>
              <a:buFont typeface="Arial"/>
              <a:buNone/>
            </a:pPr>
            <a:endParaRPr lang="en-US" dirty="0" smtClean="0">
              <a:solidFill>
                <a:schemeClr val="dk1"/>
              </a:solidFill>
              <a:latin typeface="Times New Roman"/>
              <a:ea typeface="Times New Roman"/>
              <a:cs typeface="Times New Roman"/>
              <a:sym typeface="Times New Roman"/>
            </a:endParaRPr>
          </a:p>
          <a:p>
            <a:pPr lvl="0" rtl="0">
              <a:lnSpc>
                <a:spcPct val="150000"/>
              </a:lnSpc>
              <a:spcBef>
                <a:spcPts val="0"/>
              </a:spcBef>
              <a:buClr>
                <a:schemeClr val="dk1"/>
              </a:buClr>
              <a:buFont typeface="Arial"/>
              <a:buNone/>
            </a:pPr>
            <a:r>
              <a:rPr lang="en" dirty="0" smtClean="0">
                <a:solidFill>
                  <a:schemeClr val="dk1"/>
                </a:solidFill>
                <a:latin typeface="Times New Roman"/>
                <a:ea typeface="Times New Roman"/>
                <a:cs typeface="Times New Roman"/>
                <a:sym typeface="Times New Roman"/>
              </a:rPr>
              <a:t>As we can see</a:t>
            </a:r>
            <a:r>
              <a:rPr lang="en-US" dirty="0" smtClean="0">
                <a:solidFill>
                  <a:schemeClr val="dk1"/>
                </a:solidFill>
                <a:latin typeface="Times New Roman"/>
                <a:ea typeface="Times New Roman"/>
                <a:cs typeface="Times New Roman"/>
                <a:sym typeface="Times New Roman"/>
              </a:rPr>
              <a:t> from the calculation</a:t>
            </a:r>
            <a:r>
              <a:rPr lang="en-US" baseline="0" dirty="0" smtClean="0">
                <a:solidFill>
                  <a:schemeClr val="dk1"/>
                </a:solidFill>
                <a:latin typeface="Times New Roman"/>
                <a:ea typeface="Times New Roman"/>
                <a:cs typeface="Times New Roman"/>
                <a:sym typeface="Times New Roman"/>
              </a:rPr>
              <a:t> process</a:t>
            </a:r>
            <a:r>
              <a:rPr lang="en" dirty="0" smtClean="0">
                <a:solidFill>
                  <a:schemeClr val="dk1"/>
                </a:solidFill>
                <a:latin typeface="Times New Roman"/>
                <a:ea typeface="Times New Roman"/>
                <a:cs typeface="Times New Roman"/>
                <a:sym typeface="Times New Roman"/>
              </a:rPr>
              <a:t>, </a:t>
            </a:r>
            <a:r>
              <a:rPr lang="en-US" dirty="0" smtClean="0">
                <a:solidFill>
                  <a:schemeClr val="dk1"/>
                </a:solidFill>
                <a:latin typeface="Times New Roman"/>
                <a:ea typeface="Times New Roman"/>
                <a:cs typeface="Times New Roman"/>
                <a:sym typeface="Times New Roman"/>
              </a:rPr>
              <a:t>Dependencies. This is because the recurrent</a:t>
            </a:r>
            <a:r>
              <a:rPr lang="en-US" baseline="0" dirty="0" smtClean="0">
                <a:solidFill>
                  <a:schemeClr val="dk1"/>
                </a:solidFill>
                <a:latin typeface="Times New Roman"/>
                <a:ea typeface="Times New Roman"/>
                <a:cs typeface="Times New Roman"/>
                <a:sym typeface="Times New Roman"/>
              </a:rPr>
              <a:t> neural network </a:t>
            </a:r>
            <a:r>
              <a:rPr lang="en-US" dirty="0" smtClean="0">
                <a:solidFill>
                  <a:schemeClr val="dk1"/>
                </a:solidFill>
                <a:latin typeface="Times New Roman"/>
                <a:ea typeface="Times New Roman"/>
                <a:cs typeface="Times New Roman"/>
                <a:sym typeface="Times New Roman"/>
              </a:rPr>
              <a:t>tries</a:t>
            </a:r>
            <a:r>
              <a:rPr lang="en-US" baseline="0" dirty="0" smtClean="0">
                <a:solidFill>
                  <a:schemeClr val="dk1"/>
                </a:solidFill>
                <a:latin typeface="Times New Roman"/>
                <a:ea typeface="Times New Roman"/>
                <a:cs typeface="Times New Roman"/>
                <a:sym typeface="Times New Roman"/>
              </a:rPr>
              <a:t> to model the sequential data that have temporal dependencies by nature</a:t>
            </a:r>
            <a:endParaRPr lang="en-US" dirty="0" smtClean="0">
              <a:solidFill>
                <a:schemeClr val="dk1"/>
              </a:solidFill>
              <a:latin typeface="Times New Roman"/>
              <a:ea typeface="Times New Roman"/>
              <a:cs typeface="Times New Roman"/>
              <a:sym typeface="Times New Roman"/>
            </a:endParaRPr>
          </a:p>
          <a:p>
            <a:pPr lvl="0" rtl="0">
              <a:lnSpc>
                <a:spcPct val="150000"/>
              </a:lnSpc>
              <a:spcBef>
                <a:spcPts val="0"/>
              </a:spcBef>
              <a:buClr>
                <a:schemeClr val="dk1"/>
              </a:buClr>
              <a:buFont typeface="Arial"/>
              <a:buNone/>
            </a:pPr>
            <a:endParaRPr lang="en-US" dirty="0" smtClean="0">
              <a:solidFill>
                <a:schemeClr val="dk1"/>
              </a:solidFill>
              <a:latin typeface="Times New Roman"/>
              <a:ea typeface="Times New Roman"/>
              <a:cs typeface="Times New Roman"/>
              <a:sym typeface="Times New Roman"/>
            </a:endParaRPr>
          </a:p>
          <a:p>
            <a:pPr lvl="0" rtl="0">
              <a:lnSpc>
                <a:spcPct val="150000"/>
              </a:lnSpc>
              <a:spcBef>
                <a:spcPts val="0"/>
              </a:spcBef>
              <a:buClr>
                <a:schemeClr val="dk1"/>
              </a:buClr>
              <a:buFont typeface="Arial"/>
              <a:buNone/>
            </a:pPr>
            <a:r>
              <a:rPr lang="en-US" dirty="0" smtClean="0">
                <a:solidFill>
                  <a:schemeClr val="dk1"/>
                </a:solidFill>
                <a:latin typeface="Times New Roman"/>
                <a:ea typeface="Times New Roman"/>
                <a:cs typeface="Times New Roman"/>
                <a:sym typeface="Times New Roman"/>
              </a:rPr>
              <a:t>However,</a:t>
            </a:r>
            <a:r>
              <a:rPr lang="en-US" baseline="0" dirty="0" smtClean="0">
                <a:solidFill>
                  <a:schemeClr val="dk1"/>
                </a:solidFill>
                <a:latin typeface="Times New Roman"/>
                <a:ea typeface="Times New Roman"/>
                <a:cs typeface="Times New Roman"/>
                <a:sym typeface="Times New Roman"/>
              </a:rPr>
              <a:t> CNN models do not have such dependencies</a:t>
            </a:r>
          </a:p>
          <a:p>
            <a:pPr lvl="0" rtl="0">
              <a:lnSpc>
                <a:spcPct val="150000"/>
              </a:lnSpc>
              <a:spcBef>
                <a:spcPts val="0"/>
              </a:spcBef>
              <a:buClr>
                <a:schemeClr val="dk1"/>
              </a:buClr>
              <a:buFont typeface="Arial"/>
              <a:buNone/>
            </a:pPr>
            <a:r>
              <a:rPr lang="en-US" baseline="0" dirty="0" smtClean="0">
                <a:solidFill>
                  <a:schemeClr val="dk1"/>
                </a:solidFill>
                <a:latin typeface="Times New Roman"/>
                <a:ea typeface="Times New Roman"/>
                <a:cs typeface="Times New Roman"/>
                <a:sym typeface="Times New Roman"/>
              </a:rPr>
              <a:t>For example, convolution computation can happen in parallel on all the pixels of an image</a:t>
            </a:r>
            <a:endParaRPr lang="en-US" dirty="0" smtClean="0">
              <a:solidFill>
                <a:schemeClr val="dk1"/>
              </a:solidFill>
              <a:latin typeface="Times New Roman"/>
              <a:ea typeface="Times New Roman"/>
              <a:cs typeface="Times New Roman"/>
              <a:sym typeface="Times New Roman"/>
            </a:endParaRPr>
          </a:p>
          <a:p>
            <a:pPr lvl="0" rtl="0">
              <a:lnSpc>
                <a:spcPct val="150000"/>
              </a:lnSpc>
              <a:spcBef>
                <a:spcPts val="0"/>
              </a:spcBef>
              <a:buClr>
                <a:schemeClr val="dk1"/>
              </a:buClr>
              <a:buFont typeface="Arial"/>
              <a:buNone/>
            </a:pPr>
            <a:endParaRPr lang="en-US" dirty="0" smtClean="0">
              <a:solidFill>
                <a:schemeClr val="dk1"/>
              </a:solidFill>
              <a:latin typeface="Times New Roman"/>
              <a:ea typeface="Times New Roman"/>
              <a:cs typeface="Times New Roman"/>
              <a:sym typeface="Times New Roman"/>
            </a:endParaRPr>
          </a:p>
          <a:p>
            <a:pPr lvl="0" rtl="0">
              <a:lnSpc>
                <a:spcPct val="150000"/>
              </a:lnSpc>
              <a:spcBef>
                <a:spcPts val="0"/>
              </a:spcBef>
              <a:buClr>
                <a:schemeClr val="dk1"/>
              </a:buClr>
              <a:buFont typeface="Arial"/>
              <a:buNone/>
            </a:pPr>
            <a:r>
              <a:rPr lang="en-US" dirty="0" smtClean="0">
                <a:solidFill>
                  <a:schemeClr val="dk1"/>
                </a:solidFill>
                <a:latin typeface="Times New Roman"/>
                <a:ea typeface="Times New Roman"/>
                <a:cs typeface="Times New Roman"/>
                <a:sym typeface="Times New Roman"/>
              </a:rPr>
              <a:t>Here we cannot do that level of parallelization because of the</a:t>
            </a:r>
            <a:r>
              <a:rPr lang="en-US" baseline="0" dirty="0" smtClean="0">
                <a:solidFill>
                  <a:schemeClr val="dk1"/>
                </a:solidFill>
                <a:latin typeface="Times New Roman"/>
                <a:ea typeface="Times New Roman"/>
                <a:cs typeface="Times New Roman"/>
                <a:sym typeface="Times New Roman"/>
              </a:rPr>
              <a:t> dependencies</a:t>
            </a:r>
            <a:endParaRPr lang="en-US" dirty="0" smtClean="0">
              <a:solidFill>
                <a:schemeClr val="dk1"/>
              </a:solidFill>
              <a:latin typeface="Times New Roman"/>
              <a:ea typeface="Times New Roman"/>
              <a:cs typeface="Times New Roman"/>
              <a:sym typeface="Times New Roman"/>
            </a:endParaRPr>
          </a:p>
          <a:p>
            <a:pPr lvl="0" rtl="0">
              <a:lnSpc>
                <a:spcPct val="150000"/>
              </a:lnSpc>
              <a:spcBef>
                <a:spcPts val="0"/>
              </a:spcBef>
              <a:buClr>
                <a:schemeClr val="dk1"/>
              </a:buClr>
              <a:buFont typeface="Arial"/>
              <a:buNone/>
            </a:pPr>
            <a:endParaRPr lang="en-US" dirty="0" smtClean="0">
              <a:solidFill>
                <a:schemeClr val="dk1"/>
              </a:solidFill>
              <a:latin typeface="Times New Roman"/>
              <a:ea typeface="Times New Roman"/>
              <a:cs typeface="Times New Roman"/>
              <a:sym typeface="Times New Roman"/>
            </a:endParaRPr>
          </a:p>
          <a:p>
            <a:pPr lvl="0" rtl="0">
              <a:lnSpc>
                <a:spcPct val="150000"/>
              </a:lnSpc>
              <a:spcBef>
                <a:spcPts val="0"/>
              </a:spcBef>
              <a:buClr>
                <a:schemeClr val="dk1"/>
              </a:buClr>
              <a:buFont typeface="Arial"/>
              <a:buNone/>
            </a:pPr>
            <a:r>
              <a:rPr lang="en-US" dirty="0" smtClean="0">
                <a:solidFill>
                  <a:schemeClr val="dk1"/>
                </a:solidFill>
                <a:latin typeface="Times New Roman"/>
                <a:ea typeface="Times New Roman"/>
                <a:cs typeface="Times New Roman"/>
                <a:sym typeface="Times New Roman"/>
              </a:rPr>
              <a:t>So how to parallelize </a:t>
            </a:r>
            <a:r>
              <a:rPr lang="en-US" baseline="0" dirty="0" smtClean="0">
                <a:solidFill>
                  <a:schemeClr val="dk1"/>
                </a:solidFill>
                <a:latin typeface="Times New Roman"/>
                <a:ea typeface="Times New Roman"/>
                <a:cs typeface="Times New Roman"/>
                <a:sym typeface="Times New Roman"/>
              </a:rPr>
              <a:t>RNN models if we can’t do it in CNN-style?</a:t>
            </a:r>
            <a:endParaRPr dirty="0">
              <a:solidFill>
                <a:schemeClr val="dk1"/>
              </a:solidFill>
              <a:latin typeface="Times New Roman"/>
              <a:ea typeface="Times New Roman"/>
              <a:cs typeface="Times New Roman"/>
              <a:sym typeface="Times New Roman"/>
            </a:endParaRPr>
          </a:p>
        </p:txBody>
      </p:sp>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63072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txBox="1">
            <a:spLocks noGrp="1"/>
          </p:cNvSpPr>
          <p:nvPr>
            <p:ph type="body" idx="1"/>
          </p:nvPr>
        </p:nvSpPr>
        <p:spPr>
          <a:xfrm>
            <a:off x="914400" y="4343400"/>
            <a:ext cx="5029200" cy="4114800"/>
          </a:xfrm>
          <a:prstGeom prst="rect">
            <a:avLst/>
          </a:prstGeom>
          <a:noFill/>
          <a:ln>
            <a:noFill/>
          </a:ln>
        </p:spPr>
        <p:txBody>
          <a:bodyPr lIns="91425" tIns="91425" rIns="91425" bIns="91425" anchor="ctr" anchorCtr="0">
            <a:no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 dirty="0" smtClean="0">
                <a:solidFill>
                  <a:schemeClr val="dk1"/>
                </a:solidFill>
                <a:latin typeface="Times New Roman"/>
                <a:ea typeface="Times New Roman"/>
                <a:cs typeface="Times New Roman"/>
                <a:sym typeface="Times New Roman"/>
              </a:rPr>
              <a:t>In </a:t>
            </a:r>
            <a:r>
              <a:rPr lang="en-US" dirty="0" err="1" smtClean="0">
                <a:solidFill>
                  <a:schemeClr val="dk1"/>
                </a:solidFill>
                <a:latin typeface="Times New Roman"/>
                <a:ea typeface="Times New Roman"/>
                <a:cs typeface="Times New Roman"/>
                <a:sym typeface="Times New Roman"/>
              </a:rPr>
              <a:t>ths</a:t>
            </a:r>
            <a:r>
              <a:rPr lang="en-US" dirty="0" smtClean="0">
                <a:solidFill>
                  <a:schemeClr val="dk1"/>
                </a:solidFill>
                <a:latin typeface="Times New Roman"/>
                <a:ea typeface="Times New Roman"/>
                <a:cs typeface="Times New Roman"/>
                <a:sym typeface="Times New Roman"/>
              </a:rPr>
              <a:t> </a:t>
            </a:r>
            <a:r>
              <a:rPr lang="en" dirty="0" smtClean="0">
                <a:solidFill>
                  <a:schemeClr val="dk1"/>
                </a:solidFill>
                <a:latin typeface="Times New Roman"/>
                <a:ea typeface="Times New Roman"/>
                <a:cs typeface="Times New Roman"/>
                <a:sym typeface="Times New Roman"/>
              </a:rPr>
              <a:t>work, we </a:t>
            </a:r>
            <a:r>
              <a:rPr lang="en-US" dirty="0" smtClean="0">
                <a:solidFill>
                  <a:schemeClr val="dk1"/>
                </a:solidFill>
                <a:latin typeface="Times New Roman"/>
                <a:ea typeface="Times New Roman"/>
                <a:cs typeface="Times New Roman"/>
                <a:sym typeface="Times New Roman"/>
              </a:rPr>
              <a:t> propose</a:t>
            </a:r>
            <a:r>
              <a:rPr lang="en-US" baseline="0" dirty="0" smtClean="0">
                <a:solidFill>
                  <a:schemeClr val="dk1"/>
                </a:solidFill>
                <a:latin typeface="Times New Roman"/>
                <a:ea typeface="Times New Roman"/>
                <a:cs typeface="Times New Roman"/>
                <a:sym typeface="Times New Roman"/>
              </a:rPr>
              <a:t> </a:t>
            </a:r>
            <a:r>
              <a:rPr lang="en-US" baseline="0" dirty="0" err="1" smtClean="0">
                <a:solidFill>
                  <a:schemeClr val="dk1"/>
                </a:solidFill>
                <a:latin typeface="Times New Roman"/>
                <a:ea typeface="Times New Roman"/>
                <a:cs typeface="Times New Roman"/>
                <a:sym typeface="Times New Roman"/>
              </a:rPr>
              <a:t>MobiRNN</a:t>
            </a:r>
            <a:r>
              <a:rPr lang="en-US" baseline="0" dirty="0" smtClean="0">
                <a:solidFill>
                  <a:schemeClr val="dk1"/>
                </a:solidFill>
                <a:latin typeface="Times New Roman"/>
                <a:ea typeface="Times New Roman"/>
                <a:cs typeface="Times New Roman"/>
                <a:sym typeface="Times New Roman"/>
              </a:rPr>
              <a:t>. The key idea is that instead of </a:t>
            </a:r>
            <a:r>
              <a:rPr lang="en" dirty="0" err="1" smtClean="0">
                <a:solidFill>
                  <a:schemeClr val="dk1"/>
                </a:solidFill>
                <a:latin typeface="Times New Roman"/>
                <a:ea typeface="Times New Roman"/>
                <a:cs typeface="Times New Roman"/>
                <a:sym typeface="Times New Roman"/>
              </a:rPr>
              <a:t>paralleli</a:t>
            </a:r>
            <a:r>
              <a:rPr lang="en-US" dirty="0" smtClean="0">
                <a:solidFill>
                  <a:schemeClr val="dk1"/>
                </a:solidFill>
                <a:latin typeface="Times New Roman"/>
                <a:ea typeface="Times New Roman"/>
                <a:cs typeface="Times New Roman"/>
                <a:sym typeface="Times New Roman"/>
              </a:rPr>
              <a:t>zing</a:t>
            </a:r>
            <a:r>
              <a:rPr lang="en" dirty="0" smtClean="0">
                <a:solidFill>
                  <a:schemeClr val="dk1"/>
                </a:solidFill>
                <a:latin typeface="Times New Roman"/>
                <a:ea typeface="Times New Roman"/>
                <a:cs typeface="Times New Roman"/>
                <a:sym typeface="Times New Roman"/>
              </a:rPr>
              <a:t> the computation across cells</a:t>
            </a:r>
            <a:r>
              <a:rPr lang="en-US" dirty="0" smtClean="0">
                <a:solidFill>
                  <a:schemeClr val="dk1"/>
                </a:solidFill>
                <a:latin typeface="Times New Roman"/>
                <a:ea typeface="Times New Roman"/>
                <a:cs typeface="Times New Roman"/>
                <a:sym typeface="Times New Roman"/>
              </a:rPr>
              <a:t>,</a:t>
            </a:r>
            <a:r>
              <a:rPr lang="en-US" baseline="0" dirty="0" smtClean="0">
                <a:solidFill>
                  <a:schemeClr val="dk1"/>
                </a:solidFill>
                <a:latin typeface="Times New Roman"/>
                <a:ea typeface="Times New Roman"/>
                <a:cs typeface="Times New Roman"/>
                <a:sym typeface="Times New Roman"/>
              </a:rPr>
              <a:t> we </a:t>
            </a:r>
            <a:r>
              <a:rPr lang="en-US" baseline="0" dirty="0" err="1" smtClean="0">
                <a:solidFill>
                  <a:schemeClr val="dk1"/>
                </a:solidFill>
                <a:latin typeface="Times New Roman"/>
                <a:ea typeface="Times New Roman"/>
                <a:cs typeface="Times New Roman"/>
                <a:sym typeface="Times New Roman"/>
              </a:rPr>
              <a:t>parallize</a:t>
            </a:r>
            <a:r>
              <a:rPr lang="en-US" baseline="0" dirty="0" smtClean="0">
                <a:solidFill>
                  <a:schemeClr val="dk1"/>
                </a:solidFill>
                <a:latin typeface="Times New Roman"/>
                <a:ea typeface="Times New Roman"/>
                <a:cs typeface="Times New Roman"/>
                <a:sym typeface="Times New Roman"/>
              </a:rPr>
              <a:t> the computation inside each cell on the</a:t>
            </a:r>
            <a:r>
              <a:rPr lang="en" dirty="0" smtClean="0">
                <a:solidFill>
                  <a:schemeClr val="dk1"/>
                </a:solidFill>
                <a:latin typeface="Times New Roman"/>
                <a:ea typeface="Times New Roman"/>
                <a:cs typeface="Times New Roman"/>
                <a:sym typeface="Times New Roman"/>
              </a:rPr>
              <a:t> GPU</a:t>
            </a:r>
          </a:p>
          <a:p>
            <a:pPr lvl="0" rtl="0">
              <a:lnSpc>
                <a:spcPct val="150000"/>
              </a:lnSpc>
              <a:spcBef>
                <a:spcPts val="0"/>
              </a:spcBef>
              <a:buNone/>
            </a:pPr>
            <a:endParaRPr lang="en-US" dirty="0" smtClean="0">
              <a:solidFill>
                <a:schemeClr val="dk1"/>
              </a:solidFill>
              <a:latin typeface="Times New Roman"/>
              <a:ea typeface="Times New Roman"/>
              <a:cs typeface="Times New Roman"/>
              <a:sym typeface="Times New Roman"/>
            </a:endParaRPr>
          </a:p>
          <a:p>
            <a:r>
              <a:rPr lang="en-US" sz="1100" dirty="0" smtClean="0"/>
              <a:t>So first what is going on within each cell that I showed to you in the last slide?</a:t>
            </a:r>
          </a:p>
          <a:p>
            <a:endParaRPr lang="en-US" sz="1100" dirty="0" smtClean="0"/>
          </a:p>
          <a:p>
            <a:r>
              <a:rPr lang="en-US" sz="1100" dirty="0" smtClean="0"/>
              <a:t>Let’s look at one such cell. What I am showing here is a specific type of recurrent neural network cell, called as the Long-short term memory or LSTM for short.</a:t>
            </a:r>
          </a:p>
          <a:p>
            <a:endParaRPr lang="en-US" sz="1100" dirty="0" smtClean="0"/>
          </a:p>
          <a:p>
            <a:r>
              <a:rPr lang="en-US" sz="1100" dirty="0" smtClean="0"/>
              <a:t>In this type of LSTM cell there is a bunch of computations – usually matrix multiplications,</a:t>
            </a:r>
            <a:r>
              <a:rPr lang="en-US" sz="1100" baseline="0" dirty="0" smtClean="0"/>
              <a:t> </a:t>
            </a:r>
            <a:r>
              <a:rPr lang="en-US" sz="1100" dirty="0" smtClean="0"/>
              <a:t>additions and activations.</a:t>
            </a:r>
          </a:p>
          <a:p>
            <a:pPr lvl="0" rtl="0">
              <a:lnSpc>
                <a:spcPct val="150000"/>
              </a:lnSpc>
              <a:spcBef>
                <a:spcPts val="0"/>
              </a:spcBef>
              <a:buNone/>
            </a:pPr>
            <a:endParaRPr lang="en-US" dirty="0" smtClean="0">
              <a:solidFill>
                <a:schemeClr val="dk1"/>
              </a:solidFill>
              <a:latin typeface="Times New Roman"/>
              <a:ea typeface="Times New Roman"/>
              <a:cs typeface="Times New Roman"/>
              <a:sym typeface="Times New Roman"/>
            </a:endParaRPr>
          </a:p>
          <a:p>
            <a:pPr lvl="0" rtl="0">
              <a:lnSpc>
                <a:spcPct val="150000"/>
              </a:lnSpc>
              <a:spcBef>
                <a:spcPts val="0"/>
              </a:spcBef>
              <a:buNone/>
            </a:pPr>
            <a:r>
              <a:rPr lang="en-US" baseline="0" dirty="0" smtClean="0">
                <a:solidFill>
                  <a:schemeClr val="dk1"/>
                </a:solidFill>
                <a:latin typeface="Times New Roman"/>
                <a:ea typeface="Times New Roman"/>
                <a:cs typeface="Times New Roman"/>
                <a:sym typeface="Times New Roman"/>
              </a:rPr>
              <a:t>Let’s take matrix multiplication as a computation example. We have a 1 by 32 vector and 32 by 120 matrix</a:t>
            </a:r>
          </a:p>
          <a:p>
            <a:pPr lvl="0" rtl="0">
              <a:lnSpc>
                <a:spcPct val="150000"/>
              </a:lnSpc>
              <a:spcBef>
                <a:spcPts val="0"/>
              </a:spcBef>
              <a:buNone/>
            </a:pPr>
            <a:endParaRPr lang="en-US" baseline="0" dirty="0" smtClean="0">
              <a:solidFill>
                <a:schemeClr val="dk1"/>
              </a:solidFill>
              <a:latin typeface="Times New Roman"/>
              <a:ea typeface="Times New Roman"/>
              <a:cs typeface="Times New Roman"/>
              <a:sym typeface="Times New Roman"/>
            </a:endParaRPr>
          </a:p>
          <a:p>
            <a:pPr lvl="0" rtl="0">
              <a:lnSpc>
                <a:spcPct val="150000"/>
              </a:lnSpc>
              <a:spcBef>
                <a:spcPts val="0"/>
              </a:spcBef>
              <a:buNone/>
            </a:pPr>
            <a:endParaRPr lang="en-US" dirty="0" smtClean="0">
              <a:solidFill>
                <a:schemeClr val="dk1"/>
              </a:solidFill>
              <a:latin typeface="Times New Roman"/>
              <a:ea typeface="Times New Roman"/>
              <a:cs typeface="Times New Roman"/>
              <a:sym typeface="Times New Roman"/>
            </a:endParaRPr>
          </a:p>
        </p:txBody>
      </p:sp>
      <p:sp>
        <p:nvSpPr>
          <p:cNvPr id="220" name="Shape 2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txBox="1">
            <a:spLocks noGrp="1"/>
          </p:cNvSpPr>
          <p:nvPr>
            <p:ph type="body" idx="1"/>
          </p:nvPr>
        </p:nvSpPr>
        <p:spPr>
          <a:xfrm>
            <a:off x="914400" y="4343400"/>
            <a:ext cx="5029200" cy="4114800"/>
          </a:xfrm>
          <a:prstGeom prst="rect">
            <a:avLst/>
          </a:prstGeom>
          <a:noFill/>
          <a:ln>
            <a:noFill/>
          </a:ln>
        </p:spPr>
        <p:txBody>
          <a:bodyPr lIns="91425" tIns="91425" rIns="91425" bIns="91425" anchor="ctr" anchorCtr="0">
            <a:noAutofit/>
          </a:bodyPr>
          <a:lstStyle/>
          <a:p>
            <a:pPr lvl="0">
              <a:spcBef>
                <a:spcPts val="0"/>
              </a:spcBef>
              <a:buNone/>
            </a:pPr>
            <a:endParaRPr lang="en-US" sz="1000" dirty="0" smtClean="0">
              <a:solidFill>
                <a:schemeClr val="dk1"/>
              </a:solidFill>
            </a:endParaRPr>
          </a:p>
          <a:p>
            <a:pPr lvl="0">
              <a:spcBef>
                <a:spcPts val="0"/>
              </a:spcBef>
              <a:buNone/>
            </a:pPr>
            <a:r>
              <a:rPr lang="en-US" sz="1000" dirty="0" smtClean="0">
                <a:solidFill>
                  <a:schemeClr val="dk1"/>
                </a:solidFill>
              </a:rPr>
              <a:t>We find that traditional </a:t>
            </a:r>
            <a:r>
              <a:rPr lang="en-US" sz="1000" baseline="0" dirty="0" smtClean="0">
                <a:solidFill>
                  <a:schemeClr val="dk1"/>
                </a:solidFill>
              </a:rPr>
              <a:t>CUDA-style parallelization of this matrix multiplication does not work. Before I give the experimental results of this failure. Let me first explain how CUDA-style parallelization works. </a:t>
            </a:r>
          </a:p>
          <a:p>
            <a:pPr lvl="0">
              <a:spcBef>
                <a:spcPts val="0"/>
              </a:spcBef>
              <a:buNone/>
            </a:pPr>
            <a:endParaRPr lang="en-US" sz="1000" dirty="0" smtClean="0"/>
          </a:p>
          <a:p>
            <a:r>
              <a:rPr lang="en-US" sz="1000" dirty="0" smtClean="0"/>
              <a:t>The basic idea here is to break down the matrix into a set of small vectors that can be sent to different cores within the GPU</a:t>
            </a:r>
            <a:r>
              <a:rPr lang="en-US" sz="1000" baseline="0" dirty="0" smtClean="0"/>
              <a:t> and do the multiplication inside each core.</a:t>
            </a:r>
            <a:endParaRPr lang="en-US" sz="1000" dirty="0" smtClean="0"/>
          </a:p>
          <a:p>
            <a:endParaRPr lang="en-US" sz="1000" dirty="0" smtClean="0"/>
          </a:p>
          <a:p>
            <a:r>
              <a:rPr lang="en-US" sz="1000" dirty="0" smtClean="0"/>
              <a:t>This seems like a good idea but it turns out that using this kind of parallelization actually hurts performance rather than improving it. As you can see</a:t>
            </a:r>
            <a:r>
              <a:rPr lang="en-US" sz="1000" baseline="0" dirty="0" smtClean="0"/>
              <a:t> from the figure, </a:t>
            </a:r>
            <a:r>
              <a:rPr lang="en-US" sz="1000" baseline="0" dirty="0" smtClean="0">
                <a:solidFill>
                  <a:schemeClr val="dk1"/>
                </a:solidFill>
              </a:rPr>
              <a:t>y axis is the time of running a LSTM model,</a:t>
            </a:r>
            <a:r>
              <a:rPr lang="en" sz="1000" dirty="0" smtClean="0">
                <a:solidFill>
                  <a:schemeClr val="dk1"/>
                </a:solidFill>
              </a:rPr>
              <a:t> offloading to the GPU made the model run up to 4 times slower compared to running the model on the CPU</a:t>
            </a:r>
            <a:r>
              <a:rPr lang="en-US" sz="1000" dirty="0" smtClean="0">
                <a:solidFill>
                  <a:schemeClr val="dk1"/>
                </a:solidFill>
              </a:rPr>
              <a:t>.</a:t>
            </a:r>
            <a:endParaRPr lang="en-US" sz="1000" dirty="0" smtClean="0"/>
          </a:p>
          <a:p>
            <a:endParaRPr lang="en-US" sz="1000" dirty="0" smtClean="0"/>
          </a:p>
          <a:p>
            <a:r>
              <a:rPr lang="en-US" sz="1000" dirty="0" smtClean="0"/>
              <a:t>So why is this happening ?</a:t>
            </a:r>
            <a:endParaRPr lang="en-US" sz="1000" dirty="0" smtClean="0">
              <a:solidFill>
                <a:schemeClr val="dk1"/>
              </a:solidFill>
            </a:endParaRPr>
          </a:p>
          <a:p>
            <a:pPr lvl="0">
              <a:spcBef>
                <a:spcPts val="0"/>
              </a:spcBef>
              <a:buNone/>
            </a:pPr>
            <a:endParaRPr lang="en-US" sz="1000" dirty="0" smtClean="0">
              <a:solidFill>
                <a:schemeClr val="dk1"/>
              </a:solidFill>
            </a:endParaRPr>
          </a:p>
        </p:txBody>
      </p:sp>
      <p:sp>
        <p:nvSpPr>
          <p:cNvPr id="231" name="Shape 2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txBox="1">
            <a:spLocks noGrp="1"/>
          </p:cNvSpPr>
          <p:nvPr>
            <p:ph type="body" idx="1"/>
          </p:nvPr>
        </p:nvSpPr>
        <p:spPr>
          <a:xfrm>
            <a:off x="914400" y="4343400"/>
            <a:ext cx="5029200" cy="4114800"/>
          </a:xfrm>
          <a:prstGeom prst="rect">
            <a:avLst/>
          </a:prstGeom>
          <a:noFill/>
          <a:ln>
            <a:noFill/>
          </a:ln>
        </p:spPr>
        <p:txBody>
          <a:bodyPr lIns="91425" tIns="91425" rIns="91425" bIns="91425" anchor="ctr" anchorCtr="0">
            <a:noAutofit/>
          </a:bodyPr>
          <a:lstStyle/>
          <a:p>
            <a:r>
              <a:rPr lang="en-US" sz="1100" dirty="0" smtClean="0"/>
              <a:t>CUDA works on desktop GPUs because they usually have many cores. The default factorization of the matrix computations can fit within the available cores and everything works out fine to give good parallelization benefits.</a:t>
            </a:r>
          </a:p>
          <a:p>
            <a:endParaRPr lang="en-US" sz="1100" dirty="0" smtClean="0"/>
          </a:p>
          <a:p>
            <a:r>
              <a:rPr lang="en-US" sz="1100" dirty="0" smtClean="0"/>
              <a:t>On mobile phones however, we have fewer cores and the memory is shared. So the default factorization doesn’t fit very well anymore. Besides, if we have too many small work units, they can add scheduling costs because of non-negligible overheads. </a:t>
            </a:r>
          </a:p>
          <a:p>
            <a:endParaRPr lang="en-US" sz="1100" dirty="0" smtClean="0"/>
          </a:p>
        </p:txBody>
      </p:sp>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presentation">
    <p:bg>
      <p:bgPr>
        <a:gradFill>
          <a:gsLst>
            <a:gs pos="0">
              <a:srgbClr val="FFFFFF"/>
            </a:gs>
            <a:gs pos="100000">
              <a:srgbClr val="E4EDFE"/>
            </a:gs>
          </a:gsLst>
          <a:lin ang="16200000" scaled="0"/>
        </a:gra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485899" y="797421"/>
            <a:ext cx="6172200" cy="642900"/>
          </a:xfrm>
          <a:prstGeom prst="rect">
            <a:avLst/>
          </a:prstGeom>
          <a:noFill/>
          <a:ln>
            <a:noFill/>
          </a:ln>
        </p:spPr>
        <p:txBody>
          <a:bodyPr lIns="58925" tIns="58925" rIns="58925" bIns="58925" anchor="ctr" anchorCtr="0"/>
          <a:lstStyle>
            <a:lvl1pPr marL="571500" marR="0" lvl="0" indent="-381000" algn="ctr" rtl="0">
              <a:lnSpc>
                <a:spcPct val="100000"/>
              </a:lnSpc>
              <a:spcBef>
                <a:spcPts val="0"/>
              </a:spcBef>
              <a:spcAft>
                <a:spcPts val="0"/>
              </a:spcAft>
              <a:buClr>
                <a:srgbClr val="000000"/>
              </a:buClr>
              <a:buSzPct val="100000"/>
              <a:buFont typeface="Times New Roman"/>
              <a:buAutoNum type="arabicPeriod"/>
              <a:defRPr sz="3100" b="1" i="0" u="none" strike="noStrike" cap="none">
                <a:solidFill>
                  <a:srgbClr val="000000"/>
                </a:solidFill>
                <a:latin typeface="Times New Roman"/>
                <a:ea typeface="Times New Roman"/>
                <a:cs typeface="Times New Roman"/>
                <a:sym typeface="Times New Roman"/>
              </a:defRPr>
            </a:lvl1pPr>
            <a:lvl2pPr marL="0" marR="0" lvl="1" indent="0" algn="l" rtl="0">
              <a:lnSpc>
                <a:spcPct val="90000"/>
              </a:lnSpc>
              <a:spcBef>
                <a:spcPts val="0"/>
              </a:spcBef>
              <a:spcAft>
                <a:spcPts val="0"/>
              </a:spcAft>
              <a:buClr>
                <a:srgbClr val="000000"/>
              </a:buClr>
              <a:buFont typeface="Calibri"/>
              <a:buNone/>
              <a:defRPr sz="4000" b="0" i="0" u="none" strike="noStrike" cap="none">
                <a:solidFill>
                  <a:srgbClr val="000000"/>
                </a:solidFill>
                <a:latin typeface="Calibri"/>
                <a:ea typeface="Calibri"/>
                <a:cs typeface="Calibri"/>
                <a:sym typeface="Calibri"/>
              </a:defRPr>
            </a:lvl2pPr>
            <a:lvl3pPr marL="0" marR="0" lvl="2" indent="0" algn="l" rtl="0">
              <a:lnSpc>
                <a:spcPct val="90000"/>
              </a:lnSpc>
              <a:spcBef>
                <a:spcPts val="0"/>
              </a:spcBef>
              <a:spcAft>
                <a:spcPts val="0"/>
              </a:spcAft>
              <a:buClr>
                <a:srgbClr val="000000"/>
              </a:buClr>
              <a:buFont typeface="Calibri"/>
              <a:buNone/>
              <a:defRPr sz="4000" b="0" i="0" u="none" strike="noStrike" cap="none">
                <a:solidFill>
                  <a:srgbClr val="000000"/>
                </a:solidFill>
                <a:latin typeface="Calibri"/>
                <a:ea typeface="Calibri"/>
                <a:cs typeface="Calibri"/>
                <a:sym typeface="Calibri"/>
              </a:defRPr>
            </a:lvl3pPr>
            <a:lvl4pPr marL="0" marR="0" lvl="3" indent="0" algn="l" rtl="0">
              <a:lnSpc>
                <a:spcPct val="90000"/>
              </a:lnSpc>
              <a:spcBef>
                <a:spcPts val="0"/>
              </a:spcBef>
              <a:spcAft>
                <a:spcPts val="0"/>
              </a:spcAft>
              <a:buClr>
                <a:srgbClr val="000000"/>
              </a:buClr>
              <a:buFont typeface="Calibri"/>
              <a:buNone/>
              <a:defRPr sz="4000" b="0" i="0" u="none" strike="noStrike" cap="none">
                <a:solidFill>
                  <a:srgbClr val="000000"/>
                </a:solidFill>
                <a:latin typeface="Calibri"/>
                <a:ea typeface="Calibri"/>
                <a:cs typeface="Calibri"/>
                <a:sym typeface="Calibri"/>
              </a:defRPr>
            </a:lvl4pPr>
            <a:lvl5pPr marL="0" marR="0" lvl="4" indent="0" algn="l" rtl="0">
              <a:lnSpc>
                <a:spcPct val="90000"/>
              </a:lnSpc>
              <a:spcBef>
                <a:spcPts val="0"/>
              </a:spcBef>
              <a:spcAft>
                <a:spcPts val="0"/>
              </a:spcAft>
              <a:buClr>
                <a:srgbClr val="000000"/>
              </a:buClr>
              <a:buFont typeface="Calibri"/>
              <a:buNone/>
              <a:defRPr sz="4000" b="0" i="0" u="none" strike="noStrike" cap="none">
                <a:solidFill>
                  <a:srgbClr val="000000"/>
                </a:solidFill>
                <a:latin typeface="Calibri"/>
                <a:ea typeface="Calibri"/>
                <a:cs typeface="Calibri"/>
                <a:sym typeface="Calibri"/>
              </a:defRPr>
            </a:lvl5pPr>
            <a:lvl6pPr marL="0" marR="0" lvl="5" indent="0" algn="l" rtl="0">
              <a:lnSpc>
                <a:spcPct val="90000"/>
              </a:lnSpc>
              <a:spcBef>
                <a:spcPts val="0"/>
              </a:spcBef>
              <a:spcAft>
                <a:spcPts val="0"/>
              </a:spcAft>
              <a:buClr>
                <a:srgbClr val="000000"/>
              </a:buClr>
              <a:buFont typeface="Calibri"/>
              <a:buNone/>
              <a:defRPr sz="4000" b="0" i="0" u="none" strike="noStrike" cap="none">
                <a:solidFill>
                  <a:srgbClr val="000000"/>
                </a:solidFill>
                <a:latin typeface="Calibri"/>
                <a:ea typeface="Calibri"/>
                <a:cs typeface="Calibri"/>
                <a:sym typeface="Calibri"/>
              </a:defRPr>
            </a:lvl6pPr>
            <a:lvl7pPr marL="0" marR="0" lvl="6" indent="0" algn="l" rtl="0">
              <a:lnSpc>
                <a:spcPct val="90000"/>
              </a:lnSpc>
              <a:spcBef>
                <a:spcPts val="0"/>
              </a:spcBef>
              <a:spcAft>
                <a:spcPts val="0"/>
              </a:spcAft>
              <a:buClr>
                <a:srgbClr val="000000"/>
              </a:buClr>
              <a:buFont typeface="Calibri"/>
              <a:buNone/>
              <a:defRPr sz="4000" b="0" i="0" u="none" strike="noStrike" cap="none">
                <a:solidFill>
                  <a:srgbClr val="000000"/>
                </a:solidFill>
                <a:latin typeface="Calibri"/>
                <a:ea typeface="Calibri"/>
                <a:cs typeface="Calibri"/>
                <a:sym typeface="Calibri"/>
              </a:defRPr>
            </a:lvl7pPr>
            <a:lvl8pPr marL="0" marR="0" lvl="7" indent="0" algn="l" rtl="0">
              <a:lnSpc>
                <a:spcPct val="90000"/>
              </a:lnSpc>
              <a:spcBef>
                <a:spcPts val="0"/>
              </a:spcBef>
              <a:spcAft>
                <a:spcPts val="0"/>
              </a:spcAft>
              <a:buClr>
                <a:srgbClr val="000000"/>
              </a:buClr>
              <a:buFont typeface="Calibri"/>
              <a:buNone/>
              <a:defRPr sz="4000" b="0" i="0" u="none" strike="noStrike" cap="none">
                <a:solidFill>
                  <a:srgbClr val="000000"/>
                </a:solidFill>
                <a:latin typeface="Calibri"/>
                <a:ea typeface="Calibri"/>
                <a:cs typeface="Calibri"/>
                <a:sym typeface="Calibri"/>
              </a:defRPr>
            </a:lvl8pPr>
            <a:lvl9pPr marL="0" marR="0" lvl="8" indent="0" algn="l" rtl="0">
              <a:lnSpc>
                <a:spcPct val="90000"/>
              </a:lnSpc>
              <a:spcBef>
                <a:spcPts val="0"/>
              </a:spcBef>
              <a:spcAft>
                <a:spcPts val="0"/>
              </a:spcAft>
              <a:buClr>
                <a:srgbClr val="000000"/>
              </a:buClr>
              <a:buFont typeface="Calibri"/>
              <a:buNone/>
              <a:defRPr sz="4000" b="0" i="0" u="none" strike="noStrike" cap="none">
                <a:solidFill>
                  <a:srgbClr val="000000"/>
                </a:solidFill>
                <a:latin typeface="Calibri"/>
                <a:ea typeface="Calibri"/>
                <a:cs typeface="Calibri"/>
                <a:sym typeface="Calibri"/>
              </a:defRPr>
            </a:lvl9pPr>
          </a:lstStyle>
          <a:p>
            <a:endParaRPr/>
          </a:p>
        </p:txBody>
      </p:sp>
      <p:sp>
        <p:nvSpPr>
          <p:cNvPr id="11" name="Shape 11"/>
          <p:cNvSpPr txBox="1">
            <a:spLocks noGrp="1"/>
          </p:cNvSpPr>
          <p:nvPr>
            <p:ph type="body" idx="1"/>
          </p:nvPr>
        </p:nvSpPr>
        <p:spPr>
          <a:xfrm>
            <a:off x="1485899" y="1543050"/>
            <a:ext cx="6172200" cy="2545800"/>
          </a:xfrm>
          <a:prstGeom prst="rect">
            <a:avLst/>
          </a:prstGeom>
          <a:noFill/>
          <a:ln>
            <a:noFill/>
          </a:ln>
        </p:spPr>
        <p:txBody>
          <a:bodyPr lIns="58925" tIns="58925" rIns="58925" bIns="58925" anchor="t" anchorCtr="0"/>
          <a:lstStyle>
            <a:lvl1pPr marL="292100" marR="0" lvl="0" indent="-114300" algn="l" rtl="0">
              <a:lnSpc>
                <a:spcPct val="100000"/>
              </a:lnSpc>
              <a:spcBef>
                <a:spcPts val="600"/>
              </a:spcBef>
              <a:spcAft>
                <a:spcPts val="0"/>
              </a:spcAft>
              <a:buClr>
                <a:srgbClr val="000000"/>
              </a:buClr>
              <a:buSzPct val="100000"/>
              <a:buFont typeface="Arial"/>
              <a:buChar char="•"/>
              <a:defRPr sz="2700" b="0" i="0" u="none" strike="noStrike" cap="none">
                <a:solidFill>
                  <a:srgbClr val="000000"/>
                </a:solidFill>
                <a:latin typeface="Times New Roman"/>
                <a:ea typeface="Times New Roman"/>
                <a:cs typeface="Times New Roman"/>
                <a:sym typeface="Times New Roman"/>
              </a:defRPr>
            </a:lvl1pPr>
            <a:lvl2pPr marL="571500" marR="0" lvl="1" indent="-101600" algn="l" rtl="0">
              <a:lnSpc>
                <a:spcPct val="100000"/>
              </a:lnSpc>
              <a:spcBef>
                <a:spcPts val="600"/>
              </a:spcBef>
              <a:spcAft>
                <a:spcPts val="0"/>
              </a:spcAft>
              <a:buClr>
                <a:srgbClr val="000000"/>
              </a:buClr>
              <a:buSzPct val="100000"/>
              <a:buFont typeface="Arial"/>
              <a:buChar char="–"/>
              <a:defRPr sz="2700" b="0" i="0" u="none" strike="noStrike" cap="none">
                <a:solidFill>
                  <a:srgbClr val="000000"/>
                </a:solidFill>
                <a:latin typeface="Times New Roman"/>
                <a:ea typeface="Times New Roman"/>
                <a:cs typeface="Times New Roman"/>
                <a:sym typeface="Times New Roman"/>
              </a:defRPr>
            </a:lvl2pPr>
            <a:lvl3pPr marL="850900" marR="0" lvl="2" indent="-88900" algn="l" rtl="0">
              <a:lnSpc>
                <a:spcPct val="100000"/>
              </a:lnSpc>
              <a:spcBef>
                <a:spcPts val="600"/>
              </a:spcBef>
              <a:spcAft>
                <a:spcPts val="0"/>
              </a:spcAft>
              <a:buClr>
                <a:srgbClr val="000000"/>
              </a:buClr>
              <a:buSzPct val="100000"/>
              <a:buFont typeface="Arial"/>
              <a:buChar char="•"/>
              <a:defRPr sz="2700" b="0" i="0" u="none" strike="noStrike" cap="none">
                <a:solidFill>
                  <a:srgbClr val="000000"/>
                </a:solidFill>
                <a:latin typeface="Times New Roman"/>
                <a:ea typeface="Times New Roman"/>
                <a:cs typeface="Times New Roman"/>
                <a:sym typeface="Times New Roman"/>
              </a:defRPr>
            </a:lvl3pPr>
            <a:lvl4pPr marL="1193800" marR="0" lvl="3" indent="-139700" algn="l" rtl="0">
              <a:lnSpc>
                <a:spcPct val="100000"/>
              </a:lnSpc>
              <a:spcBef>
                <a:spcPts val="600"/>
              </a:spcBef>
              <a:spcAft>
                <a:spcPts val="0"/>
              </a:spcAft>
              <a:buClr>
                <a:srgbClr val="000000"/>
              </a:buClr>
              <a:buSzPct val="100000"/>
              <a:buFont typeface="Arial"/>
              <a:buChar char="–"/>
              <a:defRPr sz="2700" b="0" i="0" u="none" strike="noStrike" cap="none">
                <a:solidFill>
                  <a:srgbClr val="000000"/>
                </a:solidFill>
                <a:latin typeface="Times New Roman"/>
                <a:ea typeface="Times New Roman"/>
                <a:cs typeface="Times New Roman"/>
                <a:sym typeface="Times New Roman"/>
              </a:defRPr>
            </a:lvl4pPr>
            <a:lvl5pPr marL="1485900" marR="0" lvl="4" indent="-139700" algn="l" rtl="0">
              <a:lnSpc>
                <a:spcPct val="100000"/>
              </a:lnSpc>
              <a:spcBef>
                <a:spcPts val="600"/>
              </a:spcBef>
              <a:spcAft>
                <a:spcPts val="0"/>
              </a:spcAft>
              <a:buClr>
                <a:srgbClr val="000000"/>
              </a:buClr>
              <a:buSzPct val="100000"/>
              <a:buFont typeface="Arial"/>
              <a:buChar char="»"/>
              <a:defRPr sz="2700" b="0" i="0" u="none" strike="noStrike" cap="none">
                <a:solidFill>
                  <a:srgbClr val="000000"/>
                </a:solidFill>
                <a:latin typeface="Times New Roman"/>
                <a:ea typeface="Times New Roman"/>
                <a:cs typeface="Times New Roman"/>
                <a:sym typeface="Times New Roman"/>
              </a:defRPr>
            </a:lvl5pPr>
            <a:lvl6pPr marL="1790700" marR="0" lvl="5" indent="-165100" algn="l" rtl="0">
              <a:lnSpc>
                <a:spcPct val="90000"/>
              </a:lnSpc>
              <a:spcBef>
                <a:spcPts val="900"/>
              </a:spcBef>
              <a:spcAft>
                <a:spcPts val="0"/>
              </a:spcAft>
              <a:buClr>
                <a:srgbClr val="000000"/>
              </a:buClr>
              <a:buSzPct val="100000"/>
              <a:buFont typeface="Arial"/>
              <a:buChar char="•"/>
              <a:defRPr sz="2400" b="0" i="0" u="none" strike="noStrike" cap="none">
                <a:solidFill>
                  <a:srgbClr val="000000"/>
                </a:solidFill>
                <a:latin typeface="Calibri"/>
                <a:ea typeface="Calibri"/>
                <a:cs typeface="Calibri"/>
                <a:sym typeface="Calibri"/>
              </a:defRPr>
            </a:lvl6pPr>
            <a:lvl7pPr marL="2082800" marR="0" lvl="6" indent="-165100" algn="l" rtl="0">
              <a:lnSpc>
                <a:spcPct val="90000"/>
              </a:lnSpc>
              <a:spcBef>
                <a:spcPts val="900"/>
              </a:spcBef>
              <a:spcAft>
                <a:spcPts val="0"/>
              </a:spcAft>
              <a:buClr>
                <a:srgbClr val="000000"/>
              </a:buClr>
              <a:buSzPct val="100000"/>
              <a:buFont typeface="Arial"/>
              <a:buChar char="•"/>
              <a:defRPr sz="2400" b="0" i="0" u="none" strike="noStrike" cap="none">
                <a:solidFill>
                  <a:srgbClr val="000000"/>
                </a:solidFill>
                <a:latin typeface="Calibri"/>
                <a:ea typeface="Calibri"/>
                <a:cs typeface="Calibri"/>
                <a:sym typeface="Calibri"/>
              </a:defRPr>
            </a:lvl7pPr>
            <a:lvl8pPr marL="2374900" marR="0" lvl="7" indent="-152400" algn="l" rtl="0">
              <a:lnSpc>
                <a:spcPct val="90000"/>
              </a:lnSpc>
              <a:spcBef>
                <a:spcPts val="900"/>
              </a:spcBef>
              <a:spcAft>
                <a:spcPts val="0"/>
              </a:spcAft>
              <a:buClr>
                <a:srgbClr val="000000"/>
              </a:buClr>
              <a:buSzPct val="100000"/>
              <a:buFont typeface="Arial"/>
              <a:buChar char="•"/>
              <a:defRPr sz="2400" b="0" i="0" u="none" strike="noStrike" cap="none">
                <a:solidFill>
                  <a:srgbClr val="000000"/>
                </a:solidFill>
                <a:latin typeface="Calibri"/>
                <a:ea typeface="Calibri"/>
                <a:cs typeface="Calibri"/>
                <a:sym typeface="Calibri"/>
              </a:defRPr>
            </a:lvl8pPr>
            <a:lvl9pPr marL="2667000" marR="0" lvl="8" indent="-152400" algn="l" rtl="0">
              <a:lnSpc>
                <a:spcPct val="90000"/>
              </a:lnSpc>
              <a:spcBef>
                <a:spcPts val="900"/>
              </a:spcBef>
              <a:spcAft>
                <a:spcPts val="0"/>
              </a:spcAft>
              <a:buClr>
                <a:srgbClr val="000000"/>
              </a:buClr>
              <a:buSzPct val="100000"/>
              <a:buFont typeface="Arial"/>
              <a:buChar char="•"/>
              <a:defRPr sz="2400" b="0" i="0" u="none" strike="noStrike" cap="none">
                <a:solidFill>
                  <a:srgbClr val="000000"/>
                </a:solidFill>
                <a:latin typeface="Calibri"/>
                <a:ea typeface="Calibri"/>
                <a:cs typeface="Calibri"/>
                <a:sym typeface="Calibri"/>
              </a:defRPr>
            </a:lvl9pPr>
          </a:lstStyle>
          <a:p>
            <a:endParaRPr/>
          </a:p>
        </p:txBody>
      </p:sp>
      <p:sp>
        <p:nvSpPr>
          <p:cNvPr id="12" name="Shape 12"/>
          <p:cNvSpPr/>
          <p:nvPr/>
        </p:nvSpPr>
        <p:spPr>
          <a:xfrm>
            <a:off x="88052" y="4855517"/>
            <a:ext cx="2723700" cy="219300"/>
          </a:xfrm>
          <a:prstGeom prst="rect">
            <a:avLst/>
          </a:prstGeom>
          <a:noFill/>
          <a:ln>
            <a:noFill/>
          </a:ln>
        </p:spPr>
        <p:txBody>
          <a:bodyPr lIns="31425" tIns="31425" rIns="31425" bIns="31425" anchor="t" anchorCtr="0">
            <a:noAutofit/>
          </a:bodyPr>
          <a:lstStyle/>
          <a:p>
            <a:pPr marL="0" marR="0" lvl="0" indent="0" algn="l" rtl="0">
              <a:lnSpc>
                <a:spcPct val="100000"/>
              </a:lnSpc>
              <a:spcBef>
                <a:spcPts val="0"/>
              </a:spcBef>
              <a:spcAft>
                <a:spcPts val="0"/>
              </a:spcAft>
              <a:buClr>
                <a:srgbClr val="000000"/>
              </a:buClr>
              <a:buSzPct val="25000"/>
              <a:buFont typeface="Times New Roman"/>
              <a:buNone/>
            </a:pPr>
            <a:r>
              <a:rPr lang="en" sz="1400" b="0" i="0" u="none" strike="noStrike" cap="none">
                <a:solidFill>
                  <a:srgbClr val="000000"/>
                </a:solidFill>
                <a:latin typeface="Times New Roman"/>
                <a:ea typeface="Times New Roman"/>
                <a:cs typeface="Times New Roman"/>
                <a:sym typeface="Times New Roman"/>
              </a:rPr>
              <a:t>Qingqing Cao (Security Seminar)</a:t>
            </a:r>
          </a:p>
        </p:txBody>
      </p:sp>
      <p:sp>
        <p:nvSpPr>
          <p:cNvPr id="13" name="Shape 13"/>
          <p:cNvSpPr/>
          <p:nvPr/>
        </p:nvSpPr>
        <p:spPr>
          <a:xfrm>
            <a:off x="3795117" y="4855517"/>
            <a:ext cx="1578000" cy="219300"/>
          </a:xfrm>
          <a:prstGeom prst="rect">
            <a:avLst/>
          </a:prstGeom>
          <a:noFill/>
          <a:ln>
            <a:noFill/>
          </a:ln>
        </p:spPr>
        <p:txBody>
          <a:bodyPr lIns="31425" tIns="31425" rIns="31425" bIns="31425" anchor="t" anchorCtr="0">
            <a:noAutofit/>
          </a:bodyPr>
          <a:lstStyle/>
          <a:p>
            <a:pPr marL="0" marR="0" lvl="0" indent="0" algn="l" rtl="0">
              <a:lnSpc>
                <a:spcPct val="100000"/>
              </a:lnSpc>
              <a:spcBef>
                <a:spcPts val="0"/>
              </a:spcBef>
              <a:spcAft>
                <a:spcPts val="0"/>
              </a:spcAft>
              <a:buClr>
                <a:srgbClr val="000000"/>
              </a:buClr>
              <a:buSzPct val="25000"/>
              <a:buFont typeface="Times New Roman"/>
              <a:buNone/>
            </a:pPr>
            <a:r>
              <a:rPr lang="en" sz="1400" b="0" i="0" u="none" strike="noStrike" cap="none">
                <a:solidFill>
                  <a:srgbClr val="000000"/>
                </a:solidFill>
                <a:latin typeface="Times New Roman"/>
                <a:ea typeface="Times New Roman"/>
                <a:cs typeface="Times New Roman"/>
                <a:sym typeface="Times New Roman"/>
              </a:rPr>
              <a:t>MoLe Presentation</a:t>
            </a:r>
          </a:p>
        </p:txBody>
      </p:sp>
      <p:sp>
        <p:nvSpPr>
          <p:cNvPr id="14" name="Shape 14"/>
          <p:cNvSpPr/>
          <p:nvPr/>
        </p:nvSpPr>
        <p:spPr>
          <a:xfrm>
            <a:off x="6697265" y="4854866"/>
            <a:ext cx="1002600" cy="199800"/>
          </a:xfrm>
          <a:prstGeom prst="rect">
            <a:avLst/>
          </a:prstGeom>
          <a:noFill/>
          <a:ln>
            <a:noFill/>
          </a:ln>
        </p:spPr>
        <p:txBody>
          <a:bodyPr lIns="31425" tIns="31425" rIns="31425" bIns="31425" anchor="t" anchorCtr="0">
            <a:noAutofit/>
          </a:bodyPr>
          <a:lstStyle/>
          <a:p>
            <a:pPr marL="0" marR="0" lvl="0" indent="0" algn="r" rtl="0">
              <a:lnSpc>
                <a:spcPct val="100000"/>
              </a:lnSpc>
              <a:spcBef>
                <a:spcPts val="0"/>
              </a:spcBef>
              <a:spcAft>
                <a:spcPts val="0"/>
              </a:spcAft>
              <a:buClr>
                <a:srgbClr val="888888"/>
              </a:buClr>
              <a:buSzPct val="25000"/>
              <a:buFont typeface="Times New Roman"/>
              <a:buNone/>
            </a:pPr>
            <a:r>
              <a:rPr lang="en" sz="1300" b="0" i="0" u="none" strike="noStrike" cap="none">
                <a:solidFill>
                  <a:srgbClr val="888888"/>
                </a:solidFill>
                <a:latin typeface="Times New Roman"/>
                <a:ea typeface="Times New Roman"/>
                <a:cs typeface="Times New Roman"/>
                <a:sym typeface="Times New Roman"/>
              </a:rPr>
              <a:t>Nov 9, 2015 </a:t>
            </a:r>
          </a:p>
        </p:txBody>
      </p:sp>
      <p:sp>
        <p:nvSpPr>
          <p:cNvPr id="15" name="Shape 15"/>
          <p:cNvSpPr txBox="1">
            <a:spLocks noGrp="1"/>
          </p:cNvSpPr>
          <p:nvPr>
            <p:ph type="sldNum" idx="12"/>
          </p:nvPr>
        </p:nvSpPr>
        <p:spPr>
          <a:xfrm>
            <a:off x="8039648" y="4854867"/>
            <a:ext cx="534000" cy="199800"/>
          </a:xfrm>
          <a:prstGeom prst="rect">
            <a:avLst/>
          </a:prstGeom>
          <a:noFill/>
          <a:ln>
            <a:noFill/>
          </a:ln>
        </p:spPr>
        <p:txBody>
          <a:bodyPr lIns="31425" tIns="31425" rIns="31425" bIns="31425" anchor="ctr" anchorCtr="0">
            <a:noAutofit/>
          </a:bodyPr>
          <a:lstStyle/>
          <a:p>
            <a:pPr marL="0" marR="0" lvl="0" indent="0" algn="r" rtl="0">
              <a:lnSpc>
                <a:spcPct val="100000"/>
              </a:lnSpc>
              <a:spcBef>
                <a:spcPts val="0"/>
              </a:spcBef>
              <a:spcAft>
                <a:spcPts val="0"/>
              </a:spcAft>
              <a:buClr>
                <a:srgbClr val="888888"/>
              </a:buClr>
              <a:buSzPct val="25000"/>
              <a:buFont typeface="Times New Roman"/>
              <a:buNone/>
            </a:pPr>
            <a:fld id="{00000000-1234-1234-1234-123412341234}" type="slidenum">
              <a:rPr lang="en" sz="1300" b="0" i="0" u="none" strike="noStrike" cap="none">
                <a:solidFill>
                  <a:srgbClr val="888888"/>
                </a:solidFill>
                <a:latin typeface="Times New Roman"/>
                <a:ea typeface="Times New Roman"/>
                <a:cs typeface="Times New Roman"/>
                <a:sym typeface="Times New Roman"/>
              </a:rPr>
              <a:t>‹#›</a:t>
            </a:fld>
            <a:endParaRPr lang="en" sz="1300" b="0" i="0" u="none" strike="noStrike" cap="none">
              <a:solidFill>
                <a:srgbClr val="888888"/>
              </a:solidFill>
              <a:latin typeface="Times New Roman"/>
              <a:ea typeface="Times New Roman"/>
              <a:cs typeface="Times New Roman"/>
              <a:sym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Blank">
    <p:spTree>
      <p:nvGrpSpPr>
        <p:cNvPr id="1" name="Shape 16"/>
        <p:cNvGrpSpPr/>
        <p:nvPr/>
      </p:nvGrpSpPr>
      <p:grpSpPr>
        <a:xfrm>
          <a:off x="0" y="0"/>
          <a:ext cx="0" cy="0"/>
          <a:chOff x="0" y="0"/>
          <a:chExt cx="0" cy="0"/>
        </a:xfrm>
      </p:grpSpPr>
      <p:sp>
        <p:nvSpPr>
          <p:cNvPr id="17" name="Shape 17"/>
          <p:cNvSpPr txBox="1">
            <a:spLocks noGrp="1"/>
          </p:cNvSpPr>
          <p:nvPr>
            <p:ph type="sldNum" idx="12"/>
          </p:nvPr>
        </p:nvSpPr>
        <p:spPr>
          <a:xfrm>
            <a:off x="8287988" y="4231734"/>
            <a:ext cx="227400" cy="178800"/>
          </a:xfrm>
          <a:prstGeom prst="rect">
            <a:avLst/>
          </a:prstGeom>
          <a:noFill/>
          <a:ln>
            <a:noFill/>
          </a:ln>
        </p:spPr>
        <p:txBody>
          <a:bodyPr lIns="31425" tIns="31425" rIns="31425" bIns="3142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 sz="1000" b="0" i="0" u="none" strike="noStrike" cap="none">
                <a:solidFill>
                  <a:srgbClr val="888888"/>
                </a:solidFill>
                <a:latin typeface="Calibri"/>
                <a:ea typeface="Calibri"/>
                <a:cs typeface="Calibri"/>
                <a:sym typeface="Calibri"/>
              </a:rPr>
              <a:t>‹#›</a:t>
            </a:fld>
            <a:endParaRPr lang="en" sz="10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8"/>
        <p:cNvGrpSpPr/>
        <p:nvPr/>
      </p:nvGrpSpPr>
      <p:grpSpPr>
        <a:xfrm>
          <a:off x="0" y="0"/>
          <a:ext cx="0" cy="0"/>
          <a:chOff x="0" y="0"/>
          <a:chExt cx="0" cy="0"/>
        </a:xfrm>
      </p:grpSpPr>
      <p:sp>
        <p:nvSpPr>
          <p:cNvPr id="19" name="Shape 19"/>
          <p:cNvSpPr txBox="1">
            <a:spLocks noGrp="1"/>
          </p:cNvSpPr>
          <p:nvPr>
            <p:ph type="ctrTitle"/>
          </p:nvPr>
        </p:nvSpPr>
        <p:spPr>
          <a:xfrm>
            <a:off x="311708" y="744575"/>
            <a:ext cx="8520600" cy="2052600"/>
          </a:xfrm>
          <a:prstGeom prst="rect">
            <a:avLst/>
          </a:prstGeom>
        </p:spPr>
        <p:txBody>
          <a:bodyPr lIns="58925" tIns="58925" rIns="58925" bIns="58925" anchor="b" anchorCtr="0"/>
          <a:lstStyle>
            <a:lvl1pPr lvl="0" algn="ctr" rtl="0">
              <a:spcBef>
                <a:spcPts val="0"/>
              </a:spcBef>
              <a:buSzPct val="100000"/>
              <a:defRPr sz="5200"/>
            </a:lvl1pPr>
            <a:lvl2pPr lvl="1" algn="ctr" rtl="0">
              <a:spcBef>
                <a:spcPts val="0"/>
              </a:spcBef>
              <a:buSzPct val="100000"/>
              <a:defRPr sz="5200"/>
            </a:lvl2pPr>
            <a:lvl3pPr lvl="2" algn="ctr" rtl="0">
              <a:spcBef>
                <a:spcPts val="0"/>
              </a:spcBef>
              <a:buSzPct val="100000"/>
              <a:defRPr sz="5200"/>
            </a:lvl3pPr>
            <a:lvl4pPr lvl="3" algn="ctr" rtl="0">
              <a:spcBef>
                <a:spcPts val="0"/>
              </a:spcBef>
              <a:buSzPct val="100000"/>
              <a:defRPr sz="5200"/>
            </a:lvl4pPr>
            <a:lvl5pPr lvl="4" algn="ctr" rtl="0">
              <a:spcBef>
                <a:spcPts val="0"/>
              </a:spcBef>
              <a:buSzPct val="100000"/>
              <a:defRPr sz="5200"/>
            </a:lvl5pPr>
            <a:lvl6pPr lvl="5" algn="ctr" rtl="0">
              <a:spcBef>
                <a:spcPts val="0"/>
              </a:spcBef>
              <a:buSzPct val="100000"/>
              <a:defRPr sz="5200"/>
            </a:lvl6pPr>
            <a:lvl7pPr lvl="6" algn="ctr" rtl="0">
              <a:spcBef>
                <a:spcPts val="0"/>
              </a:spcBef>
              <a:buSzPct val="100000"/>
              <a:defRPr sz="5200"/>
            </a:lvl7pPr>
            <a:lvl8pPr lvl="7" algn="ctr" rtl="0">
              <a:spcBef>
                <a:spcPts val="0"/>
              </a:spcBef>
              <a:buSzPct val="100000"/>
              <a:defRPr sz="5200"/>
            </a:lvl8pPr>
            <a:lvl9pPr lvl="8" algn="ctr" rtl="0">
              <a:spcBef>
                <a:spcPts val="0"/>
              </a:spcBef>
              <a:buSzPct val="100000"/>
              <a:defRPr sz="5200"/>
            </a:lvl9pPr>
          </a:lstStyle>
          <a:p>
            <a:endParaRPr/>
          </a:p>
        </p:txBody>
      </p:sp>
      <p:sp>
        <p:nvSpPr>
          <p:cNvPr id="20" name="Shape 20"/>
          <p:cNvSpPr txBox="1">
            <a:spLocks noGrp="1"/>
          </p:cNvSpPr>
          <p:nvPr>
            <p:ph type="subTitle" idx="1"/>
          </p:nvPr>
        </p:nvSpPr>
        <p:spPr>
          <a:xfrm>
            <a:off x="311700" y="2834125"/>
            <a:ext cx="8520600" cy="792600"/>
          </a:xfrm>
          <a:prstGeom prst="rect">
            <a:avLst/>
          </a:prstGeom>
        </p:spPr>
        <p:txBody>
          <a:bodyPr lIns="58925" tIns="58925" rIns="58925" bIns="58925" anchor="t" anchorCtr="0"/>
          <a:lstStyle>
            <a:lvl1pPr lvl="0" algn="ctr" rtl="0">
              <a:lnSpc>
                <a:spcPct val="100000"/>
              </a:lnSpc>
              <a:spcBef>
                <a:spcPts val="0"/>
              </a:spcBef>
              <a:spcAft>
                <a:spcPts val="0"/>
              </a:spcAft>
              <a:buSzPct val="100000"/>
              <a:buNone/>
              <a:defRPr sz="2800"/>
            </a:lvl1pPr>
            <a:lvl2pPr lvl="1" algn="ctr" rtl="0">
              <a:lnSpc>
                <a:spcPct val="100000"/>
              </a:lnSpc>
              <a:spcBef>
                <a:spcPts val="0"/>
              </a:spcBef>
              <a:spcAft>
                <a:spcPts val="0"/>
              </a:spcAft>
              <a:buSzPct val="100000"/>
              <a:buNone/>
              <a:defRPr sz="2800"/>
            </a:lvl2pPr>
            <a:lvl3pPr lvl="2" algn="ctr" rtl="0">
              <a:lnSpc>
                <a:spcPct val="100000"/>
              </a:lnSpc>
              <a:spcBef>
                <a:spcPts val="0"/>
              </a:spcBef>
              <a:spcAft>
                <a:spcPts val="0"/>
              </a:spcAft>
              <a:buSzPct val="100000"/>
              <a:buNone/>
              <a:defRPr sz="2800"/>
            </a:lvl3pPr>
            <a:lvl4pPr lvl="3" algn="ctr" rtl="0">
              <a:lnSpc>
                <a:spcPct val="100000"/>
              </a:lnSpc>
              <a:spcBef>
                <a:spcPts val="0"/>
              </a:spcBef>
              <a:spcAft>
                <a:spcPts val="0"/>
              </a:spcAft>
              <a:buSzPct val="100000"/>
              <a:buNone/>
              <a:defRPr sz="2800"/>
            </a:lvl4pPr>
            <a:lvl5pPr lvl="4" algn="ctr" rtl="0">
              <a:lnSpc>
                <a:spcPct val="100000"/>
              </a:lnSpc>
              <a:spcBef>
                <a:spcPts val="0"/>
              </a:spcBef>
              <a:spcAft>
                <a:spcPts val="0"/>
              </a:spcAft>
              <a:buSzPct val="100000"/>
              <a:buNone/>
              <a:defRPr sz="2800"/>
            </a:lvl5pPr>
            <a:lvl6pPr lvl="5" algn="ctr" rtl="0">
              <a:lnSpc>
                <a:spcPct val="100000"/>
              </a:lnSpc>
              <a:spcBef>
                <a:spcPts val="0"/>
              </a:spcBef>
              <a:spcAft>
                <a:spcPts val="0"/>
              </a:spcAft>
              <a:buSzPct val="100000"/>
              <a:buNone/>
              <a:defRPr sz="2800"/>
            </a:lvl6pPr>
            <a:lvl7pPr lvl="6" algn="ctr" rtl="0">
              <a:lnSpc>
                <a:spcPct val="100000"/>
              </a:lnSpc>
              <a:spcBef>
                <a:spcPts val="0"/>
              </a:spcBef>
              <a:spcAft>
                <a:spcPts val="0"/>
              </a:spcAft>
              <a:buSzPct val="100000"/>
              <a:buNone/>
              <a:defRPr sz="2800"/>
            </a:lvl7pPr>
            <a:lvl8pPr lvl="7" algn="ctr" rtl="0">
              <a:lnSpc>
                <a:spcPct val="100000"/>
              </a:lnSpc>
              <a:spcBef>
                <a:spcPts val="0"/>
              </a:spcBef>
              <a:spcAft>
                <a:spcPts val="0"/>
              </a:spcAft>
              <a:buSzPct val="100000"/>
              <a:buNone/>
              <a:defRPr sz="2800"/>
            </a:lvl8pPr>
            <a:lvl9pPr lvl="8" algn="ctr" rtl="0">
              <a:lnSpc>
                <a:spcPct val="100000"/>
              </a:lnSpc>
              <a:spcBef>
                <a:spcPts val="0"/>
              </a:spcBef>
              <a:spcAft>
                <a:spcPts val="0"/>
              </a:spcAft>
              <a:buSzPct val="100000"/>
              <a:buNone/>
              <a:defRPr sz="2800"/>
            </a:lvl9pPr>
          </a:lstStyle>
          <a:p>
            <a:endParaRPr/>
          </a:p>
        </p:txBody>
      </p:sp>
      <p:sp>
        <p:nvSpPr>
          <p:cNvPr id="21" name="Shape 21"/>
          <p:cNvSpPr txBox="1">
            <a:spLocks noGrp="1"/>
          </p:cNvSpPr>
          <p:nvPr>
            <p:ph type="sldNum" idx="12"/>
          </p:nvPr>
        </p:nvSpPr>
        <p:spPr>
          <a:xfrm>
            <a:off x="8472457" y="4663216"/>
            <a:ext cx="548700" cy="393600"/>
          </a:xfrm>
          <a:prstGeom prst="rect">
            <a:avLst/>
          </a:prstGeom>
        </p:spPr>
        <p:txBody>
          <a:bodyPr lIns="31425" tIns="31425" rIns="31425" bIns="3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457200" y="205978"/>
            <a:ext cx="8229600" cy="857250"/>
          </a:xfrm>
          <a:prstGeom prst="rect">
            <a:avLst/>
          </a:prstGeom>
          <a:noFill/>
          <a:ln>
            <a:noFill/>
          </a:ln>
        </p:spPr>
        <p:txBody>
          <a:bodyPr lIns="58925" tIns="58925" rIns="58925" bIns="589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4" name="Shape 24"/>
          <p:cNvSpPr txBox="1">
            <a:spLocks noGrp="1"/>
          </p:cNvSpPr>
          <p:nvPr>
            <p:ph type="body" idx="1"/>
          </p:nvPr>
        </p:nvSpPr>
        <p:spPr>
          <a:xfrm>
            <a:off x="457200" y="1200150"/>
            <a:ext cx="8229600" cy="3394472"/>
          </a:xfrm>
          <a:prstGeom prst="rect">
            <a:avLst/>
          </a:prstGeom>
          <a:noFill/>
          <a:ln>
            <a:noFill/>
          </a:ln>
        </p:spPr>
        <p:txBody>
          <a:bodyPr lIns="58925" tIns="58925" rIns="58925" bIns="589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dt" idx="10"/>
          </p:nvPr>
        </p:nvSpPr>
        <p:spPr>
          <a:xfrm>
            <a:off x="457200" y="4767262"/>
            <a:ext cx="2133599" cy="273843"/>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ftr" idx="11"/>
          </p:nvPr>
        </p:nvSpPr>
        <p:spPr>
          <a:xfrm>
            <a:off x="3124200" y="4767262"/>
            <a:ext cx="2895600" cy="273843"/>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sldNum" idx="12"/>
          </p:nvPr>
        </p:nvSpPr>
        <p:spPr>
          <a:xfrm>
            <a:off x="6553200" y="4767262"/>
            <a:ext cx="2133599" cy="273843"/>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a:solidFill>
                  <a:srgbClr val="888888"/>
                </a:solidFill>
                <a:latin typeface="Calibri"/>
                <a:ea typeface="Calibri"/>
                <a:cs typeface="Calibri"/>
                <a:sym typeface="Calibri"/>
              </a:rPr>
              <a:t>‹#›</a:t>
            </a:fld>
            <a:endParaRPr lang="en" sz="1200">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sub">
    <p:bg>
      <p:bgPr>
        <a:gradFill>
          <a:gsLst>
            <a:gs pos="0">
              <a:srgbClr val="FFFFFF"/>
            </a:gs>
            <a:gs pos="100000">
              <a:srgbClr val="E4EDFE"/>
            </a:gs>
          </a:gsLst>
          <a:lin ang="16200000" scaled="0"/>
        </a:gradFill>
        <a:effectLst/>
      </p:bgPr>
    </p:bg>
    <p:spTree>
      <p:nvGrpSpPr>
        <p:cNvPr id="1" name="Shape 32"/>
        <p:cNvGrpSpPr/>
        <p:nvPr/>
      </p:nvGrpSpPr>
      <p:grpSpPr>
        <a:xfrm>
          <a:off x="0" y="0"/>
          <a:ext cx="0" cy="0"/>
          <a:chOff x="0" y="0"/>
          <a:chExt cx="0" cy="0"/>
        </a:xfrm>
      </p:grpSpPr>
      <p:sp>
        <p:nvSpPr>
          <p:cNvPr id="33" name="Shape 33"/>
          <p:cNvSpPr/>
          <p:nvPr/>
        </p:nvSpPr>
        <p:spPr>
          <a:xfrm>
            <a:off x="1587125" y="2988925"/>
            <a:ext cx="5808600" cy="531600"/>
          </a:xfrm>
          <a:prstGeom prst="rect">
            <a:avLst/>
          </a:prstGeom>
          <a:noFill/>
          <a:ln>
            <a:noFill/>
          </a:ln>
        </p:spPr>
        <p:txBody>
          <a:bodyPr lIns="31425" tIns="31425" rIns="31425" bIns="31425" anchor="ctr" anchorCtr="0">
            <a:noAutofit/>
          </a:bodyPr>
          <a:lstStyle/>
          <a:p>
            <a:pPr marL="0" lvl="0" indent="-69850" algn="ctr" rtl="0">
              <a:spcBef>
                <a:spcPts val="900"/>
              </a:spcBef>
              <a:buClr>
                <a:schemeClr val="dk1"/>
              </a:buClr>
              <a:buFont typeface="Arial"/>
              <a:buNone/>
            </a:pPr>
            <a:endParaRPr>
              <a:latin typeface="Times New Roman"/>
              <a:ea typeface="Times New Roman"/>
              <a:cs typeface="Times New Roman"/>
              <a:sym typeface="Times New Roman"/>
            </a:endParaRPr>
          </a:p>
        </p:txBody>
      </p:sp>
      <p:sp>
        <p:nvSpPr>
          <p:cNvPr id="34" name="Shape 34"/>
          <p:cNvSpPr txBox="1">
            <a:spLocks noGrp="1"/>
          </p:cNvSpPr>
          <p:nvPr>
            <p:ph type="sldNum" idx="12"/>
          </p:nvPr>
        </p:nvSpPr>
        <p:spPr>
          <a:xfrm>
            <a:off x="8144398" y="4782342"/>
            <a:ext cx="534000" cy="199800"/>
          </a:xfrm>
          <a:prstGeom prst="rect">
            <a:avLst/>
          </a:prstGeom>
          <a:noFill/>
          <a:ln>
            <a:noFill/>
          </a:ln>
        </p:spPr>
        <p:txBody>
          <a:bodyPr lIns="31425" tIns="31425" rIns="31425" bIns="31425" anchor="ctr" anchorCtr="0">
            <a:noAutofit/>
          </a:bodyPr>
          <a:lstStyle/>
          <a:p>
            <a:pPr marL="0" marR="0" lvl="0" indent="0" algn="r" rtl="0">
              <a:lnSpc>
                <a:spcPct val="100000"/>
              </a:lnSpc>
              <a:spcBef>
                <a:spcPts val="0"/>
              </a:spcBef>
              <a:spcAft>
                <a:spcPts val="0"/>
              </a:spcAft>
              <a:buClr>
                <a:srgbClr val="888888"/>
              </a:buClr>
              <a:buSzPct val="25000"/>
              <a:buFont typeface="Times New Roman"/>
              <a:buNone/>
            </a:pPr>
            <a:fld id="{00000000-1234-1234-1234-123412341234}" type="slidenum">
              <a:rPr lang="en" sz="1300" b="0" i="0" u="none" strike="noStrike" cap="none">
                <a:solidFill>
                  <a:srgbClr val="888888"/>
                </a:solidFill>
                <a:latin typeface="Times New Roman"/>
                <a:ea typeface="Times New Roman"/>
                <a:cs typeface="Times New Roman"/>
                <a:sym typeface="Times New Roman"/>
              </a:rPr>
              <a:t>‹#›</a:t>
            </a:fld>
            <a:endParaRPr lang="en" sz="1300" b="0" i="0" u="none" strike="noStrike" cap="none">
              <a:solidFill>
                <a:srgbClr val="888888"/>
              </a:solidFill>
              <a:latin typeface="Times New Roman"/>
              <a:ea typeface="Times New Roman"/>
              <a:cs typeface="Times New Roman"/>
              <a:sym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628649" y="848319"/>
            <a:ext cx="7886700" cy="745500"/>
          </a:xfrm>
          <a:prstGeom prst="rect">
            <a:avLst/>
          </a:prstGeom>
          <a:noFill/>
          <a:ln>
            <a:noFill/>
          </a:ln>
        </p:spPr>
        <p:txBody>
          <a:bodyPr lIns="58925" tIns="58925" rIns="58925" bIns="58925" anchor="ctr" anchorCtr="0"/>
          <a:lstStyle>
            <a:lvl1pPr marL="0" marR="0" lvl="0" indent="0" algn="l" rtl="0">
              <a:lnSpc>
                <a:spcPct val="90000"/>
              </a:lnSpc>
              <a:spcBef>
                <a:spcPts val="0"/>
              </a:spcBef>
              <a:spcAft>
                <a:spcPts val="0"/>
              </a:spcAft>
              <a:buClr>
                <a:srgbClr val="000000"/>
              </a:buClr>
              <a:buSzPct val="25000"/>
              <a:buFont typeface="Calibri"/>
              <a:buNone/>
              <a:defRPr sz="4000" b="0" i="0" u="none" strike="noStrike" cap="none">
                <a:solidFill>
                  <a:srgbClr val="000000"/>
                </a:solidFill>
                <a:latin typeface="Calibri"/>
                <a:ea typeface="Calibri"/>
                <a:cs typeface="Calibri"/>
                <a:sym typeface="Calibri"/>
              </a:defRPr>
            </a:lvl1pPr>
            <a:lvl2pPr marL="0" marR="0" lvl="1" indent="0" algn="l" rtl="0">
              <a:lnSpc>
                <a:spcPct val="90000"/>
              </a:lnSpc>
              <a:spcBef>
                <a:spcPts val="0"/>
              </a:spcBef>
              <a:spcAft>
                <a:spcPts val="0"/>
              </a:spcAft>
              <a:buClr>
                <a:srgbClr val="000000"/>
              </a:buClr>
              <a:buSzPct val="25000"/>
              <a:buFont typeface="Calibri"/>
              <a:buNone/>
              <a:defRPr sz="4000" b="0" i="0" u="none" strike="noStrike" cap="none">
                <a:solidFill>
                  <a:srgbClr val="000000"/>
                </a:solidFill>
                <a:latin typeface="Calibri"/>
                <a:ea typeface="Calibri"/>
                <a:cs typeface="Calibri"/>
                <a:sym typeface="Calibri"/>
              </a:defRPr>
            </a:lvl2pPr>
            <a:lvl3pPr marL="0" marR="0" lvl="2" indent="0" algn="l" rtl="0">
              <a:lnSpc>
                <a:spcPct val="90000"/>
              </a:lnSpc>
              <a:spcBef>
                <a:spcPts val="0"/>
              </a:spcBef>
              <a:spcAft>
                <a:spcPts val="0"/>
              </a:spcAft>
              <a:buClr>
                <a:srgbClr val="000000"/>
              </a:buClr>
              <a:buSzPct val="25000"/>
              <a:buFont typeface="Calibri"/>
              <a:buNone/>
              <a:defRPr sz="4000" b="0" i="0" u="none" strike="noStrike" cap="none">
                <a:solidFill>
                  <a:srgbClr val="000000"/>
                </a:solidFill>
                <a:latin typeface="Calibri"/>
                <a:ea typeface="Calibri"/>
                <a:cs typeface="Calibri"/>
                <a:sym typeface="Calibri"/>
              </a:defRPr>
            </a:lvl3pPr>
            <a:lvl4pPr marL="0" marR="0" lvl="3" indent="0" algn="l" rtl="0">
              <a:lnSpc>
                <a:spcPct val="90000"/>
              </a:lnSpc>
              <a:spcBef>
                <a:spcPts val="0"/>
              </a:spcBef>
              <a:spcAft>
                <a:spcPts val="0"/>
              </a:spcAft>
              <a:buClr>
                <a:srgbClr val="000000"/>
              </a:buClr>
              <a:buSzPct val="25000"/>
              <a:buFont typeface="Calibri"/>
              <a:buNone/>
              <a:defRPr sz="4000" b="0" i="0" u="none" strike="noStrike" cap="none">
                <a:solidFill>
                  <a:srgbClr val="000000"/>
                </a:solidFill>
                <a:latin typeface="Calibri"/>
                <a:ea typeface="Calibri"/>
                <a:cs typeface="Calibri"/>
                <a:sym typeface="Calibri"/>
              </a:defRPr>
            </a:lvl4pPr>
            <a:lvl5pPr marL="0" marR="0" lvl="4" indent="0" algn="l" rtl="0">
              <a:lnSpc>
                <a:spcPct val="90000"/>
              </a:lnSpc>
              <a:spcBef>
                <a:spcPts val="0"/>
              </a:spcBef>
              <a:spcAft>
                <a:spcPts val="0"/>
              </a:spcAft>
              <a:buClr>
                <a:srgbClr val="000000"/>
              </a:buClr>
              <a:buSzPct val="25000"/>
              <a:buFont typeface="Calibri"/>
              <a:buNone/>
              <a:defRPr sz="4000" b="0" i="0" u="none" strike="noStrike" cap="none">
                <a:solidFill>
                  <a:srgbClr val="000000"/>
                </a:solidFill>
                <a:latin typeface="Calibri"/>
                <a:ea typeface="Calibri"/>
                <a:cs typeface="Calibri"/>
                <a:sym typeface="Calibri"/>
              </a:defRPr>
            </a:lvl5pPr>
            <a:lvl6pPr marL="0" marR="0" lvl="5" indent="0" algn="l" rtl="0">
              <a:lnSpc>
                <a:spcPct val="90000"/>
              </a:lnSpc>
              <a:spcBef>
                <a:spcPts val="0"/>
              </a:spcBef>
              <a:spcAft>
                <a:spcPts val="0"/>
              </a:spcAft>
              <a:buClr>
                <a:srgbClr val="000000"/>
              </a:buClr>
              <a:buSzPct val="25000"/>
              <a:buFont typeface="Calibri"/>
              <a:buNone/>
              <a:defRPr sz="4000" b="0" i="0" u="none" strike="noStrike" cap="none">
                <a:solidFill>
                  <a:srgbClr val="000000"/>
                </a:solidFill>
                <a:latin typeface="Calibri"/>
                <a:ea typeface="Calibri"/>
                <a:cs typeface="Calibri"/>
                <a:sym typeface="Calibri"/>
              </a:defRPr>
            </a:lvl6pPr>
            <a:lvl7pPr marL="0" marR="0" lvl="6" indent="0" algn="l" rtl="0">
              <a:lnSpc>
                <a:spcPct val="90000"/>
              </a:lnSpc>
              <a:spcBef>
                <a:spcPts val="0"/>
              </a:spcBef>
              <a:spcAft>
                <a:spcPts val="0"/>
              </a:spcAft>
              <a:buClr>
                <a:srgbClr val="000000"/>
              </a:buClr>
              <a:buSzPct val="25000"/>
              <a:buFont typeface="Calibri"/>
              <a:buNone/>
              <a:defRPr sz="4000" b="0" i="0" u="none" strike="noStrike" cap="none">
                <a:solidFill>
                  <a:srgbClr val="000000"/>
                </a:solidFill>
                <a:latin typeface="Calibri"/>
                <a:ea typeface="Calibri"/>
                <a:cs typeface="Calibri"/>
                <a:sym typeface="Calibri"/>
              </a:defRPr>
            </a:lvl7pPr>
            <a:lvl8pPr marL="0" marR="0" lvl="7" indent="0" algn="l" rtl="0">
              <a:lnSpc>
                <a:spcPct val="90000"/>
              </a:lnSpc>
              <a:spcBef>
                <a:spcPts val="0"/>
              </a:spcBef>
              <a:spcAft>
                <a:spcPts val="0"/>
              </a:spcAft>
              <a:buClr>
                <a:srgbClr val="000000"/>
              </a:buClr>
              <a:buSzPct val="25000"/>
              <a:buFont typeface="Calibri"/>
              <a:buNone/>
              <a:defRPr sz="4000" b="0" i="0" u="none" strike="noStrike" cap="none">
                <a:solidFill>
                  <a:srgbClr val="000000"/>
                </a:solidFill>
                <a:latin typeface="Calibri"/>
                <a:ea typeface="Calibri"/>
                <a:cs typeface="Calibri"/>
                <a:sym typeface="Calibri"/>
              </a:defRPr>
            </a:lvl8pPr>
            <a:lvl9pPr marL="0" marR="0" lvl="8" indent="0" algn="l" rtl="0">
              <a:lnSpc>
                <a:spcPct val="90000"/>
              </a:lnSpc>
              <a:spcBef>
                <a:spcPts val="0"/>
              </a:spcBef>
              <a:spcAft>
                <a:spcPts val="0"/>
              </a:spcAft>
              <a:buClr>
                <a:srgbClr val="000000"/>
              </a:buClr>
              <a:buSzPct val="25000"/>
              <a:buFont typeface="Calibri"/>
              <a:buNone/>
              <a:defRPr sz="4000" b="0" i="0" u="none" strike="noStrike" cap="none">
                <a:solidFill>
                  <a:srgbClr val="000000"/>
                </a:solidFill>
                <a:latin typeface="Calibri"/>
                <a:ea typeface="Calibri"/>
                <a:cs typeface="Calibri"/>
                <a:sym typeface="Calibri"/>
              </a:defRPr>
            </a:lvl9pPr>
          </a:lstStyle>
          <a:p>
            <a:endParaRPr/>
          </a:p>
        </p:txBody>
      </p:sp>
      <p:sp>
        <p:nvSpPr>
          <p:cNvPr id="7" name="Shape 7"/>
          <p:cNvSpPr txBox="1">
            <a:spLocks noGrp="1"/>
          </p:cNvSpPr>
          <p:nvPr>
            <p:ph type="body" idx="1"/>
          </p:nvPr>
        </p:nvSpPr>
        <p:spPr>
          <a:xfrm>
            <a:off x="628649" y="1669851"/>
            <a:ext cx="7886700" cy="2447700"/>
          </a:xfrm>
          <a:prstGeom prst="rect">
            <a:avLst/>
          </a:prstGeom>
          <a:noFill/>
          <a:ln>
            <a:noFill/>
          </a:ln>
        </p:spPr>
        <p:txBody>
          <a:bodyPr lIns="58925" tIns="58925" rIns="58925" bIns="58925" anchor="t" anchorCtr="0"/>
          <a:lstStyle>
            <a:lvl1pPr marL="203200" marR="0" lvl="0" indent="-50800" algn="l" rtl="0">
              <a:lnSpc>
                <a:spcPct val="90000"/>
              </a:lnSpc>
              <a:spcBef>
                <a:spcPts val="900"/>
              </a:spcBef>
              <a:spcAft>
                <a:spcPts val="0"/>
              </a:spcAft>
              <a:buClr>
                <a:srgbClr val="000000"/>
              </a:buClr>
              <a:buSzPct val="100000"/>
              <a:buFont typeface="Arial"/>
              <a:buChar char="•"/>
              <a:defRPr sz="2400" b="0" i="0" u="none" strike="noStrike" cap="none">
                <a:solidFill>
                  <a:srgbClr val="000000"/>
                </a:solidFill>
                <a:latin typeface="Calibri"/>
                <a:ea typeface="Calibri"/>
                <a:cs typeface="Calibri"/>
                <a:sym typeface="Calibri"/>
              </a:defRPr>
            </a:lvl1pPr>
            <a:lvl2pPr marL="533400" marR="0" lvl="1" indent="-88900" algn="l" rtl="0">
              <a:lnSpc>
                <a:spcPct val="90000"/>
              </a:lnSpc>
              <a:spcBef>
                <a:spcPts val="900"/>
              </a:spcBef>
              <a:spcAft>
                <a:spcPts val="0"/>
              </a:spcAft>
              <a:buClr>
                <a:srgbClr val="000000"/>
              </a:buClr>
              <a:buSzPct val="100000"/>
              <a:buFont typeface="Arial"/>
              <a:buChar char="•"/>
              <a:defRPr sz="2400" b="0" i="0" u="none" strike="noStrike" cap="none">
                <a:solidFill>
                  <a:srgbClr val="000000"/>
                </a:solidFill>
                <a:latin typeface="Calibri"/>
                <a:ea typeface="Calibri"/>
                <a:cs typeface="Calibri"/>
                <a:sym typeface="Calibri"/>
              </a:defRPr>
            </a:lvl2pPr>
            <a:lvl3pPr marL="863600" marR="0" lvl="2" indent="-114300" algn="l" rtl="0">
              <a:lnSpc>
                <a:spcPct val="90000"/>
              </a:lnSpc>
              <a:spcBef>
                <a:spcPts val="900"/>
              </a:spcBef>
              <a:spcAft>
                <a:spcPts val="0"/>
              </a:spcAft>
              <a:buClr>
                <a:srgbClr val="000000"/>
              </a:buClr>
              <a:buSzPct val="100000"/>
              <a:buFont typeface="Arial"/>
              <a:buChar char="•"/>
              <a:defRPr sz="2400" b="0" i="0" u="none" strike="noStrike" cap="none">
                <a:solidFill>
                  <a:srgbClr val="000000"/>
                </a:solidFill>
                <a:latin typeface="Calibri"/>
                <a:ea typeface="Calibri"/>
                <a:cs typeface="Calibri"/>
                <a:sym typeface="Calibri"/>
              </a:defRPr>
            </a:lvl3pPr>
            <a:lvl4pPr marL="1193800" marR="0" lvl="3" indent="-152400" algn="l" rtl="0">
              <a:lnSpc>
                <a:spcPct val="90000"/>
              </a:lnSpc>
              <a:spcBef>
                <a:spcPts val="900"/>
              </a:spcBef>
              <a:spcAft>
                <a:spcPts val="0"/>
              </a:spcAft>
              <a:buClr>
                <a:srgbClr val="000000"/>
              </a:buClr>
              <a:buSzPct val="100000"/>
              <a:buFont typeface="Arial"/>
              <a:buChar char="•"/>
              <a:defRPr sz="2400" b="0" i="0" u="none" strike="noStrike" cap="none">
                <a:solidFill>
                  <a:srgbClr val="000000"/>
                </a:solidFill>
                <a:latin typeface="Calibri"/>
                <a:ea typeface="Calibri"/>
                <a:cs typeface="Calibri"/>
                <a:sym typeface="Calibri"/>
              </a:defRPr>
            </a:lvl4pPr>
            <a:lvl5pPr marL="1485900" marR="0" lvl="4" indent="-152400" algn="l" rtl="0">
              <a:lnSpc>
                <a:spcPct val="90000"/>
              </a:lnSpc>
              <a:spcBef>
                <a:spcPts val="900"/>
              </a:spcBef>
              <a:spcAft>
                <a:spcPts val="0"/>
              </a:spcAft>
              <a:buClr>
                <a:srgbClr val="000000"/>
              </a:buClr>
              <a:buSzPct val="100000"/>
              <a:buFont typeface="Arial"/>
              <a:buChar char="•"/>
              <a:defRPr sz="2400" b="0" i="0" u="none" strike="noStrike" cap="none">
                <a:solidFill>
                  <a:srgbClr val="000000"/>
                </a:solidFill>
                <a:latin typeface="Calibri"/>
                <a:ea typeface="Calibri"/>
                <a:cs typeface="Calibri"/>
                <a:sym typeface="Calibri"/>
              </a:defRPr>
            </a:lvl5pPr>
            <a:lvl6pPr marL="1790700" marR="0" lvl="5" indent="-165100" algn="l" rtl="0">
              <a:lnSpc>
                <a:spcPct val="90000"/>
              </a:lnSpc>
              <a:spcBef>
                <a:spcPts val="900"/>
              </a:spcBef>
              <a:spcAft>
                <a:spcPts val="0"/>
              </a:spcAft>
              <a:buClr>
                <a:srgbClr val="000000"/>
              </a:buClr>
              <a:buSzPct val="100000"/>
              <a:buFont typeface="Arial"/>
              <a:buChar char="•"/>
              <a:defRPr sz="2400" b="0" i="0" u="none" strike="noStrike" cap="none">
                <a:solidFill>
                  <a:srgbClr val="000000"/>
                </a:solidFill>
                <a:latin typeface="Calibri"/>
                <a:ea typeface="Calibri"/>
                <a:cs typeface="Calibri"/>
                <a:sym typeface="Calibri"/>
              </a:defRPr>
            </a:lvl6pPr>
            <a:lvl7pPr marL="2082800" marR="0" lvl="6" indent="-165100" algn="l" rtl="0">
              <a:lnSpc>
                <a:spcPct val="90000"/>
              </a:lnSpc>
              <a:spcBef>
                <a:spcPts val="900"/>
              </a:spcBef>
              <a:spcAft>
                <a:spcPts val="0"/>
              </a:spcAft>
              <a:buClr>
                <a:srgbClr val="000000"/>
              </a:buClr>
              <a:buSzPct val="100000"/>
              <a:buFont typeface="Arial"/>
              <a:buChar char="•"/>
              <a:defRPr sz="2400" b="0" i="0" u="none" strike="noStrike" cap="none">
                <a:solidFill>
                  <a:srgbClr val="000000"/>
                </a:solidFill>
                <a:latin typeface="Calibri"/>
                <a:ea typeface="Calibri"/>
                <a:cs typeface="Calibri"/>
                <a:sym typeface="Calibri"/>
              </a:defRPr>
            </a:lvl7pPr>
            <a:lvl8pPr marL="2374900" marR="0" lvl="7" indent="-152400" algn="l" rtl="0">
              <a:lnSpc>
                <a:spcPct val="90000"/>
              </a:lnSpc>
              <a:spcBef>
                <a:spcPts val="900"/>
              </a:spcBef>
              <a:spcAft>
                <a:spcPts val="0"/>
              </a:spcAft>
              <a:buClr>
                <a:srgbClr val="000000"/>
              </a:buClr>
              <a:buSzPct val="100000"/>
              <a:buFont typeface="Arial"/>
              <a:buChar char="•"/>
              <a:defRPr sz="2400" b="0" i="0" u="none" strike="noStrike" cap="none">
                <a:solidFill>
                  <a:srgbClr val="000000"/>
                </a:solidFill>
                <a:latin typeface="Calibri"/>
                <a:ea typeface="Calibri"/>
                <a:cs typeface="Calibri"/>
                <a:sym typeface="Calibri"/>
              </a:defRPr>
            </a:lvl8pPr>
            <a:lvl9pPr marL="2667000" marR="0" lvl="8" indent="-152400" algn="l" rtl="0">
              <a:lnSpc>
                <a:spcPct val="90000"/>
              </a:lnSpc>
              <a:spcBef>
                <a:spcPts val="900"/>
              </a:spcBef>
              <a:spcAft>
                <a:spcPts val="0"/>
              </a:spcAft>
              <a:buClr>
                <a:srgbClr val="000000"/>
              </a:buClr>
              <a:buSzPct val="100000"/>
              <a:buFont typeface="Arial"/>
              <a:buChar char="•"/>
              <a:defRPr sz="2400" b="0" i="0" u="none" strike="noStrike" cap="none">
                <a:solidFill>
                  <a:srgbClr val="000000"/>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8287988" y="4231734"/>
            <a:ext cx="227400" cy="178800"/>
          </a:xfrm>
          <a:prstGeom prst="rect">
            <a:avLst/>
          </a:prstGeom>
          <a:noFill/>
          <a:ln>
            <a:noFill/>
          </a:ln>
        </p:spPr>
        <p:txBody>
          <a:bodyPr lIns="31425" tIns="31425" rIns="31425" bIns="3142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 sz="1000" b="0" i="0" u="none" strike="noStrike" cap="none">
                <a:solidFill>
                  <a:srgbClr val="888888"/>
                </a:solidFill>
                <a:latin typeface="Calibri"/>
                <a:ea typeface="Calibri"/>
                <a:cs typeface="Calibri"/>
                <a:sym typeface="Calibri"/>
              </a:rPr>
              <a:t>‹#›</a:t>
            </a:fld>
            <a:endParaRPr lang="en" sz="10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628649" y="848319"/>
            <a:ext cx="7886701" cy="745629"/>
          </a:xfrm>
          <a:prstGeom prst="rect">
            <a:avLst/>
          </a:prstGeom>
          <a:noFill/>
          <a:ln>
            <a:noFill/>
          </a:ln>
        </p:spPr>
        <p:txBody>
          <a:bodyPr lIns="58925" tIns="58925" rIns="58925" bIns="58925" anchor="ctr" anchorCtr="0"/>
          <a:lstStyle>
            <a:lvl1pPr marL="0" marR="0" lvl="0" indent="0" algn="l" rtl="0">
              <a:lnSpc>
                <a:spcPct val="90000"/>
              </a:lnSpc>
              <a:spcBef>
                <a:spcPts val="0"/>
              </a:spcBef>
              <a:spcAft>
                <a:spcPts val="0"/>
              </a:spcAft>
              <a:buClr>
                <a:srgbClr val="000000"/>
              </a:buClr>
              <a:buSzPct val="25000"/>
              <a:buFont typeface="Times New Roman"/>
              <a:buNone/>
              <a:defRPr sz="4000" i="0" u="none" strike="noStrike" cap="none">
                <a:solidFill>
                  <a:srgbClr val="000000"/>
                </a:solidFill>
                <a:latin typeface="Times New Roman"/>
                <a:ea typeface="Times New Roman"/>
                <a:cs typeface="Times New Roman"/>
                <a:sym typeface="Times New Roman"/>
              </a:defRPr>
            </a:lvl1pPr>
            <a:lvl2pPr marL="0" marR="0" lvl="1" indent="0" algn="l" rtl="0">
              <a:lnSpc>
                <a:spcPct val="90000"/>
              </a:lnSpc>
              <a:spcBef>
                <a:spcPts val="0"/>
              </a:spcBef>
              <a:spcAft>
                <a:spcPts val="0"/>
              </a:spcAft>
              <a:buClr>
                <a:srgbClr val="000000"/>
              </a:buClr>
              <a:buSzPct val="25000"/>
              <a:buFont typeface="Calibri"/>
              <a:buNone/>
              <a:defRPr sz="4000" b="0" i="0" u="none" strike="noStrike" cap="none">
                <a:solidFill>
                  <a:srgbClr val="000000"/>
                </a:solidFill>
                <a:latin typeface="Calibri"/>
                <a:ea typeface="Calibri"/>
                <a:cs typeface="Calibri"/>
                <a:sym typeface="Calibri"/>
              </a:defRPr>
            </a:lvl2pPr>
            <a:lvl3pPr marL="0" marR="0" lvl="2" indent="0" algn="l" rtl="0">
              <a:lnSpc>
                <a:spcPct val="90000"/>
              </a:lnSpc>
              <a:spcBef>
                <a:spcPts val="0"/>
              </a:spcBef>
              <a:spcAft>
                <a:spcPts val="0"/>
              </a:spcAft>
              <a:buClr>
                <a:srgbClr val="000000"/>
              </a:buClr>
              <a:buSzPct val="25000"/>
              <a:buFont typeface="Calibri"/>
              <a:buNone/>
              <a:defRPr sz="4000" b="0" i="0" u="none" strike="noStrike" cap="none">
                <a:solidFill>
                  <a:srgbClr val="000000"/>
                </a:solidFill>
                <a:latin typeface="Calibri"/>
                <a:ea typeface="Calibri"/>
                <a:cs typeface="Calibri"/>
                <a:sym typeface="Calibri"/>
              </a:defRPr>
            </a:lvl3pPr>
            <a:lvl4pPr marL="0" marR="0" lvl="3" indent="0" algn="l" rtl="0">
              <a:lnSpc>
                <a:spcPct val="90000"/>
              </a:lnSpc>
              <a:spcBef>
                <a:spcPts val="0"/>
              </a:spcBef>
              <a:spcAft>
                <a:spcPts val="0"/>
              </a:spcAft>
              <a:buClr>
                <a:srgbClr val="000000"/>
              </a:buClr>
              <a:buSzPct val="25000"/>
              <a:buFont typeface="Calibri"/>
              <a:buNone/>
              <a:defRPr sz="4000" b="0" i="0" u="none" strike="noStrike" cap="none">
                <a:solidFill>
                  <a:srgbClr val="000000"/>
                </a:solidFill>
                <a:latin typeface="Calibri"/>
                <a:ea typeface="Calibri"/>
                <a:cs typeface="Calibri"/>
                <a:sym typeface="Calibri"/>
              </a:defRPr>
            </a:lvl4pPr>
            <a:lvl5pPr marL="0" marR="0" lvl="4" indent="0" algn="l" rtl="0">
              <a:lnSpc>
                <a:spcPct val="90000"/>
              </a:lnSpc>
              <a:spcBef>
                <a:spcPts val="0"/>
              </a:spcBef>
              <a:spcAft>
                <a:spcPts val="0"/>
              </a:spcAft>
              <a:buClr>
                <a:srgbClr val="000000"/>
              </a:buClr>
              <a:buSzPct val="25000"/>
              <a:buFont typeface="Calibri"/>
              <a:buNone/>
              <a:defRPr sz="4000" b="0" i="0" u="none" strike="noStrike" cap="none">
                <a:solidFill>
                  <a:srgbClr val="000000"/>
                </a:solidFill>
                <a:latin typeface="Calibri"/>
                <a:ea typeface="Calibri"/>
                <a:cs typeface="Calibri"/>
                <a:sym typeface="Calibri"/>
              </a:defRPr>
            </a:lvl5pPr>
            <a:lvl6pPr marL="0" marR="0" lvl="5" indent="0" algn="l" rtl="0">
              <a:lnSpc>
                <a:spcPct val="90000"/>
              </a:lnSpc>
              <a:spcBef>
                <a:spcPts val="0"/>
              </a:spcBef>
              <a:spcAft>
                <a:spcPts val="0"/>
              </a:spcAft>
              <a:buClr>
                <a:srgbClr val="000000"/>
              </a:buClr>
              <a:buSzPct val="25000"/>
              <a:buFont typeface="Calibri"/>
              <a:buNone/>
              <a:defRPr sz="4000" b="0" i="0" u="none" strike="noStrike" cap="none">
                <a:solidFill>
                  <a:srgbClr val="000000"/>
                </a:solidFill>
                <a:latin typeface="Calibri"/>
                <a:ea typeface="Calibri"/>
                <a:cs typeface="Calibri"/>
                <a:sym typeface="Calibri"/>
              </a:defRPr>
            </a:lvl6pPr>
            <a:lvl7pPr marL="0" marR="0" lvl="6" indent="0" algn="l" rtl="0">
              <a:lnSpc>
                <a:spcPct val="90000"/>
              </a:lnSpc>
              <a:spcBef>
                <a:spcPts val="0"/>
              </a:spcBef>
              <a:spcAft>
                <a:spcPts val="0"/>
              </a:spcAft>
              <a:buClr>
                <a:srgbClr val="000000"/>
              </a:buClr>
              <a:buSzPct val="25000"/>
              <a:buFont typeface="Calibri"/>
              <a:buNone/>
              <a:defRPr sz="4000" b="0" i="0" u="none" strike="noStrike" cap="none">
                <a:solidFill>
                  <a:srgbClr val="000000"/>
                </a:solidFill>
                <a:latin typeface="Calibri"/>
                <a:ea typeface="Calibri"/>
                <a:cs typeface="Calibri"/>
                <a:sym typeface="Calibri"/>
              </a:defRPr>
            </a:lvl7pPr>
            <a:lvl8pPr marL="0" marR="0" lvl="7" indent="0" algn="l" rtl="0">
              <a:lnSpc>
                <a:spcPct val="90000"/>
              </a:lnSpc>
              <a:spcBef>
                <a:spcPts val="0"/>
              </a:spcBef>
              <a:spcAft>
                <a:spcPts val="0"/>
              </a:spcAft>
              <a:buClr>
                <a:srgbClr val="000000"/>
              </a:buClr>
              <a:buSzPct val="25000"/>
              <a:buFont typeface="Calibri"/>
              <a:buNone/>
              <a:defRPr sz="4000" b="0" i="0" u="none" strike="noStrike" cap="none">
                <a:solidFill>
                  <a:srgbClr val="000000"/>
                </a:solidFill>
                <a:latin typeface="Calibri"/>
                <a:ea typeface="Calibri"/>
                <a:cs typeface="Calibri"/>
                <a:sym typeface="Calibri"/>
              </a:defRPr>
            </a:lvl8pPr>
            <a:lvl9pPr marL="0" marR="0" lvl="8" indent="0" algn="l" rtl="0">
              <a:lnSpc>
                <a:spcPct val="90000"/>
              </a:lnSpc>
              <a:spcBef>
                <a:spcPts val="0"/>
              </a:spcBef>
              <a:spcAft>
                <a:spcPts val="0"/>
              </a:spcAft>
              <a:buClr>
                <a:srgbClr val="000000"/>
              </a:buClr>
              <a:buSzPct val="25000"/>
              <a:buFont typeface="Calibri"/>
              <a:buNone/>
              <a:defRPr sz="4000" b="0" i="0" u="none" strike="noStrike" cap="none">
                <a:solidFill>
                  <a:srgbClr val="000000"/>
                </a:solidFill>
                <a:latin typeface="Calibri"/>
                <a:ea typeface="Calibri"/>
                <a:cs typeface="Calibri"/>
                <a:sym typeface="Calibri"/>
              </a:defRPr>
            </a:lvl9pPr>
          </a:lstStyle>
          <a:p>
            <a:endParaRPr/>
          </a:p>
        </p:txBody>
      </p:sp>
      <p:sp>
        <p:nvSpPr>
          <p:cNvPr id="30" name="Shape 30"/>
          <p:cNvSpPr txBox="1">
            <a:spLocks noGrp="1"/>
          </p:cNvSpPr>
          <p:nvPr>
            <p:ph type="body" idx="1"/>
          </p:nvPr>
        </p:nvSpPr>
        <p:spPr>
          <a:xfrm>
            <a:off x="628649" y="1669851"/>
            <a:ext cx="7886701" cy="2447627"/>
          </a:xfrm>
          <a:prstGeom prst="rect">
            <a:avLst/>
          </a:prstGeom>
          <a:noFill/>
          <a:ln>
            <a:noFill/>
          </a:ln>
        </p:spPr>
        <p:txBody>
          <a:bodyPr lIns="58925" tIns="58925" rIns="58925" bIns="58925" anchor="t" anchorCtr="0"/>
          <a:lstStyle>
            <a:lvl1pPr marL="203200" marR="0" lvl="0" indent="-50800" algn="l" rtl="0">
              <a:lnSpc>
                <a:spcPct val="90000"/>
              </a:lnSpc>
              <a:spcBef>
                <a:spcPts val="900"/>
              </a:spcBef>
              <a:spcAft>
                <a:spcPts val="0"/>
              </a:spcAft>
              <a:buClr>
                <a:srgbClr val="000000"/>
              </a:buClr>
              <a:buSzPct val="100000"/>
              <a:buFont typeface="Times New Roman"/>
              <a:buChar char="•"/>
              <a:defRPr sz="2400" i="0" u="none" strike="noStrike" cap="none">
                <a:solidFill>
                  <a:srgbClr val="000000"/>
                </a:solidFill>
                <a:latin typeface="Times New Roman"/>
                <a:ea typeface="Times New Roman"/>
                <a:cs typeface="Times New Roman"/>
                <a:sym typeface="Times New Roman"/>
              </a:defRPr>
            </a:lvl1pPr>
            <a:lvl2pPr marL="533400" marR="0" lvl="1" indent="-88900" algn="l" rtl="0">
              <a:lnSpc>
                <a:spcPct val="90000"/>
              </a:lnSpc>
              <a:spcBef>
                <a:spcPts val="900"/>
              </a:spcBef>
              <a:spcAft>
                <a:spcPts val="0"/>
              </a:spcAft>
              <a:buClr>
                <a:srgbClr val="000000"/>
              </a:buClr>
              <a:buSzPct val="100000"/>
              <a:buFont typeface="Times New Roman"/>
              <a:buChar char="•"/>
              <a:defRPr sz="2400" i="0" u="none" strike="noStrike" cap="none">
                <a:solidFill>
                  <a:srgbClr val="000000"/>
                </a:solidFill>
                <a:latin typeface="Times New Roman"/>
                <a:ea typeface="Times New Roman"/>
                <a:cs typeface="Times New Roman"/>
                <a:sym typeface="Times New Roman"/>
              </a:defRPr>
            </a:lvl2pPr>
            <a:lvl3pPr marL="863600" marR="0" lvl="2" indent="-114300" algn="l" rtl="0">
              <a:lnSpc>
                <a:spcPct val="90000"/>
              </a:lnSpc>
              <a:spcBef>
                <a:spcPts val="900"/>
              </a:spcBef>
              <a:spcAft>
                <a:spcPts val="0"/>
              </a:spcAft>
              <a:buClr>
                <a:srgbClr val="000000"/>
              </a:buClr>
              <a:buSzPct val="100000"/>
              <a:buFont typeface="Times New Roman"/>
              <a:buChar char="•"/>
              <a:defRPr sz="2400" i="0" u="none" strike="noStrike" cap="none">
                <a:solidFill>
                  <a:srgbClr val="000000"/>
                </a:solidFill>
                <a:latin typeface="Times New Roman"/>
                <a:ea typeface="Times New Roman"/>
                <a:cs typeface="Times New Roman"/>
                <a:sym typeface="Times New Roman"/>
              </a:defRPr>
            </a:lvl3pPr>
            <a:lvl4pPr marL="1193800" marR="0" lvl="3" indent="-152400" algn="l" rtl="0">
              <a:lnSpc>
                <a:spcPct val="90000"/>
              </a:lnSpc>
              <a:spcBef>
                <a:spcPts val="900"/>
              </a:spcBef>
              <a:spcAft>
                <a:spcPts val="0"/>
              </a:spcAft>
              <a:buClr>
                <a:srgbClr val="000000"/>
              </a:buClr>
              <a:buSzPct val="100000"/>
              <a:buFont typeface="Times New Roman"/>
              <a:buChar char="•"/>
              <a:defRPr sz="2400" i="0" u="none" strike="noStrike" cap="none">
                <a:solidFill>
                  <a:srgbClr val="000000"/>
                </a:solidFill>
                <a:latin typeface="Times New Roman"/>
                <a:ea typeface="Times New Roman"/>
                <a:cs typeface="Times New Roman"/>
                <a:sym typeface="Times New Roman"/>
              </a:defRPr>
            </a:lvl4pPr>
            <a:lvl5pPr marL="1485900" marR="0" lvl="4" indent="-152400" algn="l" rtl="0">
              <a:lnSpc>
                <a:spcPct val="90000"/>
              </a:lnSpc>
              <a:spcBef>
                <a:spcPts val="900"/>
              </a:spcBef>
              <a:spcAft>
                <a:spcPts val="0"/>
              </a:spcAft>
              <a:buClr>
                <a:srgbClr val="000000"/>
              </a:buClr>
              <a:buSzPct val="100000"/>
              <a:buFont typeface="Times New Roman"/>
              <a:buChar char="•"/>
              <a:defRPr sz="2400" i="0" u="none" strike="noStrike" cap="none">
                <a:solidFill>
                  <a:srgbClr val="000000"/>
                </a:solidFill>
                <a:latin typeface="Times New Roman"/>
                <a:ea typeface="Times New Roman"/>
                <a:cs typeface="Times New Roman"/>
                <a:sym typeface="Times New Roman"/>
              </a:defRPr>
            </a:lvl5pPr>
            <a:lvl6pPr marL="1790700" marR="0" lvl="5" indent="-165100" algn="l" rtl="0">
              <a:lnSpc>
                <a:spcPct val="90000"/>
              </a:lnSpc>
              <a:spcBef>
                <a:spcPts val="900"/>
              </a:spcBef>
              <a:spcAft>
                <a:spcPts val="0"/>
              </a:spcAft>
              <a:buClr>
                <a:srgbClr val="000000"/>
              </a:buClr>
              <a:buSzPct val="100000"/>
              <a:buFont typeface="Times New Roman"/>
              <a:buChar char="•"/>
              <a:defRPr sz="2400" i="0" u="none" strike="noStrike" cap="none">
                <a:solidFill>
                  <a:srgbClr val="000000"/>
                </a:solidFill>
                <a:latin typeface="Times New Roman"/>
                <a:ea typeface="Times New Roman"/>
                <a:cs typeface="Times New Roman"/>
                <a:sym typeface="Times New Roman"/>
              </a:defRPr>
            </a:lvl6pPr>
            <a:lvl7pPr marL="2082800" marR="0" lvl="6" indent="-165100" algn="l" rtl="0">
              <a:lnSpc>
                <a:spcPct val="90000"/>
              </a:lnSpc>
              <a:spcBef>
                <a:spcPts val="900"/>
              </a:spcBef>
              <a:spcAft>
                <a:spcPts val="0"/>
              </a:spcAft>
              <a:buClr>
                <a:srgbClr val="000000"/>
              </a:buClr>
              <a:buSzPct val="100000"/>
              <a:buFont typeface="Times New Roman"/>
              <a:buChar char="•"/>
              <a:defRPr sz="2400" i="0" u="none" strike="noStrike" cap="none">
                <a:solidFill>
                  <a:srgbClr val="000000"/>
                </a:solidFill>
                <a:latin typeface="Times New Roman"/>
                <a:ea typeface="Times New Roman"/>
                <a:cs typeface="Times New Roman"/>
                <a:sym typeface="Times New Roman"/>
              </a:defRPr>
            </a:lvl7pPr>
            <a:lvl8pPr marL="2374900" marR="0" lvl="7" indent="-152400" algn="l" rtl="0">
              <a:lnSpc>
                <a:spcPct val="90000"/>
              </a:lnSpc>
              <a:spcBef>
                <a:spcPts val="900"/>
              </a:spcBef>
              <a:spcAft>
                <a:spcPts val="0"/>
              </a:spcAft>
              <a:buClr>
                <a:srgbClr val="000000"/>
              </a:buClr>
              <a:buSzPct val="100000"/>
              <a:buFont typeface="Times New Roman"/>
              <a:buChar char="•"/>
              <a:defRPr sz="2400" i="0" u="none" strike="noStrike" cap="none">
                <a:solidFill>
                  <a:srgbClr val="000000"/>
                </a:solidFill>
                <a:latin typeface="Times New Roman"/>
                <a:ea typeface="Times New Roman"/>
                <a:cs typeface="Times New Roman"/>
                <a:sym typeface="Times New Roman"/>
              </a:defRPr>
            </a:lvl8pPr>
            <a:lvl9pPr marL="2667000" marR="0" lvl="8" indent="-152400" algn="l" rtl="0">
              <a:lnSpc>
                <a:spcPct val="90000"/>
              </a:lnSpc>
              <a:spcBef>
                <a:spcPts val="900"/>
              </a:spcBef>
              <a:spcAft>
                <a:spcPts val="0"/>
              </a:spcAft>
              <a:buClr>
                <a:srgbClr val="000000"/>
              </a:buClr>
              <a:buSzPct val="100000"/>
              <a:buFont typeface="Times New Roman"/>
              <a:buChar char="•"/>
              <a:defRPr sz="2400" i="0" u="none" strike="noStrike" cap="none">
                <a:solidFill>
                  <a:srgbClr val="000000"/>
                </a:solidFill>
                <a:latin typeface="Times New Roman"/>
                <a:ea typeface="Times New Roman"/>
                <a:cs typeface="Times New Roman"/>
                <a:sym typeface="Times New Roman"/>
              </a:defRPr>
            </a:lvl9pPr>
          </a:lstStyle>
          <a:p>
            <a:endParaRPr/>
          </a:p>
        </p:txBody>
      </p:sp>
      <p:sp>
        <p:nvSpPr>
          <p:cNvPr id="31" name="Shape 31"/>
          <p:cNvSpPr txBox="1">
            <a:spLocks noGrp="1"/>
          </p:cNvSpPr>
          <p:nvPr>
            <p:ph type="sldNum" idx="12"/>
          </p:nvPr>
        </p:nvSpPr>
        <p:spPr>
          <a:xfrm>
            <a:off x="8287988" y="4231734"/>
            <a:ext cx="227361" cy="178683"/>
          </a:xfrm>
          <a:prstGeom prst="rect">
            <a:avLst/>
          </a:prstGeom>
          <a:noFill/>
          <a:ln>
            <a:noFill/>
          </a:ln>
        </p:spPr>
        <p:txBody>
          <a:bodyPr lIns="31425" tIns="31425" rIns="31425" bIns="3142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 sz="1000" b="0" i="0" u="none" strike="noStrike" cap="none">
                <a:solidFill>
                  <a:srgbClr val="888888"/>
                </a:solidFill>
                <a:latin typeface="Calibri"/>
                <a:ea typeface="Calibri"/>
                <a:cs typeface="Calibri"/>
                <a:sym typeface="Calibri"/>
              </a:rPr>
              <a:t>‹#›</a:t>
            </a:fld>
            <a:endParaRPr lang="en" sz="10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5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csarron/emdl" TargetMode="External"/><Relationship Id="rId4" Type="http://schemas.openxmlformats.org/officeDocument/2006/relationships/hyperlink" Target="https://github.com/csarron/MobiRnn" TargetMode="External"/><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hyperlink" Target="https://www.tetherfi.com/wp-content/uploads/2015/04/customer-agent-assisted-service-icons.png" TargetMode="External"/><Relationship Id="rId5" Type="http://schemas.openxmlformats.org/officeDocument/2006/relationships/image" Target="../media/image2.jpg"/><Relationship Id="rId6" Type="http://schemas.openxmlformats.org/officeDocument/2006/relationships/hyperlink" Target="http://blog.webcertain.com/wp-content/uploads/2015/02/machine-translation-search-engines.jpg" TargetMode="External"/><Relationship Id="rId7" Type="http://schemas.openxmlformats.org/officeDocument/2006/relationships/image" Target="../media/image3.png"/><Relationship Id="rId8" Type="http://schemas.openxmlformats.org/officeDocument/2006/relationships/hyperlink" Target="http://ciss.re.kr/images/m2/2_3_img09.png" TargetMode="External"/><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5.xml"/><Relationship Id="rId4" Type="http://schemas.openxmlformats.org/officeDocument/2006/relationships/notesSlide" Target="../notesSlides/notesSlide22.xml"/><Relationship Id="rId5" Type="http://schemas.openxmlformats.org/officeDocument/2006/relationships/image" Target="../media/image24.png"/><Relationship Id="rId6" Type="http://schemas.openxmlformats.org/officeDocument/2006/relationships/hyperlink" Target="https://github.com/google/seq2seq" TargetMode="External"/><Relationship Id="rId1" Type="http://schemas.microsoft.com/office/2007/relationships/media" Target="../media/media1.mp4"/><Relationship Id="rId2" Type="http://schemas.openxmlformats.org/officeDocument/2006/relationships/video" Target="../media/media1.mp4"/></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hyperlink" Target="http://healthcare.telliant.com/wp-content/themes/tellianthealthcare/img/wearable-health-monitoring.png" TargetMode="External"/><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hyperlink" Target="http://cs.stanford.edu/~taranlan/" TargetMode="External"/><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g"/><Relationship Id="rId5" Type="http://schemas.openxmlformats.org/officeDocument/2006/relationships/image" Target="../media/image3.png"/><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Shape 39"/>
          <p:cNvSpPr txBox="1">
            <a:spLocks noGrp="1"/>
          </p:cNvSpPr>
          <p:nvPr>
            <p:ph type="title" idx="4294967295"/>
          </p:nvPr>
        </p:nvSpPr>
        <p:spPr>
          <a:xfrm>
            <a:off x="753205" y="467985"/>
            <a:ext cx="7431300" cy="1473900"/>
          </a:xfrm>
          <a:prstGeom prst="rect">
            <a:avLst/>
          </a:prstGeom>
          <a:noFill/>
          <a:ln>
            <a:noFill/>
          </a:ln>
        </p:spPr>
        <p:txBody>
          <a:bodyPr lIns="31425" tIns="31425" rIns="31425" bIns="31425" anchor="ctr" anchorCtr="0">
            <a:noAutofit/>
          </a:bodyPr>
          <a:lstStyle/>
          <a:p>
            <a:pPr lvl="0" algn="ctr" rtl="0">
              <a:spcBef>
                <a:spcPts val="0"/>
              </a:spcBef>
              <a:buClr>
                <a:schemeClr val="dk1"/>
              </a:buClr>
              <a:buSzPct val="36666"/>
              <a:buFont typeface="Arial"/>
              <a:buNone/>
            </a:pPr>
            <a:r>
              <a:rPr lang="en" sz="3000">
                <a:solidFill>
                  <a:schemeClr val="dk1"/>
                </a:solidFill>
              </a:rPr>
              <a:t>MobiRNN: Efficient Recurrent Neural Network Execution On Mobile GPU</a:t>
            </a:r>
          </a:p>
        </p:txBody>
      </p:sp>
      <p:sp>
        <p:nvSpPr>
          <p:cNvPr id="40" name="Shape 40"/>
          <p:cNvSpPr txBox="1">
            <a:spLocks noGrp="1"/>
          </p:cNvSpPr>
          <p:nvPr>
            <p:ph type="body" idx="4294967295"/>
          </p:nvPr>
        </p:nvSpPr>
        <p:spPr>
          <a:xfrm>
            <a:off x="763800" y="2075799"/>
            <a:ext cx="7914600" cy="936300"/>
          </a:xfrm>
          <a:prstGeom prst="rect">
            <a:avLst/>
          </a:prstGeom>
          <a:noFill/>
          <a:ln>
            <a:noFill/>
          </a:ln>
        </p:spPr>
        <p:txBody>
          <a:bodyPr lIns="31425" tIns="31425" rIns="31425" bIns="31425" anchor="t" anchorCtr="0">
            <a:noAutofit/>
          </a:bodyPr>
          <a:lstStyle/>
          <a:p>
            <a:pPr lvl="0" algn="ctr" rtl="0">
              <a:lnSpc>
                <a:spcPct val="100000"/>
              </a:lnSpc>
              <a:spcBef>
                <a:spcPts val="0"/>
              </a:spcBef>
              <a:buClr>
                <a:schemeClr val="dk1"/>
              </a:buClr>
              <a:buSzPct val="61111"/>
              <a:buFont typeface="Arial"/>
              <a:buNone/>
            </a:pPr>
            <a:r>
              <a:rPr lang="en" sz="1800" b="1">
                <a:solidFill>
                  <a:schemeClr val="dk1"/>
                </a:solidFill>
              </a:rPr>
              <a:t>Qingqing Cao</a:t>
            </a:r>
            <a:r>
              <a:rPr lang="en" sz="1800">
                <a:solidFill>
                  <a:schemeClr val="dk1"/>
                </a:solidFill>
              </a:rPr>
              <a:t>, Niranjan Balasubramanian, Aruna Balasubramanian</a:t>
            </a:r>
          </a:p>
          <a:p>
            <a:pPr marL="0" marR="0" lvl="0" indent="0" algn="l" rtl="0">
              <a:lnSpc>
                <a:spcPct val="100000"/>
              </a:lnSpc>
              <a:spcBef>
                <a:spcPts val="0"/>
              </a:spcBef>
              <a:spcAft>
                <a:spcPts val="0"/>
              </a:spcAft>
              <a:buClr>
                <a:srgbClr val="000000"/>
              </a:buClr>
              <a:buSzPct val="25000"/>
              <a:buFont typeface="Arial"/>
              <a:buNone/>
            </a:pPr>
            <a:endParaRPr sz="2100" b="0" i="0" u="none" strike="noStrike" cap="none">
              <a:solidFill>
                <a:srgbClr val="000000"/>
              </a:solidFill>
              <a:latin typeface="Times New Roman"/>
              <a:ea typeface="Times New Roman"/>
              <a:cs typeface="Times New Roman"/>
              <a:sym typeface="Times New Roman"/>
            </a:endParaRPr>
          </a:p>
          <a:p>
            <a:pPr lvl="0" algn="ctr" rtl="0">
              <a:lnSpc>
                <a:spcPct val="100000"/>
              </a:lnSpc>
              <a:spcBef>
                <a:spcPts val="0"/>
              </a:spcBef>
              <a:buClr>
                <a:schemeClr val="dk1"/>
              </a:buClr>
              <a:buSzPct val="61111"/>
              <a:buFont typeface="Arial"/>
              <a:buNone/>
            </a:pPr>
            <a:r>
              <a:rPr lang="en" sz="1800">
                <a:solidFill>
                  <a:schemeClr val="dk1"/>
                </a:solidFill>
              </a:rPr>
              <a:t>Stony Brook University</a:t>
            </a:r>
          </a:p>
        </p:txBody>
      </p:sp>
      <p:sp>
        <p:nvSpPr>
          <p:cNvPr id="41" name="Shape 41"/>
          <p:cNvSpPr txBox="1">
            <a:spLocks noGrp="1"/>
          </p:cNvSpPr>
          <p:nvPr>
            <p:ph type="sldNum" idx="12"/>
          </p:nvPr>
        </p:nvSpPr>
        <p:spPr>
          <a:xfrm>
            <a:off x="8144398" y="4782342"/>
            <a:ext cx="534000" cy="199800"/>
          </a:xfrm>
          <a:prstGeom prst="rect">
            <a:avLst/>
          </a:prstGeom>
          <a:noFill/>
          <a:ln>
            <a:noFill/>
          </a:ln>
        </p:spPr>
        <p:txBody>
          <a:bodyPr lIns="31425" tIns="31425" rIns="31425" bIns="31425" anchor="ctr" anchorCtr="0">
            <a:noAutofit/>
          </a:bodyPr>
          <a:lstStyle/>
          <a:p>
            <a:pPr marL="0" marR="0" lvl="0" indent="0" algn="r" rtl="0">
              <a:lnSpc>
                <a:spcPct val="100000"/>
              </a:lnSpc>
              <a:spcBef>
                <a:spcPts val="0"/>
              </a:spcBef>
              <a:spcAft>
                <a:spcPts val="0"/>
              </a:spcAft>
              <a:buClr>
                <a:srgbClr val="888888"/>
              </a:buClr>
              <a:buSzPct val="25000"/>
              <a:buFont typeface="Times New Roman"/>
              <a:buNone/>
            </a:pPr>
            <a:fld id="{00000000-1234-1234-1234-123412341234}" type="slidenum">
              <a:rPr lang="en" sz="1300" b="0" i="0" u="none" strike="noStrike" cap="none">
                <a:solidFill>
                  <a:srgbClr val="888888"/>
                </a:solidFill>
                <a:latin typeface="Times New Roman"/>
                <a:ea typeface="Times New Roman"/>
                <a:cs typeface="Times New Roman"/>
                <a:sym typeface="Times New Roman"/>
              </a:rPr>
              <a:t>1</a:t>
            </a:fld>
            <a:endParaRPr lang="en" sz="1300" b="0" i="0" u="none" strike="noStrike" cap="none">
              <a:solidFill>
                <a:srgbClr val="888888"/>
              </a:solidFill>
              <a:latin typeface="Times New Roman"/>
              <a:ea typeface="Times New Roman"/>
              <a:cs typeface="Times New Roman"/>
              <a:sym typeface="Times New Roman"/>
            </a:endParaRPr>
          </a:p>
        </p:txBody>
      </p:sp>
      <p:sp>
        <p:nvSpPr>
          <p:cNvPr id="42" name="Shape 42"/>
          <p:cNvSpPr txBox="1"/>
          <p:nvPr/>
        </p:nvSpPr>
        <p:spPr>
          <a:xfrm>
            <a:off x="3045800" y="3689225"/>
            <a:ext cx="2846100" cy="394500"/>
          </a:xfrm>
          <a:prstGeom prst="rect">
            <a:avLst/>
          </a:prstGeom>
          <a:noFill/>
          <a:ln>
            <a:noFill/>
          </a:ln>
        </p:spPr>
        <p:txBody>
          <a:bodyPr lIns="91425" tIns="91425" rIns="91425" bIns="91425" anchor="ctr" anchorCtr="0">
            <a:noAutofit/>
          </a:bodyPr>
          <a:lstStyle/>
          <a:p>
            <a:pPr lvl="0" algn="ctr" rtl="0">
              <a:spcBef>
                <a:spcPts val="0"/>
              </a:spcBef>
              <a:buNone/>
            </a:pPr>
            <a:r>
              <a:rPr lang="en"/>
              <a:t>June 23, 2017</a:t>
            </a:r>
          </a:p>
        </p:txBody>
      </p:sp>
      <p:sp>
        <p:nvSpPr>
          <p:cNvPr id="43" name="Shape 43"/>
          <p:cNvSpPr txBox="1">
            <a:spLocks noGrp="1"/>
          </p:cNvSpPr>
          <p:nvPr>
            <p:ph type="subTitle" idx="4294967295"/>
          </p:nvPr>
        </p:nvSpPr>
        <p:spPr>
          <a:xfrm>
            <a:off x="311700" y="4569925"/>
            <a:ext cx="8520600" cy="480000"/>
          </a:xfrm>
          <a:prstGeom prst="rect">
            <a:avLst/>
          </a:prstGeom>
        </p:spPr>
        <p:txBody>
          <a:bodyPr lIns="58925" tIns="58925" rIns="58925" bIns="58925" anchor="ctr" anchorCtr="0">
            <a:noAutofit/>
          </a:bodyPr>
          <a:lstStyle/>
          <a:p>
            <a:pPr lvl="0" algn="ctr" rtl="0">
              <a:lnSpc>
                <a:spcPct val="100000"/>
              </a:lnSpc>
              <a:spcBef>
                <a:spcPts val="0"/>
              </a:spcBef>
              <a:buNone/>
            </a:pPr>
            <a:r>
              <a:rPr lang="en" sz="1200"/>
              <a:t>1st International Workshop on Embedded and Mobile Deep Learning (EMDL ‘17)</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Shape 251"/>
          <p:cNvSpPr txBox="1">
            <a:spLocks noGrp="1"/>
          </p:cNvSpPr>
          <p:nvPr>
            <p:ph type="sldNum" idx="12"/>
          </p:nvPr>
        </p:nvSpPr>
        <p:spPr>
          <a:xfrm>
            <a:off x="8144398" y="4782342"/>
            <a:ext cx="534000" cy="199800"/>
          </a:xfrm>
          <a:prstGeom prst="rect">
            <a:avLst/>
          </a:prstGeom>
          <a:noFill/>
          <a:ln>
            <a:noFill/>
          </a:ln>
        </p:spPr>
        <p:txBody>
          <a:bodyPr lIns="31425" tIns="31425" rIns="31425" bIns="31425" anchor="ctr" anchorCtr="0">
            <a:noAutofit/>
          </a:bodyPr>
          <a:lstStyle/>
          <a:p>
            <a:pPr marL="0" marR="0" lvl="0" indent="0" algn="r" rtl="0">
              <a:lnSpc>
                <a:spcPct val="100000"/>
              </a:lnSpc>
              <a:spcBef>
                <a:spcPts val="0"/>
              </a:spcBef>
              <a:spcAft>
                <a:spcPts val="0"/>
              </a:spcAft>
              <a:buClr>
                <a:srgbClr val="888888"/>
              </a:buClr>
              <a:buSzPct val="25000"/>
              <a:buFont typeface="Times New Roman"/>
              <a:buNone/>
            </a:pPr>
            <a:fld id="{00000000-1234-1234-1234-123412341234}" type="slidenum">
              <a:rPr lang="en" sz="1300" b="0" i="0" u="none" strike="noStrike" cap="none">
                <a:solidFill>
                  <a:srgbClr val="888888"/>
                </a:solidFill>
                <a:latin typeface="Times New Roman"/>
                <a:ea typeface="Times New Roman"/>
                <a:cs typeface="Times New Roman"/>
                <a:sym typeface="Times New Roman"/>
              </a:rPr>
              <a:t>10</a:t>
            </a:fld>
            <a:endParaRPr lang="en" sz="1300" b="0" i="0" u="none" strike="noStrike" cap="none">
              <a:solidFill>
                <a:srgbClr val="888888"/>
              </a:solidFill>
              <a:latin typeface="Times New Roman"/>
              <a:ea typeface="Times New Roman"/>
              <a:cs typeface="Times New Roman"/>
              <a:sym typeface="Times New Roman"/>
            </a:endParaRPr>
          </a:p>
        </p:txBody>
      </p:sp>
      <p:pic>
        <p:nvPicPr>
          <p:cNvPr id="252" name="Shape 252" descr="mobirnn.png"/>
          <p:cNvPicPr preferRelativeResize="0"/>
          <p:nvPr/>
        </p:nvPicPr>
        <p:blipFill>
          <a:blip r:embed="rId3">
            <a:alphaModFix/>
          </a:blip>
          <a:stretch>
            <a:fillRect/>
          </a:stretch>
        </p:blipFill>
        <p:spPr>
          <a:xfrm>
            <a:off x="1886275" y="1364525"/>
            <a:ext cx="5371449" cy="3193875"/>
          </a:xfrm>
          <a:prstGeom prst="rect">
            <a:avLst/>
          </a:prstGeom>
          <a:noFill/>
          <a:ln>
            <a:noFill/>
          </a:ln>
        </p:spPr>
      </p:pic>
      <p:sp>
        <p:nvSpPr>
          <p:cNvPr id="253" name="Shape 253"/>
          <p:cNvSpPr/>
          <p:nvPr/>
        </p:nvSpPr>
        <p:spPr>
          <a:xfrm>
            <a:off x="850625" y="607225"/>
            <a:ext cx="7959000" cy="524700"/>
          </a:xfrm>
          <a:prstGeom prst="rect">
            <a:avLst/>
          </a:prstGeom>
          <a:noFill/>
          <a:ln>
            <a:noFill/>
          </a:ln>
          <a:effectLst>
            <a:outerShdw blurRad="25399" dist="12700" dir="5400000" rotWithShape="0">
              <a:srgbClr val="000000">
                <a:alpha val="34900"/>
              </a:srgbClr>
            </a:outerShdw>
          </a:effectLst>
        </p:spPr>
        <p:txBody>
          <a:bodyPr lIns="31425" tIns="31425" rIns="31425" bIns="31425" anchor="t" anchorCtr="0">
            <a:noAutofit/>
          </a:bodyPr>
          <a:lstStyle/>
          <a:p>
            <a:pPr marL="0" marR="0" lvl="0" indent="0" algn="ctr" rtl="0">
              <a:lnSpc>
                <a:spcPct val="100000"/>
              </a:lnSpc>
              <a:spcBef>
                <a:spcPts val="0"/>
              </a:spcBef>
              <a:spcAft>
                <a:spcPts val="0"/>
              </a:spcAft>
              <a:buClr>
                <a:srgbClr val="000000"/>
              </a:buClr>
              <a:buSzPct val="25000"/>
              <a:buFont typeface="Times New Roman"/>
              <a:buNone/>
            </a:pPr>
            <a:r>
              <a:rPr lang="en" sz="3200">
                <a:latin typeface="Times New Roman"/>
                <a:ea typeface="Times New Roman"/>
                <a:cs typeface="Times New Roman"/>
                <a:sym typeface="Times New Roman"/>
              </a:rPr>
              <a:t>MobiRNN </a:t>
            </a:r>
            <a:r>
              <a:rPr lang="en" sz="3200">
                <a:solidFill>
                  <a:schemeClr val="dk1"/>
                </a:solidFill>
                <a:latin typeface="Times New Roman"/>
                <a:ea typeface="Times New Roman"/>
                <a:cs typeface="Times New Roman"/>
                <a:sym typeface="Times New Roman"/>
              </a:rPr>
              <a:t>Coarse-grain </a:t>
            </a:r>
            <a:r>
              <a:rPr lang="en" sz="3200">
                <a:latin typeface="Times New Roman"/>
                <a:ea typeface="Times New Roman"/>
                <a:cs typeface="Times New Roman"/>
                <a:sym typeface="Times New Roman"/>
              </a:rPr>
              <a:t>Parallelization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Shape 258"/>
          <p:cNvSpPr txBox="1">
            <a:spLocks noGrp="1"/>
          </p:cNvSpPr>
          <p:nvPr>
            <p:ph type="sldNum" idx="12"/>
          </p:nvPr>
        </p:nvSpPr>
        <p:spPr>
          <a:xfrm>
            <a:off x="8144398" y="4782342"/>
            <a:ext cx="534000" cy="199800"/>
          </a:xfrm>
          <a:prstGeom prst="rect">
            <a:avLst/>
          </a:prstGeom>
          <a:noFill/>
          <a:ln>
            <a:noFill/>
          </a:ln>
        </p:spPr>
        <p:txBody>
          <a:bodyPr lIns="31425" tIns="31425" rIns="31425" bIns="31425" anchor="ctr" anchorCtr="0">
            <a:noAutofit/>
          </a:bodyPr>
          <a:lstStyle/>
          <a:p>
            <a:pPr marL="0" marR="0" lvl="0" indent="0" algn="r" rtl="0">
              <a:lnSpc>
                <a:spcPct val="100000"/>
              </a:lnSpc>
              <a:spcBef>
                <a:spcPts val="0"/>
              </a:spcBef>
              <a:spcAft>
                <a:spcPts val="0"/>
              </a:spcAft>
              <a:buClr>
                <a:srgbClr val="888888"/>
              </a:buClr>
              <a:buSzPct val="25000"/>
              <a:buFont typeface="Times New Roman"/>
              <a:buNone/>
            </a:pPr>
            <a:fld id="{00000000-1234-1234-1234-123412341234}" type="slidenum">
              <a:rPr lang="en" sz="1300" b="0" i="0" u="none" strike="noStrike" cap="none">
                <a:solidFill>
                  <a:srgbClr val="888888"/>
                </a:solidFill>
                <a:latin typeface="Times New Roman"/>
                <a:ea typeface="Times New Roman"/>
                <a:cs typeface="Times New Roman"/>
                <a:sym typeface="Times New Roman"/>
              </a:rPr>
              <a:t>11</a:t>
            </a:fld>
            <a:endParaRPr lang="en" sz="1300" b="0" i="0" u="none" strike="noStrike" cap="none">
              <a:solidFill>
                <a:srgbClr val="888888"/>
              </a:solidFill>
              <a:latin typeface="Times New Roman"/>
              <a:ea typeface="Times New Roman"/>
              <a:cs typeface="Times New Roman"/>
              <a:sym typeface="Times New Roman"/>
            </a:endParaRPr>
          </a:p>
        </p:txBody>
      </p:sp>
      <p:sp>
        <p:nvSpPr>
          <p:cNvPr id="259" name="Shape 259"/>
          <p:cNvSpPr/>
          <p:nvPr/>
        </p:nvSpPr>
        <p:spPr>
          <a:xfrm>
            <a:off x="850625" y="607226"/>
            <a:ext cx="6966900" cy="555000"/>
          </a:xfrm>
          <a:prstGeom prst="rect">
            <a:avLst/>
          </a:prstGeom>
          <a:noFill/>
          <a:ln>
            <a:noFill/>
          </a:ln>
          <a:effectLst>
            <a:outerShdw blurRad="25399" dist="12700" dir="5400000" rotWithShape="0">
              <a:srgbClr val="000000">
                <a:alpha val="34900"/>
              </a:srgbClr>
            </a:outerShdw>
          </a:effectLst>
        </p:spPr>
        <p:txBody>
          <a:bodyPr lIns="31425" tIns="31425" rIns="31425" bIns="31425" anchor="t" anchorCtr="0">
            <a:noAutofit/>
          </a:bodyPr>
          <a:lstStyle/>
          <a:p>
            <a:pPr marL="0" marR="0" lvl="0" indent="0" algn="ctr" rtl="0">
              <a:lnSpc>
                <a:spcPct val="100000"/>
              </a:lnSpc>
              <a:spcBef>
                <a:spcPts val="0"/>
              </a:spcBef>
              <a:spcAft>
                <a:spcPts val="0"/>
              </a:spcAft>
              <a:buClr>
                <a:srgbClr val="000000"/>
              </a:buClr>
              <a:buSzPct val="25000"/>
              <a:buFont typeface="Times New Roman"/>
              <a:buNone/>
            </a:pPr>
            <a:r>
              <a:rPr lang="en" sz="3200">
                <a:solidFill>
                  <a:schemeClr val="dk1"/>
                </a:solidFill>
                <a:latin typeface="Times New Roman"/>
                <a:ea typeface="Times New Roman"/>
                <a:cs typeface="Times New Roman"/>
                <a:sym typeface="Times New Roman"/>
              </a:rPr>
              <a:t>Implementations</a:t>
            </a:r>
          </a:p>
        </p:txBody>
      </p:sp>
      <p:pic>
        <p:nvPicPr>
          <p:cNvPr id="260" name="Shape 260" descr="4812.RenderScript_5F00_s.png"/>
          <p:cNvPicPr preferRelativeResize="0"/>
          <p:nvPr/>
        </p:nvPicPr>
        <p:blipFill>
          <a:blip r:embed="rId3">
            <a:alphaModFix/>
          </a:blip>
          <a:stretch>
            <a:fillRect/>
          </a:stretch>
        </p:blipFill>
        <p:spPr>
          <a:xfrm>
            <a:off x="488428" y="1826897"/>
            <a:ext cx="4856274" cy="2373799"/>
          </a:xfrm>
          <a:prstGeom prst="rect">
            <a:avLst/>
          </a:prstGeom>
          <a:noFill/>
          <a:ln>
            <a:noFill/>
          </a:ln>
        </p:spPr>
      </p:pic>
      <p:sp>
        <p:nvSpPr>
          <p:cNvPr id="261" name="Shape 261"/>
          <p:cNvSpPr txBox="1"/>
          <p:nvPr/>
        </p:nvSpPr>
        <p:spPr>
          <a:xfrm>
            <a:off x="525475" y="1277100"/>
            <a:ext cx="3707700" cy="555000"/>
          </a:xfrm>
          <a:prstGeom prst="rect">
            <a:avLst/>
          </a:prstGeom>
          <a:noFill/>
          <a:ln>
            <a:noFill/>
          </a:ln>
        </p:spPr>
        <p:txBody>
          <a:bodyPr lIns="91425" tIns="91425" rIns="91425" bIns="91425" anchor="ctr" anchorCtr="0">
            <a:noAutofit/>
          </a:bodyPr>
          <a:lstStyle/>
          <a:p>
            <a:pPr lvl="0" rtl="0">
              <a:spcBef>
                <a:spcPts val="0"/>
              </a:spcBef>
              <a:buNone/>
            </a:pPr>
            <a:r>
              <a:rPr lang="en" sz="2400">
                <a:solidFill>
                  <a:schemeClr val="dk1"/>
                </a:solidFill>
                <a:latin typeface="Times New Roman"/>
                <a:ea typeface="Times New Roman"/>
                <a:cs typeface="Times New Roman"/>
                <a:sym typeface="Times New Roman"/>
              </a:rPr>
              <a:t>RenderScript Framework</a:t>
            </a:r>
          </a:p>
        </p:txBody>
      </p:sp>
      <p:sp>
        <p:nvSpPr>
          <p:cNvPr id="262" name="Shape 262"/>
          <p:cNvSpPr txBox="1"/>
          <p:nvPr/>
        </p:nvSpPr>
        <p:spPr>
          <a:xfrm>
            <a:off x="5759475" y="1353300"/>
            <a:ext cx="3233100" cy="2046300"/>
          </a:xfrm>
          <a:prstGeom prst="rect">
            <a:avLst/>
          </a:prstGeom>
          <a:noFill/>
          <a:ln>
            <a:noFill/>
          </a:ln>
        </p:spPr>
        <p:txBody>
          <a:bodyPr lIns="91425" tIns="91425" rIns="91425" bIns="91425" anchor="ctr" anchorCtr="0">
            <a:noAutofit/>
          </a:bodyPr>
          <a:lstStyle/>
          <a:p>
            <a:pPr lvl="0" rtl="0">
              <a:lnSpc>
                <a:spcPct val="150000"/>
              </a:lnSpc>
              <a:spcBef>
                <a:spcPts val="0"/>
              </a:spcBef>
              <a:buNone/>
            </a:pPr>
            <a:r>
              <a:rPr lang="en" sz="1800">
                <a:solidFill>
                  <a:schemeClr val="dk1"/>
                </a:solidFill>
                <a:latin typeface="Times New Roman"/>
                <a:ea typeface="Times New Roman"/>
                <a:cs typeface="Times New Roman"/>
                <a:sym typeface="Times New Roman"/>
              </a:rPr>
              <a:t>Memory Reuse Optimization:</a:t>
            </a:r>
          </a:p>
          <a:p>
            <a:pPr lvl="0" rtl="0">
              <a:spcBef>
                <a:spcPts val="0"/>
              </a:spcBef>
              <a:buClr>
                <a:schemeClr val="dk1"/>
              </a:buClr>
              <a:buFont typeface="Arial"/>
              <a:buNone/>
            </a:pPr>
            <a:r>
              <a:rPr lang="en">
                <a:solidFill>
                  <a:schemeClr val="dk1"/>
                </a:solidFill>
                <a:latin typeface="Times New Roman"/>
                <a:ea typeface="Times New Roman"/>
                <a:cs typeface="Times New Roman"/>
                <a:sym typeface="Times New Roman"/>
              </a:rPr>
              <a:t> Pre-allocate memory for  cell state(c) and hidden state(h)</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Shape 267"/>
          <p:cNvSpPr txBox="1">
            <a:spLocks noGrp="1"/>
          </p:cNvSpPr>
          <p:nvPr>
            <p:ph type="sldNum" idx="12"/>
          </p:nvPr>
        </p:nvSpPr>
        <p:spPr>
          <a:xfrm>
            <a:off x="8144398" y="4782342"/>
            <a:ext cx="534000" cy="199800"/>
          </a:xfrm>
          <a:prstGeom prst="rect">
            <a:avLst/>
          </a:prstGeom>
          <a:noFill/>
          <a:ln>
            <a:noFill/>
          </a:ln>
        </p:spPr>
        <p:txBody>
          <a:bodyPr lIns="31425" tIns="31425" rIns="31425" bIns="31425" anchor="ctr" anchorCtr="0">
            <a:noAutofit/>
          </a:bodyPr>
          <a:lstStyle/>
          <a:p>
            <a:pPr marL="0" marR="0" lvl="0" indent="0" algn="r" rtl="0">
              <a:lnSpc>
                <a:spcPct val="100000"/>
              </a:lnSpc>
              <a:spcBef>
                <a:spcPts val="0"/>
              </a:spcBef>
              <a:spcAft>
                <a:spcPts val="0"/>
              </a:spcAft>
              <a:buClr>
                <a:srgbClr val="888888"/>
              </a:buClr>
              <a:buSzPct val="25000"/>
              <a:buFont typeface="Times New Roman"/>
              <a:buNone/>
            </a:pPr>
            <a:fld id="{00000000-1234-1234-1234-123412341234}" type="slidenum">
              <a:rPr lang="en" sz="1300" b="0" i="0" u="none" strike="noStrike" cap="none">
                <a:solidFill>
                  <a:srgbClr val="888888"/>
                </a:solidFill>
                <a:latin typeface="Times New Roman"/>
                <a:ea typeface="Times New Roman"/>
                <a:cs typeface="Times New Roman"/>
                <a:sym typeface="Times New Roman"/>
              </a:rPr>
              <a:t>12</a:t>
            </a:fld>
            <a:endParaRPr lang="en" sz="1300" b="0" i="0" u="none" strike="noStrike" cap="none">
              <a:solidFill>
                <a:srgbClr val="888888"/>
              </a:solidFill>
              <a:latin typeface="Times New Roman"/>
              <a:ea typeface="Times New Roman"/>
              <a:cs typeface="Times New Roman"/>
              <a:sym typeface="Times New Roman"/>
            </a:endParaRPr>
          </a:p>
        </p:txBody>
      </p:sp>
      <p:sp>
        <p:nvSpPr>
          <p:cNvPr id="268" name="Shape 268"/>
          <p:cNvSpPr/>
          <p:nvPr/>
        </p:nvSpPr>
        <p:spPr>
          <a:xfrm>
            <a:off x="850625" y="607226"/>
            <a:ext cx="6966900" cy="524700"/>
          </a:xfrm>
          <a:prstGeom prst="rect">
            <a:avLst/>
          </a:prstGeom>
          <a:noFill/>
          <a:ln>
            <a:noFill/>
          </a:ln>
          <a:effectLst>
            <a:outerShdw blurRad="25399" dist="12700" dir="5400000" rotWithShape="0">
              <a:srgbClr val="000000">
                <a:alpha val="34900"/>
              </a:srgbClr>
            </a:outerShdw>
          </a:effectLst>
        </p:spPr>
        <p:txBody>
          <a:bodyPr lIns="31425" tIns="31425" rIns="31425" bIns="31425" anchor="t" anchorCtr="0">
            <a:noAutofit/>
          </a:bodyPr>
          <a:lstStyle/>
          <a:p>
            <a:pPr marL="0" marR="0" lvl="0" indent="0" algn="ctr" rtl="0">
              <a:lnSpc>
                <a:spcPct val="100000"/>
              </a:lnSpc>
              <a:spcBef>
                <a:spcPts val="0"/>
              </a:spcBef>
              <a:spcAft>
                <a:spcPts val="0"/>
              </a:spcAft>
              <a:buClr>
                <a:srgbClr val="000000"/>
              </a:buClr>
              <a:buSzPct val="25000"/>
              <a:buFont typeface="Times New Roman"/>
              <a:buNone/>
            </a:pPr>
            <a:r>
              <a:rPr lang="en" sz="3200">
                <a:latin typeface="Times New Roman"/>
                <a:ea typeface="Times New Roman"/>
                <a:cs typeface="Times New Roman"/>
                <a:sym typeface="Times New Roman"/>
              </a:rPr>
              <a:t>Experiment </a:t>
            </a:r>
            <a:r>
              <a:rPr lang="en" sz="3200">
                <a:solidFill>
                  <a:schemeClr val="dk1"/>
                </a:solidFill>
                <a:latin typeface="Times New Roman"/>
                <a:ea typeface="Times New Roman"/>
                <a:cs typeface="Times New Roman"/>
                <a:sym typeface="Times New Roman"/>
              </a:rPr>
              <a:t>Setup</a:t>
            </a:r>
          </a:p>
        </p:txBody>
      </p:sp>
      <p:sp>
        <p:nvSpPr>
          <p:cNvPr id="269" name="Shape 269"/>
          <p:cNvSpPr txBox="1"/>
          <p:nvPr/>
        </p:nvSpPr>
        <p:spPr>
          <a:xfrm>
            <a:off x="850625" y="1249925"/>
            <a:ext cx="7707300" cy="3197100"/>
          </a:xfrm>
          <a:prstGeom prst="rect">
            <a:avLst/>
          </a:prstGeom>
          <a:noFill/>
          <a:ln>
            <a:noFill/>
          </a:ln>
        </p:spPr>
        <p:txBody>
          <a:bodyPr lIns="91425" tIns="91425" rIns="91425" bIns="91425" anchor="ctr" anchorCtr="0">
            <a:noAutofit/>
          </a:bodyPr>
          <a:lstStyle/>
          <a:p>
            <a:pPr marL="457200" lvl="0" indent="-381000" rtl="0">
              <a:lnSpc>
                <a:spcPct val="115000"/>
              </a:lnSpc>
              <a:spcBef>
                <a:spcPts val="0"/>
              </a:spcBef>
              <a:spcAft>
                <a:spcPts val="0"/>
              </a:spcAft>
              <a:buClr>
                <a:schemeClr val="dk1"/>
              </a:buClr>
              <a:buSzPct val="100000"/>
              <a:buFont typeface="Times New Roman"/>
              <a:buChar char="➢"/>
            </a:pPr>
            <a:r>
              <a:rPr lang="en" sz="2400" dirty="0">
                <a:solidFill>
                  <a:schemeClr val="dk1"/>
                </a:solidFill>
                <a:latin typeface="Times New Roman"/>
                <a:ea typeface="Times New Roman"/>
                <a:cs typeface="Times New Roman"/>
                <a:sym typeface="Times New Roman"/>
              </a:rPr>
              <a:t>Goal</a:t>
            </a:r>
          </a:p>
          <a:p>
            <a:pPr lvl="0" rtl="0">
              <a:lnSpc>
                <a:spcPct val="115000"/>
              </a:lnSpc>
              <a:spcBef>
                <a:spcPts val="0"/>
              </a:spcBef>
              <a:spcAft>
                <a:spcPts val="0"/>
              </a:spcAft>
              <a:buNone/>
            </a:pPr>
            <a:r>
              <a:rPr lang="en-US" sz="1800" dirty="0">
                <a:solidFill>
                  <a:schemeClr val="dk1"/>
                </a:solidFill>
                <a:latin typeface="Times New Roman"/>
                <a:ea typeface="Times New Roman"/>
                <a:cs typeface="Times New Roman"/>
                <a:sym typeface="Times New Roman"/>
              </a:rPr>
              <a:t> </a:t>
            </a:r>
            <a:r>
              <a:rPr lang="en-US" sz="1800" dirty="0" smtClean="0">
                <a:solidFill>
                  <a:schemeClr val="dk1"/>
                </a:solidFill>
                <a:latin typeface="Times New Roman"/>
                <a:ea typeface="Times New Roman"/>
                <a:cs typeface="Times New Roman"/>
                <a:sym typeface="Times New Roman"/>
              </a:rPr>
              <a:t>       </a:t>
            </a:r>
            <a:r>
              <a:rPr lang="en" sz="1800" dirty="0" smtClean="0">
                <a:solidFill>
                  <a:schemeClr val="dk1"/>
                </a:solidFill>
                <a:latin typeface="Times New Roman"/>
                <a:ea typeface="Times New Roman"/>
                <a:cs typeface="Times New Roman"/>
                <a:sym typeface="Times New Roman"/>
              </a:rPr>
              <a:t>Study </a:t>
            </a:r>
            <a:r>
              <a:rPr lang="en" sz="1800" dirty="0">
                <a:solidFill>
                  <a:schemeClr val="dk1"/>
                </a:solidFill>
                <a:latin typeface="Times New Roman"/>
                <a:ea typeface="Times New Roman"/>
                <a:cs typeface="Times New Roman"/>
                <a:sym typeface="Times New Roman"/>
              </a:rPr>
              <a:t>the effectiveness of parallelizing RNN models on the mobile devices</a:t>
            </a:r>
          </a:p>
          <a:p>
            <a:pPr marL="457200" lvl="0" indent="-381000" rtl="0">
              <a:lnSpc>
                <a:spcPct val="115000"/>
              </a:lnSpc>
              <a:spcBef>
                <a:spcPts val="0"/>
              </a:spcBef>
              <a:spcAft>
                <a:spcPts val="0"/>
              </a:spcAft>
              <a:buClr>
                <a:schemeClr val="dk1"/>
              </a:buClr>
              <a:buSzPct val="100000"/>
              <a:buFont typeface="Times New Roman"/>
              <a:buChar char="➢"/>
            </a:pPr>
            <a:r>
              <a:rPr lang="en" sz="2400" dirty="0">
                <a:solidFill>
                  <a:schemeClr val="dk1"/>
                </a:solidFill>
                <a:latin typeface="Times New Roman"/>
                <a:ea typeface="Times New Roman"/>
                <a:cs typeface="Times New Roman"/>
                <a:sym typeface="Times New Roman"/>
              </a:rPr>
              <a:t>Dataset</a:t>
            </a:r>
          </a:p>
          <a:p>
            <a:pPr lvl="0" indent="457200" algn="just" rtl="0">
              <a:lnSpc>
                <a:spcPct val="115000"/>
              </a:lnSpc>
              <a:spcBef>
                <a:spcPts val="0"/>
              </a:spcBef>
              <a:spcAft>
                <a:spcPts val="0"/>
              </a:spcAft>
              <a:buNone/>
            </a:pPr>
            <a:r>
              <a:rPr lang="en" sz="1800" dirty="0">
                <a:solidFill>
                  <a:schemeClr val="dk1"/>
                </a:solidFill>
                <a:latin typeface="Times New Roman"/>
                <a:ea typeface="Times New Roman"/>
                <a:cs typeface="Times New Roman"/>
                <a:sym typeface="Times New Roman"/>
              </a:rPr>
              <a:t>The smartphone sensor dataset (</a:t>
            </a:r>
            <a:r>
              <a:rPr lang="en" dirty="0">
                <a:solidFill>
                  <a:schemeClr val="dk1"/>
                </a:solidFill>
                <a:latin typeface="Times New Roman"/>
                <a:ea typeface="Times New Roman"/>
                <a:cs typeface="Times New Roman"/>
                <a:sym typeface="Times New Roman"/>
              </a:rPr>
              <a:t>7352 training and 2947 test sets</a:t>
            </a:r>
            <a:r>
              <a:rPr lang="en" sz="1800" dirty="0">
                <a:solidFill>
                  <a:schemeClr val="dk1"/>
                </a:solidFill>
                <a:latin typeface="Times New Roman"/>
                <a:ea typeface="Times New Roman"/>
                <a:cs typeface="Times New Roman"/>
                <a:sym typeface="Times New Roman"/>
              </a:rPr>
              <a:t>)</a:t>
            </a:r>
          </a:p>
          <a:p>
            <a:pPr marL="457200" lvl="0" indent="-381000" rtl="0">
              <a:lnSpc>
                <a:spcPct val="115000"/>
              </a:lnSpc>
              <a:spcBef>
                <a:spcPts val="0"/>
              </a:spcBef>
              <a:spcAft>
                <a:spcPts val="0"/>
              </a:spcAft>
              <a:buClr>
                <a:schemeClr val="dk1"/>
              </a:buClr>
              <a:buSzPct val="100000"/>
              <a:buFont typeface="Times New Roman"/>
              <a:buChar char="➢"/>
            </a:pPr>
            <a:r>
              <a:rPr lang="en" sz="2400" dirty="0">
                <a:solidFill>
                  <a:schemeClr val="dk1"/>
                </a:solidFill>
                <a:latin typeface="Times New Roman"/>
                <a:ea typeface="Times New Roman"/>
                <a:cs typeface="Times New Roman"/>
                <a:sym typeface="Times New Roman"/>
              </a:rPr>
              <a:t>Models</a:t>
            </a:r>
          </a:p>
          <a:p>
            <a:pPr marL="457200" lvl="0" indent="0" algn="just" rtl="0">
              <a:lnSpc>
                <a:spcPct val="115000"/>
              </a:lnSpc>
              <a:spcBef>
                <a:spcPts val="0"/>
              </a:spcBef>
              <a:spcAft>
                <a:spcPts val="0"/>
              </a:spcAft>
              <a:buNone/>
            </a:pPr>
            <a:r>
              <a:rPr lang="en" sz="1800" dirty="0">
                <a:solidFill>
                  <a:schemeClr val="dk1"/>
                </a:solidFill>
                <a:latin typeface="Times New Roman"/>
                <a:ea typeface="Times New Roman"/>
                <a:cs typeface="Times New Roman"/>
                <a:sym typeface="Times New Roman"/>
              </a:rPr>
              <a:t>- By default use 2 layer stacked LSTM model for human activity recognition</a:t>
            </a:r>
          </a:p>
          <a:p>
            <a:pPr lvl="0" indent="457200" algn="just" rtl="0">
              <a:lnSpc>
                <a:spcPct val="115000"/>
              </a:lnSpc>
              <a:spcBef>
                <a:spcPts val="0"/>
              </a:spcBef>
              <a:spcAft>
                <a:spcPts val="0"/>
              </a:spcAft>
              <a:buNone/>
            </a:pPr>
            <a:r>
              <a:rPr lang="en" sz="1800" dirty="0">
                <a:solidFill>
                  <a:schemeClr val="dk1"/>
                </a:solidFill>
                <a:latin typeface="Times New Roman"/>
                <a:ea typeface="Times New Roman"/>
                <a:cs typeface="Times New Roman"/>
                <a:sym typeface="Times New Roman"/>
              </a:rPr>
              <a:t>- Various model complexity (layer size [2 , 3] and hidden units [32, ~, 256]) </a:t>
            </a:r>
          </a:p>
          <a:p>
            <a:pPr marL="457200" lvl="0" indent="-381000" rtl="0">
              <a:lnSpc>
                <a:spcPct val="115000"/>
              </a:lnSpc>
              <a:spcBef>
                <a:spcPts val="0"/>
              </a:spcBef>
              <a:spcAft>
                <a:spcPts val="0"/>
              </a:spcAft>
              <a:buClr>
                <a:schemeClr val="dk1"/>
              </a:buClr>
              <a:buSzPct val="100000"/>
              <a:buFont typeface="Times New Roman"/>
              <a:buChar char="➢"/>
            </a:pPr>
            <a:r>
              <a:rPr lang="en" sz="2400" dirty="0">
                <a:solidFill>
                  <a:schemeClr val="dk1"/>
                </a:solidFill>
                <a:latin typeface="Times New Roman"/>
                <a:ea typeface="Times New Roman"/>
                <a:cs typeface="Times New Roman"/>
                <a:sym typeface="Times New Roman"/>
              </a:rPr>
              <a:t>Devices</a:t>
            </a:r>
          </a:p>
          <a:p>
            <a:pPr lvl="0" indent="457200" algn="just" rtl="0">
              <a:lnSpc>
                <a:spcPct val="115000"/>
              </a:lnSpc>
              <a:spcBef>
                <a:spcPts val="0"/>
              </a:spcBef>
              <a:spcAft>
                <a:spcPts val="0"/>
              </a:spcAft>
              <a:buNone/>
            </a:pPr>
            <a:r>
              <a:rPr lang="en" sz="1800" dirty="0">
                <a:solidFill>
                  <a:schemeClr val="dk1"/>
                </a:solidFill>
                <a:latin typeface="Times New Roman"/>
                <a:ea typeface="Times New Roman"/>
                <a:cs typeface="Times New Roman"/>
                <a:sym typeface="Times New Roman"/>
              </a:rPr>
              <a:t>Nexus 5 running Android 6.0.1, Nexus 6P running Android 7.1</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Shape 274"/>
          <p:cNvSpPr txBox="1">
            <a:spLocks noGrp="1"/>
          </p:cNvSpPr>
          <p:nvPr>
            <p:ph type="sldNum" idx="12"/>
          </p:nvPr>
        </p:nvSpPr>
        <p:spPr>
          <a:xfrm>
            <a:off x="8144398" y="4782342"/>
            <a:ext cx="534000" cy="199800"/>
          </a:xfrm>
          <a:prstGeom prst="rect">
            <a:avLst/>
          </a:prstGeom>
          <a:noFill/>
          <a:ln>
            <a:noFill/>
          </a:ln>
        </p:spPr>
        <p:txBody>
          <a:bodyPr lIns="31425" tIns="31425" rIns="31425" bIns="31425" anchor="ctr" anchorCtr="0">
            <a:noAutofit/>
          </a:bodyPr>
          <a:lstStyle/>
          <a:p>
            <a:pPr marL="0" marR="0" lvl="0" indent="0" algn="r" rtl="0">
              <a:lnSpc>
                <a:spcPct val="100000"/>
              </a:lnSpc>
              <a:spcBef>
                <a:spcPts val="0"/>
              </a:spcBef>
              <a:spcAft>
                <a:spcPts val="0"/>
              </a:spcAft>
              <a:buClr>
                <a:srgbClr val="888888"/>
              </a:buClr>
              <a:buSzPct val="25000"/>
              <a:buFont typeface="Times New Roman"/>
              <a:buNone/>
            </a:pPr>
            <a:fld id="{00000000-1234-1234-1234-123412341234}" type="slidenum">
              <a:rPr lang="en" sz="1300" b="0" i="0" u="none" strike="noStrike" cap="none">
                <a:solidFill>
                  <a:srgbClr val="888888"/>
                </a:solidFill>
                <a:latin typeface="Times New Roman"/>
                <a:ea typeface="Times New Roman"/>
                <a:cs typeface="Times New Roman"/>
                <a:sym typeface="Times New Roman"/>
              </a:rPr>
              <a:t>13</a:t>
            </a:fld>
            <a:endParaRPr lang="en" sz="1300" b="0" i="0" u="none" strike="noStrike" cap="none">
              <a:solidFill>
                <a:srgbClr val="888888"/>
              </a:solidFill>
              <a:latin typeface="Times New Roman"/>
              <a:ea typeface="Times New Roman"/>
              <a:cs typeface="Times New Roman"/>
              <a:sym typeface="Times New Roman"/>
            </a:endParaRPr>
          </a:p>
        </p:txBody>
      </p:sp>
      <p:sp>
        <p:nvSpPr>
          <p:cNvPr id="275" name="Shape 275"/>
          <p:cNvSpPr/>
          <p:nvPr/>
        </p:nvSpPr>
        <p:spPr>
          <a:xfrm>
            <a:off x="850629" y="607218"/>
            <a:ext cx="6966900" cy="406200"/>
          </a:xfrm>
          <a:prstGeom prst="rect">
            <a:avLst/>
          </a:prstGeom>
          <a:noFill/>
          <a:ln>
            <a:noFill/>
          </a:ln>
          <a:effectLst>
            <a:outerShdw blurRad="25399" dist="12700" dir="5400000" rotWithShape="0">
              <a:srgbClr val="000000">
                <a:alpha val="34900"/>
              </a:srgbClr>
            </a:outerShdw>
          </a:effectLst>
        </p:spPr>
        <p:txBody>
          <a:bodyPr lIns="31425" tIns="31425" rIns="31425" bIns="31425" anchor="t" anchorCtr="0">
            <a:noAutofit/>
          </a:bodyPr>
          <a:lstStyle/>
          <a:p>
            <a:pPr marL="0" marR="0" lvl="0" indent="0" algn="ctr" rtl="0">
              <a:lnSpc>
                <a:spcPct val="100000"/>
              </a:lnSpc>
              <a:spcBef>
                <a:spcPts val="0"/>
              </a:spcBef>
              <a:spcAft>
                <a:spcPts val="0"/>
              </a:spcAft>
              <a:buClr>
                <a:srgbClr val="000000"/>
              </a:buClr>
              <a:buSzPct val="25000"/>
              <a:buFont typeface="Times New Roman"/>
              <a:buNone/>
            </a:pPr>
            <a:r>
              <a:rPr lang="en" sz="3200">
                <a:latin typeface="Times New Roman"/>
                <a:ea typeface="Times New Roman"/>
                <a:cs typeface="Times New Roman"/>
                <a:sym typeface="Times New Roman"/>
              </a:rPr>
              <a:t>Experimental </a:t>
            </a:r>
            <a:r>
              <a:rPr lang="en" sz="3200">
                <a:solidFill>
                  <a:schemeClr val="dk1"/>
                </a:solidFill>
                <a:latin typeface="Times New Roman"/>
                <a:ea typeface="Times New Roman"/>
                <a:cs typeface="Times New Roman"/>
                <a:sym typeface="Times New Roman"/>
              </a:rPr>
              <a:t>Results</a:t>
            </a:r>
          </a:p>
        </p:txBody>
      </p:sp>
      <p:sp>
        <p:nvSpPr>
          <p:cNvPr id="276" name="Shape 276"/>
          <p:cNvSpPr txBox="1"/>
          <p:nvPr/>
        </p:nvSpPr>
        <p:spPr>
          <a:xfrm>
            <a:off x="850625" y="1249925"/>
            <a:ext cx="7177500" cy="3197100"/>
          </a:xfrm>
          <a:prstGeom prst="rect">
            <a:avLst/>
          </a:prstGeom>
          <a:noFill/>
          <a:ln>
            <a:noFill/>
          </a:ln>
        </p:spPr>
        <p:txBody>
          <a:bodyPr lIns="91425" tIns="91425" rIns="91425" bIns="91425" anchor="ctr" anchorCtr="0">
            <a:noAutofit/>
          </a:bodyPr>
          <a:lstStyle/>
          <a:p>
            <a:pPr marL="457200" lvl="0" indent="-381000" rtl="0">
              <a:lnSpc>
                <a:spcPct val="100000"/>
              </a:lnSpc>
              <a:spcBef>
                <a:spcPts val="0"/>
              </a:spcBef>
              <a:spcAft>
                <a:spcPts val="1000"/>
              </a:spcAft>
              <a:buClr>
                <a:schemeClr val="dk1"/>
              </a:buClr>
              <a:buSzPct val="100000"/>
              <a:buFont typeface="Times New Roman"/>
              <a:buChar char="✓"/>
            </a:pPr>
            <a:r>
              <a:rPr lang="en" sz="2400">
                <a:solidFill>
                  <a:schemeClr val="dk1"/>
                </a:solidFill>
                <a:latin typeface="Times New Roman"/>
                <a:ea typeface="Times New Roman"/>
                <a:cs typeface="Times New Roman"/>
                <a:sym typeface="Times New Roman"/>
              </a:rPr>
              <a:t>MobiRNN improves RNN performance by more than 3X on phone GPUs</a:t>
            </a:r>
          </a:p>
          <a:p>
            <a:pPr marL="457200" lvl="0" indent="-381000" rtl="0">
              <a:lnSpc>
                <a:spcPct val="100000"/>
              </a:lnSpc>
              <a:spcBef>
                <a:spcPts val="0"/>
              </a:spcBef>
              <a:spcAft>
                <a:spcPts val="1000"/>
              </a:spcAft>
              <a:buClr>
                <a:schemeClr val="dk1"/>
              </a:buClr>
              <a:buSzPct val="100000"/>
              <a:buFont typeface="Times New Roman"/>
              <a:buChar char="✓"/>
            </a:pPr>
            <a:r>
              <a:rPr lang="en" sz="2400">
                <a:solidFill>
                  <a:schemeClr val="dk1"/>
                </a:solidFill>
                <a:latin typeface="Times New Roman"/>
                <a:ea typeface="Times New Roman"/>
                <a:cs typeface="Times New Roman"/>
                <a:sym typeface="Times New Roman"/>
              </a:rPr>
              <a:t>But improvement depends on GPU load, model complexity, and device type</a:t>
            </a:r>
          </a:p>
          <a:p>
            <a:pPr marL="457200" lvl="0" indent="-381000" rtl="0">
              <a:lnSpc>
                <a:spcPct val="100000"/>
              </a:lnSpc>
              <a:spcBef>
                <a:spcPts val="0"/>
              </a:spcBef>
              <a:spcAft>
                <a:spcPts val="1000"/>
              </a:spcAft>
              <a:buClr>
                <a:schemeClr val="dk1"/>
              </a:buClr>
              <a:buSzPct val="100000"/>
              <a:buFont typeface="Times New Roman"/>
              <a:buChar char="✓"/>
            </a:pPr>
            <a:r>
              <a:rPr lang="en" sz="2400">
                <a:solidFill>
                  <a:schemeClr val="dk1"/>
                </a:solidFill>
                <a:latin typeface="Times New Roman"/>
                <a:ea typeface="Times New Roman"/>
                <a:cs typeface="Times New Roman"/>
                <a:sym typeface="Times New Roman"/>
              </a:rPr>
              <a:t>Benefit comes from parallelization, not necessarily GPU execution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sldNum" idx="12"/>
          </p:nvPr>
        </p:nvSpPr>
        <p:spPr>
          <a:xfrm>
            <a:off x="8144398" y="4782342"/>
            <a:ext cx="534000" cy="199800"/>
          </a:xfrm>
          <a:prstGeom prst="rect">
            <a:avLst/>
          </a:prstGeom>
          <a:noFill/>
          <a:ln>
            <a:noFill/>
          </a:ln>
        </p:spPr>
        <p:txBody>
          <a:bodyPr lIns="31425" tIns="31425" rIns="31425" bIns="31425" anchor="ctr" anchorCtr="0">
            <a:noAutofit/>
          </a:bodyPr>
          <a:lstStyle/>
          <a:p>
            <a:pPr marL="0" marR="0" lvl="0" indent="0" algn="r" rtl="0">
              <a:lnSpc>
                <a:spcPct val="100000"/>
              </a:lnSpc>
              <a:spcBef>
                <a:spcPts val="0"/>
              </a:spcBef>
              <a:spcAft>
                <a:spcPts val="0"/>
              </a:spcAft>
              <a:buClr>
                <a:srgbClr val="888888"/>
              </a:buClr>
              <a:buSzPct val="25000"/>
              <a:buFont typeface="Times New Roman"/>
              <a:buNone/>
            </a:pPr>
            <a:fld id="{00000000-1234-1234-1234-123412341234}" type="slidenum">
              <a:rPr lang="en" sz="1300" b="0" i="0" u="none" strike="noStrike" cap="none">
                <a:solidFill>
                  <a:srgbClr val="888888"/>
                </a:solidFill>
                <a:latin typeface="Times New Roman"/>
                <a:ea typeface="Times New Roman"/>
                <a:cs typeface="Times New Roman"/>
                <a:sym typeface="Times New Roman"/>
              </a:rPr>
              <a:t>14</a:t>
            </a:fld>
            <a:endParaRPr lang="en" sz="1300" b="0" i="0" u="none" strike="noStrike" cap="none">
              <a:solidFill>
                <a:srgbClr val="888888"/>
              </a:solidFill>
              <a:latin typeface="Times New Roman"/>
              <a:ea typeface="Times New Roman"/>
              <a:cs typeface="Times New Roman"/>
              <a:sym typeface="Times New Roman"/>
            </a:endParaRPr>
          </a:p>
        </p:txBody>
      </p:sp>
      <p:sp>
        <p:nvSpPr>
          <p:cNvPr id="282" name="Shape 282"/>
          <p:cNvSpPr/>
          <p:nvPr/>
        </p:nvSpPr>
        <p:spPr>
          <a:xfrm>
            <a:off x="837025" y="503478"/>
            <a:ext cx="6966900" cy="605099"/>
          </a:xfrm>
          <a:prstGeom prst="rect">
            <a:avLst/>
          </a:prstGeom>
          <a:noFill/>
          <a:ln>
            <a:noFill/>
          </a:ln>
          <a:effectLst>
            <a:outerShdw blurRad="25399" dist="12700" dir="5400000" rotWithShape="0">
              <a:srgbClr val="000000">
                <a:alpha val="34900"/>
              </a:srgbClr>
            </a:outerShdw>
          </a:effectLst>
        </p:spPr>
        <p:txBody>
          <a:bodyPr lIns="31425" tIns="31425" rIns="31425" bIns="31425" anchor="t" anchorCtr="0">
            <a:noAutofit/>
          </a:bodyPr>
          <a:lstStyle/>
          <a:p>
            <a:pPr lvl="0" algn="ctr" rtl="0">
              <a:spcBef>
                <a:spcPts val="0"/>
              </a:spcBef>
              <a:buClr>
                <a:schemeClr val="dk1"/>
              </a:buClr>
              <a:buSzPct val="25000"/>
              <a:buFont typeface="Times New Roman"/>
              <a:buNone/>
            </a:pPr>
            <a:r>
              <a:rPr lang="en" sz="3200">
                <a:solidFill>
                  <a:schemeClr val="dk1"/>
                </a:solidFill>
                <a:latin typeface="Times New Roman"/>
                <a:ea typeface="Times New Roman"/>
                <a:cs typeface="Times New Roman"/>
                <a:sym typeface="Times New Roman"/>
              </a:rPr>
              <a:t>Speed-ups On Diverse Devices</a:t>
            </a:r>
          </a:p>
        </p:txBody>
      </p:sp>
      <p:pic>
        <p:nvPicPr>
          <p:cNvPr id="283" name="Shape 283" descr="time_cmp.png"/>
          <p:cNvPicPr preferRelativeResize="0"/>
          <p:nvPr/>
        </p:nvPicPr>
        <p:blipFill rotWithShape="1">
          <a:blip r:embed="rId3">
            <a:alphaModFix/>
          </a:blip>
          <a:srcRect/>
          <a:stretch/>
        </p:blipFill>
        <p:spPr>
          <a:xfrm>
            <a:off x="1012374" y="1285362"/>
            <a:ext cx="4191756" cy="3143824"/>
          </a:xfrm>
          <a:prstGeom prst="rect">
            <a:avLst/>
          </a:prstGeom>
          <a:noFill/>
          <a:ln>
            <a:noFill/>
          </a:ln>
        </p:spPr>
      </p:pic>
      <p:sp>
        <p:nvSpPr>
          <p:cNvPr id="284" name="Shape 284"/>
          <p:cNvSpPr txBox="1"/>
          <p:nvPr/>
        </p:nvSpPr>
        <p:spPr>
          <a:xfrm>
            <a:off x="721737" y="4267850"/>
            <a:ext cx="4773000" cy="714300"/>
          </a:xfrm>
          <a:prstGeom prst="rect">
            <a:avLst/>
          </a:prstGeom>
          <a:noFill/>
          <a:ln>
            <a:noFill/>
          </a:ln>
        </p:spPr>
        <p:txBody>
          <a:bodyPr lIns="91425" tIns="91425" rIns="91425" bIns="91425" anchor="ctr" anchorCtr="0">
            <a:noAutofit/>
          </a:bodyPr>
          <a:lstStyle/>
          <a:p>
            <a:pPr lvl="0" algn="ctr" rtl="0">
              <a:spcBef>
                <a:spcPts val="0"/>
              </a:spcBef>
              <a:buNone/>
            </a:pPr>
            <a:r>
              <a:rPr lang="en">
                <a:latin typeface="Times New Roman"/>
                <a:ea typeface="Times New Roman"/>
                <a:cs typeface="Times New Roman"/>
                <a:sym typeface="Times New Roman"/>
              </a:rPr>
              <a:t>Time of running the LSTM model on the GPU versus the CPU</a:t>
            </a:r>
            <a:r>
              <a:rPr lang="en">
                <a:solidFill>
                  <a:schemeClr val="dk1"/>
                </a:solidFill>
                <a:latin typeface="Times New Roman"/>
                <a:ea typeface="Times New Roman"/>
                <a:cs typeface="Times New Roman"/>
                <a:sym typeface="Times New Roman"/>
              </a:rPr>
              <a:t>, the results show the aggregate time for running 100 test cases.</a:t>
            </a:r>
          </a:p>
        </p:txBody>
      </p:sp>
      <p:sp>
        <p:nvSpPr>
          <p:cNvPr id="285" name="Shape 285"/>
          <p:cNvSpPr txBox="1"/>
          <p:nvPr/>
        </p:nvSpPr>
        <p:spPr>
          <a:xfrm>
            <a:off x="5585125" y="2668275"/>
            <a:ext cx="3225000" cy="825000"/>
          </a:xfrm>
          <a:prstGeom prst="rect">
            <a:avLst/>
          </a:prstGeom>
          <a:noFill/>
          <a:ln>
            <a:noFill/>
          </a:ln>
        </p:spPr>
        <p:txBody>
          <a:bodyPr lIns="91425" tIns="91425" rIns="91425" bIns="91425" anchor="ctr" anchorCtr="0">
            <a:noAutofit/>
          </a:bodyPr>
          <a:lstStyle/>
          <a:p>
            <a:pPr lvl="0" rtl="0">
              <a:spcBef>
                <a:spcPts val="0"/>
              </a:spcBef>
              <a:buNone/>
            </a:pPr>
            <a:r>
              <a:rPr lang="en" sz="1600">
                <a:solidFill>
                  <a:srgbClr val="222222"/>
                </a:solidFill>
                <a:latin typeface="Times New Roman"/>
                <a:ea typeface="Times New Roman"/>
                <a:cs typeface="Times New Roman"/>
                <a:sym typeface="Times New Roman"/>
              </a:rPr>
              <a:t>✔ </a:t>
            </a:r>
            <a:r>
              <a:rPr lang="en" sz="1600">
                <a:solidFill>
                  <a:schemeClr val="dk1"/>
                </a:solidFill>
                <a:latin typeface="Times New Roman"/>
                <a:ea typeface="Times New Roman"/>
                <a:cs typeface="Times New Roman"/>
                <a:sym typeface="Times New Roman"/>
              </a:rPr>
              <a:t>Less powerful devices benefits more from GPU offloading</a:t>
            </a:r>
          </a:p>
        </p:txBody>
      </p:sp>
      <p:sp>
        <p:nvSpPr>
          <p:cNvPr id="286" name="Shape 286"/>
          <p:cNvSpPr txBox="1"/>
          <p:nvPr/>
        </p:nvSpPr>
        <p:spPr>
          <a:xfrm>
            <a:off x="5585125" y="1761675"/>
            <a:ext cx="3225000" cy="825000"/>
          </a:xfrm>
          <a:prstGeom prst="rect">
            <a:avLst/>
          </a:prstGeom>
          <a:noFill/>
          <a:ln>
            <a:noFill/>
          </a:ln>
        </p:spPr>
        <p:txBody>
          <a:bodyPr lIns="91425" tIns="91425" rIns="91425" bIns="91425" anchor="ctr" anchorCtr="0">
            <a:noAutofit/>
          </a:bodyPr>
          <a:lstStyle/>
          <a:p>
            <a:pPr lvl="0" rtl="0">
              <a:spcBef>
                <a:spcPts val="0"/>
              </a:spcBef>
              <a:buNone/>
            </a:pPr>
            <a:r>
              <a:rPr lang="en" sz="1600">
                <a:solidFill>
                  <a:srgbClr val="222222"/>
                </a:solidFill>
                <a:latin typeface="Times New Roman"/>
                <a:ea typeface="Times New Roman"/>
                <a:cs typeface="Times New Roman"/>
                <a:sym typeface="Times New Roman"/>
              </a:rPr>
              <a:t>✔ </a:t>
            </a:r>
            <a:r>
              <a:rPr lang="en" sz="1600">
                <a:solidFill>
                  <a:schemeClr val="dk1"/>
                </a:solidFill>
                <a:latin typeface="Times New Roman"/>
                <a:ea typeface="Times New Roman"/>
                <a:cs typeface="Times New Roman"/>
                <a:sym typeface="Times New Roman"/>
              </a:rPr>
              <a:t>3.93 times faster on the GPU compared to the CPU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6"/>
                                        </p:tgtEl>
                                        <p:attrNameLst>
                                          <p:attrName>style.visibility</p:attrName>
                                        </p:attrNameLst>
                                      </p:cBhvr>
                                      <p:to>
                                        <p:strVal val="visible"/>
                                      </p:to>
                                    </p:set>
                                    <p:animEffect transition="in" filter="fade">
                                      <p:cBhvr>
                                        <p:cTn id="7" dur="500"/>
                                        <p:tgtEl>
                                          <p:spTgt spid="28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5"/>
                                        </p:tgtEl>
                                        <p:attrNameLst>
                                          <p:attrName>style.visibility</p:attrName>
                                        </p:attrNameLst>
                                      </p:cBhvr>
                                      <p:to>
                                        <p:strVal val="visible"/>
                                      </p:to>
                                    </p:set>
                                    <p:animEffect transition="in" filter="fade">
                                      <p:cBhvr>
                                        <p:cTn id="12" dur="500"/>
                                        <p:tgtEl>
                                          <p:spTgt spid="2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Shape 291"/>
          <p:cNvSpPr txBox="1">
            <a:spLocks noGrp="1"/>
          </p:cNvSpPr>
          <p:nvPr>
            <p:ph type="sldNum" idx="12"/>
          </p:nvPr>
        </p:nvSpPr>
        <p:spPr>
          <a:xfrm>
            <a:off x="8144398" y="4782342"/>
            <a:ext cx="534000" cy="199800"/>
          </a:xfrm>
          <a:prstGeom prst="rect">
            <a:avLst/>
          </a:prstGeom>
          <a:noFill/>
          <a:ln>
            <a:noFill/>
          </a:ln>
        </p:spPr>
        <p:txBody>
          <a:bodyPr lIns="31425" tIns="31425" rIns="31425" bIns="31425" anchor="ctr" anchorCtr="0">
            <a:noAutofit/>
          </a:bodyPr>
          <a:lstStyle/>
          <a:p>
            <a:pPr marL="0" marR="0" lvl="0" indent="0" algn="r" rtl="0">
              <a:lnSpc>
                <a:spcPct val="100000"/>
              </a:lnSpc>
              <a:spcBef>
                <a:spcPts val="0"/>
              </a:spcBef>
              <a:spcAft>
                <a:spcPts val="0"/>
              </a:spcAft>
              <a:buClr>
                <a:srgbClr val="888888"/>
              </a:buClr>
              <a:buSzPct val="25000"/>
              <a:buFont typeface="Times New Roman"/>
              <a:buNone/>
            </a:pPr>
            <a:fld id="{00000000-1234-1234-1234-123412341234}" type="slidenum">
              <a:rPr lang="en" sz="1300" b="0" i="0" u="none" strike="noStrike" cap="none">
                <a:solidFill>
                  <a:srgbClr val="888888"/>
                </a:solidFill>
                <a:latin typeface="Times New Roman"/>
                <a:ea typeface="Times New Roman"/>
                <a:cs typeface="Times New Roman"/>
                <a:sym typeface="Times New Roman"/>
              </a:rPr>
              <a:t>15</a:t>
            </a:fld>
            <a:endParaRPr lang="en" sz="1300" b="0" i="0" u="none" strike="noStrike" cap="none">
              <a:solidFill>
                <a:srgbClr val="888888"/>
              </a:solidFill>
              <a:latin typeface="Times New Roman"/>
              <a:ea typeface="Times New Roman"/>
              <a:cs typeface="Times New Roman"/>
              <a:sym typeface="Times New Roman"/>
            </a:endParaRPr>
          </a:p>
        </p:txBody>
      </p:sp>
      <p:sp>
        <p:nvSpPr>
          <p:cNvPr id="292" name="Shape 292"/>
          <p:cNvSpPr/>
          <p:nvPr/>
        </p:nvSpPr>
        <p:spPr>
          <a:xfrm>
            <a:off x="476250" y="585100"/>
            <a:ext cx="8079600" cy="648000"/>
          </a:xfrm>
          <a:prstGeom prst="rect">
            <a:avLst/>
          </a:prstGeom>
          <a:noFill/>
          <a:ln>
            <a:noFill/>
          </a:ln>
          <a:effectLst>
            <a:outerShdw blurRad="25399" dist="12700" dir="5400000" rotWithShape="0">
              <a:srgbClr val="000000">
                <a:alpha val="34900"/>
              </a:srgbClr>
            </a:outerShdw>
          </a:effectLst>
        </p:spPr>
        <p:txBody>
          <a:bodyPr lIns="31425" tIns="31425" rIns="31425" bIns="31425" anchor="t" anchorCtr="0">
            <a:noAutofit/>
          </a:bodyPr>
          <a:lstStyle/>
          <a:p>
            <a:pPr lvl="0" algn="ctr" rtl="0">
              <a:spcBef>
                <a:spcPts val="0"/>
              </a:spcBef>
              <a:buClr>
                <a:schemeClr val="dk1"/>
              </a:buClr>
              <a:buSzPct val="25000"/>
              <a:buFont typeface="Times New Roman"/>
              <a:buNone/>
            </a:pPr>
            <a:r>
              <a:rPr lang="en" sz="3200">
                <a:solidFill>
                  <a:schemeClr val="dk1"/>
                </a:solidFill>
                <a:latin typeface="Times New Roman"/>
                <a:ea typeface="Times New Roman"/>
                <a:cs typeface="Times New Roman"/>
                <a:sym typeface="Times New Roman"/>
              </a:rPr>
              <a:t>GPU Benefits Depends On Model Complexity</a:t>
            </a:r>
          </a:p>
        </p:txBody>
      </p:sp>
      <p:pic>
        <p:nvPicPr>
          <p:cNvPr id="293" name="Shape 293" descr="time_model.png"/>
          <p:cNvPicPr preferRelativeResize="0"/>
          <p:nvPr/>
        </p:nvPicPr>
        <p:blipFill rotWithShape="1">
          <a:blip r:embed="rId3">
            <a:alphaModFix/>
          </a:blip>
          <a:srcRect/>
          <a:stretch/>
        </p:blipFill>
        <p:spPr>
          <a:xfrm>
            <a:off x="936174" y="1361562"/>
            <a:ext cx="4191756" cy="3143824"/>
          </a:xfrm>
          <a:prstGeom prst="rect">
            <a:avLst/>
          </a:prstGeom>
          <a:noFill/>
          <a:ln>
            <a:noFill/>
          </a:ln>
        </p:spPr>
      </p:pic>
      <p:sp>
        <p:nvSpPr>
          <p:cNvPr id="294" name="Shape 294"/>
          <p:cNvSpPr txBox="1"/>
          <p:nvPr/>
        </p:nvSpPr>
        <p:spPr>
          <a:xfrm>
            <a:off x="645537" y="4249475"/>
            <a:ext cx="4773000" cy="714300"/>
          </a:xfrm>
          <a:prstGeom prst="rect">
            <a:avLst/>
          </a:prstGeom>
          <a:noFill/>
          <a:ln>
            <a:noFill/>
          </a:ln>
        </p:spPr>
        <p:txBody>
          <a:bodyPr lIns="91425" tIns="91425" rIns="91425" bIns="91425" anchor="ctr" anchorCtr="0">
            <a:noAutofit/>
          </a:bodyPr>
          <a:lstStyle/>
          <a:p>
            <a:pPr lvl="0" algn="ctr" rtl="0">
              <a:spcBef>
                <a:spcPts val="0"/>
              </a:spcBef>
              <a:buClr>
                <a:schemeClr val="dk1"/>
              </a:buClr>
              <a:buFont typeface="Arial"/>
              <a:buNone/>
            </a:pPr>
            <a:r>
              <a:rPr lang="en">
                <a:solidFill>
                  <a:schemeClr val="dk1"/>
                </a:solidFill>
                <a:latin typeface="Times New Roman"/>
                <a:ea typeface="Times New Roman"/>
                <a:cs typeface="Times New Roman"/>
                <a:sym typeface="Times New Roman"/>
              </a:rPr>
              <a:t>Speedup of running the LSTM model on the GPU </a:t>
            </a:r>
          </a:p>
          <a:p>
            <a:pPr lvl="0" algn="ctr" rtl="0">
              <a:spcBef>
                <a:spcPts val="0"/>
              </a:spcBef>
              <a:buNone/>
            </a:pPr>
            <a:r>
              <a:rPr lang="en">
                <a:solidFill>
                  <a:schemeClr val="dk1"/>
                </a:solidFill>
                <a:latin typeface="Times New Roman"/>
                <a:ea typeface="Times New Roman"/>
                <a:cs typeface="Times New Roman"/>
                <a:sym typeface="Times New Roman"/>
              </a:rPr>
              <a:t>versus the CPU as the model complexity varies</a:t>
            </a:r>
          </a:p>
        </p:txBody>
      </p:sp>
      <p:sp>
        <p:nvSpPr>
          <p:cNvPr id="295" name="Shape 295"/>
          <p:cNvSpPr txBox="1"/>
          <p:nvPr/>
        </p:nvSpPr>
        <p:spPr>
          <a:xfrm>
            <a:off x="5331000" y="2586662"/>
            <a:ext cx="3225000" cy="906600"/>
          </a:xfrm>
          <a:prstGeom prst="rect">
            <a:avLst/>
          </a:prstGeom>
          <a:noFill/>
          <a:ln>
            <a:noFill/>
          </a:ln>
        </p:spPr>
        <p:txBody>
          <a:bodyPr lIns="91425" tIns="91425" rIns="91425" bIns="91425" anchor="ctr" anchorCtr="0">
            <a:noAutofit/>
          </a:bodyPr>
          <a:lstStyle/>
          <a:p>
            <a:pPr lvl="0" rtl="0">
              <a:spcBef>
                <a:spcPts val="0"/>
              </a:spcBef>
              <a:buNone/>
            </a:pPr>
            <a:r>
              <a:rPr lang="en" sz="1600">
                <a:solidFill>
                  <a:srgbClr val="222222"/>
                </a:solidFill>
                <a:latin typeface="Times New Roman"/>
                <a:ea typeface="Times New Roman"/>
                <a:cs typeface="Times New Roman"/>
                <a:sym typeface="Times New Roman"/>
              </a:rPr>
              <a:t>✔ </a:t>
            </a:r>
            <a:r>
              <a:rPr lang="en" sz="1600">
                <a:solidFill>
                  <a:schemeClr val="dk1"/>
                </a:solidFill>
                <a:latin typeface="Times New Roman"/>
                <a:ea typeface="Times New Roman"/>
                <a:cs typeface="Times New Roman"/>
                <a:sym typeface="Times New Roman"/>
              </a:rPr>
              <a:t>GPU speed up saturates due to number of hidden units</a:t>
            </a:r>
          </a:p>
        </p:txBody>
      </p:sp>
      <p:sp>
        <p:nvSpPr>
          <p:cNvPr id="296" name="Shape 296"/>
          <p:cNvSpPr txBox="1"/>
          <p:nvPr/>
        </p:nvSpPr>
        <p:spPr>
          <a:xfrm>
            <a:off x="5331000" y="1761675"/>
            <a:ext cx="3347400" cy="825000"/>
          </a:xfrm>
          <a:prstGeom prst="rect">
            <a:avLst/>
          </a:prstGeom>
          <a:noFill/>
          <a:ln>
            <a:noFill/>
          </a:ln>
        </p:spPr>
        <p:txBody>
          <a:bodyPr lIns="91425" tIns="91425" rIns="91425" bIns="91425" anchor="ctr" anchorCtr="0">
            <a:noAutofit/>
          </a:bodyPr>
          <a:lstStyle/>
          <a:p>
            <a:pPr lvl="0" rtl="0">
              <a:spcBef>
                <a:spcPts val="0"/>
              </a:spcBef>
              <a:buNone/>
            </a:pPr>
            <a:r>
              <a:rPr lang="en" sz="1600">
                <a:solidFill>
                  <a:srgbClr val="222222"/>
                </a:solidFill>
                <a:latin typeface="Times New Roman"/>
                <a:ea typeface="Times New Roman"/>
                <a:cs typeface="Times New Roman"/>
                <a:sym typeface="Times New Roman"/>
              </a:rPr>
              <a:t>✔ </a:t>
            </a:r>
            <a:r>
              <a:rPr lang="en" sz="1600">
                <a:solidFill>
                  <a:schemeClr val="dk1"/>
                </a:solidFill>
                <a:latin typeface="Times New Roman"/>
                <a:ea typeface="Times New Roman"/>
                <a:cs typeface="Times New Roman"/>
                <a:sym typeface="Times New Roman"/>
              </a:rPr>
              <a:t>For more complex models, parallelization helps even more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6"/>
                                        </p:tgtEl>
                                        <p:attrNameLst>
                                          <p:attrName>style.visibility</p:attrName>
                                        </p:attrNameLst>
                                      </p:cBhvr>
                                      <p:to>
                                        <p:strVal val="visible"/>
                                      </p:to>
                                    </p:set>
                                    <p:animEffect transition="in" filter="fade">
                                      <p:cBhvr>
                                        <p:cTn id="7" dur="500"/>
                                        <p:tgtEl>
                                          <p:spTgt spid="29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5"/>
                                        </p:tgtEl>
                                        <p:attrNameLst>
                                          <p:attrName>style.visibility</p:attrName>
                                        </p:attrNameLst>
                                      </p:cBhvr>
                                      <p:to>
                                        <p:strVal val="visible"/>
                                      </p:to>
                                    </p:set>
                                    <p:animEffect transition="in" filter="fade">
                                      <p:cBhvr>
                                        <p:cTn id="12" dur="500"/>
                                        <p:tgtEl>
                                          <p:spTgt spid="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Shape 301"/>
          <p:cNvSpPr txBox="1">
            <a:spLocks noGrp="1"/>
          </p:cNvSpPr>
          <p:nvPr>
            <p:ph type="sldNum" idx="12"/>
          </p:nvPr>
        </p:nvSpPr>
        <p:spPr>
          <a:xfrm>
            <a:off x="8144398" y="4782342"/>
            <a:ext cx="534000" cy="199800"/>
          </a:xfrm>
          <a:prstGeom prst="rect">
            <a:avLst/>
          </a:prstGeom>
          <a:noFill/>
          <a:ln>
            <a:noFill/>
          </a:ln>
        </p:spPr>
        <p:txBody>
          <a:bodyPr lIns="31425" tIns="31425" rIns="31425" bIns="31425" anchor="ctr" anchorCtr="0">
            <a:noAutofit/>
          </a:bodyPr>
          <a:lstStyle/>
          <a:p>
            <a:pPr marL="0" marR="0" lvl="0" indent="0" algn="r" rtl="0">
              <a:lnSpc>
                <a:spcPct val="100000"/>
              </a:lnSpc>
              <a:spcBef>
                <a:spcPts val="0"/>
              </a:spcBef>
              <a:spcAft>
                <a:spcPts val="0"/>
              </a:spcAft>
              <a:buClr>
                <a:srgbClr val="888888"/>
              </a:buClr>
              <a:buSzPct val="25000"/>
              <a:buFont typeface="Times New Roman"/>
              <a:buNone/>
            </a:pPr>
            <a:fld id="{00000000-1234-1234-1234-123412341234}" type="slidenum">
              <a:rPr lang="en" sz="1300" b="0" i="0" u="none" strike="noStrike" cap="none">
                <a:solidFill>
                  <a:srgbClr val="888888"/>
                </a:solidFill>
                <a:latin typeface="Times New Roman"/>
                <a:ea typeface="Times New Roman"/>
                <a:cs typeface="Times New Roman"/>
                <a:sym typeface="Times New Roman"/>
              </a:rPr>
              <a:t>16</a:t>
            </a:fld>
            <a:endParaRPr lang="en" sz="1300" b="0" i="0" u="none" strike="noStrike" cap="none">
              <a:solidFill>
                <a:srgbClr val="888888"/>
              </a:solidFill>
              <a:latin typeface="Times New Roman"/>
              <a:ea typeface="Times New Roman"/>
              <a:cs typeface="Times New Roman"/>
              <a:sym typeface="Times New Roman"/>
            </a:endParaRPr>
          </a:p>
        </p:txBody>
      </p:sp>
      <p:sp>
        <p:nvSpPr>
          <p:cNvPr id="302" name="Shape 302"/>
          <p:cNvSpPr/>
          <p:nvPr/>
        </p:nvSpPr>
        <p:spPr>
          <a:xfrm>
            <a:off x="646350" y="503475"/>
            <a:ext cx="7851300" cy="605100"/>
          </a:xfrm>
          <a:prstGeom prst="rect">
            <a:avLst/>
          </a:prstGeom>
          <a:noFill/>
          <a:ln>
            <a:noFill/>
          </a:ln>
          <a:effectLst>
            <a:outerShdw blurRad="25399" dist="12700" dir="5400000" rotWithShape="0">
              <a:srgbClr val="000000">
                <a:alpha val="34900"/>
              </a:srgbClr>
            </a:outerShdw>
          </a:effectLst>
        </p:spPr>
        <p:txBody>
          <a:bodyPr lIns="31425" tIns="31425" rIns="31425" bIns="31425" anchor="t" anchorCtr="0">
            <a:noAutofit/>
          </a:bodyPr>
          <a:lstStyle/>
          <a:p>
            <a:pPr lvl="0" algn="ctr">
              <a:buClr>
                <a:schemeClr val="dk1"/>
              </a:buClr>
              <a:buSzPct val="25000"/>
            </a:pPr>
            <a:r>
              <a:rPr lang="en" sz="3200" dirty="0">
                <a:solidFill>
                  <a:schemeClr val="dk1"/>
                </a:solidFill>
                <a:latin typeface="Times New Roman"/>
                <a:ea typeface="Times New Roman"/>
                <a:cs typeface="Times New Roman"/>
                <a:sym typeface="Times New Roman"/>
              </a:rPr>
              <a:t>Most of the Benefits </a:t>
            </a:r>
            <a:r>
              <a:rPr lang="en-US" sz="3200" dirty="0" smtClean="0">
                <a:solidFill>
                  <a:schemeClr val="dk1"/>
                </a:solidFill>
                <a:latin typeface="Times New Roman"/>
                <a:ea typeface="Times New Roman"/>
                <a:cs typeface="Times New Roman"/>
                <a:sym typeface="Times New Roman"/>
              </a:rPr>
              <a:t>Come from Parallelization</a:t>
            </a:r>
            <a:endParaRPr lang="en" sz="3200" dirty="0">
              <a:solidFill>
                <a:schemeClr val="dk1"/>
              </a:solidFill>
              <a:latin typeface="Times New Roman"/>
              <a:ea typeface="Times New Roman"/>
              <a:cs typeface="Times New Roman"/>
              <a:sym typeface="Times New Roman"/>
            </a:endParaRPr>
          </a:p>
        </p:txBody>
      </p:sp>
      <p:pic>
        <p:nvPicPr>
          <p:cNvPr id="303" name="Shape 303" descr="time_thread.png"/>
          <p:cNvPicPr preferRelativeResize="0"/>
          <p:nvPr/>
        </p:nvPicPr>
        <p:blipFill rotWithShape="1">
          <a:blip r:embed="rId3">
            <a:alphaModFix/>
          </a:blip>
          <a:srcRect/>
          <a:stretch/>
        </p:blipFill>
        <p:spPr>
          <a:xfrm>
            <a:off x="936174" y="1361562"/>
            <a:ext cx="4191756" cy="3143824"/>
          </a:xfrm>
          <a:prstGeom prst="rect">
            <a:avLst/>
          </a:prstGeom>
          <a:noFill/>
          <a:ln>
            <a:noFill/>
          </a:ln>
        </p:spPr>
      </p:pic>
      <p:sp>
        <p:nvSpPr>
          <p:cNvPr id="304" name="Shape 304"/>
          <p:cNvSpPr txBox="1"/>
          <p:nvPr/>
        </p:nvSpPr>
        <p:spPr>
          <a:xfrm>
            <a:off x="645537" y="4249475"/>
            <a:ext cx="4773000" cy="714300"/>
          </a:xfrm>
          <a:prstGeom prst="rect">
            <a:avLst/>
          </a:prstGeom>
          <a:noFill/>
          <a:ln>
            <a:noFill/>
          </a:ln>
        </p:spPr>
        <p:txBody>
          <a:bodyPr lIns="91425" tIns="91425" rIns="91425" bIns="91425" anchor="ctr" anchorCtr="0">
            <a:noAutofit/>
          </a:bodyPr>
          <a:lstStyle/>
          <a:p>
            <a:pPr lvl="0" algn="ctr" rtl="0">
              <a:spcBef>
                <a:spcPts val="0"/>
              </a:spcBef>
              <a:buNone/>
            </a:pPr>
            <a:r>
              <a:rPr lang="en">
                <a:solidFill>
                  <a:schemeClr val="dk1"/>
                </a:solidFill>
                <a:latin typeface="Times New Roman"/>
                <a:ea typeface="Times New Roman"/>
                <a:cs typeface="Times New Roman"/>
                <a:sym typeface="Times New Roman"/>
              </a:rPr>
              <a:t>Speedup of running the LSTM model </a:t>
            </a:r>
          </a:p>
          <a:p>
            <a:pPr lvl="0" algn="ctr" rtl="0">
              <a:spcBef>
                <a:spcPts val="0"/>
              </a:spcBef>
              <a:buNone/>
            </a:pPr>
            <a:r>
              <a:rPr lang="en">
                <a:solidFill>
                  <a:schemeClr val="dk1"/>
                </a:solidFill>
                <a:latin typeface="Times New Roman"/>
                <a:ea typeface="Times New Roman"/>
                <a:cs typeface="Times New Roman"/>
                <a:sym typeface="Times New Roman"/>
              </a:rPr>
              <a:t>on the GPU versus the multithreaded CPU</a:t>
            </a:r>
          </a:p>
        </p:txBody>
      </p:sp>
      <p:sp>
        <p:nvSpPr>
          <p:cNvPr id="305" name="Shape 305"/>
          <p:cNvSpPr txBox="1"/>
          <p:nvPr/>
        </p:nvSpPr>
        <p:spPr>
          <a:xfrm>
            <a:off x="5331000" y="2739062"/>
            <a:ext cx="3225000" cy="906600"/>
          </a:xfrm>
          <a:prstGeom prst="rect">
            <a:avLst/>
          </a:prstGeom>
          <a:noFill/>
          <a:ln>
            <a:noFill/>
          </a:ln>
        </p:spPr>
        <p:txBody>
          <a:bodyPr lIns="91425" tIns="91425" rIns="91425" bIns="91425" anchor="ctr" anchorCtr="0">
            <a:noAutofit/>
          </a:bodyPr>
          <a:lstStyle/>
          <a:p>
            <a:pPr lvl="0" rtl="0">
              <a:spcBef>
                <a:spcPts val="0"/>
              </a:spcBef>
              <a:buNone/>
            </a:pPr>
            <a:r>
              <a:rPr lang="en" sz="1600" dirty="0">
                <a:solidFill>
                  <a:srgbClr val="222222"/>
                </a:solidFill>
                <a:latin typeface="Times New Roman"/>
                <a:ea typeface="Times New Roman"/>
                <a:cs typeface="Times New Roman"/>
                <a:sym typeface="Times New Roman"/>
              </a:rPr>
              <a:t>✔ </a:t>
            </a:r>
            <a:r>
              <a:rPr lang="en" sz="1600" dirty="0">
                <a:solidFill>
                  <a:schemeClr val="dk1"/>
                </a:solidFill>
                <a:latin typeface="Times New Roman"/>
                <a:ea typeface="Times New Roman"/>
                <a:cs typeface="Times New Roman"/>
                <a:sym typeface="Times New Roman"/>
              </a:rPr>
              <a:t>GPU offloading still gives slightly better speed ups over multithreaded version</a:t>
            </a:r>
          </a:p>
        </p:txBody>
      </p:sp>
      <p:sp>
        <p:nvSpPr>
          <p:cNvPr id="306" name="Shape 306"/>
          <p:cNvSpPr txBox="1"/>
          <p:nvPr/>
        </p:nvSpPr>
        <p:spPr>
          <a:xfrm>
            <a:off x="5331000" y="1761675"/>
            <a:ext cx="3347400" cy="825000"/>
          </a:xfrm>
          <a:prstGeom prst="rect">
            <a:avLst/>
          </a:prstGeom>
          <a:noFill/>
          <a:ln>
            <a:noFill/>
          </a:ln>
        </p:spPr>
        <p:txBody>
          <a:bodyPr lIns="91425" tIns="91425" rIns="91425" bIns="91425" anchor="ctr" anchorCtr="0">
            <a:noAutofit/>
          </a:bodyPr>
          <a:lstStyle/>
          <a:p>
            <a:pPr lvl="0" rtl="0">
              <a:spcBef>
                <a:spcPts val="0"/>
              </a:spcBef>
              <a:buNone/>
            </a:pPr>
            <a:r>
              <a:rPr lang="en" sz="1600">
                <a:solidFill>
                  <a:srgbClr val="222222"/>
                </a:solidFill>
                <a:latin typeface="Times New Roman"/>
                <a:ea typeface="Times New Roman"/>
                <a:cs typeface="Times New Roman"/>
                <a:sym typeface="Times New Roman"/>
              </a:rPr>
              <a:t>✔ </a:t>
            </a:r>
            <a:r>
              <a:rPr lang="en" sz="1600">
                <a:solidFill>
                  <a:schemeClr val="dk1"/>
                </a:solidFill>
                <a:latin typeface="Times New Roman"/>
                <a:ea typeface="Times New Roman"/>
                <a:cs typeface="Times New Roman"/>
                <a:sym typeface="Times New Roman"/>
              </a:rPr>
              <a:t>CPU Multithreading does speed up performance considerably compared to GPU</a:t>
            </a:r>
          </a:p>
        </p:txBody>
      </p:sp>
      <p:sp>
        <p:nvSpPr>
          <p:cNvPr id="8" name="Shape 305"/>
          <p:cNvSpPr txBox="1"/>
          <p:nvPr/>
        </p:nvSpPr>
        <p:spPr>
          <a:xfrm>
            <a:off x="5331000" y="3700025"/>
            <a:ext cx="3225000" cy="906600"/>
          </a:xfrm>
          <a:prstGeom prst="rect">
            <a:avLst/>
          </a:prstGeom>
          <a:noFill/>
          <a:ln>
            <a:noFill/>
          </a:ln>
        </p:spPr>
        <p:txBody>
          <a:bodyPr lIns="91425" tIns="91425" rIns="91425" bIns="91425" anchor="ctr" anchorCtr="0">
            <a:noAutofit/>
          </a:bodyPr>
          <a:lstStyle/>
          <a:p>
            <a:pPr lvl="0" rtl="0">
              <a:spcBef>
                <a:spcPts val="0"/>
              </a:spcBef>
              <a:buNone/>
            </a:pPr>
            <a:r>
              <a:rPr lang="en" sz="1600" dirty="0">
                <a:solidFill>
                  <a:srgbClr val="222222"/>
                </a:solidFill>
                <a:latin typeface="Times New Roman"/>
                <a:ea typeface="Times New Roman"/>
                <a:cs typeface="Times New Roman"/>
                <a:sym typeface="Times New Roman"/>
              </a:rPr>
              <a:t>✔ </a:t>
            </a:r>
            <a:r>
              <a:rPr lang="en" sz="1600" dirty="0">
                <a:solidFill>
                  <a:schemeClr val="dk1"/>
                </a:solidFill>
                <a:latin typeface="Times New Roman"/>
                <a:ea typeface="Times New Roman"/>
                <a:cs typeface="Times New Roman"/>
                <a:sym typeface="Times New Roman"/>
              </a:rPr>
              <a:t>GPU offloading </a:t>
            </a:r>
            <a:r>
              <a:rPr lang="en-US" sz="1600" dirty="0" smtClean="0">
                <a:solidFill>
                  <a:schemeClr val="dk1"/>
                </a:solidFill>
                <a:latin typeface="Times New Roman"/>
                <a:ea typeface="Times New Roman"/>
                <a:cs typeface="Times New Roman"/>
                <a:sym typeface="Times New Roman"/>
              </a:rPr>
              <a:t>under high load performs worse than CPU</a:t>
            </a:r>
            <a:endParaRPr lang="en" sz="1600" dirty="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6"/>
                                        </p:tgtEl>
                                        <p:attrNameLst>
                                          <p:attrName>style.visibility</p:attrName>
                                        </p:attrNameLst>
                                      </p:cBhvr>
                                      <p:to>
                                        <p:strVal val="visible"/>
                                      </p:to>
                                    </p:set>
                                    <p:animEffect transition="in" filter="fade">
                                      <p:cBhvr>
                                        <p:cTn id="7" dur="500"/>
                                        <p:tgtEl>
                                          <p:spTgt spid="30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5"/>
                                        </p:tgtEl>
                                        <p:attrNameLst>
                                          <p:attrName>style.visibility</p:attrName>
                                        </p:attrNameLst>
                                      </p:cBhvr>
                                      <p:to>
                                        <p:strVal val="visible"/>
                                      </p:to>
                                    </p:set>
                                    <p:animEffect transition="in" filter="fade">
                                      <p:cBhvr>
                                        <p:cTn id="12" dur="500"/>
                                        <p:tgtEl>
                                          <p:spTgt spid="30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Shape 321"/>
          <p:cNvSpPr txBox="1">
            <a:spLocks noGrp="1"/>
          </p:cNvSpPr>
          <p:nvPr>
            <p:ph type="sldNum" idx="12"/>
          </p:nvPr>
        </p:nvSpPr>
        <p:spPr>
          <a:xfrm>
            <a:off x="8144398" y="4782342"/>
            <a:ext cx="534000" cy="199800"/>
          </a:xfrm>
          <a:prstGeom prst="rect">
            <a:avLst/>
          </a:prstGeom>
          <a:noFill/>
          <a:ln>
            <a:noFill/>
          </a:ln>
        </p:spPr>
        <p:txBody>
          <a:bodyPr lIns="31425" tIns="31425" rIns="31425" bIns="31425" anchor="ctr" anchorCtr="0">
            <a:noAutofit/>
          </a:bodyPr>
          <a:lstStyle/>
          <a:p>
            <a:pPr marL="0" marR="0" lvl="0" indent="0" algn="r" rtl="0">
              <a:lnSpc>
                <a:spcPct val="100000"/>
              </a:lnSpc>
              <a:spcBef>
                <a:spcPts val="0"/>
              </a:spcBef>
              <a:spcAft>
                <a:spcPts val="0"/>
              </a:spcAft>
              <a:buClr>
                <a:srgbClr val="888888"/>
              </a:buClr>
              <a:buSzPct val="25000"/>
              <a:buFont typeface="Times New Roman"/>
              <a:buNone/>
            </a:pPr>
            <a:fld id="{00000000-1234-1234-1234-123412341234}" type="slidenum">
              <a:rPr lang="en" sz="1300" b="0" i="0" u="none" strike="noStrike" cap="none">
                <a:solidFill>
                  <a:srgbClr val="888888"/>
                </a:solidFill>
                <a:latin typeface="Times New Roman"/>
                <a:ea typeface="Times New Roman"/>
                <a:cs typeface="Times New Roman"/>
                <a:sym typeface="Times New Roman"/>
              </a:rPr>
              <a:t>17</a:t>
            </a:fld>
            <a:endParaRPr lang="en" sz="1300" b="0" i="0" u="none" strike="noStrike" cap="none">
              <a:solidFill>
                <a:srgbClr val="888888"/>
              </a:solidFill>
              <a:latin typeface="Times New Roman"/>
              <a:ea typeface="Times New Roman"/>
              <a:cs typeface="Times New Roman"/>
              <a:sym typeface="Times New Roman"/>
            </a:endParaRPr>
          </a:p>
        </p:txBody>
      </p:sp>
      <p:sp>
        <p:nvSpPr>
          <p:cNvPr id="322" name="Shape 322"/>
          <p:cNvSpPr/>
          <p:nvPr/>
        </p:nvSpPr>
        <p:spPr>
          <a:xfrm>
            <a:off x="850625" y="607228"/>
            <a:ext cx="6966900" cy="603899"/>
          </a:xfrm>
          <a:prstGeom prst="rect">
            <a:avLst/>
          </a:prstGeom>
          <a:noFill/>
          <a:ln>
            <a:noFill/>
          </a:ln>
          <a:effectLst>
            <a:outerShdw blurRad="25399" dist="12700" dir="5400000" rotWithShape="0">
              <a:srgbClr val="000000">
                <a:alpha val="34900"/>
              </a:srgbClr>
            </a:outerShdw>
          </a:effectLst>
        </p:spPr>
        <p:txBody>
          <a:bodyPr lIns="31425" tIns="31425" rIns="31425" bIns="31425" anchor="t" anchorCtr="0">
            <a:noAutofit/>
          </a:bodyPr>
          <a:lstStyle/>
          <a:p>
            <a:pPr lvl="0" algn="ctr" rtl="0">
              <a:spcBef>
                <a:spcPts val="0"/>
              </a:spcBef>
              <a:buClr>
                <a:schemeClr val="dk1"/>
              </a:buClr>
              <a:buSzPct val="25000"/>
              <a:buFont typeface="Times New Roman"/>
              <a:buNone/>
            </a:pPr>
            <a:r>
              <a:rPr lang="en" sz="3100">
                <a:solidFill>
                  <a:schemeClr val="dk1"/>
                </a:solidFill>
                <a:latin typeface="Times New Roman"/>
                <a:ea typeface="Times New Roman"/>
                <a:cs typeface="Times New Roman"/>
                <a:sym typeface="Times New Roman"/>
              </a:rPr>
              <a:t>Takeaways</a:t>
            </a:r>
          </a:p>
        </p:txBody>
      </p:sp>
      <p:sp>
        <p:nvSpPr>
          <p:cNvPr id="323" name="Shape 323"/>
          <p:cNvSpPr txBox="1"/>
          <p:nvPr/>
        </p:nvSpPr>
        <p:spPr>
          <a:xfrm>
            <a:off x="1055525" y="1306575"/>
            <a:ext cx="6822900" cy="3197100"/>
          </a:xfrm>
          <a:prstGeom prst="rect">
            <a:avLst/>
          </a:prstGeom>
          <a:noFill/>
          <a:ln>
            <a:noFill/>
          </a:ln>
        </p:spPr>
        <p:txBody>
          <a:bodyPr lIns="91425" tIns="91425" rIns="91425" bIns="91425" anchor="ctr" anchorCtr="0">
            <a:noAutofit/>
          </a:bodyPr>
          <a:lstStyle/>
          <a:p>
            <a:pPr marL="457200" lvl="0" indent="-355600" rtl="0">
              <a:lnSpc>
                <a:spcPct val="115000"/>
              </a:lnSpc>
              <a:spcBef>
                <a:spcPts val="0"/>
              </a:spcBef>
              <a:buClr>
                <a:schemeClr val="dk1"/>
              </a:buClr>
              <a:buSzPct val="100000"/>
              <a:buFont typeface="Times New Roman"/>
              <a:buChar char="➢"/>
            </a:pPr>
            <a:r>
              <a:rPr lang="en" sz="2000" dirty="0">
                <a:solidFill>
                  <a:schemeClr val="dk1"/>
                </a:solidFill>
                <a:latin typeface="Times New Roman"/>
                <a:ea typeface="Times New Roman"/>
                <a:cs typeface="Times New Roman"/>
                <a:sym typeface="Times New Roman"/>
              </a:rPr>
              <a:t>Parallelization techniques for RNNs need to be different from CNN's due to data differences and model dependencies</a:t>
            </a:r>
          </a:p>
          <a:p>
            <a:pPr marL="457200" lvl="0" indent="-355600" rtl="0">
              <a:lnSpc>
                <a:spcPct val="115000"/>
              </a:lnSpc>
              <a:spcBef>
                <a:spcPts val="0"/>
              </a:spcBef>
              <a:buClr>
                <a:schemeClr val="dk1"/>
              </a:buClr>
              <a:buSzPct val="100000"/>
              <a:buFont typeface="Times New Roman"/>
              <a:buChar char="➢"/>
            </a:pPr>
            <a:r>
              <a:rPr lang="en" sz="2000" dirty="0" err="1">
                <a:solidFill>
                  <a:schemeClr val="dk1"/>
                </a:solidFill>
                <a:latin typeface="Times New Roman"/>
                <a:ea typeface="Times New Roman"/>
                <a:cs typeface="Times New Roman"/>
                <a:sym typeface="Times New Roman"/>
              </a:rPr>
              <a:t>MobiRNN</a:t>
            </a:r>
            <a:r>
              <a:rPr lang="en" sz="2000" dirty="0">
                <a:solidFill>
                  <a:schemeClr val="dk1"/>
                </a:solidFill>
                <a:latin typeface="Times New Roman"/>
                <a:ea typeface="Times New Roman"/>
                <a:cs typeface="Times New Roman"/>
                <a:sym typeface="Times New Roman"/>
              </a:rPr>
              <a:t>: Parallelization technique for RNNs that use </a:t>
            </a:r>
            <a:r>
              <a:rPr lang="en" sz="2000" dirty="0" smtClean="0">
                <a:solidFill>
                  <a:schemeClr val="dk1"/>
                </a:solidFill>
                <a:latin typeface="Times New Roman"/>
                <a:ea typeface="Times New Roman"/>
                <a:cs typeface="Times New Roman"/>
                <a:sym typeface="Times New Roman"/>
              </a:rPr>
              <a:t>Render</a:t>
            </a:r>
            <a:r>
              <a:rPr lang="en-US" sz="2000" dirty="0" smtClean="0">
                <a:solidFill>
                  <a:schemeClr val="dk1"/>
                </a:solidFill>
                <a:latin typeface="Times New Roman"/>
                <a:ea typeface="Times New Roman"/>
                <a:cs typeface="Times New Roman"/>
                <a:sym typeface="Times New Roman"/>
              </a:rPr>
              <a:t>S</a:t>
            </a:r>
            <a:r>
              <a:rPr lang="en" sz="2000" dirty="0" err="1" smtClean="0">
                <a:solidFill>
                  <a:schemeClr val="dk1"/>
                </a:solidFill>
                <a:latin typeface="Times New Roman"/>
                <a:ea typeface="Times New Roman"/>
                <a:cs typeface="Times New Roman"/>
                <a:sym typeface="Times New Roman"/>
              </a:rPr>
              <a:t>cript</a:t>
            </a:r>
            <a:r>
              <a:rPr lang="en" sz="2000" dirty="0" smtClean="0">
                <a:solidFill>
                  <a:schemeClr val="dk1"/>
                </a:solidFill>
                <a:latin typeface="Times New Roman"/>
                <a:ea typeface="Times New Roman"/>
                <a:cs typeface="Times New Roman"/>
                <a:sym typeface="Times New Roman"/>
              </a:rPr>
              <a:t> </a:t>
            </a:r>
            <a:r>
              <a:rPr lang="en" sz="2000" dirty="0">
                <a:solidFill>
                  <a:schemeClr val="dk1"/>
                </a:solidFill>
                <a:latin typeface="Times New Roman"/>
                <a:ea typeface="Times New Roman"/>
                <a:cs typeface="Times New Roman"/>
                <a:sym typeface="Times New Roman"/>
              </a:rPr>
              <a:t>implementation</a:t>
            </a:r>
          </a:p>
          <a:p>
            <a:pPr marL="457200" lvl="0" indent="-355600" rtl="0">
              <a:lnSpc>
                <a:spcPct val="115000"/>
              </a:lnSpc>
              <a:spcBef>
                <a:spcPts val="0"/>
              </a:spcBef>
              <a:buClr>
                <a:schemeClr val="dk1"/>
              </a:buClr>
              <a:buSzPct val="100000"/>
              <a:buFont typeface="Times New Roman"/>
              <a:buChar char="➢"/>
            </a:pPr>
            <a:r>
              <a:rPr lang="en" sz="2000" dirty="0">
                <a:solidFill>
                  <a:schemeClr val="dk1"/>
                </a:solidFill>
                <a:latin typeface="Times New Roman"/>
                <a:ea typeface="Times New Roman"/>
                <a:cs typeface="Times New Roman"/>
                <a:sym typeface="Times New Roman"/>
              </a:rPr>
              <a:t>Parallelizing RNN model on GPU for activity recognition provides 3X benefits</a:t>
            </a:r>
          </a:p>
          <a:p>
            <a:pPr marL="457200" lvl="0" indent="-355600" rtl="0">
              <a:lnSpc>
                <a:spcPct val="115000"/>
              </a:lnSpc>
              <a:spcBef>
                <a:spcPts val="0"/>
              </a:spcBef>
              <a:buClr>
                <a:schemeClr val="dk1"/>
              </a:buClr>
              <a:buSzPct val="100000"/>
              <a:buFont typeface="Times New Roman"/>
              <a:buChar char="➢"/>
            </a:pPr>
            <a:r>
              <a:rPr lang="en" sz="2000" dirty="0">
                <a:solidFill>
                  <a:schemeClr val="dk1"/>
                </a:solidFill>
                <a:latin typeface="Times New Roman"/>
                <a:ea typeface="Times New Roman"/>
                <a:cs typeface="Times New Roman"/>
                <a:sym typeface="Times New Roman"/>
              </a:rPr>
              <a:t>While GPU offloading offers good speedups, most of the benefits can be obtained using multithreaded CPU</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Shape 328"/>
          <p:cNvSpPr txBox="1">
            <a:spLocks noGrp="1"/>
          </p:cNvSpPr>
          <p:nvPr>
            <p:ph type="body" idx="4294967295"/>
          </p:nvPr>
        </p:nvSpPr>
        <p:spPr>
          <a:xfrm>
            <a:off x="1543800" y="203274"/>
            <a:ext cx="6056400" cy="1913400"/>
          </a:xfrm>
          <a:prstGeom prst="rect">
            <a:avLst/>
          </a:prstGeom>
          <a:noFill/>
          <a:ln>
            <a:noFill/>
          </a:ln>
        </p:spPr>
        <p:txBody>
          <a:bodyPr lIns="31425" tIns="31425" rIns="31425" bIns="31425" anchor="ctr" anchorCtr="0">
            <a:noAutofit/>
          </a:bodyPr>
          <a:lstStyle/>
          <a:p>
            <a:pPr marL="0" marR="0" lvl="0" indent="0" algn="ctr" rtl="0">
              <a:lnSpc>
                <a:spcPct val="100000"/>
              </a:lnSpc>
              <a:spcBef>
                <a:spcPts val="600"/>
              </a:spcBef>
              <a:spcAft>
                <a:spcPts val="0"/>
              </a:spcAft>
              <a:buNone/>
            </a:pPr>
            <a:r>
              <a:rPr lang="en" sz="6000" dirty="0"/>
              <a:t>Thank you</a:t>
            </a:r>
          </a:p>
        </p:txBody>
      </p:sp>
      <p:sp>
        <p:nvSpPr>
          <p:cNvPr id="329" name="Shape 329"/>
          <p:cNvSpPr txBox="1">
            <a:spLocks noGrp="1"/>
          </p:cNvSpPr>
          <p:nvPr>
            <p:ph type="sldNum" idx="12"/>
          </p:nvPr>
        </p:nvSpPr>
        <p:spPr>
          <a:xfrm>
            <a:off x="8144398" y="4782342"/>
            <a:ext cx="534000" cy="199800"/>
          </a:xfrm>
          <a:prstGeom prst="rect">
            <a:avLst/>
          </a:prstGeom>
          <a:noFill/>
          <a:ln>
            <a:noFill/>
          </a:ln>
        </p:spPr>
        <p:txBody>
          <a:bodyPr lIns="31425" tIns="31425" rIns="31425" bIns="31425" anchor="ctr" anchorCtr="0">
            <a:noAutofit/>
          </a:bodyPr>
          <a:lstStyle/>
          <a:p>
            <a:pPr marL="0" marR="0" lvl="0" indent="0" algn="r" rtl="0">
              <a:lnSpc>
                <a:spcPct val="100000"/>
              </a:lnSpc>
              <a:spcBef>
                <a:spcPts val="0"/>
              </a:spcBef>
              <a:spcAft>
                <a:spcPts val="0"/>
              </a:spcAft>
              <a:buClr>
                <a:srgbClr val="888888"/>
              </a:buClr>
              <a:buSzPct val="25000"/>
              <a:buFont typeface="Times New Roman"/>
              <a:buNone/>
            </a:pPr>
            <a:fld id="{00000000-1234-1234-1234-123412341234}" type="slidenum">
              <a:rPr lang="en" sz="1300" b="0" i="0" u="none" strike="noStrike" cap="none">
                <a:solidFill>
                  <a:srgbClr val="888888"/>
                </a:solidFill>
                <a:latin typeface="Times New Roman"/>
                <a:ea typeface="Times New Roman"/>
                <a:cs typeface="Times New Roman"/>
                <a:sym typeface="Times New Roman"/>
              </a:rPr>
              <a:t>18</a:t>
            </a:fld>
            <a:endParaRPr lang="en" sz="1300" b="0" i="0" u="none" strike="noStrike" cap="none">
              <a:solidFill>
                <a:srgbClr val="888888"/>
              </a:solidFill>
              <a:latin typeface="Times New Roman"/>
              <a:ea typeface="Times New Roman"/>
              <a:cs typeface="Times New Roman"/>
              <a:sym typeface="Times New Roman"/>
            </a:endParaRPr>
          </a:p>
        </p:txBody>
      </p:sp>
      <p:sp>
        <p:nvSpPr>
          <p:cNvPr id="330" name="Shape 330"/>
          <p:cNvSpPr txBox="1"/>
          <p:nvPr/>
        </p:nvSpPr>
        <p:spPr>
          <a:xfrm>
            <a:off x="779100" y="3078750"/>
            <a:ext cx="7585800" cy="1001700"/>
          </a:xfrm>
          <a:prstGeom prst="rect">
            <a:avLst/>
          </a:prstGeom>
          <a:noFill/>
          <a:ln>
            <a:noFill/>
          </a:ln>
        </p:spPr>
        <p:txBody>
          <a:bodyPr lIns="91425" tIns="91425" rIns="91425" bIns="91425" anchor="ctr" anchorCtr="0">
            <a:noAutofit/>
          </a:bodyPr>
          <a:lstStyle/>
          <a:p>
            <a:pPr lvl="0" algn="ctr" rtl="0">
              <a:lnSpc>
                <a:spcPct val="150000"/>
              </a:lnSpc>
              <a:spcBef>
                <a:spcPts val="0"/>
              </a:spcBef>
              <a:buNone/>
            </a:pPr>
            <a:r>
              <a:rPr lang="en" sz="1800" dirty="0" smtClean="0">
                <a:solidFill>
                  <a:schemeClr val="dk1"/>
                </a:solidFill>
                <a:latin typeface="Times New Roman"/>
                <a:ea typeface="Times New Roman"/>
                <a:cs typeface="Times New Roman"/>
                <a:sym typeface="Times New Roman"/>
              </a:rPr>
              <a:t>I maintain </a:t>
            </a:r>
            <a:r>
              <a:rPr lang="en" sz="1800" dirty="0">
                <a:solidFill>
                  <a:schemeClr val="dk1"/>
                </a:solidFill>
                <a:latin typeface="Times New Roman"/>
                <a:ea typeface="Times New Roman"/>
                <a:cs typeface="Times New Roman"/>
                <a:sym typeface="Times New Roman"/>
              </a:rPr>
              <a:t>a list of mobile deep learning research resources at: </a:t>
            </a:r>
            <a:r>
              <a:rPr lang="en" sz="1800" u="sng" dirty="0">
                <a:solidFill>
                  <a:schemeClr val="hlink"/>
                </a:solidFill>
                <a:latin typeface="Times New Roman"/>
                <a:ea typeface="Times New Roman"/>
                <a:cs typeface="Times New Roman"/>
                <a:sym typeface="Times New Roman"/>
                <a:hlinkClick r:id="rId3"/>
              </a:rPr>
              <a:t>https://github.com/csarron/emdl</a:t>
            </a:r>
            <a:r>
              <a:rPr lang="en" dirty="0">
                <a:solidFill>
                  <a:schemeClr val="dk1"/>
                </a:solidFill>
              </a:rPr>
              <a:t> </a:t>
            </a:r>
            <a:r>
              <a:rPr lang="en" sz="1800" dirty="0">
                <a:solidFill>
                  <a:schemeClr val="dk1"/>
                </a:solidFill>
                <a:latin typeface="Times New Roman"/>
                <a:ea typeface="Times New Roman"/>
                <a:cs typeface="Times New Roman"/>
                <a:sym typeface="Times New Roman"/>
              </a:rPr>
              <a:t>  </a:t>
            </a:r>
          </a:p>
        </p:txBody>
      </p:sp>
      <p:sp>
        <p:nvSpPr>
          <p:cNvPr id="331" name="Shape 331"/>
          <p:cNvSpPr txBox="1"/>
          <p:nvPr/>
        </p:nvSpPr>
        <p:spPr>
          <a:xfrm>
            <a:off x="1337850" y="2331225"/>
            <a:ext cx="6468300" cy="654000"/>
          </a:xfrm>
          <a:prstGeom prst="rect">
            <a:avLst/>
          </a:prstGeom>
          <a:noFill/>
          <a:ln>
            <a:noFill/>
          </a:ln>
        </p:spPr>
        <p:txBody>
          <a:bodyPr lIns="91425" tIns="91425" rIns="91425" bIns="91425" anchor="ctr" anchorCtr="0">
            <a:noAutofit/>
          </a:bodyPr>
          <a:lstStyle/>
          <a:p>
            <a:pPr lvl="0" algn="ctr" rtl="0">
              <a:lnSpc>
                <a:spcPct val="150000"/>
              </a:lnSpc>
              <a:spcBef>
                <a:spcPts val="0"/>
              </a:spcBef>
              <a:buNone/>
            </a:pPr>
            <a:r>
              <a:rPr lang="en" sz="1800" dirty="0">
                <a:solidFill>
                  <a:schemeClr val="dk1"/>
                </a:solidFill>
                <a:latin typeface="Times New Roman"/>
                <a:ea typeface="Times New Roman"/>
                <a:cs typeface="Times New Roman"/>
                <a:sym typeface="Times New Roman"/>
              </a:rPr>
              <a:t>Latest </a:t>
            </a:r>
            <a:r>
              <a:rPr lang="en" sz="1800" dirty="0" err="1">
                <a:solidFill>
                  <a:schemeClr val="dk1"/>
                </a:solidFill>
                <a:latin typeface="Times New Roman"/>
                <a:ea typeface="Times New Roman"/>
                <a:cs typeface="Times New Roman"/>
                <a:sym typeface="Times New Roman"/>
              </a:rPr>
              <a:t>MobiRNN</a:t>
            </a:r>
            <a:r>
              <a:rPr lang="en" sz="1800" dirty="0">
                <a:solidFill>
                  <a:schemeClr val="dk1"/>
                </a:solidFill>
                <a:latin typeface="Times New Roman"/>
                <a:ea typeface="Times New Roman"/>
                <a:cs typeface="Times New Roman"/>
                <a:sym typeface="Times New Roman"/>
              </a:rPr>
              <a:t> is available at: </a:t>
            </a:r>
          </a:p>
          <a:p>
            <a:pPr lvl="0" algn="ctr" rtl="0">
              <a:lnSpc>
                <a:spcPct val="150000"/>
              </a:lnSpc>
              <a:spcBef>
                <a:spcPts val="0"/>
              </a:spcBef>
              <a:buNone/>
            </a:pPr>
            <a:r>
              <a:rPr lang="en" sz="1800" u="sng" dirty="0">
                <a:solidFill>
                  <a:schemeClr val="hlink"/>
                </a:solidFill>
                <a:latin typeface="Times New Roman"/>
                <a:ea typeface="Times New Roman"/>
                <a:cs typeface="Times New Roman"/>
                <a:sym typeface="Times New Roman"/>
                <a:hlinkClick r:id="rId4"/>
              </a:rPr>
              <a:t>https://github.com/csarron/MobiRnn</a:t>
            </a:r>
          </a:p>
        </p:txBody>
      </p:sp>
      <p:sp>
        <p:nvSpPr>
          <p:cNvPr id="6" name="Shape 331"/>
          <p:cNvSpPr txBox="1"/>
          <p:nvPr/>
        </p:nvSpPr>
        <p:spPr>
          <a:xfrm>
            <a:off x="1131900" y="4173975"/>
            <a:ext cx="6468300" cy="654000"/>
          </a:xfrm>
          <a:prstGeom prst="rect">
            <a:avLst/>
          </a:prstGeom>
          <a:noFill/>
          <a:ln>
            <a:noFill/>
          </a:ln>
        </p:spPr>
        <p:txBody>
          <a:bodyPr lIns="91425" tIns="91425" rIns="91425" bIns="91425" anchor="ctr" anchorCtr="0">
            <a:noAutofit/>
          </a:bodyPr>
          <a:lstStyle/>
          <a:p>
            <a:pPr lvl="0" algn="ctr" rtl="0">
              <a:lnSpc>
                <a:spcPct val="150000"/>
              </a:lnSpc>
              <a:spcBef>
                <a:spcPts val="0"/>
              </a:spcBef>
              <a:buNone/>
            </a:pPr>
            <a:r>
              <a:rPr lang="en-US" sz="1800" smtClean="0">
                <a:solidFill>
                  <a:schemeClr val="dk1"/>
                </a:solidFill>
                <a:latin typeface="Times New Roman"/>
                <a:ea typeface="Times New Roman"/>
                <a:cs typeface="Times New Roman"/>
                <a:sym typeface="Times New Roman"/>
              </a:rPr>
              <a:t>qicao@cs.stonybrook.edu</a:t>
            </a:r>
            <a:endParaRPr lang="en" sz="1800" u="sng" dirty="0">
              <a:solidFill>
                <a:schemeClr val="hlink"/>
              </a:solidFill>
              <a:latin typeface="Times New Roman"/>
              <a:ea typeface="Times New Roman"/>
              <a:cs typeface="Times New Roman"/>
              <a:sym typeface="Times New Roman"/>
              <a:hlinkClick r:id="rId4"/>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Shape 336"/>
          <p:cNvSpPr txBox="1">
            <a:spLocks noGrp="1"/>
          </p:cNvSpPr>
          <p:nvPr>
            <p:ph type="sldNum" idx="12"/>
          </p:nvPr>
        </p:nvSpPr>
        <p:spPr>
          <a:xfrm>
            <a:off x="8144398" y="4782342"/>
            <a:ext cx="534000" cy="199800"/>
          </a:xfrm>
          <a:prstGeom prst="rect">
            <a:avLst/>
          </a:prstGeom>
          <a:noFill/>
          <a:ln>
            <a:noFill/>
          </a:ln>
        </p:spPr>
        <p:txBody>
          <a:bodyPr lIns="31425" tIns="31425" rIns="31425" bIns="31425" anchor="ctr" anchorCtr="0">
            <a:noAutofit/>
          </a:bodyPr>
          <a:lstStyle/>
          <a:p>
            <a:pPr marL="0" marR="0" lvl="0" indent="0" algn="r" rtl="0">
              <a:lnSpc>
                <a:spcPct val="100000"/>
              </a:lnSpc>
              <a:spcBef>
                <a:spcPts val="0"/>
              </a:spcBef>
              <a:spcAft>
                <a:spcPts val="0"/>
              </a:spcAft>
              <a:buClr>
                <a:srgbClr val="888888"/>
              </a:buClr>
              <a:buSzPct val="25000"/>
              <a:buFont typeface="Times New Roman"/>
              <a:buNone/>
            </a:pPr>
            <a:fld id="{00000000-1234-1234-1234-123412341234}" type="slidenum">
              <a:rPr lang="en" sz="1300" b="0" i="0" u="none" strike="noStrike" cap="none">
                <a:solidFill>
                  <a:srgbClr val="888888"/>
                </a:solidFill>
                <a:latin typeface="Times New Roman"/>
                <a:ea typeface="Times New Roman"/>
                <a:cs typeface="Times New Roman"/>
                <a:sym typeface="Times New Roman"/>
              </a:rPr>
              <a:t>19</a:t>
            </a:fld>
            <a:endParaRPr lang="en" sz="1300" b="0" i="0" u="none" strike="noStrike" cap="none">
              <a:solidFill>
                <a:srgbClr val="888888"/>
              </a:solidFill>
              <a:latin typeface="Times New Roman"/>
              <a:ea typeface="Times New Roman"/>
              <a:cs typeface="Times New Roman"/>
              <a:sym typeface="Times New Roman"/>
            </a:endParaRPr>
          </a:p>
        </p:txBody>
      </p:sp>
      <p:sp>
        <p:nvSpPr>
          <p:cNvPr id="337" name="Shape 337"/>
          <p:cNvSpPr/>
          <p:nvPr/>
        </p:nvSpPr>
        <p:spPr>
          <a:xfrm>
            <a:off x="850629" y="607218"/>
            <a:ext cx="6966900" cy="406200"/>
          </a:xfrm>
          <a:prstGeom prst="rect">
            <a:avLst/>
          </a:prstGeom>
          <a:noFill/>
          <a:ln>
            <a:noFill/>
          </a:ln>
          <a:effectLst>
            <a:outerShdw blurRad="25399" dist="12700" dir="5400000" rotWithShape="0">
              <a:srgbClr val="000000">
                <a:alpha val="34900"/>
              </a:srgbClr>
            </a:outerShdw>
          </a:effectLst>
        </p:spPr>
        <p:txBody>
          <a:bodyPr lIns="31425" tIns="31425" rIns="31425" bIns="31425" anchor="t" anchorCtr="0">
            <a:noAutofit/>
          </a:bodyPr>
          <a:lstStyle/>
          <a:p>
            <a:pPr marL="0" marR="0" lvl="0" indent="0" algn="ctr" rtl="0">
              <a:lnSpc>
                <a:spcPct val="100000"/>
              </a:lnSpc>
              <a:spcBef>
                <a:spcPts val="0"/>
              </a:spcBef>
              <a:spcAft>
                <a:spcPts val="0"/>
              </a:spcAft>
              <a:buClr>
                <a:srgbClr val="000000"/>
              </a:buClr>
              <a:buSzPct val="25000"/>
              <a:buFont typeface="Times New Roman"/>
              <a:buNone/>
            </a:pPr>
            <a:r>
              <a:rPr lang="en" sz="3000">
                <a:latin typeface="Times New Roman"/>
                <a:ea typeface="Times New Roman"/>
                <a:cs typeface="Times New Roman"/>
                <a:sym typeface="Times New Roman"/>
              </a:rPr>
              <a:t>Deep Learning Optimizations On Mobile</a:t>
            </a:r>
          </a:p>
        </p:txBody>
      </p:sp>
      <p:sp>
        <p:nvSpPr>
          <p:cNvPr id="338" name="Shape 338"/>
          <p:cNvSpPr txBox="1"/>
          <p:nvPr/>
        </p:nvSpPr>
        <p:spPr>
          <a:xfrm>
            <a:off x="785050" y="1133750"/>
            <a:ext cx="7741200" cy="1597200"/>
          </a:xfrm>
          <a:prstGeom prst="rect">
            <a:avLst/>
          </a:prstGeom>
          <a:noFill/>
          <a:ln>
            <a:noFill/>
          </a:ln>
        </p:spPr>
        <p:txBody>
          <a:bodyPr lIns="91425" tIns="91425" rIns="91425" bIns="91425" anchor="ctr" anchorCtr="0">
            <a:noAutofit/>
          </a:bodyPr>
          <a:lstStyle/>
          <a:p>
            <a:pPr lvl="0" rtl="0">
              <a:lnSpc>
                <a:spcPct val="150000"/>
              </a:lnSpc>
              <a:spcBef>
                <a:spcPts val="0"/>
              </a:spcBef>
              <a:buNone/>
            </a:pPr>
            <a:endParaRPr sz="1800">
              <a:latin typeface="Times New Roman"/>
              <a:ea typeface="Times New Roman"/>
              <a:cs typeface="Times New Roman"/>
              <a:sym typeface="Times New Roman"/>
            </a:endParaRPr>
          </a:p>
        </p:txBody>
      </p:sp>
      <p:sp>
        <p:nvSpPr>
          <p:cNvPr id="339" name="Shape 339"/>
          <p:cNvSpPr txBox="1"/>
          <p:nvPr/>
        </p:nvSpPr>
        <p:spPr>
          <a:xfrm>
            <a:off x="850625" y="2263275"/>
            <a:ext cx="4655400" cy="1126200"/>
          </a:xfrm>
          <a:prstGeom prst="rect">
            <a:avLst/>
          </a:prstGeom>
          <a:noFill/>
          <a:ln>
            <a:noFill/>
          </a:ln>
        </p:spPr>
        <p:txBody>
          <a:bodyPr lIns="91425" tIns="91425" rIns="91425" bIns="91425" anchor="ctr" anchorCtr="0">
            <a:noAutofit/>
          </a:bodyPr>
          <a:lstStyle/>
          <a:p>
            <a:pPr lvl="0" algn="just" rtl="0">
              <a:lnSpc>
                <a:spcPct val="150000"/>
              </a:lnSpc>
              <a:spcBef>
                <a:spcPts val="0"/>
              </a:spcBef>
              <a:buNone/>
            </a:pPr>
            <a:endParaRPr sz="2400">
              <a:solidFill>
                <a:schemeClr val="dk1"/>
              </a:solidFill>
              <a:latin typeface="Times New Roman"/>
              <a:ea typeface="Times New Roman"/>
              <a:cs typeface="Times New Roman"/>
              <a:sym typeface="Times New Roman"/>
            </a:endParaRPr>
          </a:p>
        </p:txBody>
      </p:sp>
      <p:sp>
        <p:nvSpPr>
          <p:cNvPr id="340" name="Shape 340"/>
          <p:cNvSpPr txBox="1">
            <a:spLocks noGrp="1"/>
          </p:cNvSpPr>
          <p:nvPr>
            <p:ph type="body" idx="4294967295"/>
          </p:nvPr>
        </p:nvSpPr>
        <p:spPr>
          <a:xfrm>
            <a:off x="850625" y="2665237"/>
            <a:ext cx="7668300" cy="465300"/>
          </a:xfrm>
          <a:prstGeom prst="rect">
            <a:avLst/>
          </a:prstGeom>
          <a:noFill/>
          <a:ln>
            <a:noFill/>
          </a:ln>
        </p:spPr>
        <p:txBody>
          <a:bodyPr lIns="31425" tIns="31425" rIns="31425" bIns="31425" anchor="t" anchorCtr="0">
            <a:noAutofit/>
          </a:bodyPr>
          <a:lstStyle/>
          <a:p>
            <a:pPr marL="0" lvl="0" indent="0" algn="just" rtl="0">
              <a:lnSpc>
                <a:spcPct val="150000"/>
              </a:lnSpc>
              <a:spcBef>
                <a:spcPts val="0"/>
              </a:spcBef>
              <a:buNone/>
            </a:pPr>
            <a:r>
              <a:rPr lang="en">
                <a:solidFill>
                  <a:schemeClr val="dk1"/>
                </a:solidFill>
              </a:rPr>
              <a:t>2. System level parallelization:</a:t>
            </a:r>
          </a:p>
          <a:p>
            <a:pPr marL="0" lvl="0" indent="457200" algn="just" rtl="0">
              <a:lnSpc>
                <a:spcPct val="150000"/>
              </a:lnSpc>
              <a:spcBef>
                <a:spcPts val="0"/>
              </a:spcBef>
              <a:buNone/>
            </a:pPr>
            <a:r>
              <a:rPr lang="en" sz="1800">
                <a:solidFill>
                  <a:schemeClr val="dk1"/>
                </a:solidFill>
              </a:rPr>
              <a:t>CPU: TensorFlow, Caffe2, MXNet, BLAS libs for ARM(</a:t>
            </a:r>
            <a:r>
              <a:rPr lang="en" sz="1400">
                <a:solidFill>
                  <a:schemeClr val="dk1"/>
                </a:solidFill>
              </a:rPr>
              <a:t>Eigen, OpenBLAS etc.</a:t>
            </a:r>
            <a:r>
              <a:rPr lang="en" sz="1800">
                <a:solidFill>
                  <a:schemeClr val="dk1"/>
                </a:solidFill>
              </a:rPr>
              <a:t>)</a:t>
            </a:r>
          </a:p>
          <a:p>
            <a:pPr marL="0" lvl="0" indent="457200" algn="just" rtl="0">
              <a:lnSpc>
                <a:spcPct val="150000"/>
              </a:lnSpc>
              <a:spcBef>
                <a:spcPts val="0"/>
              </a:spcBef>
              <a:buNone/>
            </a:pPr>
            <a:r>
              <a:rPr lang="en" sz="1800">
                <a:solidFill>
                  <a:schemeClr val="dk1"/>
                </a:solidFill>
              </a:rPr>
              <a:t>GPU: Core ML, DeepMon, CNNDroid (</a:t>
            </a:r>
            <a:r>
              <a:rPr lang="en" sz="1400">
                <a:solidFill>
                  <a:schemeClr val="dk1"/>
                </a:solidFill>
              </a:rPr>
              <a:t>Metal, OpenCL, RenderScript, Vulkan etc.</a:t>
            </a:r>
            <a:r>
              <a:rPr lang="en" sz="1800">
                <a:solidFill>
                  <a:schemeClr val="dk1"/>
                </a:solidFill>
              </a:rPr>
              <a:t>)</a:t>
            </a:r>
          </a:p>
          <a:p>
            <a:pPr marL="0" lvl="0" indent="457200" algn="just" rtl="0">
              <a:lnSpc>
                <a:spcPct val="150000"/>
              </a:lnSpc>
              <a:spcBef>
                <a:spcPts val="0"/>
              </a:spcBef>
              <a:buNone/>
            </a:pPr>
            <a:r>
              <a:rPr lang="en" sz="1800">
                <a:solidFill>
                  <a:schemeClr val="dk1"/>
                </a:solidFill>
              </a:rPr>
              <a:t>DSP, FPGA ...</a:t>
            </a:r>
          </a:p>
          <a:p>
            <a:pPr marL="0" lvl="0" indent="0" algn="just" rtl="0">
              <a:lnSpc>
                <a:spcPct val="150000"/>
              </a:lnSpc>
              <a:spcBef>
                <a:spcPts val="0"/>
              </a:spcBef>
              <a:buNone/>
            </a:pPr>
            <a:endParaRPr sz="1800">
              <a:solidFill>
                <a:schemeClr val="dk1"/>
              </a:solidFill>
            </a:endParaRPr>
          </a:p>
        </p:txBody>
      </p:sp>
      <p:sp>
        <p:nvSpPr>
          <p:cNvPr id="341" name="Shape 341"/>
          <p:cNvSpPr txBox="1">
            <a:spLocks noGrp="1"/>
          </p:cNvSpPr>
          <p:nvPr>
            <p:ph type="body" idx="4294967295"/>
          </p:nvPr>
        </p:nvSpPr>
        <p:spPr>
          <a:xfrm>
            <a:off x="850625" y="1405700"/>
            <a:ext cx="7668300" cy="465300"/>
          </a:xfrm>
          <a:prstGeom prst="rect">
            <a:avLst/>
          </a:prstGeom>
          <a:noFill/>
          <a:ln>
            <a:noFill/>
          </a:ln>
        </p:spPr>
        <p:txBody>
          <a:bodyPr lIns="31425" tIns="31425" rIns="31425" bIns="31425" anchor="t" anchorCtr="0">
            <a:noAutofit/>
          </a:bodyPr>
          <a:lstStyle/>
          <a:p>
            <a:pPr marL="0" lvl="0" indent="0" rtl="0">
              <a:lnSpc>
                <a:spcPct val="150000"/>
              </a:lnSpc>
              <a:spcBef>
                <a:spcPts val="0"/>
              </a:spcBef>
              <a:buNone/>
            </a:pPr>
            <a:r>
              <a:rPr lang="en">
                <a:solidFill>
                  <a:schemeClr val="dk1"/>
                </a:solidFill>
              </a:rPr>
              <a:t>1. Model side optimizations:</a:t>
            </a:r>
          </a:p>
          <a:p>
            <a:pPr marL="0" lvl="0" indent="457200" rtl="0">
              <a:lnSpc>
                <a:spcPct val="150000"/>
              </a:lnSpc>
              <a:spcBef>
                <a:spcPts val="0"/>
              </a:spcBef>
              <a:buNone/>
            </a:pPr>
            <a:r>
              <a:rPr lang="en" sz="1800">
                <a:solidFill>
                  <a:schemeClr val="dk1"/>
                </a:solidFill>
              </a:rPr>
              <a:t>pruning, weights sharing, quantization, decomposition etc.</a:t>
            </a:r>
          </a:p>
          <a:p>
            <a:pPr marL="0" lvl="0" indent="457200" rtl="0">
              <a:lnSpc>
                <a:spcPct val="150000"/>
              </a:lnSpc>
              <a:spcBef>
                <a:spcPts val="0"/>
              </a:spcBef>
              <a:buNone/>
            </a:pPr>
            <a:r>
              <a:rPr lang="en" sz="1400">
                <a:solidFill>
                  <a:schemeClr val="dk1"/>
                </a:solidFill>
              </a:rPr>
              <a:t>[Deep Compression, ICLR ‘16], [ Quantized CNN, CVPR '16]</a:t>
            </a:r>
          </a:p>
          <a:p>
            <a:pPr marL="0" lvl="0" indent="0" algn="just" rtl="0">
              <a:lnSpc>
                <a:spcPct val="150000"/>
              </a:lnSpc>
              <a:spcBef>
                <a:spcPts val="0"/>
              </a:spcBef>
              <a:buNone/>
            </a:pPr>
            <a:endParaRPr>
              <a:solidFill>
                <a:schemeClr val="dk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Shape 48"/>
          <p:cNvSpPr txBox="1">
            <a:spLocks noGrp="1"/>
          </p:cNvSpPr>
          <p:nvPr>
            <p:ph type="sldNum" idx="12"/>
          </p:nvPr>
        </p:nvSpPr>
        <p:spPr>
          <a:xfrm>
            <a:off x="8144398" y="4782342"/>
            <a:ext cx="534000" cy="199800"/>
          </a:xfrm>
          <a:prstGeom prst="rect">
            <a:avLst/>
          </a:prstGeom>
          <a:noFill/>
          <a:ln>
            <a:noFill/>
          </a:ln>
        </p:spPr>
        <p:txBody>
          <a:bodyPr lIns="31425" tIns="31425" rIns="31425" bIns="31425" anchor="ctr" anchorCtr="0">
            <a:noAutofit/>
          </a:bodyPr>
          <a:lstStyle/>
          <a:p>
            <a:pPr marL="0" marR="0" lvl="0" indent="0" algn="r" rtl="0">
              <a:lnSpc>
                <a:spcPct val="100000"/>
              </a:lnSpc>
              <a:spcBef>
                <a:spcPts val="0"/>
              </a:spcBef>
              <a:spcAft>
                <a:spcPts val="0"/>
              </a:spcAft>
              <a:buClr>
                <a:srgbClr val="888888"/>
              </a:buClr>
              <a:buSzPct val="25000"/>
              <a:buFont typeface="Times New Roman"/>
              <a:buNone/>
            </a:pPr>
            <a:fld id="{00000000-1234-1234-1234-123412341234}" type="slidenum">
              <a:rPr lang="en" sz="1300" b="0" i="0" u="none" strike="noStrike" cap="none">
                <a:solidFill>
                  <a:srgbClr val="888888"/>
                </a:solidFill>
                <a:latin typeface="Times New Roman"/>
                <a:ea typeface="Times New Roman"/>
                <a:cs typeface="Times New Roman"/>
                <a:sym typeface="Times New Roman"/>
              </a:rPr>
              <a:t>2</a:t>
            </a:fld>
            <a:endParaRPr lang="en" sz="1300" b="0" i="0" u="none" strike="noStrike" cap="none">
              <a:solidFill>
                <a:srgbClr val="888888"/>
              </a:solidFill>
              <a:latin typeface="Times New Roman"/>
              <a:ea typeface="Times New Roman"/>
              <a:cs typeface="Times New Roman"/>
              <a:sym typeface="Times New Roman"/>
            </a:endParaRPr>
          </a:p>
        </p:txBody>
      </p:sp>
      <p:grpSp>
        <p:nvGrpSpPr>
          <p:cNvPr id="49" name="Shape 49"/>
          <p:cNvGrpSpPr/>
          <p:nvPr/>
        </p:nvGrpSpPr>
        <p:grpSpPr>
          <a:xfrm>
            <a:off x="1229600" y="2055049"/>
            <a:ext cx="1494849" cy="1682000"/>
            <a:chOff x="1391325" y="1470774"/>
            <a:chExt cx="1494849" cy="1682000"/>
          </a:xfrm>
        </p:grpSpPr>
        <p:pic>
          <p:nvPicPr>
            <p:cNvPr id="50" name="Shape 50" descr="customer-agent-assisted-service-icons.png"/>
            <p:cNvPicPr preferRelativeResize="0"/>
            <p:nvPr/>
          </p:nvPicPr>
          <p:blipFill>
            <a:blip r:embed="rId3">
              <a:alphaModFix/>
            </a:blip>
            <a:stretch>
              <a:fillRect/>
            </a:stretch>
          </p:blipFill>
          <p:spPr>
            <a:xfrm>
              <a:off x="1391325" y="1470774"/>
              <a:ext cx="1313274" cy="1394799"/>
            </a:xfrm>
            <a:prstGeom prst="rect">
              <a:avLst/>
            </a:prstGeom>
            <a:noFill/>
            <a:ln>
              <a:noFill/>
            </a:ln>
          </p:spPr>
        </p:pic>
        <p:sp>
          <p:nvSpPr>
            <p:cNvPr id="51" name="Shape 51"/>
            <p:cNvSpPr txBox="1"/>
            <p:nvPr/>
          </p:nvSpPr>
          <p:spPr>
            <a:xfrm>
              <a:off x="1531975" y="2834475"/>
              <a:ext cx="1354200" cy="318300"/>
            </a:xfrm>
            <a:prstGeom prst="rect">
              <a:avLst/>
            </a:prstGeom>
            <a:noFill/>
            <a:ln>
              <a:noFill/>
            </a:ln>
          </p:spPr>
          <p:txBody>
            <a:bodyPr lIns="91425" tIns="91425" rIns="91425" bIns="91425" anchor="t" anchorCtr="0">
              <a:noAutofit/>
            </a:bodyPr>
            <a:lstStyle/>
            <a:p>
              <a:pPr lvl="0">
                <a:spcBef>
                  <a:spcPts val="0"/>
                </a:spcBef>
                <a:buNone/>
              </a:pPr>
              <a:r>
                <a:rPr lang="en" sz="600"/>
                <a:t>Credit: </a:t>
              </a:r>
              <a:r>
                <a:rPr lang="en" sz="600" u="sng">
                  <a:hlinkClick r:id="rId4"/>
                </a:rPr>
                <a:t>Tetherfi</a:t>
              </a:r>
            </a:p>
          </p:txBody>
        </p:sp>
      </p:grpSp>
      <p:grpSp>
        <p:nvGrpSpPr>
          <p:cNvPr id="52" name="Shape 52"/>
          <p:cNvGrpSpPr/>
          <p:nvPr/>
        </p:nvGrpSpPr>
        <p:grpSpPr>
          <a:xfrm>
            <a:off x="6368575" y="2080075"/>
            <a:ext cx="2170899" cy="1603425"/>
            <a:chOff x="4458663" y="1609211"/>
            <a:chExt cx="2172419" cy="1603425"/>
          </a:xfrm>
        </p:grpSpPr>
        <p:pic>
          <p:nvPicPr>
            <p:cNvPr id="53" name="Shape 53" descr="machine-translation-search-engines.jpg"/>
            <p:cNvPicPr preferRelativeResize="0"/>
            <p:nvPr/>
          </p:nvPicPr>
          <p:blipFill rotWithShape="1">
            <a:blip r:embed="rId5">
              <a:alphaModFix/>
            </a:blip>
            <a:srcRect l="9444" r="20800" b="3334"/>
            <a:stretch/>
          </p:blipFill>
          <p:spPr>
            <a:xfrm>
              <a:off x="4458663" y="1609211"/>
              <a:ext cx="2172419" cy="1403625"/>
            </a:xfrm>
            <a:prstGeom prst="rect">
              <a:avLst/>
            </a:prstGeom>
            <a:noFill/>
            <a:ln>
              <a:noFill/>
            </a:ln>
          </p:spPr>
        </p:pic>
        <p:sp>
          <p:nvSpPr>
            <p:cNvPr id="54" name="Shape 54"/>
            <p:cNvSpPr txBox="1"/>
            <p:nvPr/>
          </p:nvSpPr>
          <p:spPr>
            <a:xfrm>
              <a:off x="5106429" y="3012836"/>
              <a:ext cx="876900" cy="199800"/>
            </a:xfrm>
            <a:prstGeom prst="rect">
              <a:avLst/>
            </a:prstGeom>
            <a:noFill/>
            <a:ln>
              <a:noFill/>
            </a:ln>
          </p:spPr>
          <p:txBody>
            <a:bodyPr lIns="91425" tIns="91425" rIns="91425" bIns="91425" anchor="t" anchorCtr="0">
              <a:noAutofit/>
            </a:bodyPr>
            <a:lstStyle/>
            <a:p>
              <a:pPr lvl="0" rtl="0">
                <a:spcBef>
                  <a:spcPts val="0"/>
                </a:spcBef>
                <a:buNone/>
              </a:pPr>
              <a:r>
                <a:rPr lang="en" sz="600"/>
                <a:t>Credit: </a:t>
              </a:r>
              <a:r>
                <a:rPr lang="en" sz="600" u="sng">
                  <a:hlinkClick r:id="rId6"/>
                </a:rPr>
                <a:t>Webcertain</a:t>
              </a:r>
            </a:p>
          </p:txBody>
        </p:sp>
      </p:grpSp>
      <p:grpSp>
        <p:nvGrpSpPr>
          <p:cNvPr id="55" name="Shape 55"/>
          <p:cNvGrpSpPr/>
          <p:nvPr/>
        </p:nvGrpSpPr>
        <p:grpSpPr>
          <a:xfrm>
            <a:off x="3386949" y="2080075"/>
            <a:ext cx="2639799" cy="1580925"/>
            <a:chOff x="2149356" y="3122200"/>
            <a:chExt cx="3354682" cy="1580925"/>
          </a:xfrm>
        </p:grpSpPr>
        <p:pic>
          <p:nvPicPr>
            <p:cNvPr id="56" name="Shape 56" descr="Screenshot 2017-06-13 16.04.29.png"/>
            <p:cNvPicPr preferRelativeResize="0"/>
            <p:nvPr/>
          </p:nvPicPr>
          <p:blipFill rotWithShape="1">
            <a:blip r:embed="rId7">
              <a:alphaModFix/>
            </a:blip>
            <a:srcRect l="2978"/>
            <a:stretch/>
          </p:blipFill>
          <p:spPr>
            <a:xfrm>
              <a:off x="2149356" y="3122200"/>
              <a:ext cx="3354682" cy="1381125"/>
            </a:xfrm>
            <a:prstGeom prst="rect">
              <a:avLst/>
            </a:prstGeom>
            <a:noFill/>
            <a:ln>
              <a:noFill/>
            </a:ln>
          </p:spPr>
        </p:pic>
        <p:sp>
          <p:nvSpPr>
            <p:cNvPr id="57" name="Shape 57"/>
            <p:cNvSpPr txBox="1"/>
            <p:nvPr/>
          </p:nvSpPr>
          <p:spPr>
            <a:xfrm>
              <a:off x="3320248" y="4503325"/>
              <a:ext cx="832500" cy="199800"/>
            </a:xfrm>
            <a:prstGeom prst="rect">
              <a:avLst/>
            </a:prstGeom>
            <a:noFill/>
            <a:ln>
              <a:noFill/>
            </a:ln>
          </p:spPr>
          <p:txBody>
            <a:bodyPr lIns="91425" tIns="91425" rIns="91425" bIns="91425" anchor="t" anchorCtr="0">
              <a:noAutofit/>
            </a:bodyPr>
            <a:lstStyle/>
            <a:p>
              <a:pPr lvl="0" rtl="0">
                <a:spcBef>
                  <a:spcPts val="0"/>
                </a:spcBef>
                <a:buNone/>
              </a:pPr>
              <a:r>
                <a:rPr lang="en" sz="600"/>
                <a:t>Credit: </a:t>
              </a:r>
              <a:r>
                <a:rPr lang="en" sz="600" u="sng">
                  <a:hlinkClick r:id="rId8"/>
                </a:rPr>
                <a:t>CISS</a:t>
              </a:r>
            </a:p>
          </p:txBody>
        </p:sp>
      </p:grpSp>
      <p:sp>
        <p:nvSpPr>
          <p:cNvPr id="58" name="Shape 58"/>
          <p:cNvSpPr/>
          <p:nvPr/>
        </p:nvSpPr>
        <p:spPr>
          <a:xfrm>
            <a:off x="850625" y="607226"/>
            <a:ext cx="6966900" cy="507899"/>
          </a:xfrm>
          <a:prstGeom prst="rect">
            <a:avLst/>
          </a:prstGeom>
          <a:noFill/>
          <a:ln>
            <a:noFill/>
          </a:ln>
          <a:effectLst>
            <a:outerShdw blurRad="25399" dist="12700" dir="5400000" rotWithShape="0">
              <a:srgbClr val="000000">
                <a:alpha val="34900"/>
              </a:srgbClr>
            </a:outerShdw>
          </a:effectLst>
        </p:spPr>
        <p:txBody>
          <a:bodyPr lIns="31425" tIns="31425" rIns="31425" bIns="31425" anchor="t" anchorCtr="0">
            <a:noAutofit/>
          </a:bodyPr>
          <a:lstStyle/>
          <a:p>
            <a:pPr lvl="0" algn="ctr" rtl="0">
              <a:spcBef>
                <a:spcPts val="0"/>
              </a:spcBef>
              <a:buClr>
                <a:schemeClr val="dk1"/>
              </a:buClr>
              <a:buSzPct val="25000"/>
              <a:buFont typeface="Times New Roman"/>
              <a:buNone/>
            </a:pPr>
            <a:r>
              <a:rPr lang="en" sz="3200" dirty="0">
                <a:solidFill>
                  <a:schemeClr val="dk1"/>
                </a:solidFill>
                <a:latin typeface="Times New Roman"/>
                <a:ea typeface="Times New Roman"/>
                <a:cs typeface="Times New Roman"/>
                <a:sym typeface="Times New Roman"/>
              </a:rPr>
              <a:t>Success </a:t>
            </a:r>
            <a:r>
              <a:rPr lang="en-US" sz="3200" dirty="0" smtClean="0">
                <a:solidFill>
                  <a:schemeClr val="dk1"/>
                </a:solidFill>
                <a:latin typeface="Times New Roman"/>
                <a:ea typeface="Times New Roman"/>
                <a:cs typeface="Times New Roman"/>
                <a:sym typeface="Times New Roman"/>
              </a:rPr>
              <a:t> </a:t>
            </a:r>
            <a:r>
              <a:rPr lang="en" sz="3200" dirty="0" smtClean="0">
                <a:solidFill>
                  <a:schemeClr val="dk1"/>
                </a:solidFill>
                <a:latin typeface="Times New Roman"/>
                <a:ea typeface="Times New Roman"/>
                <a:cs typeface="Times New Roman"/>
                <a:sym typeface="Times New Roman"/>
              </a:rPr>
              <a:t>Of </a:t>
            </a:r>
            <a:r>
              <a:rPr lang="en-US" sz="3200" dirty="0" smtClean="0">
                <a:solidFill>
                  <a:schemeClr val="dk1"/>
                </a:solidFill>
                <a:latin typeface="Times New Roman"/>
                <a:ea typeface="Times New Roman"/>
                <a:cs typeface="Times New Roman"/>
                <a:sym typeface="Times New Roman"/>
              </a:rPr>
              <a:t> </a:t>
            </a:r>
            <a:r>
              <a:rPr lang="en" sz="3200" dirty="0" smtClean="0">
                <a:solidFill>
                  <a:schemeClr val="dk1"/>
                </a:solidFill>
                <a:latin typeface="Times New Roman"/>
                <a:ea typeface="Times New Roman"/>
                <a:cs typeface="Times New Roman"/>
                <a:sym typeface="Times New Roman"/>
              </a:rPr>
              <a:t>Deep </a:t>
            </a:r>
            <a:r>
              <a:rPr lang="en-US" sz="3200" dirty="0" smtClean="0">
                <a:solidFill>
                  <a:schemeClr val="dk1"/>
                </a:solidFill>
                <a:latin typeface="Times New Roman"/>
                <a:ea typeface="Times New Roman"/>
                <a:cs typeface="Times New Roman"/>
                <a:sym typeface="Times New Roman"/>
              </a:rPr>
              <a:t> </a:t>
            </a:r>
            <a:r>
              <a:rPr lang="en" sz="3200" dirty="0" smtClean="0">
                <a:solidFill>
                  <a:schemeClr val="dk1"/>
                </a:solidFill>
                <a:latin typeface="Times New Roman"/>
                <a:ea typeface="Times New Roman"/>
                <a:cs typeface="Times New Roman"/>
                <a:sym typeface="Times New Roman"/>
              </a:rPr>
              <a:t>Learning</a:t>
            </a:r>
            <a:endParaRPr lang="en" sz="3200" dirty="0">
              <a:solidFill>
                <a:schemeClr val="dk1"/>
              </a:solidFill>
              <a:latin typeface="Times New Roman"/>
              <a:ea typeface="Times New Roman"/>
              <a:cs typeface="Times New Roman"/>
              <a:sym typeface="Times New Roman"/>
            </a:endParaRPr>
          </a:p>
        </p:txBody>
      </p:sp>
      <p:sp>
        <p:nvSpPr>
          <p:cNvPr id="59" name="Shape 59"/>
          <p:cNvSpPr txBox="1"/>
          <p:nvPr/>
        </p:nvSpPr>
        <p:spPr>
          <a:xfrm>
            <a:off x="961075" y="1731050"/>
            <a:ext cx="2031900" cy="324000"/>
          </a:xfrm>
          <a:prstGeom prst="rect">
            <a:avLst/>
          </a:prstGeom>
          <a:noFill/>
          <a:ln>
            <a:noFill/>
          </a:ln>
        </p:spPr>
        <p:txBody>
          <a:bodyPr lIns="91425" tIns="91425" rIns="91425" bIns="91425" anchor="ctr" anchorCtr="0">
            <a:noAutofit/>
          </a:bodyPr>
          <a:lstStyle/>
          <a:p>
            <a:pPr lvl="0" rtl="0">
              <a:spcBef>
                <a:spcPts val="0"/>
              </a:spcBef>
              <a:buNone/>
            </a:pPr>
            <a:r>
              <a:rPr lang="en" sz="1200">
                <a:solidFill>
                  <a:schemeClr val="dk1"/>
                </a:solidFill>
                <a:latin typeface="Times New Roman"/>
                <a:ea typeface="Times New Roman"/>
                <a:cs typeface="Times New Roman"/>
                <a:sym typeface="Times New Roman"/>
              </a:rPr>
              <a:t>Intelligent Personal Assistant</a:t>
            </a:r>
          </a:p>
        </p:txBody>
      </p:sp>
      <p:sp>
        <p:nvSpPr>
          <p:cNvPr id="60" name="Shape 60"/>
          <p:cNvSpPr txBox="1"/>
          <p:nvPr/>
        </p:nvSpPr>
        <p:spPr>
          <a:xfrm>
            <a:off x="6438075" y="1731050"/>
            <a:ext cx="2031900" cy="324000"/>
          </a:xfrm>
          <a:prstGeom prst="rect">
            <a:avLst/>
          </a:prstGeom>
          <a:noFill/>
          <a:ln>
            <a:noFill/>
          </a:ln>
        </p:spPr>
        <p:txBody>
          <a:bodyPr lIns="91425" tIns="91425" rIns="91425" bIns="91425" anchor="ctr" anchorCtr="0">
            <a:noAutofit/>
          </a:bodyPr>
          <a:lstStyle/>
          <a:p>
            <a:pPr lvl="0" algn="ctr" rtl="0">
              <a:spcBef>
                <a:spcPts val="0"/>
              </a:spcBef>
              <a:buNone/>
            </a:pPr>
            <a:r>
              <a:rPr lang="en" sz="1200">
                <a:solidFill>
                  <a:schemeClr val="dk1"/>
                </a:solidFill>
                <a:latin typeface="Times New Roman"/>
                <a:ea typeface="Times New Roman"/>
                <a:cs typeface="Times New Roman"/>
                <a:sym typeface="Times New Roman"/>
              </a:rPr>
              <a:t>Machine Translation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Shape 346"/>
          <p:cNvSpPr txBox="1">
            <a:spLocks noGrp="1"/>
          </p:cNvSpPr>
          <p:nvPr>
            <p:ph type="sldNum" idx="12"/>
          </p:nvPr>
        </p:nvSpPr>
        <p:spPr>
          <a:xfrm>
            <a:off x="8144398" y="4782342"/>
            <a:ext cx="534000" cy="199800"/>
          </a:xfrm>
          <a:prstGeom prst="rect">
            <a:avLst/>
          </a:prstGeom>
          <a:noFill/>
          <a:ln>
            <a:noFill/>
          </a:ln>
        </p:spPr>
        <p:txBody>
          <a:bodyPr lIns="31425" tIns="31425" rIns="31425" bIns="31425" anchor="ctr" anchorCtr="0">
            <a:noAutofit/>
          </a:bodyPr>
          <a:lstStyle/>
          <a:p>
            <a:pPr marL="0" marR="0" lvl="0" indent="0" algn="r" rtl="0">
              <a:lnSpc>
                <a:spcPct val="100000"/>
              </a:lnSpc>
              <a:spcBef>
                <a:spcPts val="0"/>
              </a:spcBef>
              <a:spcAft>
                <a:spcPts val="0"/>
              </a:spcAft>
              <a:buClr>
                <a:srgbClr val="888888"/>
              </a:buClr>
              <a:buSzPct val="25000"/>
              <a:buFont typeface="Times New Roman"/>
              <a:buNone/>
            </a:pPr>
            <a:fld id="{00000000-1234-1234-1234-123412341234}" type="slidenum">
              <a:rPr lang="en" sz="1300" b="0" i="0" u="none" strike="noStrike" cap="none">
                <a:solidFill>
                  <a:srgbClr val="888888"/>
                </a:solidFill>
                <a:latin typeface="Times New Roman"/>
                <a:ea typeface="Times New Roman"/>
                <a:cs typeface="Times New Roman"/>
                <a:sym typeface="Times New Roman"/>
              </a:rPr>
              <a:t>20</a:t>
            </a:fld>
            <a:endParaRPr lang="en" sz="1300" b="0" i="0" u="none" strike="noStrike" cap="none">
              <a:solidFill>
                <a:srgbClr val="888888"/>
              </a:solidFill>
              <a:latin typeface="Times New Roman"/>
              <a:ea typeface="Times New Roman"/>
              <a:cs typeface="Times New Roman"/>
              <a:sym typeface="Times New Roman"/>
            </a:endParaRPr>
          </a:p>
        </p:txBody>
      </p:sp>
      <p:sp>
        <p:nvSpPr>
          <p:cNvPr id="347" name="Shape 347"/>
          <p:cNvSpPr/>
          <p:nvPr/>
        </p:nvSpPr>
        <p:spPr>
          <a:xfrm>
            <a:off x="850629" y="607218"/>
            <a:ext cx="6966900" cy="406200"/>
          </a:xfrm>
          <a:prstGeom prst="rect">
            <a:avLst/>
          </a:prstGeom>
          <a:noFill/>
          <a:ln>
            <a:noFill/>
          </a:ln>
          <a:effectLst>
            <a:outerShdw blurRad="25399" dist="12700" dir="5400000" rotWithShape="0">
              <a:srgbClr val="000000">
                <a:alpha val="34900"/>
              </a:srgbClr>
            </a:outerShdw>
          </a:effectLst>
        </p:spPr>
        <p:txBody>
          <a:bodyPr lIns="31425" tIns="31425" rIns="31425" bIns="31425" anchor="t" anchorCtr="0">
            <a:noAutofit/>
          </a:bodyPr>
          <a:lstStyle/>
          <a:p>
            <a:pPr lvl="0" algn="ctr" rtl="0">
              <a:spcBef>
                <a:spcPts val="0"/>
              </a:spcBef>
              <a:buClr>
                <a:srgbClr val="000000"/>
              </a:buClr>
              <a:buSzPct val="25000"/>
              <a:buFont typeface="Times New Roman"/>
              <a:buNone/>
            </a:pPr>
            <a:r>
              <a:rPr lang="en" sz="3100">
                <a:latin typeface="Times New Roman"/>
                <a:ea typeface="Times New Roman"/>
                <a:cs typeface="Times New Roman"/>
                <a:sym typeface="Times New Roman"/>
              </a:rPr>
              <a:t>Deep Learning Optimizations On Mobile</a:t>
            </a:r>
          </a:p>
        </p:txBody>
      </p:sp>
      <p:sp>
        <p:nvSpPr>
          <p:cNvPr id="348" name="Shape 348"/>
          <p:cNvSpPr txBox="1">
            <a:spLocks noGrp="1"/>
          </p:cNvSpPr>
          <p:nvPr>
            <p:ph type="body" idx="4294967295"/>
          </p:nvPr>
        </p:nvSpPr>
        <p:spPr>
          <a:xfrm>
            <a:off x="850625" y="1784575"/>
            <a:ext cx="7668300" cy="465300"/>
          </a:xfrm>
          <a:prstGeom prst="rect">
            <a:avLst/>
          </a:prstGeom>
          <a:noFill/>
          <a:ln>
            <a:noFill/>
          </a:ln>
        </p:spPr>
        <p:txBody>
          <a:bodyPr lIns="31425" tIns="31425" rIns="31425" bIns="31425" anchor="t" anchorCtr="0">
            <a:noAutofit/>
          </a:bodyPr>
          <a:lstStyle/>
          <a:p>
            <a:pPr marL="0" lvl="0" indent="0" rtl="0">
              <a:lnSpc>
                <a:spcPct val="150000"/>
              </a:lnSpc>
              <a:spcBef>
                <a:spcPts val="0"/>
              </a:spcBef>
              <a:buNone/>
            </a:pPr>
            <a:r>
              <a:rPr lang="en"/>
              <a:t>3. </a:t>
            </a:r>
            <a:r>
              <a:rPr lang="en">
                <a:solidFill>
                  <a:schemeClr val="dk1"/>
                </a:solidFill>
              </a:rPr>
              <a:t>CNN specific optimizations:</a:t>
            </a:r>
          </a:p>
          <a:p>
            <a:pPr marL="457200" lvl="0" indent="-342900" rtl="0">
              <a:lnSpc>
                <a:spcPct val="150000"/>
              </a:lnSpc>
              <a:spcBef>
                <a:spcPts val="0"/>
              </a:spcBef>
              <a:buClr>
                <a:schemeClr val="dk1"/>
              </a:buClr>
              <a:buSzPct val="100000"/>
            </a:pPr>
            <a:r>
              <a:rPr lang="en" sz="1800">
                <a:solidFill>
                  <a:schemeClr val="dk1"/>
                </a:solidFill>
              </a:rPr>
              <a:t>low rank approximation [CVPR’15]</a:t>
            </a:r>
          </a:p>
          <a:p>
            <a:pPr marL="457200" lvl="0" indent="-342900" rtl="0">
              <a:lnSpc>
                <a:spcPct val="150000"/>
              </a:lnSpc>
              <a:spcBef>
                <a:spcPts val="0"/>
              </a:spcBef>
              <a:buClr>
                <a:schemeClr val="dk1"/>
              </a:buClr>
              <a:buSzPct val="100000"/>
            </a:pPr>
            <a:r>
              <a:rPr lang="en" sz="1800">
                <a:solidFill>
                  <a:schemeClr val="dk1"/>
                </a:solidFill>
              </a:rPr>
              <a:t>convolution kernel separation [SparseSep, SenSys ‘16], </a:t>
            </a:r>
          </a:p>
          <a:p>
            <a:pPr marL="457200" lvl="0" indent="-342900" rtl="0">
              <a:lnSpc>
                <a:spcPct val="150000"/>
              </a:lnSpc>
              <a:spcBef>
                <a:spcPts val="0"/>
              </a:spcBef>
              <a:buClr>
                <a:schemeClr val="dk1"/>
              </a:buClr>
              <a:buSzPct val="100000"/>
            </a:pPr>
            <a:r>
              <a:rPr lang="en" sz="1800">
                <a:solidFill>
                  <a:schemeClr val="dk1"/>
                </a:solidFill>
              </a:rPr>
              <a:t>convolution layer caching [DeepMon, MobiSys ‘17], </a:t>
            </a:r>
          </a:p>
          <a:p>
            <a:pPr marL="457200" lvl="0" indent="-342900" rtl="0">
              <a:lnSpc>
                <a:spcPct val="150000"/>
              </a:lnSpc>
              <a:spcBef>
                <a:spcPts val="0"/>
              </a:spcBef>
              <a:buClr>
                <a:schemeClr val="dk1"/>
              </a:buClr>
              <a:buSzPct val="100000"/>
            </a:pPr>
            <a:r>
              <a:rPr lang="en" sz="1800">
                <a:solidFill>
                  <a:schemeClr val="dk1"/>
                </a:solidFill>
              </a:rPr>
              <a:t>depthwise separable convolutions [MobileNets, Google ‘17]</a:t>
            </a:r>
          </a:p>
          <a:p>
            <a:pPr marL="457200" lvl="0" indent="-342900" rtl="0">
              <a:lnSpc>
                <a:spcPct val="150000"/>
              </a:lnSpc>
              <a:spcBef>
                <a:spcPts val="0"/>
              </a:spcBef>
              <a:buClr>
                <a:schemeClr val="dk1"/>
              </a:buClr>
              <a:buSzPct val="100000"/>
            </a:pPr>
            <a:r>
              <a:rPr lang="en" sz="1800">
                <a:solidFill>
                  <a:schemeClr val="dk1"/>
                </a:solidFill>
              </a:rPr>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Shape 311"/>
          <p:cNvSpPr txBox="1">
            <a:spLocks noGrp="1"/>
          </p:cNvSpPr>
          <p:nvPr>
            <p:ph type="sldNum" idx="12"/>
          </p:nvPr>
        </p:nvSpPr>
        <p:spPr>
          <a:xfrm>
            <a:off x="8144398" y="4782342"/>
            <a:ext cx="534000" cy="199800"/>
          </a:xfrm>
          <a:prstGeom prst="rect">
            <a:avLst/>
          </a:prstGeom>
          <a:noFill/>
          <a:ln>
            <a:noFill/>
          </a:ln>
        </p:spPr>
        <p:txBody>
          <a:bodyPr lIns="31425" tIns="31425" rIns="31425" bIns="31425" anchor="ctr" anchorCtr="0">
            <a:noAutofit/>
          </a:bodyPr>
          <a:lstStyle/>
          <a:p>
            <a:pPr marL="0" marR="0" lvl="0" indent="0" algn="r" rtl="0">
              <a:lnSpc>
                <a:spcPct val="100000"/>
              </a:lnSpc>
              <a:spcBef>
                <a:spcPts val="0"/>
              </a:spcBef>
              <a:spcAft>
                <a:spcPts val="0"/>
              </a:spcAft>
              <a:buClr>
                <a:srgbClr val="888888"/>
              </a:buClr>
              <a:buSzPct val="25000"/>
              <a:buFont typeface="Times New Roman"/>
              <a:buNone/>
            </a:pPr>
            <a:fld id="{00000000-1234-1234-1234-123412341234}" type="slidenum">
              <a:rPr lang="en" sz="1300" b="0" i="0" u="none" strike="noStrike" cap="none">
                <a:solidFill>
                  <a:srgbClr val="888888"/>
                </a:solidFill>
                <a:latin typeface="Times New Roman"/>
                <a:ea typeface="Times New Roman"/>
                <a:cs typeface="Times New Roman"/>
                <a:sym typeface="Times New Roman"/>
              </a:rPr>
              <a:t>21</a:t>
            </a:fld>
            <a:endParaRPr lang="en" sz="1300" b="0" i="0" u="none" strike="noStrike" cap="none">
              <a:solidFill>
                <a:srgbClr val="888888"/>
              </a:solidFill>
              <a:latin typeface="Times New Roman"/>
              <a:ea typeface="Times New Roman"/>
              <a:cs typeface="Times New Roman"/>
              <a:sym typeface="Times New Roman"/>
            </a:endParaRPr>
          </a:p>
        </p:txBody>
      </p:sp>
      <p:sp>
        <p:nvSpPr>
          <p:cNvPr id="312" name="Shape 312"/>
          <p:cNvSpPr/>
          <p:nvPr/>
        </p:nvSpPr>
        <p:spPr>
          <a:xfrm>
            <a:off x="891450" y="503478"/>
            <a:ext cx="6966900" cy="605099"/>
          </a:xfrm>
          <a:prstGeom prst="rect">
            <a:avLst/>
          </a:prstGeom>
          <a:noFill/>
          <a:ln>
            <a:noFill/>
          </a:ln>
          <a:effectLst>
            <a:outerShdw blurRad="25399" dist="12700" dir="5400000" rotWithShape="0">
              <a:srgbClr val="000000">
                <a:alpha val="34900"/>
              </a:srgbClr>
            </a:outerShdw>
          </a:effectLst>
        </p:spPr>
        <p:txBody>
          <a:bodyPr lIns="31425" tIns="31425" rIns="31425" bIns="31425" anchor="t" anchorCtr="0">
            <a:noAutofit/>
          </a:bodyPr>
          <a:lstStyle/>
          <a:p>
            <a:pPr lvl="0" algn="ctr" rtl="0">
              <a:spcBef>
                <a:spcPts val="0"/>
              </a:spcBef>
              <a:buClr>
                <a:schemeClr val="dk1"/>
              </a:buClr>
              <a:buSzPct val="25000"/>
              <a:buFont typeface="Times New Roman"/>
              <a:buNone/>
            </a:pPr>
            <a:r>
              <a:rPr lang="en" sz="3200">
                <a:solidFill>
                  <a:schemeClr val="dk1"/>
                </a:solidFill>
                <a:latin typeface="Times New Roman"/>
                <a:ea typeface="Times New Roman"/>
                <a:cs typeface="Times New Roman"/>
                <a:sym typeface="Times New Roman"/>
              </a:rPr>
              <a:t>GPU Offloading Is Not Always Better</a:t>
            </a:r>
          </a:p>
        </p:txBody>
      </p:sp>
      <p:pic>
        <p:nvPicPr>
          <p:cNvPr id="313" name="Shape 313" descr="time_util_cpu.png"/>
          <p:cNvPicPr preferRelativeResize="0"/>
          <p:nvPr/>
        </p:nvPicPr>
        <p:blipFill rotWithShape="1">
          <a:blip r:embed="rId3">
            <a:alphaModFix/>
          </a:blip>
          <a:srcRect/>
          <a:stretch/>
        </p:blipFill>
        <p:spPr>
          <a:xfrm>
            <a:off x="1012374" y="1361562"/>
            <a:ext cx="4191756" cy="3143824"/>
          </a:xfrm>
          <a:prstGeom prst="rect">
            <a:avLst/>
          </a:prstGeom>
          <a:noFill/>
          <a:ln>
            <a:noFill/>
          </a:ln>
        </p:spPr>
      </p:pic>
      <p:sp>
        <p:nvSpPr>
          <p:cNvPr id="314" name="Shape 314"/>
          <p:cNvSpPr txBox="1"/>
          <p:nvPr/>
        </p:nvSpPr>
        <p:spPr>
          <a:xfrm>
            <a:off x="721737" y="4349500"/>
            <a:ext cx="4773000" cy="714300"/>
          </a:xfrm>
          <a:prstGeom prst="rect">
            <a:avLst/>
          </a:prstGeom>
          <a:noFill/>
          <a:ln>
            <a:noFill/>
          </a:ln>
        </p:spPr>
        <p:txBody>
          <a:bodyPr lIns="91425" tIns="91425" rIns="91425" bIns="91425" anchor="ctr" anchorCtr="0">
            <a:noAutofit/>
          </a:bodyPr>
          <a:lstStyle/>
          <a:p>
            <a:pPr lvl="0" algn="ctr" rtl="0">
              <a:spcBef>
                <a:spcPts val="0"/>
              </a:spcBef>
              <a:buNone/>
            </a:pPr>
            <a:r>
              <a:rPr lang="en">
                <a:solidFill>
                  <a:schemeClr val="dk1"/>
                </a:solidFill>
                <a:latin typeface="Times New Roman"/>
                <a:ea typeface="Times New Roman"/>
                <a:cs typeface="Times New Roman"/>
                <a:sym typeface="Times New Roman"/>
              </a:rPr>
              <a:t>Time of running the LSTM model </a:t>
            </a:r>
          </a:p>
          <a:p>
            <a:pPr lvl="0" algn="ctr" rtl="0">
              <a:spcBef>
                <a:spcPts val="0"/>
              </a:spcBef>
              <a:buNone/>
            </a:pPr>
            <a:r>
              <a:rPr lang="en">
                <a:solidFill>
                  <a:schemeClr val="dk1"/>
                </a:solidFill>
                <a:latin typeface="Times New Roman"/>
                <a:ea typeface="Times New Roman"/>
                <a:cs typeface="Times New Roman"/>
                <a:sym typeface="Times New Roman"/>
              </a:rPr>
              <a:t>on the GPU and  CPU under different load</a:t>
            </a:r>
          </a:p>
        </p:txBody>
      </p:sp>
      <p:sp>
        <p:nvSpPr>
          <p:cNvPr id="315" name="Shape 315"/>
          <p:cNvSpPr txBox="1"/>
          <p:nvPr/>
        </p:nvSpPr>
        <p:spPr>
          <a:xfrm>
            <a:off x="5331000" y="2775850"/>
            <a:ext cx="3225000" cy="1224600"/>
          </a:xfrm>
          <a:prstGeom prst="rect">
            <a:avLst/>
          </a:prstGeom>
          <a:noFill/>
          <a:ln>
            <a:noFill/>
          </a:ln>
        </p:spPr>
        <p:txBody>
          <a:bodyPr lIns="91425" tIns="91425" rIns="91425" bIns="91425" anchor="ctr" anchorCtr="0">
            <a:noAutofit/>
          </a:bodyPr>
          <a:lstStyle/>
          <a:p>
            <a:pPr lvl="0" rtl="0">
              <a:spcBef>
                <a:spcPts val="0"/>
              </a:spcBef>
              <a:buNone/>
            </a:pPr>
            <a:r>
              <a:rPr lang="en" sz="1600">
                <a:solidFill>
                  <a:srgbClr val="222222"/>
                </a:solidFill>
                <a:latin typeface="Times New Roman"/>
                <a:ea typeface="Times New Roman"/>
                <a:cs typeface="Times New Roman"/>
                <a:sym typeface="Times New Roman"/>
              </a:rPr>
              <a:t>✔ </a:t>
            </a:r>
            <a:r>
              <a:rPr lang="en" sz="1600">
                <a:solidFill>
                  <a:schemeClr val="dk1"/>
                </a:solidFill>
                <a:latin typeface="Times New Roman"/>
                <a:ea typeface="Times New Roman"/>
                <a:cs typeface="Times New Roman"/>
                <a:sym typeface="Times New Roman"/>
              </a:rPr>
              <a:t>GPU offloading is better during for low and medium load. But under high load, it’s better to run on the CPU</a:t>
            </a:r>
          </a:p>
        </p:txBody>
      </p:sp>
      <p:sp>
        <p:nvSpPr>
          <p:cNvPr id="316" name="Shape 316"/>
          <p:cNvSpPr txBox="1"/>
          <p:nvPr/>
        </p:nvSpPr>
        <p:spPr>
          <a:xfrm>
            <a:off x="5331000" y="1775275"/>
            <a:ext cx="3347400" cy="825000"/>
          </a:xfrm>
          <a:prstGeom prst="rect">
            <a:avLst/>
          </a:prstGeom>
          <a:noFill/>
          <a:ln>
            <a:noFill/>
          </a:ln>
        </p:spPr>
        <p:txBody>
          <a:bodyPr lIns="91425" tIns="91425" rIns="91425" bIns="91425" anchor="ctr" anchorCtr="0">
            <a:noAutofit/>
          </a:bodyPr>
          <a:lstStyle/>
          <a:p>
            <a:pPr lvl="0" rtl="0">
              <a:spcBef>
                <a:spcPts val="0"/>
              </a:spcBef>
              <a:buNone/>
            </a:pPr>
            <a:r>
              <a:rPr lang="en" sz="1600">
                <a:solidFill>
                  <a:srgbClr val="222222"/>
                </a:solidFill>
                <a:latin typeface="Times New Roman"/>
                <a:ea typeface="Times New Roman"/>
                <a:cs typeface="Times New Roman"/>
                <a:sym typeface="Times New Roman"/>
              </a:rPr>
              <a:t>✔ Time to run the model increases as </a:t>
            </a:r>
            <a:r>
              <a:rPr lang="en" sz="1600">
                <a:solidFill>
                  <a:schemeClr val="dk1"/>
                </a:solidFill>
                <a:latin typeface="Times New Roman"/>
                <a:ea typeface="Times New Roman"/>
                <a:cs typeface="Times New Roman"/>
                <a:sym typeface="Times New Roman"/>
              </a:rPr>
              <a:t>CPU/GPU load increases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6"/>
                                        </p:tgtEl>
                                        <p:attrNameLst>
                                          <p:attrName>style.visibility</p:attrName>
                                        </p:attrNameLst>
                                      </p:cBhvr>
                                      <p:to>
                                        <p:strVal val="visible"/>
                                      </p:to>
                                    </p:set>
                                    <p:animEffect transition="in" filter="fade">
                                      <p:cBhvr>
                                        <p:cTn id="7" dur="500"/>
                                        <p:tgtEl>
                                          <p:spTgt spid="3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5"/>
                                        </p:tgtEl>
                                        <p:attrNameLst>
                                          <p:attrName>style.visibility</p:attrName>
                                        </p:attrNameLst>
                                      </p:cBhvr>
                                      <p:to>
                                        <p:strVal val="visible"/>
                                      </p:to>
                                    </p:set>
                                    <p:animEffect transition="in" filter="fade">
                                      <p:cBhvr>
                                        <p:cTn id="12" dur="500"/>
                                        <p:tgtEl>
                                          <p:spTgt spid="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sldNum" idx="12"/>
          </p:nvPr>
        </p:nvSpPr>
        <p:spPr>
          <a:xfrm>
            <a:off x="8144398" y="4782342"/>
            <a:ext cx="534000" cy="199800"/>
          </a:xfrm>
          <a:prstGeom prst="rect">
            <a:avLst/>
          </a:prstGeom>
          <a:noFill/>
          <a:ln>
            <a:noFill/>
          </a:ln>
        </p:spPr>
        <p:txBody>
          <a:bodyPr lIns="31425" tIns="31425" rIns="31425" bIns="31425" anchor="ctr" anchorCtr="0">
            <a:noAutofit/>
          </a:bodyPr>
          <a:lstStyle/>
          <a:p>
            <a:pPr marL="0" marR="0" lvl="0" indent="0" algn="r" rtl="0">
              <a:lnSpc>
                <a:spcPct val="100000"/>
              </a:lnSpc>
              <a:spcBef>
                <a:spcPts val="0"/>
              </a:spcBef>
              <a:spcAft>
                <a:spcPts val="0"/>
              </a:spcAft>
              <a:buClr>
                <a:srgbClr val="888888"/>
              </a:buClr>
              <a:buSzPct val="25000"/>
              <a:buFont typeface="Times New Roman"/>
              <a:buNone/>
            </a:pPr>
            <a:fld id="{00000000-1234-1234-1234-123412341234}" type="slidenum">
              <a:rPr lang="en" sz="1300" b="0" i="0" u="none" strike="noStrike" cap="none">
                <a:solidFill>
                  <a:srgbClr val="888888"/>
                </a:solidFill>
                <a:latin typeface="Times New Roman"/>
                <a:ea typeface="Times New Roman"/>
                <a:cs typeface="Times New Roman"/>
                <a:sym typeface="Times New Roman"/>
              </a:rPr>
              <a:t>22</a:t>
            </a:fld>
            <a:endParaRPr lang="en" sz="1300" b="0" i="0" u="none" strike="noStrike" cap="none">
              <a:solidFill>
                <a:srgbClr val="888888"/>
              </a:solidFill>
              <a:latin typeface="Times New Roman"/>
              <a:ea typeface="Times New Roman"/>
              <a:cs typeface="Times New Roman"/>
              <a:sym typeface="Times New Roman"/>
            </a:endParaRPr>
          </a:p>
        </p:txBody>
      </p:sp>
      <p:sp>
        <p:nvSpPr>
          <p:cNvPr id="112" name="Shape 112"/>
          <p:cNvSpPr/>
          <p:nvPr/>
        </p:nvSpPr>
        <p:spPr>
          <a:xfrm>
            <a:off x="492370" y="607224"/>
            <a:ext cx="8186028" cy="624599"/>
          </a:xfrm>
          <a:prstGeom prst="rect">
            <a:avLst/>
          </a:prstGeom>
          <a:noFill/>
          <a:ln>
            <a:noFill/>
          </a:ln>
          <a:effectLst>
            <a:outerShdw blurRad="25399" dist="12700" dir="5400000" rotWithShape="0">
              <a:srgbClr val="000000">
                <a:alpha val="34900"/>
              </a:srgbClr>
            </a:outerShdw>
          </a:effectLst>
        </p:spPr>
        <p:txBody>
          <a:bodyPr lIns="31425" tIns="31425" rIns="31425" bIns="31425" anchor="t" anchorCtr="0">
            <a:noAutofit/>
          </a:bodyPr>
          <a:lstStyle/>
          <a:p>
            <a:pPr marL="0" marR="0" lvl="0" indent="0" algn="ctr" rtl="0">
              <a:lnSpc>
                <a:spcPct val="100000"/>
              </a:lnSpc>
              <a:spcBef>
                <a:spcPts val="0"/>
              </a:spcBef>
              <a:spcAft>
                <a:spcPts val="0"/>
              </a:spcAft>
              <a:buClr>
                <a:schemeClr val="dk1"/>
              </a:buClr>
              <a:buSzPct val="25000"/>
              <a:buFont typeface="Times New Roman"/>
              <a:buNone/>
            </a:pPr>
            <a:r>
              <a:rPr lang="en" sz="3200" dirty="0">
                <a:solidFill>
                  <a:schemeClr val="dk1"/>
                </a:solidFill>
                <a:latin typeface="Times New Roman"/>
                <a:ea typeface="Times New Roman"/>
                <a:cs typeface="Times New Roman"/>
                <a:sym typeface="Times New Roman"/>
              </a:rPr>
              <a:t>RNNs Are </a:t>
            </a:r>
            <a:r>
              <a:rPr lang="en-US" sz="3200" dirty="0" smtClean="0">
                <a:solidFill>
                  <a:schemeClr val="dk1"/>
                </a:solidFill>
                <a:latin typeface="Times New Roman"/>
                <a:ea typeface="Times New Roman"/>
                <a:cs typeface="Times New Roman"/>
                <a:sym typeface="Times New Roman"/>
              </a:rPr>
              <a:t>Well Suited </a:t>
            </a:r>
            <a:r>
              <a:rPr lang="en" sz="3200" dirty="0" smtClean="0">
                <a:solidFill>
                  <a:schemeClr val="dk1"/>
                </a:solidFill>
                <a:latin typeface="Times New Roman"/>
                <a:ea typeface="Times New Roman"/>
                <a:cs typeface="Times New Roman"/>
                <a:sym typeface="Times New Roman"/>
              </a:rPr>
              <a:t>For </a:t>
            </a:r>
            <a:r>
              <a:rPr lang="en" sz="3200" dirty="0">
                <a:solidFill>
                  <a:schemeClr val="dk1"/>
                </a:solidFill>
                <a:latin typeface="Times New Roman"/>
                <a:ea typeface="Times New Roman"/>
                <a:cs typeface="Times New Roman"/>
                <a:sym typeface="Times New Roman"/>
              </a:rPr>
              <a:t>Sequential Data</a:t>
            </a:r>
          </a:p>
        </p:txBody>
      </p:sp>
      <p:pic>
        <p:nvPicPr>
          <p:cNvPr id="71" name="seq2seq.mp4">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1090661" y="1231823"/>
            <a:ext cx="6486827" cy="3291840"/>
          </a:xfrm>
          <a:prstGeom prst="rect">
            <a:avLst/>
          </a:prstGeom>
        </p:spPr>
      </p:pic>
      <p:sp>
        <p:nvSpPr>
          <p:cNvPr id="72" name="Rectangle 71"/>
          <p:cNvSpPr/>
          <p:nvPr/>
        </p:nvSpPr>
        <p:spPr>
          <a:xfrm>
            <a:off x="3574473" y="4566898"/>
            <a:ext cx="1316182" cy="215444"/>
          </a:xfrm>
          <a:prstGeom prst="rect">
            <a:avLst/>
          </a:prstGeom>
        </p:spPr>
        <p:txBody>
          <a:bodyPr wrap="square">
            <a:spAutoFit/>
          </a:bodyPr>
          <a:lstStyle/>
          <a:p>
            <a:r>
              <a:rPr lang="en-US" sz="800" dirty="0">
                <a:latin typeface="Arial" charset="0"/>
              </a:rPr>
              <a:t>Credit: </a:t>
            </a:r>
            <a:r>
              <a:rPr lang="en-US" sz="800" u="sng">
                <a:latin typeface="Arial" charset="0"/>
                <a:hlinkClick r:id="rId6"/>
              </a:rPr>
              <a:t>Google </a:t>
            </a:r>
            <a:r>
              <a:rPr lang="en-US" sz="800" u="sng" smtClean="0">
                <a:latin typeface="Arial" charset="0"/>
                <a:hlinkClick r:id="rId6"/>
              </a:rPr>
              <a:t>Seq2Seq</a:t>
            </a:r>
            <a:endParaRPr lang="en-US" dirty="0"/>
          </a:p>
        </p:txBody>
      </p:sp>
    </p:spTree>
    <p:extLst>
      <p:ext uri="{BB962C8B-B14F-4D97-AF65-F5344CB8AC3E}">
        <p14:creationId xmlns:p14="http://schemas.microsoft.com/office/powerpoint/2010/main" val="162721959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1"/>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1"/>
                                        </p:tgtEl>
                                      </p:cBhvr>
                                    </p:cmd>
                                  </p:childTnLst>
                                </p:cTn>
                              </p:par>
                            </p:childTnLst>
                          </p:cTn>
                        </p:par>
                      </p:childTnLst>
                    </p:cTn>
                  </p:par>
                </p:childTnLst>
              </p:cTn>
              <p:nextCondLst>
                <p:cond evt="onClick" delay="0">
                  <p:tgtEl>
                    <p:spTgt spid="71"/>
                  </p:tgtEl>
                </p:cond>
              </p:nextCondLst>
            </p:seq>
            <p:video>
              <p:cMediaNode vol="80000">
                <p:cTn id="7" fill="hold" display="0">
                  <p:stCondLst>
                    <p:cond delay="indefinite"/>
                  </p:stCondLst>
                </p:cTn>
                <p:tgtEl>
                  <p:spTgt spid="71"/>
                </p:tgtEl>
              </p:cMediaNode>
            </p:vide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p:nvPr/>
        </p:nvSpPr>
        <p:spPr>
          <a:xfrm>
            <a:off x="850625" y="607227"/>
            <a:ext cx="6966900" cy="557099"/>
          </a:xfrm>
          <a:prstGeom prst="rect">
            <a:avLst/>
          </a:prstGeom>
          <a:noFill/>
          <a:ln>
            <a:noFill/>
          </a:ln>
          <a:effectLst>
            <a:outerShdw blurRad="25399" dist="12700" dir="5400000" rotWithShape="0">
              <a:srgbClr val="000000">
                <a:alpha val="34900"/>
              </a:srgbClr>
            </a:outerShdw>
          </a:effectLst>
        </p:spPr>
        <p:txBody>
          <a:bodyPr lIns="31425" tIns="31425" rIns="31425" bIns="31425" anchor="t" anchorCtr="0">
            <a:noAutofit/>
          </a:bodyPr>
          <a:lstStyle/>
          <a:p>
            <a:pPr marL="0" marR="0" lvl="0" indent="0" algn="ctr" rtl="0">
              <a:lnSpc>
                <a:spcPct val="100000"/>
              </a:lnSpc>
              <a:spcBef>
                <a:spcPts val="0"/>
              </a:spcBef>
              <a:spcAft>
                <a:spcPts val="0"/>
              </a:spcAft>
              <a:buClr>
                <a:schemeClr val="dk1"/>
              </a:buClr>
              <a:buSzPct val="25000"/>
              <a:buFont typeface="Times New Roman"/>
              <a:buNone/>
            </a:pPr>
            <a:r>
              <a:rPr lang="en" sz="3200" dirty="0">
                <a:solidFill>
                  <a:schemeClr val="dk1"/>
                </a:solidFill>
                <a:latin typeface="Times New Roman"/>
                <a:ea typeface="Times New Roman"/>
                <a:cs typeface="Times New Roman"/>
                <a:sym typeface="Times New Roman"/>
              </a:rPr>
              <a:t>Why We Need Deep Learning On Mobile</a:t>
            </a:r>
          </a:p>
        </p:txBody>
      </p:sp>
      <p:sp>
        <p:nvSpPr>
          <p:cNvPr id="66" name="Shape 66"/>
          <p:cNvSpPr/>
          <p:nvPr/>
        </p:nvSpPr>
        <p:spPr>
          <a:xfrm>
            <a:off x="1170777" y="1679725"/>
            <a:ext cx="3286800" cy="406200"/>
          </a:xfrm>
          <a:prstGeom prst="rect">
            <a:avLst/>
          </a:prstGeom>
          <a:noFill/>
          <a:ln>
            <a:noFill/>
          </a:ln>
          <a:effectLst>
            <a:outerShdw blurRad="25399" dist="12700" dir="5400000" rotWithShape="0">
              <a:srgbClr val="000000">
                <a:alpha val="34900"/>
              </a:srgbClr>
            </a:outerShdw>
          </a:effectLst>
        </p:spPr>
        <p:txBody>
          <a:bodyPr lIns="31425" tIns="31425" rIns="31425" bIns="31425" anchor="t" anchorCtr="0">
            <a:noAutofit/>
          </a:bodyPr>
          <a:lstStyle/>
          <a:p>
            <a:pPr lvl="0" algn="ctr" rtl="0">
              <a:spcBef>
                <a:spcPts val="0"/>
              </a:spcBef>
              <a:buClr>
                <a:schemeClr val="dk1"/>
              </a:buClr>
              <a:buSzPct val="25000"/>
              <a:buFont typeface="Times New Roman"/>
              <a:buNone/>
            </a:pPr>
            <a:r>
              <a:rPr lang="en" sz="3100">
                <a:solidFill>
                  <a:schemeClr val="dk1"/>
                </a:solidFill>
                <a:latin typeface="Times New Roman"/>
                <a:ea typeface="Times New Roman"/>
                <a:cs typeface="Times New Roman"/>
                <a:sym typeface="Times New Roman"/>
              </a:rPr>
              <a:t>Availability</a:t>
            </a:r>
          </a:p>
          <a:p>
            <a:pPr marL="0" marR="0" lvl="0" indent="0" algn="ctr" rtl="0">
              <a:lnSpc>
                <a:spcPct val="100000"/>
              </a:lnSpc>
              <a:spcBef>
                <a:spcPts val="0"/>
              </a:spcBef>
              <a:spcAft>
                <a:spcPts val="0"/>
              </a:spcAft>
              <a:buClr>
                <a:srgbClr val="000000"/>
              </a:buClr>
              <a:buFont typeface="Times New Roman"/>
              <a:buNone/>
            </a:pPr>
            <a:endParaRPr sz="3100">
              <a:latin typeface="Times New Roman"/>
              <a:ea typeface="Times New Roman"/>
              <a:cs typeface="Times New Roman"/>
              <a:sym typeface="Times New Roman"/>
            </a:endParaRPr>
          </a:p>
        </p:txBody>
      </p:sp>
      <p:sp>
        <p:nvSpPr>
          <p:cNvPr id="67" name="Shape 67"/>
          <p:cNvSpPr/>
          <p:nvPr/>
        </p:nvSpPr>
        <p:spPr>
          <a:xfrm>
            <a:off x="4622402" y="1679725"/>
            <a:ext cx="3286800" cy="406200"/>
          </a:xfrm>
          <a:prstGeom prst="rect">
            <a:avLst/>
          </a:prstGeom>
          <a:noFill/>
          <a:ln>
            <a:noFill/>
          </a:ln>
          <a:effectLst>
            <a:outerShdw blurRad="25399" dist="12700" dir="5400000" rotWithShape="0">
              <a:srgbClr val="000000">
                <a:alpha val="34900"/>
              </a:srgbClr>
            </a:outerShdw>
          </a:effectLst>
        </p:spPr>
        <p:txBody>
          <a:bodyPr lIns="31425" tIns="31425" rIns="31425" bIns="31425" anchor="t" anchorCtr="0">
            <a:noAutofit/>
          </a:bodyPr>
          <a:lstStyle/>
          <a:p>
            <a:pPr lvl="0" algn="ctr" rtl="0">
              <a:spcBef>
                <a:spcPts val="0"/>
              </a:spcBef>
              <a:buClr>
                <a:schemeClr val="dk1"/>
              </a:buClr>
              <a:buSzPct val="25000"/>
              <a:buFont typeface="Times New Roman"/>
              <a:buNone/>
            </a:pPr>
            <a:r>
              <a:rPr lang="en" sz="3100">
                <a:solidFill>
                  <a:schemeClr val="dk1"/>
                </a:solidFill>
                <a:latin typeface="Times New Roman"/>
                <a:ea typeface="Times New Roman"/>
                <a:cs typeface="Times New Roman"/>
                <a:sym typeface="Times New Roman"/>
              </a:rPr>
              <a:t>Privacy</a:t>
            </a:r>
          </a:p>
          <a:p>
            <a:pPr marL="0" marR="0" lvl="0" indent="0" algn="ctr" rtl="0">
              <a:lnSpc>
                <a:spcPct val="100000"/>
              </a:lnSpc>
              <a:spcBef>
                <a:spcPts val="0"/>
              </a:spcBef>
              <a:spcAft>
                <a:spcPts val="0"/>
              </a:spcAft>
              <a:buClr>
                <a:srgbClr val="000000"/>
              </a:buClr>
              <a:buFont typeface="Times New Roman"/>
              <a:buNone/>
            </a:pPr>
            <a:endParaRPr sz="3100">
              <a:latin typeface="Times New Roman"/>
              <a:ea typeface="Times New Roman"/>
              <a:cs typeface="Times New Roman"/>
              <a:sym typeface="Times New Roman"/>
            </a:endParaRPr>
          </a:p>
        </p:txBody>
      </p:sp>
      <p:pic>
        <p:nvPicPr>
          <p:cNvPr id="68" name="Shape 68" descr="IMG_0377.PNG"/>
          <p:cNvPicPr preferRelativeResize="0"/>
          <p:nvPr/>
        </p:nvPicPr>
        <p:blipFill rotWithShape="1">
          <a:blip r:embed="rId3">
            <a:alphaModFix/>
          </a:blip>
          <a:srcRect/>
          <a:stretch/>
        </p:blipFill>
        <p:spPr>
          <a:xfrm>
            <a:off x="1355699" y="2297675"/>
            <a:ext cx="2775799" cy="2098800"/>
          </a:xfrm>
          <a:prstGeom prst="rect">
            <a:avLst/>
          </a:prstGeom>
          <a:noFill/>
          <a:ln>
            <a:noFill/>
          </a:ln>
        </p:spPr>
      </p:pic>
      <p:pic>
        <p:nvPicPr>
          <p:cNvPr id="70" name="Shape 70" descr="wearable-health-monitoring.png"/>
          <p:cNvPicPr preferRelativeResize="0"/>
          <p:nvPr/>
        </p:nvPicPr>
        <p:blipFill rotWithShape="1">
          <a:blip r:embed="rId4">
            <a:alphaModFix/>
          </a:blip>
          <a:srcRect t="5822" b="5822"/>
          <a:stretch/>
        </p:blipFill>
        <p:spPr>
          <a:xfrm>
            <a:off x="5221100" y="2221475"/>
            <a:ext cx="2338949" cy="2098798"/>
          </a:xfrm>
          <a:prstGeom prst="rect">
            <a:avLst/>
          </a:prstGeom>
          <a:noFill/>
          <a:ln>
            <a:noFill/>
          </a:ln>
        </p:spPr>
      </p:pic>
      <p:sp>
        <p:nvSpPr>
          <p:cNvPr id="71" name="Shape 71"/>
          <p:cNvSpPr txBox="1"/>
          <p:nvPr/>
        </p:nvSpPr>
        <p:spPr>
          <a:xfrm>
            <a:off x="5968025" y="4412225"/>
            <a:ext cx="845100" cy="250800"/>
          </a:xfrm>
          <a:prstGeom prst="rect">
            <a:avLst/>
          </a:prstGeom>
          <a:noFill/>
          <a:ln>
            <a:noFill/>
          </a:ln>
        </p:spPr>
        <p:txBody>
          <a:bodyPr lIns="91425" tIns="91425" rIns="91425" bIns="91425" anchor="t" anchorCtr="0">
            <a:noAutofit/>
          </a:bodyPr>
          <a:lstStyle/>
          <a:p>
            <a:pPr lvl="0" rtl="0">
              <a:spcBef>
                <a:spcPts val="0"/>
              </a:spcBef>
              <a:buNone/>
            </a:pPr>
            <a:r>
              <a:rPr lang="en" sz="600"/>
              <a:t>Credit: </a:t>
            </a:r>
            <a:r>
              <a:rPr lang="en" sz="600" u="sng">
                <a:hlinkClick r:id="rId5"/>
              </a:rPr>
              <a:t>HealthCare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sldNum" idx="12"/>
          </p:nvPr>
        </p:nvSpPr>
        <p:spPr>
          <a:xfrm>
            <a:off x="8144398" y="4782342"/>
            <a:ext cx="534000" cy="199800"/>
          </a:xfrm>
          <a:prstGeom prst="rect">
            <a:avLst/>
          </a:prstGeom>
          <a:noFill/>
          <a:ln>
            <a:noFill/>
          </a:ln>
        </p:spPr>
        <p:txBody>
          <a:bodyPr lIns="31425" tIns="31425" rIns="31425" bIns="31425" anchor="ctr" anchorCtr="0">
            <a:noAutofit/>
          </a:bodyPr>
          <a:lstStyle/>
          <a:p>
            <a:pPr marL="0" marR="0" lvl="0" indent="0" algn="r" rtl="0">
              <a:lnSpc>
                <a:spcPct val="100000"/>
              </a:lnSpc>
              <a:spcBef>
                <a:spcPts val="0"/>
              </a:spcBef>
              <a:spcAft>
                <a:spcPts val="0"/>
              </a:spcAft>
              <a:buClr>
                <a:srgbClr val="888888"/>
              </a:buClr>
              <a:buSzPct val="25000"/>
              <a:buFont typeface="Times New Roman"/>
              <a:buNone/>
            </a:pPr>
            <a:fld id="{00000000-1234-1234-1234-123412341234}" type="slidenum">
              <a:rPr lang="en" sz="1300" b="0" i="0" u="none" strike="noStrike" cap="none">
                <a:solidFill>
                  <a:srgbClr val="888888"/>
                </a:solidFill>
                <a:latin typeface="Times New Roman"/>
                <a:ea typeface="Times New Roman"/>
                <a:cs typeface="Times New Roman"/>
                <a:sym typeface="Times New Roman"/>
              </a:rPr>
              <a:t>4</a:t>
            </a:fld>
            <a:endParaRPr lang="en" sz="1300" b="0" i="0" u="none" strike="noStrike" cap="none">
              <a:solidFill>
                <a:srgbClr val="888888"/>
              </a:solidFill>
              <a:latin typeface="Times New Roman"/>
              <a:ea typeface="Times New Roman"/>
              <a:cs typeface="Times New Roman"/>
              <a:sym typeface="Times New Roman"/>
            </a:endParaRPr>
          </a:p>
        </p:txBody>
      </p:sp>
      <p:sp>
        <p:nvSpPr>
          <p:cNvPr id="77" name="Shape 77"/>
          <p:cNvSpPr txBox="1"/>
          <p:nvPr/>
        </p:nvSpPr>
        <p:spPr>
          <a:xfrm>
            <a:off x="1598550" y="2412600"/>
            <a:ext cx="1354200" cy="318300"/>
          </a:xfrm>
          <a:prstGeom prst="rect">
            <a:avLst/>
          </a:prstGeom>
          <a:noFill/>
          <a:ln>
            <a:noFill/>
          </a:ln>
        </p:spPr>
        <p:txBody>
          <a:bodyPr lIns="91425" tIns="91425" rIns="91425" bIns="91425" anchor="t" anchorCtr="0">
            <a:noAutofit/>
          </a:bodyPr>
          <a:lstStyle/>
          <a:p>
            <a:pPr lvl="0" rtl="0">
              <a:spcBef>
                <a:spcPts val="0"/>
              </a:spcBef>
              <a:buNone/>
            </a:pPr>
            <a:r>
              <a:rPr lang="en" sz="600"/>
              <a:t>Credit: </a:t>
            </a:r>
            <a:r>
              <a:rPr lang="en" sz="600" u="sng">
                <a:hlinkClick r:id="rId3"/>
              </a:rPr>
              <a:t>Tian</a:t>
            </a:r>
          </a:p>
        </p:txBody>
      </p:sp>
      <p:sp>
        <p:nvSpPr>
          <p:cNvPr id="78" name="Shape 78"/>
          <p:cNvSpPr/>
          <p:nvPr/>
        </p:nvSpPr>
        <p:spPr>
          <a:xfrm>
            <a:off x="850625" y="607226"/>
            <a:ext cx="6966900" cy="507899"/>
          </a:xfrm>
          <a:prstGeom prst="rect">
            <a:avLst/>
          </a:prstGeom>
          <a:noFill/>
          <a:ln>
            <a:noFill/>
          </a:ln>
          <a:effectLst>
            <a:outerShdw blurRad="25399" dist="12700" dir="5400000" rotWithShape="0">
              <a:srgbClr val="000000">
                <a:alpha val="34900"/>
              </a:srgbClr>
            </a:outerShdw>
          </a:effectLst>
        </p:spPr>
        <p:txBody>
          <a:bodyPr lIns="31425" tIns="31425" rIns="31425" bIns="31425" anchor="t" anchorCtr="0">
            <a:noAutofit/>
          </a:bodyPr>
          <a:lstStyle/>
          <a:p>
            <a:pPr marL="0" marR="0" lvl="0" indent="0" algn="ctr" rtl="0">
              <a:lnSpc>
                <a:spcPct val="100000"/>
              </a:lnSpc>
              <a:spcBef>
                <a:spcPts val="0"/>
              </a:spcBef>
              <a:spcAft>
                <a:spcPts val="0"/>
              </a:spcAft>
              <a:buClr>
                <a:schemeClr val="dk1"/>
              </a:buClr>
              <a:buSzPct val="25000"/>
              <a:buFont typeface="Times New Roman"/>
              <a:buNone/>
            </a:pPr>
            <a:r>
              <a:rPr lang="en" sz="3200">
                <a:solidFill>
                  <a:schemeClr val="dk1"/>
                </a:solidFill>
                <a:latin typeface="Times New Roman"/>
                <a:ea typeface="Times New Roman"/>
                <a:cs typeface="Times New Roman"/>
                <a:sym typeface="Times New Roman"/>
              </a:rPr>
              <a:t>Existing Solutions Focus On Vision/CNN</a:t>
            </a:r>
          </a:p>
          <a:p>
            <a:pPr marL="0" marR="0" lvl="0" indent="0" algn="ctr" rtl="0">
              <a:lnSpc>
                <a:spcPct val="100000"/>
              </a:lnSpc>
              <a:spcBef>
                <a:spcPts val="0"/>
              </a:spcBef>
              <a:spcAft>
                <a:spcPts val="0"/>
              </a:spcAft>
              <a:buClr>
                <a:srgbClr val="000000"/>
              </a:buClr>
              <a:buFont typeface="Times New Roman"/>
              <a:buNone/>
            </a:pPr>
            <a:endParaRPr sz="3200">
              <a:latin typeface="Times New Roman"/>
              <a:ea typeface="Times New Roman"/>
              <a:cs typeface="Times New Roman"/>
              <a:sym typeface="Times New Roman"/>
            </a:endParaRPr>
          </a:p>
        </p:txBody>
      </p:sp>
      <p:pic>
        <p:nvPicPr>
          <p:cNvPr id="79" name="Shape 79" descr="Screenshot 2017-06-14 17.00.07.png"/>
          <p:cNvPicPr preferRelativeResize="0"/>
          <p:nvPr/>
        </p:nvPicPr>
        <p:blipFill>
          <a:blip r:embed="rId4">
            <a:alphaModFix/>
          </a:blip>
          <a:stretch>
            <a:fillRect/>
          </a:stretch>
        </p:blipFill>
        <p:spPr>
          <a:xfrm>
            <a:off x="527947" y="1898987"/>
            <a:ext cx="2312949" cy="1706625"/>
          </a:xfrm>
          <a:prstGeom prst="rect">
            <a:avLst/>
          </a:prstGeom>
          <a:noFill/>
          <a:ln>
            <a:noFill/>
          </a:ln>
        </p:spPr>
      </p:pic>
      <p:pic>
        <p:nvPicPr>
          <p:cNvPr id="80" name="Shape 80"/>
          <p:cNvPicPr preferRelativeResize="0"/>
          <p:nvPr/>
        </p:nvPicPr>
        <p:blipFill>
          <a:blip r:embed="rId5">
            <a:alphaModFix/>
          </a:blip>
          <a:stretch>
            <a:fillRect/>
          </a:stretch>
        </p:blipFill>
        <p:spPr>
          <a:xfrm>
            <a:off x="6022972" y="1898999"/>
            <a:ext cx="2121415" cy="2126962"/>
          </a:xfrm>
          <a:prstGeom prst="rect">
            <a:avLst/>
          </a:prstGeom>
          <a:noFill/>
          <a:ln>
            <a:noFill/>
          </a:ln>
        </p:spPr>
      </p:pic>
      <p:sp>
        <p:nvSpPr>
          <p:cNvPr id="81" name="Shape 81"/>
          <p:cNvSpPr txBox="1"/>
          <p:nvPr/>
        </p:nvSpPr>
        <p:spPr>
          <a:xfrm>
            <a:off x="569775" y="1412100"/>
            <a:ext cx="2229300" cy="406200"/>
          </a:xfrm>
          <a:prstGeom prst="rect">
            <a:avLst/>
          </a:prstGeom>
          <a:noFill/>
          <a:ln>
            <a:noFill/>
          </a:ln>
        </p:spPr>
        <p:txBody>
          <a:bodyPr lIns="91425" tIns="91425" rIns="91425" bIns="91425" anchor="ctr" anchorCtr="0">
            <a:noAutofit/>
          </a:bodyPr>
          <a:lstStyle/>
          <a:p>
            <a:pPr lvl="0" algn="l">
              <a:spcBef>
                <a:spcPts val="0"/>
              </a:spcBef>
              <a:buNone/>
            </a:pPr>
            <a:r>
              <a:rPr lang="en" sz="1800">
                <a:latin typeface="Times New Roman"/>
                <a:ea typeface="Times New Roman"/>
                <a:cs typeface="Times New Roman"/>
                <a:sym typeface="Times New Roman"/>
              </a:rPr>
              <a:t>CNNDroid </a:t>
            </a:r>
            <a:r>
              <a:rPr lang="en">
                <a:latin typeface="Times New Roman"/>
                <a:ea typeface="Times New Roman"/>
                <a:cs typeface="Times New Roman"/>
                <a:sym typeface="Times New Roman"/>
              </a:rPr>
              <a:t>[MM ‘16]</a:t>
            </a:r>
          </a:p>
        </p:txBody>
      </p:sp>
      <p:grpSp>
        <p:nvGrpSpPr>
          <p:cNvPr id="82" name="Shape 82"/>
          <p:cNvGrpSpPr/>
          <p:nvPr/>
        </p:nvGrpSpPr>
        <p:grpSpPr>
          <a:xfrm>
            <a:off x="3008950" y="1412100"/>
            <a:ext cx="2548650" cy="2276225"/>
            <a:chOff x="2641375" y="2506125"/>
            <a:chExt cx="2548650" cy="2276225"/>
          </a:xfrm>
        </p:grpSpPr>
        <p:pic>
          <p:nvPicPr>
            <p:cNvPr id="83" name="Shape 83" descr="Screenshot 2017-06-14 16.57.02.png"/>
            <p:cNvPicPr preferRelativeResize="0"/>
            <p:nvPr/>
          </p:nvPicPr>
          <p:blipFill>
            <a:blip r:embed="rId6">
              <a:alphaModFix/>
            </a:blip>
            <a:stretch>
              <a:fillRect/>
            </a:stretch>
          </p:blipFill>
          <p:spPr>
            <a:xfrm>
              <a:off x="2641375" y="3044646"/>
              <a:ext cx="2548650" cy="1737703"/>
            </a:xfrm>
            <a:prstGeom prst="rect">
              <a:avLst/>
            </a:prstGeom>
            <a:noFill/>
            <a:ln>
              <a:noFill/>
            </a:ln>
          </p:spPr>
        </p:pic>
        <p:sp>
          <p:nvSpPr>
            <p:cNvPr id="84" name="Shape 84"/>
            <p:cNvSpPr txBox="1"/>
            <p:nvPr/>
          </p:nvSpPr>
          <p:spPr>
            <a:xfrm>
              <a:off x="2907824" y="2506125"/>
              <a:ext cx="2229300" cy="406200"/>
            </a:xfrm>
            <a:prstGeom prst="rect">
              <a:avLst/>
            </a:prstGeom>
            <a:noFill/>
            <a:ln>
              <a:noFill/>
            </a:ln>
          </p:spPr>
          <p:txBody>
            <a:bodyPr lIns="91425" tIns="91425" rIns="91425" bIns="91425" anchor="t" anchorCtr="0">
              <a:noAutofit/>
            </a:bodyPr>
            <a:lstStyle/>
            <a:p>
              <a:pPr lvl="0" rtl="0">
                <a:spcBef>
                  <a:spcPts val="0"/>
                </a:spcBef>
                <a:buNone/>
              </a:pPr>
              <a:r>
                <a:rPr lang="en" sz="1800">
                  <a:latin typeface="Times New Roman"/>
                  <a:ea typeface="Times New Roman"/>
                  <a:cs typeface="Times New Roman"/>
                  <a:sym typeface="Times New Roman"/>
                </a:rPr>
                <a:t>SparseSep </a:t>
              </a:r>
              <a:r>
                <a:rPr lang="en">
                  <a:solidFill>
                    <a:schemeClr val="dk1"/>
                  </a:solidFill>
                  <a:latin typeface="Times New Roman"/>
                  <a:ea typeface="Times New Roman"/>
                  <a:cs typeface="Times New Roman"/>
                  <a:sym typeface="Times New Roman"/>
                </a:rPr>
                <a:t>[SenSys ‘16]</a:t>
              </a:r>
            </a:p>
          </p:txBody>
        </p:sp>
      </p:grpSp>
      <p:sp>
        <p:nvSpPr>
          <p:cNvPr id="85" name="Shape 85"/>
          <p:cNvSpPr txBox="1"/>
          <p:nvPr/>
        </p:nvSpPr>
        <p:spPr>
          <a:xfrm>
            <a:off x="6022975" y="1412100"/>
            <a:ext cx="2229300" cy="406200"/>
          </a:xfrm>
          <a:prstGeom prst="rect">
            <a:avLst/>
          </a:prstGeom>
          <a:noFill/>
          <a:ln>
            <a:noFill/>
          </a:ln>
        </p:spPr>
        <p:txBody>
          <a:bodyPr lIns="91425" tIns="91425" rIns="91425" bIns="91425" anchor="t" anchorCtr="0">
            <a:noAutofit/>
          </a:bodyPr>
          <a:lstStyle/>
          <a:p>
            <a:pPr lvl="0">
              <a:spcBef>
                <a:spcPts val="0"/>
              </a:spcBef>
              <a:buNone/>
            </a:pPr>
            <a:r>
              <a:rPr lang="en" sz="1800">
                <a:latin typeface="Times New Roman"/>
                <a:ea typeface="Times New Roman"/>
                <a:cs typeface="Times New Roman"/>
                <a:sym typeface="Times New Roman"/>
              </a:rPr>
              <a:t>DeepMon </a:t>
            </a:r>
            <a:r>
              <a:rPr lang="en">
                <a:solidFill>
                  <a:schemeClr val="dk1"/>
                </a:solidFill>
                <a:latin typeface="Times New Roman"/>
                <a:ea typeface="Times New Roman"/>
                <a:cs typeface="Times New Roman"/>
                <a:sym typeface="Times New Roman"/>
              </a:rPr>
              <a:t>[MobiSys ‘17]</a:t>
            </a:r>
          </a:p>
          <a:p>
            <a:pPr lvl="0" rtl="0">
              <a:spcBef>
                <a:spcPts val="0"/>
              </a:spcBef>
              <a:buNone/>
            </a:pPr>
            <a:endParaRPr sz="1800">
              <a:latin typeface="Times New Roman"/>
              <a:ea typeface="Times New Roman"/>
              <a:cs typeface="Times New Roman"/>
              <a:sym typeface="Times New Roman"/>
            </a:endParaRPr>
          </a:p>
        </p:txBody>
      </p:sp>
      <p:sp>
        <p:nvSpPr>
          <p:cNvPr id="86" name="Shape 86"/>
          <p:cNvSpPr txBox="1"/>
          <p:nvPr/>
        </p:nvSpPr>
        <p:spPr>
          <a:xfrm>
            <a:off x="527950" y="4106675"/>
            <a:ext cx="7186200" cy="635400"/>
          </a:xfrm>
          <a:prstGeom prst="rect">
            <a:avLst/>
          </a:prstGeom>
          <a:noFill/>
          <a:ln>
            <a:noFill/>
          </a:ln>
        </p:spPr>
        <p:txBody>
          <a:bodyPr lIns="91425" tIns="91425" rIns="91425" bIns="91425" anchor="ctr" anchorCtr="0">
            <a:noAutofit/>
          </a:bodyPr>
          <a:lstStyle/>
          <a:p>
            <a:pPr marL="0" lvl="0" indent="0" rtl="0">
              <a:lnSpc>
                <a:spcPct val="150000"/>
              </a:lnSpc>
              <a:spcBef>
                <a:spcPts val="0"/>
              </a:spcBef>
              <a:buNone/>
            </a:pPr>
            <a:r>
              <a:rPr lang="en">
                <a:solidFill>
                  <a:schemeClr val="dk1"/>
                </a:solidFill>
                <a:latin typeface="Times New Roman"/>
                <a:ea typeface="Times New Roman"/>
                <a:cs typeface="Times New Roman"/>
                <a:sym typeface="Times New Roman"/>
              </a:rPr>
              <a:t>Many others,Deep Compression[ICLR ‘16], Quantized CNN[CVPR '16]...</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sldNum" idx="12"/>
          </p:nvPr>
        </p:nvSpPr>
        <p:spPr>
          <a:xfrm>
            <a:off x="8144398" y="4782342"/>
            <a:ext cx="534000" cy="199800"/>
          </a:xfrm>
          <a:prstGeom prst="rect">
            <a:avLst/>
          </a:prstGeom>
          <a:noFill/>
          <a:ln>
            <a:noFill/>
          </a:ln>
        </p:spPr>
        <p:txBody>
          <a:bodyPr lIns="31425" tIns="31425" rIns="31425" bIns="31425" anchor="ctr" anchorCtr="0">
            <a:noAutofit/>
          </a:bodyPr>
          <a:lstStyle/>
          <a:p>
            <a:pPr marL="0" marR="0" lvl="0" indent="0" algn="r" rtl="0">
              <a:lnSpc>
                <a:spcPct val="100000"/>
              </a:lnSpc>
              <a:spcBef>
                <a:spcPts val="0"/>
              </a:spcBef>
              <a:spcAft>
                <a:spcPts val="0"/>
              </a:spcAft>
              <a:buClr>
                <a:srgbClr val="888888"/>
              </a:buClr>
              <a:buSzPct val="25000"/>
              <a:buFont typeface="Times New Roman"/>
              <a:buNone/>
            </a:pPr>
            <a:fld id="{00000000-1234-1234-1234-123412341234}" type="slidenum">
              <a:rPr lang="en" sz="1300" b="0" i="0" u="none" strike="noStrike" cap="none">
                <a:solidFill>
                  <a:srgbClr val="888888"/>
                </a:solidFill>
                <a:latin typeface="Times New Roman"/>
                <a:ea typeface="Times New Roman"/>
                <a:cs typeface="Times New Roman"/>
                <a:sym typeface="Times New Roman"/>
              </a:rPr>
              <a:t>5</a:t>
            </a:fld>
            <a:endParaRPr lang="en" sz="1300" b="0" i="0" u="none" strike="noStrike" cap="none" dirty="0">
              <a:solidFill>
                <a:srgbClr val="888888"/>
              </a:solidFill>
              <a:latin typeface="Times New Roman"/>
              <a:ea typeface="Times New Roman"/>
              <a:cs typeface="Times New Roman"/>
              <a:sym typeface="Times New Roman"/>
            </a:endParaRPr>
          </a:p>
        </p:txBody>
      </p:sp>
      <p:sp>
        <p:nvSpPr>
          <p:cNvPr id="92" name="Shape 92"/>
          <p:cNvSpPr/>
          <p:nvPr/>
        </p:nvSpPr>
        <p:spPr>
          <a:xfrm>
            <a:off x="850625" y="607226"/>
            <a:ext cx="6966900" cy="507899"/>
          </a:xfrm>
          <a:prstGeom prst="rect">
            <a:avLst/>
          </a:prstGeom>
          <a:noFill/>
          <a:ln>
            <a:noFill/>
          </a:ln>
          <a:effectLst>
            <a:outerShdw blurRad="25399" dist="12700" dir="5400000" rotWithShape="0">
              <a:srgbClr val="000000">
                <a:alpha val="34900"/>
              </a:srgbClr>
            </a:outerShdw>
          </a:effectLst>
        </p:spPr>
        <p:txBody>
          <a:bodyPr lIns="31425" tIns="31425" rIns="31425" bIns="31425" anchor="t" anchorCtr="0">
            <a:noAutofit/>
          </a:bodyPr>
          <a:lstStyle/>
          <a:p>
            <a:pPr lvl="0" algn="ctr" rtl="0">
              <a:spcBef>
                <a:spcPts val="0"/>
              </a:spcBef>
              <a:buClr>
                <a:schemeClr val="dk1"/>
              </a:buClr>
              <a:buSzPct val="25000"/>
              <a:buFont typeface="Times New Roman"/>
              <a:buNone/>
            </a:pPr>
            <a:r>
              <a:rPr lang="en" sz="3200">
                <a:solidFill>
                  <a:schemeClr val="dk1"/>
                </a:solidFill>
                <a:latin typeface="Times New Roman"/>
                <a:ea typeface="Times New Roman"/>
                <a:cs typeface="Times New Roman"/>
                <a:sym typeface="Times New Roman"/>
              </a:rPr>
              <a:t>Not All Tasks Use CNN Models</a:t>
            </a:r>
          </a:p>
        </p:txBody>
      </p:sp>
      <p:sp>
        <p:nvSpPr>
          <p:cNvPr id="105" name="Shape 105"/>
          <p:cNvSpPr txBox="1"/>
          <p:nvPr/>
        </p:nvSpPr>
        <p:spPr>
          <a:xfrm>
            <a:off x="1085570" y="3130030"/>
            <a:ext cx="7318200" cy="887400"/>
          </a:xfrm>
          <a:prstGeom prst="rect">
            <a:avLst/>
          </a:prstGeom>
          <a:noFill/>
          <a:ln>
            <a:noFill/>
          </a:ln>
        </p:spPr>
        <p:txBody>
          <a:bodyPr lIns="91425" tIns="91425" rIns="91425" bIns="91425" anchor="t" anchorCtr="0">
            <a:noAutofit/>
          </a:bodyPr>
          <a:lstStyle/>
          <a:p>
            <a:pPr lvl="0">
              <a:spcBef>
                <a:spcPts val="0"/>
              </a:spcBef>
              <a:buNone/>
            </a:pPr>
            <a:r>
              <a:rPr lang="en" sz="2000">
                <a:latin typeface="Times New Roman"/>
                <a:ea typeface="Times New Roman"/>
                <a:cs typeface="Times New Roman"/>
                <a:sym typeface="Times New Roman"/>
              </a:rPr>
              <a:t>State-of-the-art solutions for question answering, human activity recognition, neural machine translation etc. </a:t>
            </a:r>
            <a:r>
              <a:rPr lang="en" sz="2000" dirty="0">
                <a:latin typeface="Times New Roman"/>
                <a:ea typeface="Times New Roman"/>
                <a:cs typeface="Times New Roman"/>
                <a:sym typeface="Times New Roman"/>
              </a:rPr>
              <a:t>often use</a:t>
            </a:r>
            <a:r>
              <a:rPr lang="en" sz="1800" dirty="0">
                <a:latin typeface="Times New Roman"/>
                <a:ea typeface="Times New Roman"/>
                <a:cs typeface="Times New Roman"/>
                <a:sym typeface="Times New Roman"/>
              </a:rPr>
              <a:t> </a:t>
            </a:r>
            <a:r>
              <a:rPr lang="en" sz="2400" b="1" i="1" dirty="0">
                <a:latin typeface="Times New Roman"/>
                <a:ea typeface="Times New Roman"/>
                <a:cs typeface="Times New Roman"/>
                <a:sym typeface="Times New Roman"/>
              </a:rPr>
              <a:t>RNN models</a:t>
            </a:r>
            <a:r>
              <a:rPr lang="en" sz="1800" dirty="0">
                <a:latin typeface="Times New Roman"/>
                <a:ea typeface="Times New Roman"/>
                <a:cs typeface="Times New Roman"/>
                <a:sym typeface="Times New Roman"/>
              </a:rPr>
              <a:t>. </a:t>
            </a:r>
          </a:p>
        </p:txBody>
      </p:sp>
      <p:grpSp>
        <p:nvGrpSpPr>
          <p:cNvPr id="93" name="Shape 93"/>
          <p:cNvGrpSpPr/>
          <p:nvPr/>
        </p:nvGrpSpPr>
        <p:grpSpPr>
          <a:xfrm>
            <a:off x="1638760" y="1695059"/>
            <a:ext cx="5447839" cy="681165"/>
            <a:chOff x="1670239" y="1773098"/>
            <a:chExt cx="6304814" cy="1025203"/>
          </a:xfrm>
        </p:grpSpPr>
        <p:pic>
          <p:nvPicPr>
            <p:cNvPr id="95" name="Shape 95" descr="customer-agent-assisted-service-icons.png"/>
            <p:cNvPicPr preferRelativeResize="0"/>
            <p:nvPr/>
          </p:nvPicPr>
          <p:blipFill>
            <a:blip r:embed="rId3">
              <a:alphaModFix/>
            </a:blip>
            <a:stretch>
              <a:fillRect/>
            </a:stretch>
          </p:blipFill>
          <p:spPr>
            <a:xfrm>
              <a:off x="1670239" y="1773098"/>
              <a:ext cx="1132699" cy="1000908"/>
            </a:xfrm>
            <a:prstGeom prst="rect">
              <a:avLst/>
            </a:prstGeom>
            <a:noFill/>
            <a:ln>
              <a:noFill/>
            </a:ln>
          </p:spPr>
        </p:pic>
        <p:pic>
          <p:nvPicPr>
            <p:cNvPr id="98" name="Shape 98" descr="machine-translation-search-engines.jpg"/>
            <p:cNvPicPr preferRelativeResize="0"/>
            <p:nvPr/>
          </p:nvPicPr>
          <p:blipFill rotWithShape="1">
            <a:blip r:embed="rId4">
              <a:alphaModFix/>
            </a:blip>
            <a:srcRect l="9444" r="20800" b="3334"/>
            <a:stretch/>
          </p:blipFill>
          <p:spPr>
            <a:xfrm>
              <a:off x="6102645" y="1791060"/>
              <a:ext cx="1872408" cy="1007241"/>
            </a:xfrm>
            <a:prstGeom prst="rect">
              <a:avLst/>
            </a:prstGeom>
            <a:noFill/>
            <a:ln>
              <a:noFill/>
            </a:ln>
          </p:spPr>
        </p:pic>
        <p:pic>
          <p:nvPicPr>
            <p:cNvPr id="101" name="Shape 101" descr="Screenshot 2017-06-13 16.04.29.png"/>
            <p:cNvPicPr preferRelativeResize="0"/>
            <p:nvPr/>
          </p:nvPicPr>
          <p:blipFill rotWithShape="1">
            <a:blip r:embed="rId5">
              <a:alphaModFix/>
            </a:blip>
            <a:srcRect l="2978"/>
            <a:stretch/>
          </p:blipFill>
          <p:spPr>
            <a:xfrm>
              <a:off x="3530972" y="1791121"/>
              <a:ext cx="2276823" cy="991095"/>
            </a:xfrm>
            <a:prstGeom prst="rect">
              <a:avLst/>
            </a:prstGeom>
            <a:noFill/>
            <a:ln>
              <a:noFill/>
            </a:ln>
          </p:spPr>
        </p:pic>
      </p:grpSp>
      <p:sp>
        <p:nvSpPr>
          <p:cNvPr id="106" name="Shape 106"/>
          <p:cNvSpPr txBox="1"/>
          <p:nvPr/>
        </p:nvSpPr>
        <p:spPr>
          <a:xfrm rot="21193395">
            <a:off x="1499327" y="2080553"/>
            <a:ext cx="6601053" cy="1136885"/>
          </a:xfrm>
          <a:prstGeom prst="rect">
            <a:avLst/>
          </a:prstGeom>
          <a:gradFill flip="none" rotWithShape="1">
            <a:gsLst>
              <a:gs pos="0">
                <a:srgbClr val="FFFFFF">
                  <a:alpha val="63000"/>
                </a:srgbClr>
              </a:gs>
              <a:gs pos="100000">
                <a:srgbClr val="E4EDFE"/>
              </a:gs>
            </a:gsLst>
            <a:lin ang="16200000" scaled="1"/>
            <a:tileRect/>
          </a:gradFill>
          <a:ln w="9525" cap="flat" cmpd="sng">
            <a:solidFill>
              <a:srgbClr val="F3F3F3"/>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sz="3000" b="1" dirty="0">
                <a:latin typeface="Times New Roman"/>
                <a:ea typeface="Times New Roman"/>
                <a:cs typeface="Times New Roman"/>
                <a:sym typeface="Times New Roman"/>
              </a:rPr>
              <a:t>Can we use CNN-style Parallelization optimizations for </a:t>
            </a:r>
            <a:r>
              <a:rPr lang="en" sz="3000" b="1" dirty="0" smtClean="0">
                <a:latin typeface="Times New Roman"/>
                <a:ea typeface="Times New Roman"/>
                <a:cs typeface="Times New Roman"/>
                <a:sym typeface="Times New Roman"/>
              </a:rPr>
              <a:t>RNNs</a:t>
            </a:r>
            <a:r>
              <a:rPr lang="en-US" sz="3000" b="1" dirty="0" smtClean="0">
                <a:latin typeface="Times New Roman"/>
                <a:ea typeface="Times New Roman"/>
                <a:cs typeface="Times New Roman"/>
                <a:sym typeface="Times New Roman"/>
              </a:rPr>
              <a:t>?</a:t>
            </a:r>
            <a:endParaRPr lang="en" sz="3000" b="1" dirty="0">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fade">
                                      <p:cBhvr>
                                        <p:cTn id="7" dur="500"/>
                                        <p:tgtEl>
                                          <p:spTgt spid="9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5"/>
                                        </p:tgtEl>
                                        <p:attrNameLst>
                                          <p:attrName>style.visibility</p:attrName>
                                        </p:attrNameLst>
                                      </p:cBhvr>
                                      <p:to>
                                        <p:strVal val="visible"/>
                                      </p:to>
                                    </p:set>
                                    <p:animEffect transition="in" filter="fade">
                                      <p:cBhvr>
                                        <p:cTn id="12" dur="500"/>
                                        <p:tgtEl>
                                          <p:spTgt spid="10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nodeType="clickEffect">
                                  <p:stCondLst>
                                    <p:cond delay="0"/>
                                  </p:stCondLst>
                                  <p:childTnLst>
                                    <p:set>
                                      <p:cBhvr>
                                        <p:cTn id="16" dur="1" fill="hold">
                                          <p:stCondLst>
                                            <p:cond delay="0"/>
                                          </p:stCondLst>
                                        </p:cTn>
                                        <p:tgtEl>
                                          <p:spTgt spid="106"/>
                                        </p:tgtEl>
                                        <p:attrNameLst>
                                          <p:attrName>style.visibility</p:attrName>
                                        </p:attrNameLst>
                                      </p:cBhvr>
                                      <p:to>
                                        <p:strVal val="visible"/>
                                      </p:to>
                                    </p:set>
                                    <p:anim calcmode="lin" valueType="num">
                                      <p:cBhvr additive="base">
                                        <p:cTn id="17" dur="1000"/>
                                        <p:tgtEl>
                                          <p:spTgt spid="10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p:nvPr/>
        </p:nvSpPr>
        <p:spPr>
          <a:xfrm>
            <a:off x="850625" y="607224"/>
            <a:ext cx="6966900" cy="646800"/>
          </a:xfrm>
          <a:prstGeom prst="rect">
            <a:avLst/>
          </a:prstGeom>
          <a:noFill/>
          <a:ln>
            <a:noFill/>
          </a:ln>
          <a:effectLst>
            <a:outerShdw blurRad="25399" dist="12700" dir="5400000" rotWithShape="0">
              <a:srgbClr val="000000">
                <a:alpha val="34900"/>
              </a:srgbClr>
            </a:outerShdw>
          </a:effectLst>
        </p:spPr>
        <p:txBody>
          <a:bodyPr lIns="31425" tIns="31425" rIns="31425" bIns="31425" anchor="t" anchorCtr="0">
            <a:noAutofit/>
          </a:bodyPr>
          <a:lstStyle/>
          <a:p>
            <a:pPr lvl="0" algn="ctr" rtl="0">
              <a:spcBef>
                <a:spcPts val="0"/>
              </a:spcBef>
              <a:buClr>
                <a:schemeClr val="dk1"/>
              </a:buClr>
              <a:buSzPct val="25000"/>
              <a:buFont typeface="Times New Roman"/>
              <a:buNone/>
            </a:pPr>
            <a:r>
              <a:rPr lang="en" sz="3200" dirty="0">
                <a:solidFill>
                  <a:schemeClr val="dk1"/>
                </a:solidFill>
                <a:latin typeface="Times New Roman"/>
                <a:ea typeface="Times New Roman"/>
                <a:cs typeface="Times New Roman"/>
                <a:sym typeface="Times New Roman"/>
              </a:rPr>
              <a:t>RNN Models </a:t>
            </a:r>
            <a:r>
              <a:rPr lang="en-US" sz="3200" dirty="0" smtClean="0">
                <a:solidFill>
                  <a:schemeClr val="dk1"/>
                </a:solidFill>
                <a:latin typeface="Times New Roman"/>
                <a:ea typeface="Times New Roman"/>
                <a:cs typeface="Times New Roman"/>
                <a:sym typeface="Times New Roman"/>
              </a:rPr>
              <a:t>Work On Sequential Data</a:t>
            </a:r>
            <a:endParaRPr lang="en" sz="3200" dirty="0">
              <a:solidFill>
                <a:schemeClr val="dk1"/>
              </a:solidFill>
              <a:latin typeface="Times New Roman"/>
              <a:ea typeface="Times New Roman"/>
              <a:cs typeface="Times New Roman"/>
              <a:sym typeface="Times New Roman"/>
            </a:endParaRPr>
          </a:p>
        </p:txBody>
      </p:sp>
      <p:pic>
        <p:nvPicPr>
          <p:cNvPr id="120" name="Shape 120"/>
          <p:cNvPicPr preferRelativeResize="0"/>
          <p:nvPr/>
        </p:nvPicPr>
        <p:blipFill rotWithShape="1">
          <a:blip r:embed="rId3">
            <a:alphaModFix/>
          </a:blip>
          <a:srcRect l="14324" t="8133" r="7138" b="29448"/>
          <a:stretch/>
        </p:blipFill>
        <p:spPr>
          <a:xfrm>
            <a:off x="1902425" y="3851975"/>
            <a:ext cx="5019400" cy="1223274"/>
          </a:xfrm>
          <a:prstGeom prst="rect">
            <a:avLst/>
          </a:prstGeom>
          <a:noFill/>
          <a:ln>
            <a:noFill/>
          </a:ln>
        </p:spPr>
      </p:pic>
      <p:sp>
        <p:nvSpPr>
          <p:cNvPr id="121" name="Shape 121"/>
          <p:cNvSpPr txBox="1"/>
          <p:nvPr/>
        </p:nvSpPr>
        <p:spPr>
          <a:xfrm>
            <a:off x="4028020" y="3673938"/>
            <a:ext cx="642329" cy="273318"/>
          </a:xfrm>
          <a:prstGeom prst="rect">
            <a:avLst/>
          </a:prstGeom>
          <a:blipFill rotWithShape="1">
            <a:blip r:embed="rId4">
              <a:alphaModFix/>
            </a:blip>
            <a:stretch>
              <a:fillRect b="-11669"/>
            </a:stretch>
          </a:blipFill>
          <a:ln>
            <a:noFill/>
          </a:ln>
        </p:spPr>
        <p:txBody>
          <a:bodyPr lIns="91425" tIns="45700" rIns="91425" bIns="45700" anchor="t" anchorCtr="0">
            <a:noAutofit/>
          </a:bodyPr>
          <a:lstStyle/>
          <a:p>
            <a:pPr marL="0" marR="0" lvl="0" indent="0" algn="l" rtl="0">
              <a:spcBef>
                <a:spcPts val="0"/>
              </a:spcBef>
              <a:buSzPct val="25000"/>
              <a:buNone/>
            </a:pPr>
            <a:r>
              <a:rPr lang="en" sz="1800">
                <a:latin typeface="Calibri"/>
                <a:ea typeface="Calibri"/>
                <a:cs typeface="Calibri"/>
                <a:sym typeface="Calibri"/>
              </a:rPr>
              <a:t> </a:t>
            </a:r>
          </a:p>
        </p:txBody>
      </p:sp>
      <p:sp>
        <p:nvSpPr>
          <p:cNvPr id="123" name="Shape 123"/>
          <p:cNvSpPr/>
          <p:nvPr/>
        </p:nvSpPr>
        <p:spPr>
          <a:xfrm>
            <a:off x="2221488" y="2795729"/>
            <a:ext cx="639574" cy="372122"/>
          </a:xfrm>
          <a:prstGeom prst="roundRect">
            <a:avLst>
              <a:gd name="adj" fmla="val 16667"/>
            </a:avLst>
          </a:prstGeom>
          <a:solidFill>
            <a:srgbClr val="CCCCCC"/>
          </a:solidFill>
          <a:ln>
            <a:noFill/>
          </a:ln>
          <a:effectLst>
            <a:outerShdw blurRad="39999" dist="23000" dir="5400000" rotWithShape="0">
              <a:srgbClr val="000000">
                <a:alpha val="0"/>
              </a:srgbClr>
            </a:outerShdw>
          </a:effectLst>
        </p:spPr>
        <p:txBody>
          <a:bodyPr lIns="91425" tIns="45700" rIns="91425" bIns="45700" anchor="ctr" anchorCtr="0">
            <a:noAutofit/>
          </a:bodyPr>
          <a:lstStyle/>
          <a:p>
            <a:pPr marL="0" marR="0" lvl="0" indent="0" algn="ctr" rtl="0">
              <a:spcBef>
                <a:spcPts val="0"/>
              </a:spcBef>
              <a:buNone/>
            </a:pPr>
            <a:endParaRPr sz="2000" i="1">
              <a:solidFill>
                <a:srgbClr val="7F7F7F"/>
              </a:solidFill>
              <a:latin typeface="Georgia"/>
              <a:ea typeface="Georgia"/>
              <a:cs typeface="Georgia"/>
              <a:sym typeface="Georgia"/>
            </a:endParaRPr>
          </a:p>
        </p:txBody>
      </p:sp>
      <p:sp>
        <p:nvSpPr>
          <p:cNvPr id="128" name="Shape 128"/>
          <p:cNvSpPr/>
          <p:nvPr/>
        </p:nvSpPr>
        <p:spPr>
          <a:xfrm>
            <a:off x="3453403" y="2795729"/>
            <a:ext cx="639574" cy="372122"/>
          </a:xfrm>
          <a:prstGeom prst="roundRect">
            <a:avLst>
              <a:gd name="adj" fmla="val 16667"/>
            </a:avLst>
          </a:prstGeom>
          <a:solidFill>
            <a:srgbClr val="FABF8E">
              <a:alpha val="94900"/>
            </a:srgbClr>
          </a:solidFill>
          <a:ln w="9525" cap="flat" cmpd="sng">
            <a:solidFill>
              <a:schemeClr val="dk1">
                <a:alpha val="71760"/>
              </a:schemeClr>
            </a:solidFill>
            <a:prstDash val="dot"/>
            <a:round/>
            <a:headEnd type="none" w="med" len="med"/>
            <a:tailEnd type="none" w="med" len="med"/>
          </a:ln>
          <a:effectLst>
            <a:outerShdw blurRad="39999" dist="23000" dir="5400000" rotWithShape="0">
              <a:srgbClr val="000000">
                <a:alpha val="0"/>
              </a:srgbClr>
            </a:outerShdw>
          </a:effectLst>
        </p:spPr>
        <p:txBody>
          <a:bodyPr lIns="91425" tIns="45700" rIns="91425" bIns="45700" anchor="ctr" anchorCtr="0">
            <a:noAutofit/>
          </a:bodyPr>
          <a:lstStyle/>
          <a:p>
            <a:pPr marL="0" marR="0" lvl="0" indent="0" algn="ctr" rtl="0">
              <a:spcBef>
                <a:spcPts val="0"/>
              </a:spcBef>
              <a:buNone/>
            </a:pPr>
            <a:endParaRPr sz="2000" i="1">
              <a:solidFill>
                <a:srgbClr val="7F7F7F"/>
              </a:solidFill>
              <a:latin typeface="Georgia"/>
              <a:ea typeface="Georgia"/>
              <a:cs typeface="Georgia"/>
              <a:sym typeface="Georgia"/>
            </a:endParaRPr>
          </a:p>
        </p:txBody>
      </p:sp>
      <p:sp>
        <p:nvSpPr>
          <p:cNvPr id="173" name="Shape 173"/>
          <p:cNvSpPr/>
          <p:nvPr/>
        </p:nvSpPr>
        <p:spPr>
          <a:xfrm>
            <a:off x="4670251" y="2793885"/>
            <a:ext cx="639574" cy="372122"/>
          </a:xfrm>
          <a:prstGeom prst="roundRect">
            <a:avLst>
              <a:gd name="adj" fmla="val 16667"/>
            </a:avLst>
          </a:prstGeom>
          <a:solidFill>
            <a:srgbClr val="C2D59B">
              <a:alpha val="94900"/>
            </a:srgbClr>
          </a:solidFill>
          <a:ln w="9525" cap="flat" cmpd="sng">
            <a:solidFill>
              <a:schemeClr val="dk1"/>
            </a:solidFill>
            <a:prstDash val="dashDot"/>
            <a:round/>
            <a:headEnd type="none" w="med" len="med"/>
            <a:tailEnd type="none" w="med" len="med"/>
          </a:ln>
          <a:effectLst>
            <a:outerShdw blurRad="39999" dist="23000" dir="5400000" rotWithShape="0">
              <a:srgbClr val="000000">
                <a:alpha val="0"/>
              </a:srgbClr>
            </a:outerShdw>
          </a:effectLst>
        </p:spPr>
        <p:txBody>
          <a:bodyPr lIns="91425" tIns="45700" rIns="91425" bIns="45700" anchor="ctr" anchorCtr="0">
            <a:noAutofit/>
          </a:bodyPr>
          <a:lstStyle/>
          <a:p>
            <a:pPr marL="0" marR="0" lvl="0" indent="0" algn="ctr" rtl="0">
              <a:spcBef>
                <a:spcPts val="0"/>
              </a:spcBef>
              <a:buNone/>
            </a:pPr>
            <a:endParaRPr sz="2000" i="1">
              <a:solidFill>
                <a:srgbClr val="7F7F7F"/>
              </a:solidFill>
              <a:latin typeface="Georgia"/>
              <a:ea typeface="Georgia"/>
              <a:cs typeface="Georgia"/>
              <a:sym typeface="Georgia"/>
            </a:endParaRPr>
          </a:p>
        </p:txBody>
      </p:sp>
      <p:grpSp>
        <p:nvGrpSpPr>
          <p:cNvPr id="8" name="Group 7"/>
          <p:cNvGrpSpPr/>
          <p:nvPr/>
        </p:nvGrpSpPr>
        <p:grpSpPr>
          <a:xfrm>
            <a:off x="4989987" y="2472608"/>
            <a:ext cx="899825" cy="514346"/>
            <a:chOff x="4989987" y="2472608"/>
            <a:chExt cx="899825" cy="514346"/>
          </a:xfrm>
        </p:grpSpPr>
        <p:cxnSp>
          <p:nvCxnSpPr>
            <p:cNvPr id="159" name="Shape 159"/>
            <p:cNvCxnSpPr/>
            <p:nvPr/>
          </p:nvCxnSpPr>
          <p:spPr>
            <a:xfrm rot="10800000" flipH="1">
              <a:off x="5297708" y="2984956"/>
              <a:ext cx="592104" cy="1998"/>
            </a:xfrm>
            <a:prstGeom prst="straightConnector1">
              <a:avLst/>
            </a:prstGeom>
            <a:noFill/>
            <a:ln w="25400" cap="flat" cmpd="sng">
              <a:solidFill>
                <a:schemeClr val="accent1"/>
              </a:solidFill>
              <a:prstDash val="solid"/>
              <a:round/>
              <a:headEnd type="none" w="med" len="med"/>
              <a:tailEnd type="triangle" w="lg" len="lg"/>
            </a:ln>
            <a:effectLst>
              <a:outerShdw blurRad="39999" dist="20000" dir="5400000" rotWithShape="0">
                <a:srgbClr val="000000">
                  <a:alpha val="37650"/>
                </a:srgbClr>
              </a:outerShdw>
            </a:effectLst>
          </p:spPr>
        </p:cxnSp>
        <p:cxnSp>
          <p:nvCxnSpPr>
            <p:cNvPr id="179" name="Shape 179"/>
            <p:cNvCxnSpPr/>
            <p:nvPr/>
          </p:nvCxnSpPr>
          <p:spPr>
            <a:xfrm rot="10800000">
              <a:off x="4989987" y="2472608"/>
              <a:ext cx="0" cy="321277"/>
            </a:xfrm>
            <a:prstGeom prst="straightConnector1">
              <a:avLst/>
            </a:prstGeom>
            <a:noFill/>
            <a:ln w="25400" cap="flat" cmpd="sng">
              <a:solidFill>
                <a:schemeClr val="accent1"/>
              </a:solidFill>
              <a:prstDash val="solid"/>
              <a:round/>
              <a:headEnd type="none" w="med" len="med"/>
              <a:tailEnd type="triangle" w="lg" len="lg"/>
            </a:ln>
            <a:effectLst>
              <a:outerShdw blurRad="39999" dist="20000" dir="5400000" rotWithShape="0">
                <a:srgbClr val="000000">
                  <a:alpha val="37650"/>
                </a:srgbClr>
              </a:outerShdw>
            </a:effectLst>
          </p:spPr>
        </p:cxnSp>
      </p:grpSp>
      <p:grpSp>
        <p:nvGrpSpPr>
          <p:cNvPr id="7" name="Group 6"/>
          <p:cNvGrpSpPr/>
          <p:nvPr/>
        </p:nvGrpSpPr>
        <p:grpSpPr>
          <a:xfrm>
            <a:off x="4830040" y="3166027"/>
            <a:ext cx="290118" cy="579221"/>
            <a:chOff x="4830040" y="3166027"/>
            <a:chExt cx="290118" cy="579221"/>
          </a:xfrm>
        </p:grpSpPr>
        <p:cxnSp>
          <p:nvCxnSpPr>
            <p:cNvPr id="171" name="Shape 171"/>
            <p:cNvCxnSpPr/>
            <p:nvPr/>
          </p:nvCxnSpPr>
          <p:spPr>
            <a:xfrm rot="10800000">
              <a:off x="4989987" y="3166027"/>
              <a:ext cx="0" cy="321277"/>
            </a:xfrm>
            <a:prstGeom prst="straightConnector1">
              <a:avLst/>
            </a:prstGeom>
            <a:noFill/>
            <a:ln w="25400" cap="flat" cmpd="sng">
              <a:solidFill>
                <a:schemeClr val="accent1"/>
              </a:solidFill>
              <a:prstDash val="solid"/>
              <a:round/>
              <a:headEnd type="none" w="med" len="med"/>
              <a:tailEnd type="triangle" w="lg" len="lg"/>
            </a:ln>
            <a:effectLst>
              <a:outerShdw blurRad="39999" dist="20000" dir="5400000" rotWithShape="0">
                <a:srgbClr val="000000">
                  <a:alpha val="37650"/>
                </a:srgbClr>
              </a:outerShdw>
            </a:effectLst>
          </p:spPr>
        </p:cxnSp>
        <p:sp>
          <p:nvSpPr>
            <p:cNvPr id="180" name="Shape 180"/>
            <p:cNvSpPr txBox="1"/>
            <p:nvPr/>
          </p:nvSpPr>
          <p:spPr>
            <a:xfrm>
              <a:off x="4830040" y="3471930"/>
              <a:ext cx="290118" cy="273318"/>
            </a:xfrm>
            <a:prstGeom prst="rect">
              <a:avLst/>
            </a:prstGeom>
            <a:blipFill rotWithShape="1">
              <a:blip r:embed="rId5">
                <a:alphaModFix/>
              </a:blip>
              <a:stretch>
                <a:fillRect/>
              </a:stretch>
            </a:blipFill>
            <a:ln>
              <a:noFill/>
            </a:ln>
          </p:spPr>
          <p:txBody>
            <a:bodyPr lIns="91425" tIns="45700" rIns="91425" bIns="45700" anchor="t" anchorCtr="0">
              <a:noAutofit/>
            </a:bodyPr>
            <a:lstStyle/>
            <a:p>
              <a:pPr marL="0" marR="0" lvl="0" indent="0" algn="l" rtl="0">
                <a:spcBef>
                  <a:spcPts val="0"/>
                </a:spcBef>
                <a:buSzPct val="25000"/>
                <a:buNone/>
              </a:pPr>
              <a:r>
                <a:rPr lang="en" sz="1800">
                  <a:latin typeface="Calibri"/>
                  <a:ea typeface="Calibri"/>
                  <a:cs typeface="Calibri"/>
                  <a:sym typeface="Calibri"/>
                </a:rPr>
                <a:t> </a:t>
              </a:r>
            </a:p>
          </p:txBody>
        </p:sp>
      </p:grpSp>
      <p:cxnSp>
        <p:nvCxnSpPr>
          <p:cNvPr id="185" name="Shape 185"/>
          <p:cNvCxnSpPr/>
          <p:nvPr/>
        </p:nvCxnSpPr>
        <p:spPr>
          <a:xfrm rot="10800000">
            <a:off x="6203490" y="1120986"/>
            <a:ext cx="0" cy="321277"/>
          </a:xfrm>
          <a:prstGeom prst="straightConnector1">
            <a:avLst/>
          </a:prstGeom>
          <a:noFill/>
          <a:ln w="25400" cap="flat" cmpd="sng">
            <a:solidFill>
              <a:schemeClr val="accent1"/>
            </a:solidFill>
            <a:prstDash val="solid"/>
            <a:round/>
            <a:headEnd type="none" w="med" len="med"/>
            <a:tailEnd type="triangle" w="lg" len="lg"/>
          </a:ln>
          <a:effectLst>
            <a:outerShdw blurRad="39999" dist="20000" dir="5400000" rotWithShape="0">
              <a:srgbClr val="000000">
                <a:alpha val="37650"/>
              </a:srgbClr>
            </a:outerShdw>
          </a:effectLst>
        </p:spPr>
      </p:cxnSp>
      <p:sp>
        <p:nvSpPr>
          <p:cNvPr id="186" name="Shape 186"/>
          <p:cNvSpPr txBox="1"/>
          <p:nvPr/>
        </p:nvSpPr>
        <p:spPr>
          <a:xfrm>
            <a:off x="2429750" y="3935012"/>
            <a:ext cx="378600" cy="1057200"/>
          </a:xfrm>
          <a:prstGeom prst="rect">
            <a:avLst/>
          </a:prstGeom>
          <a:noFill/>
          <a:ln w="9525" cap="flat" cmpd="sng">
            <a:solidFill>
              <a:srgbClr val="FF0000"/>
            </a:solidFill>
            <a:prstDash val="solid"/>
            <a:round/>
            <a:headEnd type="none" w="med" len="med"/>
            <a:tailEnd type="none" w="med" len="med"/>
          </a:ln>
        </p:spPr>
        <p:txBody>
          <a:bodyPr lIns="91425" tIns="91425" rIns="91425" bIns="91425" anchor="t" anchorCtr="0">
            <a:noAutofit/>
          </a:bodyPr>
          <a:lstStyle/>
          <a:p>
            <a:pPr lvl="0">
              <a:spcBef>
                <a:spcPts val="0"/>
              </a:spcBef>
              <a:buNone/>
            </a:pPr>
            <a:endParaRPr/>
          </a:p>
        </p:txBody>
      </p:sp>
      <p:grpSp>
        <p:nvGrpSpPr>
          <p:cNvPr id="5" name="Group 4"/>
          <p:cNvGrpSpPr/>
          <p:nvPr/>
        </p:nvGrpSpPr>
        <p:grpSpPr>
          <a:xfrm>
            <a:off x="3580194" y="3166027"/>
            <a:ext cx="336317" cy="594320"/>
            <a:chOff x="3580194" y="3166027"/>
            <a:chExt cx="336317" cy="594320"/>
          </a:xfrm>
        </p:grpSpPr>
        <p:cxnSp>
          <p:nvCxnSpPr>
            <p:cNvPr id="188" name="Shape 188"/>
            <p:cNvCxnSpPr/>
            <p:nvPr/>
          </p:nvCxnSpPr>
          <p:spPr>
            <a:xfrm rot="10800000">
              <a:off x="3781085" y="3166027"/>
              <a:ext cx="0" cy="321277"/>
            </a:xfrm>
            <a:prstGeom prst="straightConnector1">
              <a:avLst/>
            </a:prstGeom>
            <a:noFill/>
            <a:ln w="25400" cap="flat" cmpd="sng">
              <a:solidFill>
                <a:schemeClr val="accent1"/>
              </a:solidFill>
              <a:prstDash val="solid"/>
              <a:round/>
              <a:headEnd type="none" w="med" len="med"/>
              <a:tailEnd type="triangle" w="lg" len="lg"/>
            </a:ln>
            <a:effectLst>
              <a:outerShdw blurRad="39999" dist="20000" dir="5400000" rotWithShape="0">
                <a:srgbClr val="000000">
                  <a:alpha val="37650"/>
                </a:srgbClr>
              </a:outerShdw>
            </a:effectLst>
          </p:spPr>
        </p:cxnSp>
        <p:sp>
          <p:nvSpPr>
            <p:cNvPr id="189" name="Shape 189"/>
            <p:cNvSpPr txBox="1"/>
            <p:nvPr/>
          </p:nvSpPr>
          <p:spPr>
            <a:xfrm>
              <a:off x="3580194" y="3485030"/>
              <a:ext cx="336317" cy="275317"/>
            </a:xfrm>
            <a:prstGeom prst="rect">
              <a:avLst/>
            </a:prstGeom>
            <a:blipFill rotWithShape="1">
              <a:blip r:embed="rId6">
                <a:alphaModFix/>
              </a:blip>
              <a:stretch>
                <a:fillRect b="-1639"/>
              </a:stretch>
            </a:blipFill>
            <a:ln>
              <a:noFill/>
            </a:ln>
          </p:spPr>
          <p:txBody>
            <a:bodyPr lIns="91425" tIns="45700" rIns="91425" bIns="45700" anchor="t" anchorCtr="0">
              <a:noAutofit/>
            </a:bodyPr>
            <a:lstStyle/>
            <a:p>
              <a:pPr marL="0" marR="0" lvl="0" indent="0" algn="l" rtl="0">
                <a:spcBef>
                  <a:spcPts val="0"/>
                </a:spcBef>
                <a:buSzPct val="25000"/>
                <a:buNone/>
              </a:pPr>
              <a:r>
                <a:rPr lang="en" sz="1800">
                  <a:latin typeface="Calibri"/>
                  <a:ea typeface="Calibri"/>
                  <a:cs typeface="Calibri"/>
                  <a:sym typeface="Calibri"/>
                </a:rPr>
                <a:t> </a:t>
              </a:r>
            </a:p>
          </p:txBody>
        </p:sp>
      </p:grpSp>
      <p:sp>
        <p:nvSpPr>
          <p:cNvPr id="190" name="Shape 190"/>
          <p:cNvSpPr txBox="1"/>
          <p:nvPr/>
        </p:nvSpPr>
        <p:spPr>
          <a:xfrm>
            <a:off x="3559050" y="3935012"/>
            <a:ext cx="378600" cy="1057200"/>
          </a:xfrm>
          <a:prstGeom prst="rect">
            <a:avLst/>
          </a:prstGeom>
          <a:noFill/>
          <a:ln w="9525" cap="flat" cmpd="sng">
            <a:solidFill>
              <a:srgbClr val="FF0000"/>
            </a:solidFill>
            <a:prstDash val="solid"/>
            <a:round/>
            <a:headEnd type="none" w="med" len="med"/>
            <a:tailEnd type="none" w="med" len="med"/>
          </a:ln>
        </p:spPr>
        <p:txBody>
          <a:bodyPr lIns="91425" tIns="91425" rIns="91425" bIns="91425" anchor="t" anchorCtr="0">
            <a:noAutofit/>
          </a:bodyPr>
          <a:lstStyle/>
          <a:p>
            <a:pPr lvl="0" rtl="0">
              <a:spcBef>
                <a:spcPts val="0"/>
              </a:spcBef>
              <a:buNone/>
            </a:pPr>
            <a:endParaRPr/>
          </a:p>
        </p:txBody>
      </p:sp>
      <p:grpSp>
        <p:nvGrpSpPr>
          <p:cNvPr id="6" name="Group 5"/>
          <p:cNvGrpSpPr/>
          <p:nvPr/>
        </p:nvGrpSpPr>
        <p:grpSpPr>
          <a:xfrm>
            <a:off x="3772864" y="2478548"/>
            <a:ext cx="903048" cy="508406"/>
            <a:chOff x="3772864" y="2478548"/>
            <a:chExt cx="903048" cy="508406"/>
          </a:xfrm>
        </p:grpSpPr>
        <p:cxnSp>
          <p:nvCxnSpPr>
            <p:cNvPr id="139" name="Shape 139"/>
            <p:cNvCxnSpPr/>
            <p:nvPr/>
          </p:nvCxnSpPr>
          <p:spPr>
            <a:xfrm rot="10800000" flipH="1">
              <a:off x="4083808" y="2984956"/>
              <a:ext cx="592104" cy="1998"/>
            </a:xfrm>
            <a:prstGeom prst="straightConnector1">
              <a:avLst/>
            </a:prstGeom>
            <a:noFill/>
            <a:ln w="25400" cap="flat" cmpd="sng">
              <a:solidFill>
                <a:schemeClr val="accent1"/>
              </a:solidFill>
              <a:prstDash val="solid"/>
              <a:round/>
              <a:headEnd type="none" w="med" len="med"/>
              <a:tailEnd type="triangle" w="lg" len="lg"/>
            </a:ln>
            <a:effectLst>
              <a:outerShdw blurRad="39999" dist="20000" dir="5400000" rotWithShape="0">
                <a:srgbClr val="000000">
                  <a:alpha val="37650"/>
                </a:srgbClr>
              </a:outerShdw>
            </a:effectLst>
          </p:spPr>
        </p:cxnSp>
        <p:cxnSp>
          <p:nvCxnSpPr>
            <p:cNvPr id="198" name="Shape 198"/>
            <p:cNvCxnSpPr/>
            <p:nvPr/>
          </p:nvCxnSpPr>
          <p:spPr>
            <a:xfrm rot="10800000">
              <a:off x="3772864" y="2478548"/>
              <a:ext cx="0" cy="321300"/>
            </a:xfrm>
            <a:prstGeom prst="straightConnector1">
              <a:avLst/>
            </a:prstGeom>
            <a:noFill/>
            <a:ln w="25400" cap="flat" cmpd="sng">
              <a:solidFill>
                <a:schemeClr val="accent1"/>
              </a:solidFill>
              <a:prstDash val="solid"/>
              <a:round/>
              <a:headEnd type="none" w="med" len="med"/>
              <a:tailEnd type="triangle" w="lg" len="lg"/>
            </a:ln>
            <a:effectLst>
              <a:outerShdw blurRad="39999" dist="20000" dir="5400000" rotWithShape="0">
                <a:srgbClr val="000000">
                  <a:alpha val="37650"/>
                </a:srgbClr>
              </a:outerShdw>
            </a:effectLst>
          </p:spPr>
        </p:cxnSp>
      </p:grpSp>
      <p:cxnSp>
        <p:nvCxnSpPr>
          <p:cNvPr id="206" name="Shape 206"/>
          <p:cNvCxnSpPr/>
          <p:nvPr/>
        </p:nvCxnSpPr>
        <p:spPr>
          <a:xfrm rot="10800000">
            <a:off x="6216549" y="2472608"/>
            <a:ext cx="0" cy="321277"/>
          </a:xfrm>
          <a:prstGeom prst="straightConnector1">
            <a:avLst/>
          </a:prstGeom>
          <a:noFill/>
          <a:ln w="25400" cap="flat" cmpd="sng">
            <a:solidFill>
              <a:schemeClr val="accent1"/>
            </a:solidFill>
            <a:prstDash val="solid"/>
            <a:round/>
            <a:headEnd type="none" w="med" len="med"/>
            <a:tailEnd type="triangle" w="lg" len="lg"/>
          </a:ln>
          <a:effectLst>
            <a:outerShdw blurRad="39999" dist="20000" dir="5400000" rotWithShape="0">
              <a:srgbClr val="000000">
                <a:alpha val="37650"/>
              </a:srgbClr>
            </a:outerShdw>
          </a:effectLst>
        </p:spPr>
      </p:cxnSp>
      <p:grpSp>
        <p:nvGrpSpPr>
          <p:cNvPr id="9" name="Group 8"/>
          <p:cNvGrpSpPr/>
          <p:nvPr/>
        </p:nvGrpSpPr>
        <p:grpSpPr>
          <a:xfrm>
            <a:off x="6071494" y="3166027"/>
            <a:ext cx="290118" cy="579221"/>
            <a:chOff x="6071494" y="3166027"/>
            <a:chExt cx="290118" cy="579221"/>
          </a:xfrm>
        </p:grpSpPr>
        <p:sp>
          <p:nvSpPr>
            <p:cNvPr id="208" name="Shape 208"/>
            <p:cNvSpPr txBox="1"/>
            <p:nvPr/>
          </p:nvSpPr>
          <p:spPr>
            <a:xfrm>
              <a:off x="6071494" y="3471930"/>
              <a:ext cx="290118" cy="273318"/>
            </a:xfrm>
            <a:prstGeom prst="rect">
              <a:avLst/>
            </a:prstGeom>
            <a:blipFill rotWithShape="1">
              <a:blip r:embed="rId5">
                <a:alphaModFix/>
              </a:blip>
              <a:stretch>
                <a:fillRect/>
              </a:stretch>
            </a:blipFill>
            <a:ln>
              <a:noFill/>
            </a:ln>
          </p:spPr>
          <p:txBody>
            <a:bodyPr lIns="91425" tIns="45700" rIns="91425" bIns="45700" anchor="t" anchorCtr="0">
              <a:noAutofit/>
            </a:bodyPr>
            <a:lstStyle/>
            <a:p>
              <a:pPr marL="0" marR="0" lvl="0" indent="0" algn="l" rtl="0">
                <a:spcBef>
                  <a:spcPts val="0"/>
                </a:spcBef>
                <a:buSzPct val="25000"/>
                <a:buNone/>
              </a:pPr>
              <a:r>
                <a:rPr lang="en" sz="1800">
                  <a:latin typeface="Calibri"/>
                  <a:ea typeface="Calibri"/>
                  <a:cs typeface="Calibri"/>
                  <a:sym typeface="Calibri"/>
                </a:rPr>
                <a:t> </a:t>
              </a:r>
            </a:p>
          </p:txBody>
        </p:sp>
        <p:cxnSp>
          <p:nvCxnSpPr>
            <p:cNvPr id="209" name="Shape 209"/>
            <p:cNvCxnSpPr/>
            <p:nvPr/>
          </p:nvCxnSpPr>
          <p:spPr>
            <a:xfrm rot="10800000">
              <a:off x="6216549" y="3166027"/>
              <a:ext cx="0" cy="321277"/>
            </a:xfrm>
            <a:prstGeom prst="straightConnector1">
              <a:avLst/>
            </a:prstGeom>
            <a:noFill/>
            <a:ln w="25400" cap="flat" cmpd="sng">
              <a:solidFill>
                <a:schemeClr val="accent1"/>
              </a:solidFill>
              <a:prstDash val="solid"/>
              <a:round/>
              <a:headEnd type="none" w="med" len="med"/>
              <a:tailEnd type="triangle" w="lg" len="lg"/>
            </a:ln>
            <a:effectLst>
              <a:outerShdw blurRad="39999" dist="20000" dir="5400000" rotWithShape="0">
                <a:srgbClr val="000000">
                  <a:alpha val="37650"/>
                </a:srgbClr>
              </a:outerShdw>
            </a:effectLst>
          </p:spPr>
        </p:cxnSp>
      </p:grpSp>
      <p:sp>
        <p:nvSpPr>
          <p:cNvPr id="211" name="Shape 211"/>
          <p:cNvSpPr/>
          <p:nvPr/>
        </p:nvSpPr>
        <p:spPr>
          <a:xfrm>
            <a:off x="5883753" y="2793885"/>
            <a:ext cx="639574" cy="372122"/>
          </a:xfrm>
          <a:prstGeom prst="roundRect">
            <a:avLst>
              <a:gd name="adj" fmla="val 16667"/>
            </a:avLst>
          </a:prstGeom>
          <a:solidFill>
            <a:srgbClr val="B2A0C7">
              <a:alpha val="94900"/>
            </a:srgbClr>
          </a:solidFill>
          <a:ln w="9525" cap="flat" cmpd="sng">
            <a:solidFill>
              <a:schemeClr val="dk1"/>
            </a:solidFill>
            <a:prstDash val="lgDashDot"/>
            <a:round/>
            <a:headEnd type="none" w="med" len="med"/>
            <a:tailEnd type="none" w="med" len="med"/>
          </a:ln>
          <a:effectLst>
            <a:outerShdw blurRad="39999" dist="23000" dir="5400000" rotWithShape="0">
              <a:srgbClr val="000000">
                <a:alpha val="0"/>
              </a:srgbClr>
            </a:outerShdw>
          </a:effectLst>
        </p:spPr>
        <p:txBody>
          <a:bodyPr lIns="91425" tIns="45700" rIns="91425" bIns="45700" anchor="ctr" anchorCtr="0">
            <a:noAutofit/>
          </a:bodyPr>
          <a:lstStyle/>
          <a:p>
            <a:pPr marL="0" marR="0" lvl="0" indent="0" algn="ctr" rtl="0">
              <a:spcBef>
                <a:spcPts val="0"/>
              </a:spcBef>
              <a:buNone/>
            </a:pPr>
            <a:endParaRPr sz="2000" i="1">
              <a:solidFill>
                <a:srgbClr val="7F7F7F"/>
              </a:solidFill>
              <a:latin typeface="Georgia"/>
              <a:ea typeface="Georgia"/>
              <a:cs typeface="Georgia"/>
              <a:sym typeface="Georgia"/>
            </a:endParaRPr>
          </a:p>
        </p:txBody>
      </p:sp>
      <p:grpSp>
        <p:nvGrpSpPr>
          <p:cNvPr id="12" name="Group 11"/>
          <p:cNvGrpSpPr/>
          <p:nvPr/>
        </p:nvGrpSpPr>
        <p:grpSpPr>
          <a:xfrm>
            <a:off x="2221488" y="1407557"/>
            <a:ext cx="4301839" cy="1072412"/>
            <a:chOff x="2221488" y="1407557"/>
            <a:chExt cx="4301839" cy="1072412"/>
          </a:xfrm>
        </p:grpSpPr>
        <p:sp>
          <p:nvSpPr>
            <p:cNvPr id="130" name="Shape 130"/>
            <p:cNvSpPr/>
            <p:nvPr/>
          </p:nvSpPr>
          <p:spPr>
            <a:xfrm>
              <a:off x="2221488" y="2106429"/>
              <a:ext cx="639574" cy="372122"/>
            </a:xfrm>
            <a:prstGeom prst="roundRect">
              <a:avLst>
                <a:gd name="adj" fmla="val 16667"/>
              </a:avLst>
            </a:prstGeom>
            <a:solidFill>
              <a:srgbClr val="FABF8E">
                <a:alpha val="94900"/>
              </a:srgbClr>
            </a:solidFill>
            <a:ln w="9525" cap="flat" cmpd="sng">
              <a:solidFill>
                <a:schemeClr val="dk1">
                  <a:alpha val="71760"/>
                </a:schemeClr>
              </a:solidFill>
              <a:prstDash val="dot"/>
              <a:round/>
              <a:headEnd type="none" w="med" len="med"/>
              <a:tailEnd type="none" w="med" len="med"/>
            </a:ln>
            <a:effectLst>
              <a:outerShdw blurRad="39999" dist="23000" dir="5400000" rotWithShape="0">
                <a:srgbClr val="000000">
                  <a:alpha val="0"/>
                </a:srgbClr>
              </a:outerShdw>
            </a:effectLst>
          </p:spPr>
          <p:txBody>
            <a:bodyPr lIns="91425" tIns="45700" rIns="91425" bIns="45700" anchor="ctr" anchorCtr="0">
              <a:noAutofit/>
            </a:bodyPr>
            <a:lstStyle/>
            <a:p>
              <a:pPr marL="0" marR="0" lvl="0" indent="0" algn="ctr" rtl="0">
                <a:spcBef>
                  <a:spcPts val="0"/>
                </a:spcBef>
                <a:buNone/>
              </a:pPr>
              <a:endParaRPr sz="2000" i="1">
                <a:solidFill>
                  <a:srgbClr val="7F7F7F"/>
                </a:solidFill>
                <a:latin typeface="Georgia"/>
                <a:ea typeface="Georgia"/>
                <a:cs typeface="Georgia"/>
                <a:sym typeface="Georgia"/>
              </a:endParaRPr>
            </a:p>
          </p:txBody>
        </p:sp>
        <p:cxnSp>
          <p:nvCxnSpPr>
            <p:cNvPr id="143" name="Shape 143"/>
            <p:cNvCxnSpPr/>
            <p:nvPr/>
          </p:nvCxnSpPr>
          <p:spPr>
            <a:xfrm rot="10800000" flipH="1">
              <a:off x="4089724" y="2287734"/>
              <a:ext cx="592104" cy="1998"/>
            </a:xfrm>
            <a:prstGeom prst="straightConnector1">
              <a:avLst/>
            </a:prstGeom>
            <a:noFill/>
            <a:ln w="25400" cap="flat" cmpd="sng">
              <a:solidFill>
                <a:schemeClr val="accent1"/>
              </a:solidFill>
              <a:prstDash val="solid"/>
              <a:round/>
              <a:headEnd type="none" w="med" len="med"/>
              <a:tailEnd type="triangle" w="lg" len="lg"/>
            </a:ln>
            <a:effectLst>
              <a:outerShdw blurRad="39999" dist="20000" dir="5400000" rotWithShape="0">
                <a:srgbClr val="000000">
                  <a:alpha val="37650"/>
                </a:srgbClr>
              </a:outerShdw>
            </a:effectLst>
          </p:spPr>
        </p:cxnSp>
        <p:cxnSp>
          <p:nvCxnSpPr>
            <p:cNvPr id="147" name="Shape 147"/>
            <p:cNvCxnSpPr/>
            <p:nvPr/>
          </p:nvCxnSpPr>
          <p:spPr>
            <a:xfrm rot="10800000" flipH="1">
              <a:off x="4089724" y="1591664"/>
              <a:ext cx="592104" cy="1998"/>
            </a:xfrm>
            <a:prstGeom prst="straightConnector1">
              <a:avLst/>
            </a:prstGeom>
            <a:noFill/>
            <a:ln w="25400" cap="flat" cmpd="sng">
              <a:solidFill>
                <a:schemeClr val="accent1"/>
              </a:solidFill>
              <a:prstDash val="solid"/>
              <a:round/>
              <a:headEnd type="none" w="med" len="med"/>
              <a:tailEnd type="triangle" w="lg" len="lg"/>
            </a:ln>
            <a:effectLst>
              <a:outerShdw blurRad="39999" dist="20000" dir="5400000" rotWithShape="0">
                <a:srgbClr val="000000">
                  <a:alpha val="37650"/>
                </a:srgbClr>
              </a:outerShdw>
            </a:effectLst>
          </p:spPr>
        </p:cxnSp>
        <p:cxnSp>
          <p:nvCxnSpPr>
            <p:cNvPr id="150" name="Shape 150"/>
            <p:cNvCxnSpPr/>
            <p:nvPr/>
          </p:nvCxnSpPr>
          <p:spPr>
            <a:xfrm rot="10800000">
              <a:off x="3772864" y="1779699"/>
              <a:ext cx="0" cy="321277"/>
            </a:xfrm>
            <a:prstGeom prst="straightConnector1">
              <a:avLst/>
            </a:prstGeom>
            <a:noFill/>
            <a:ln w="25400" cap="flat" cmpd="sng">
              <a:solidFill>
                <a:schemeClr val="accent1"/>
              </a:solidFill>
              <a:prstDash val="solid"/>
              <a:round/>
              <a:headEnd type="none" w="med" len="med"/>
              <a:tailEnd type="triangle" w="lg" len="lg"/>
            </a:ln>
            <a:effectLst>
              <a:outerShdw blurRad="39999" dist="20000" dir="5400000" rotWithShape="0">
                <a:srgbClr val="000000">
                  <a:alpha val="37650"/>
                </a:srgbClr>
              </a:outerShdw>
            </a:effectLst>
          </p:spPr>
        </p:cxnSp>
        <p:sp>
          <p:nvSpPr>
            <p:cNvPr id="152" name="Shape 152"/>
            <p:cNvSpPr/>
            <p:nvPr/>
          </p:nvSpPr>
          <p:spPr>
            <a:xfrm>
              <a:off x="3453127" y="1407557"/>
              <a:ext cx="639574" cy="372122"/>
            </a:xfrm>
            <a:prstGeom prst="roundRect">
              <a:avLst>
                <a:gd name="adj" fmla="val 16667"/>
              </a:avLst>
            </a:prstGeom>
            <a:solidFill>
              <a:srgbClr val="B2A0C7">
                <a:alpha val="94900"/>
              </a:srgbClr>
            </a:solidFill>
            <a:ln w="9525" cap="flat" cmpd="sng">
              <a:solidFill>
                <a:schemeClr val="dk1"/>
              </a:solidFill>
              <a:prstDash val="lgDashDot"/>
              <a:round/>
              <a:headEnd type="none" w="med" len="med"/>
              <a:tailEnd type="none" w="med" len="med"/>
            </a:ln>
            <a:effectLst>
              <a:outerShdw blurRad="39999" dist="23000" dir="5400000" rotWithShape="0">
                <a:srgbClr val="000000">
                  <a:alpha val="0"/>
                </a:srgbClr>
              </a:outerShdw>
            </a:effectLst>
          </p:spPr>
          <p:txBody>
            <a:bodyPr lIns="91425" tIns="45700" rIns="91425" bIns="45700" anchor="ctr" anchorCtr="0">
              <a:noAutofit/>
            </a:bodyPr>
            <a:lstStyle/>
            <a:p>
              <a:pPr marL="0" marR="0" lvl="0" indent="0" algn="ctr" rtl="0">
                <a:spcBef>
                  <a:spcPts val="0"/>
                </a:spcBef>
                <a:buNone/>
              </a:pPr>
              <a:endParaRPr sz="2000" i="1">
                <a:solidFill>
                  <a:srgbClr val="7F7F7F"/>
                </a:solidFill>
                <a:latin typeface="Georgia"/>
                <a:ea typeface="Georgia"/>
                <a:cs typeface="Georgia"/>
                <a:sym typeface="Georgia"/>
              </a:endParaRPr>
            </a:p>
          </p:txBody>
        </p:sp>
        <p:cxnSp>
          <p:nvCxnSpPr>
            <p:cNvPr id="154" name="Shape 154"/>
            <p:cNvCxnSpPr>
              <a:stCxn id="155" idx="3"/>
              <a:endCxn id="152" idx="1"/>
            </p:cNvCxnSpPr>
            <p:nvPr/>
          </p:nvCxnSpPr>
          <p:spPr>
            <a:xfrm rot="10800000" flipH="1">
              <a:off x="2861088" y="1593726"/>
              <a:ext cx="591900" cy="1800"/>
            </a:xfrm>
            <a:prstGeom prst="straightConnector1">
              <a:avLst/>
            </a:prstGeom>
            <a:noFill/>
            <a:ln w="25400" cap="flat" cmpd="sng">
              <a:solidFill>
                <a:schemeClr val="accent1"/>
              </a:solidFill>
              <a:prstDash val="solid"/>
              <a:round/>
              <a:headEnd type="none" w="med" len="med"/>
              <a:tailEnd type="triangle" w="lg" len="lg"/>
            </a:ln>
            <a:effectLst>
              <a:outerShdw blurRad="39999" dist="20000" dir="5400000" rotWithShape="0">
                <a:srgbClr val="000000">
                  <a:alpha val="37650"/>
                </a:srgbClr>
              </a:outerShdw>
            </a:effectLst>
          </p:spPr>
        </p:cxnSp>
        <p:cxnSp>
          <p:nvCxnSpPr>
            <p:cNvPr id="163" name="Shape 163"/>
            <p:cNvCxnSpPr/>
            <p:nvPr/>
          </p:nvCxnSpPr>
          <p:spPr>
            <a:xfrm rot="10800000" flipH="1">
              <a:off x="5294232" y="2286748"/>
              <a:ext cx="592104" cy="1998"/>
            </a:xfrm>
            <a:prstGeom prst="straightConnector1">
              <a:avLst/>
            </a:prstGeom>
            <a:noFill/>
            <a:ln w="25400" cap="flat" cmpd="sng">
              <a:solidFill>
                <a:schemeClr val="accent1"/>
              </a:solidFill>
              <a:prstDash val="solid"/>
              <a:round/>
              <a:headEnd type="none" w="med" len="med"/>
              <a:tailEnd type="triangle" w="lg" len="lg"/>
            </a:ln>
            <a:effectLst>
              <a:outerShdw blurRad="39999" dist="20000" dir="5400000" rotWithShape="0">
                <a:srgbClr val="000000">
                  <a:alpha val="37650"/>
                </a:srgbClr>
              </a:outerShdw>
            </a:effectLst>
          </p:spPr>
        </p:cxnSp>
        <p:cxnSp>
          <p:nvCxnSpPr>
            <p:cNvPr id="167" name="Shape 167"/>
            <p:cNvCxnSpPr/>
            <p:nvPr/>
          </p:nvCxnSpPr>
          <p:spPr>
            <a:xfrm rot="10800000" flipH="1">
              <a:off x="5297708" y="1591664"/>
              <a:ext cx="592104" cy="1998"/>
            </a:xfrm>
            <a:prstGeom prst="straightConnector1">
              <a:avLst/>
            </a:prstGeom>
            <a:noFill/>
            <a:ln w="25400" cap="flat" cmpd="sng">
              <a:solidFill>
                <a:schemeClr val="accent1"/>
              </a:solidFill>
              <a:prstDash val="solid"/>
              <a:round/>
              <a:headEnd type="none" w="med" len="med"/>
              <a:tailEnd type="triangle" w="lg" len="lg"/>
            </a:ln>
            <a:effectLst>
              <a:outerShdw blurRad="39999" dist="20000" dir="5400000" rotWithShape="0">
                <a:srgbClr val="000000">
                  <a:alpha val="37650"/>
                </a:srgbClr>
              </a:outerShdw>
            </a:effectLst>
          </p:spPr>
        </p:cxnSp>
        <p:grpSp>
          <p:nvGrpSpPr>
            <p:cNvPr id="175" name="Shape 175"/>
            <p:cNvGrpSpPr/>
            <p:nvPr/>
          </p:nvGrpSpPr>
          <p:grpSpPr>
            <a:xfrm>
              <a:off x="4670251" y="1409206"/>
              <a:ext cx="639574" cy="1069345"/>
              <a:chOff x="4670251" y="1409206"/>
              <a:chExt cx="639574" cy="1069345"/>
            </a:xfrm>
          </p:grpSpPr>
          <p:sp>
            <p:nvSpPr>
              <p:cNvPr id="176" name="Shape 176"/>
              <p:cNvSpPr/>
              <p:nvPr/>
            </p:nvSpPr>
            <p:spPr>
              <a:xfrm>
                <a:off x="4670251" y="2106429"/>
                <a:ext cx="639574" cy="372122"/>
              </a:xfrm>
              <a:prstGeom prst="roundRect">
                <a:avLst>
                  <a:gd name="adj" fmla="val 16667"/>
                </a:avLst>
              </a:prstGeom>
              <a:solidFill>
                <a:srgbClr val="B2A0C7">
                  <a:alpha val="94900"/>
                </a:srgbClr>
              </a:solidFill>
              <a:ln w="9525" cap="flat" cmpd="sng">
                <a:solidFill>
                  <a:schemeClr val="dk1"/>
                </a:solidFill>
                <a:prstDash val="lgDashDot"/>
                <a:round/>
                <a:headEnd type="none" w="med" len="med"/>
                <a:tailEnd type="none" w="med" len="med"/>
              </a:ln>
              <a:effectLst>
                <a:outerShdw blurRad="39999" dist="23000" dir="5400000" rotWithShape="0">
                  <a:srgbClr val="000000">
                    <a:alpha val="0"/>
                  </a:srgbClr>
                </a:outerShdw>
              </a:effectLst>
            </p:spPr>
            <p:txBody>
              <a:bodyPr lIns="91425" tIns="45700" rIns="91425" bIns="45700" anchor="ctr" anchorCtr="0">
                <a:noAutofit/>
              </a:bodyPr>
              <a:lstStyle/>
              <a:p>
                <a:pPr marL="0" marR="0" lvl="0" indent="0" algn="ctr" rtl="0">
                  <a:spcBef>
                    <a:spcPts val="0"/>
                  </a:spcBef>
                  <a:buNone/>
                </a:pPr>
                <a:endParaRPr sz="2000" i="1">
                  <a:solidFill>
                    <a:srgbClr val="7F7F7F"/>
                  </a:solidFill>
                  <a:latin typeface="Georgia"/>
                  <a:ea typeface="Georgia"/>
                  <a:cs typeface="Georgia"/>
                  <a:sym typeface="Georgia"/>
                </a:endParaRPr>
              </a:p>
            </p:txBody>
          </p:sp>
          <p:sp>
            <p:nvSpPr>
              <p:cNvPr id="177" name="Shape 177"/>
              <p:cNvSpPr/>
              <p:nvPr/>
            </p:nvSpPr>
            <p:spPr>
              <a:xfrm>
                <a:off x="4670251" y="1409206"/>
                <a:ext cx="639574" cy="372122"/>
              </a:xfrm>
              <a:prstGeom prst="roundRect">
                <a:avLst>
                  <a:gd name="adj" fmla="val 16667"/>
                </a:avLst>
              </a:prstGeom>
              <a:solidFill>
                <a:srgbClr val="D99593">
                  <a:alpha val="94900"/>
                </a:srgbClr>
              </a:solidFill>
              <a:ln w="9525" cap="flat" cmpd="sng">
                <a:solidFill>
                  <a:schemeClr val="dk1"/>
                </a:solidFill>
                <a:prstDash val="lgDash"/>
                <a:round/>
                <a:headEnd type="none" w="med" len="med"/>
                <a:tailEnd type="none" w="med" len="med"/>
              </a:ln>
              <a:effectLst>
                <a:outerShdw blurRad="39999" dist="23000" dir="5400000" rotWithShape="0">
                  <a:srgbClr val="000000">
                    <a:alpha val="0"/>
                  </a:srgbClr>
                </a:outerShdw>
              </a:effectLst>
            </p:spPr>
            <p:txBody>
              <a:bodyPr lIns="91425" tIns="45700" rIns="91425" bIns="45700" anchor="ctr" anchorCtr="0">
                <a:noAutofit/>
              </a:bodyPr>
              <a:lstStyle/>
              <a:p>
                <a:pPr marL="0" marR="0" lvl="0" indent="0" algn="ctr" rtl="0">
                  <a:spcBef>
                    <a:spcPts val="0"/>
                  </a:spcBef>
                  <a:buNone/>
                </a:pPr>
                <a:endParaRPr sz="2000" i="1">
                  <a:solidFill>
                    <a:srgbClr val="7F7F7F"/>
                  </a:solidFill>
                  <a:latin typeface="Georgia"/>
                  <a:ea typeface="Georgia"/>
                  <a:cs typeface="Georgia"/>
                  <a:sym typeface="Georgia"/>
                </a:endParaRPr>
              </a:p>
            </p:txBody>
          </p:sp>
          <p:cxnSp>
            <p:nvCxnSpPr>
              <p:cNvPr id="178" name="Shape 178"/>
              <p:cNvCxnSpPr/>
              <p:nvPr/>
            </p:nvCxnSpPr>
            <p:spPr>
              <a:xfrm rot="10800000">
                <a:off x="4989987" y="1779699"/>
                <a:ext cx="0" cy="321277"/>
              </a:xfrm>
              <a:prstGeom prst="straightConnector1">
                <a:avLst/>
              </a:prstGeom>
              <a:noFill/>
              <a:ln w="25400" cap="flat" cmpd="sng">
                <a:solidFill>
                  <a:schemeClr val="accent1"/>
                </a:solidFill>
                <a:prstDash val="solid"/>
                <a:round/>
                <a:headEnd type="none" w="med" len="med"/>
                <a:tailEnd type="triangle" w="lg" len="lg"/>
              </a:ln>
              <a:effectLst>
                <a:outerShdw blurRad="39999" dist="20000" dir="5400000" rotWithShape="0">
                  <a:srgbClr val="000000">
                    <a:alpha val="37650"/>
                  </a:srgbClr>
                </a:outerShdw>
              </a:effectLst>
            </p:spPr>
          </p:cxnSp>
        </p:grpSp>
        <p:cxnSp>
          <p:nvCxnSpPr>
            <p:cNvPr id="192" name="Shape 192"/>
            <p:cNvCxnSpPr/>
            <p:nvPr/>
          </p:nvCxnSpPr>
          <p:spPr>
            <a:xfrm rot="10800000" flipH="1">
              <a:off x="2860961" y="2318333"/>
              <a:ext cx="592199" cy="2100"/>
            </a:xfrm>
            <a:prstGeom prst="straightConnector1">
              <a:avLst/>
            </a:prstGeom>
            <a:noFill/>
            <a:ln w="25400" cap="flat" cmpd="sng">
              <a:solidFill>
                <a:schemeClr val="accent1"/>
              </a:solidFill>
              <a:prstDash val="solid"/>
              <a:round/>
              <a:headEnd type="none" w="med" len="med"/>
              <a:tailEnd type="triangle" w="lg" len="lg"/>
            </a:ln>
            <a:effectLst>
              <a:outerShdw blurRad="39999" dist="20000" dir="5400000" rotWithShape="0">
                <a:srgbClr val="000000">
                  <a:alpha val="37650"/>
                </a:srgbClr>
              </a:outerShdw>
            </a:effectLst>
          </p:spPr>
        </p:cxnSp>
        <p:sp>
          <p:nvSpPr>
            <p:cNvPr id="195" name="Shape 195"/>
            <p:cNvSpPr/>
            <p:nvPr/>
          </p:nvSpPr>
          <p:spPr>
            <a:xfrm>
              <a:off x="3453127" y="2106429"/>
              <a:ext cx="639600" cy="372000"/>
            </a:xfrm>
            <a:prstGeom prst="roundRect">
              <a:avLst>
                <a:gd name="adj" fmla="val 16667"/>
              </a:avLst>
            </a:prstGeom>
            <a:solidFill>
              <a:srgbClr val="C2D59B">
                <a:alpha val="94900"/>
              </a:srgbClr>
            </a:solidFill>
            <a:ln w="9525" cap="flat" cmpd="sng">
              <a:solidFill>
                <a:schemeClr val="dk1"/>
              </a:solidFill>
              <a:prstDash val="dashDot"/>
              <a:round/>
              <a:headEnd type="none" w="med" len="med"/>
              <a:tailEnd type="none" w="med" len="med"/>
            </a:ln>
            <a:effectLst>
              <a:outerShdw blurRad="39999" dist="23000" dir="5400000" rotWithShape="0">
                <a:srgbClr val="000000">
                  <a:alpha val="0"/>
                </a:srgbClr>
              </a:outerShdw>
            </a:effectLst>
          </p:spPr>
          <p:txBody>
            <a:bodyPr lIns="91425" tIns="45700" rIns="91425" bIns="45700" anchor="ctr" anchorCtr="0">
              <a:noAutofit/>
            </a:bodyPr>
            <a:lstStyle/>
            <a:p>
              <a:pPr marL="0" marR="0" lvl="0" indent="0" algn="ctr" rtl="0">
                <a:spcBef>
                  <a:spcPts val="0"/>
                </a:spcBef>
                <a:buNone/>
              </a:pPr>
              <a:endParaRPr sz="2000" i="1">
                <a:solidFill>
                  <a:srgbClr val="7F7F7F"/>
                </a:solidFill>
                <a:latin typeface="Georgia"/>
                <a:ea typeface="Georgia"/>
                <a:cs typeface="Georgia"/>
                <a:sym typeface="Georgia"/>
              </a:endParaRPr>
            </a:p>
          </p:txBody>
        </p:sp>
        <p:sp>
          <p:nvSpPr>
            <p:cNvPr id="155" name="Shape 155"/>
            <p:cNvSpPr/>
            <p:nvPr/>
          </p:nvSpPr>
          <p:spPr>
            <a:xfrm>
              <a:off x="2221488" y="1409526"/>
              <a:ext cx="639600" cy="372000"/>
            </a:xfrm>
            <a:prstGeom prst="roundRect">
              <a:avLst>
                <a:gd name="adj" fmla="val 16667"/>
              </a:avLst>
            </a:prstGeom>
            <a:solidFill>
              <a:srgbClr val="C2D59B">
                <a:alpha val="94900"/>
              </a:srgbClr>
            </a:solidFill>
            <a:ln w="9525" cap="flat" cmpd="sng">
              <a:solidFill>
                <a:schemeClr val="dk1"/>
              </a:solidFill>
              <a:prstDash val="dashDot"/>
              <a:round/>
              <a:headEnd type="none" w="med" len="med"/>
              <a:tailEnd type="none" w="med" len="med"/>
            </a:ln>
            <a:effectLst>
              <a:outerShdw blurRad="39999" dist="23000" dir="5400000" rotWithShape="0">
                <a:srgbClr val="000000">
                  <a:alpha val="0"/>
                </a:srgbClr>
              </a:outerShdw>
            </a:effectLst>
          </p:spPr>
          <p:txBody>
            <a:bodyPr lIns="91425" tIns="45700" rIns="91425" bIns="45700" anchor="ctr" anchorCtr="0">
              <a:noAutofit/>
            </a:bodyPr>
            <a:lstStyle/>
            <a:p>
              <a:pPr marL="0" marR="0" lvl="0" indent="0" algn="ctr" rtl="0">
                <a:spcBef>
                  <a:spcPts val="0"/>
                </a:spcBef>
                <a:buNone/>
              </a:pPr>
              <a:endParaRPr sz="2000" i="1">
                <a:solidFill>
                  <a:srgbClr val="7F7F7F"/>
                </a:solidFill>
                <a:latin typeface="Georgia"/>
                <a:ea typeface="Georgia"/>
                <a:cs typeface="Georgia"/>
                <a:sym typeface="Georgia"/>
              </a:endParaRPr>
            </a:p>
          </p:txBody>
        </p:sp>
        <p:cxnSp>
          <p:nvCxnSpPr>
            <p:cNvPr id="197" name="Shape 197"/>
            <p:cNvCxnSpPr/>
            <p:nvPr/>
          </p:nvCxnSpPr>
          <p:spPr>
            <a:xfrm rot="10800000">
              <a:off x="2541225" y="1785129"/>
              <a:ext cx="0" cy="321300"/>
            </a:xfrm>
            <a:prstGeom prst="straightConnector1">
              <a:avLst/>
            </a:prstGeom>
            <a:noFill/>
            <a:ln w="25400" cap="flat" cmpd="sng">
              <a:solidFill>
                <a:schemeClr val="accent1"/>
              </a:solidFill>
              <a:prstDash val="solid"/>
              <a:round/>
              <a:headEnd type="none" w="med" len="med"/>
              <a:tailEnd type="triangle" w="lg" len="lg"/>
            </a:ln>
            <a:effectLst>
              <a:outerShdw blurRad="39999" dist="20000" dir="5400000" rotWithShape="0">
                <a:srgbClr val="000000">
                  <a:alpha val="37650"/>
                </a:srgbClr>
              </a:outerShdw>
            </a:effectLst>
          </p:spPr>
        </p:cxnSp>
        <p:sp>
          <p:nvSpPr>
            <p:cNvPr id="212" name="Shape 212"/>
            <p:cNvSpPr/>
            <p:nvPr/>
          </p:nvSpPr>
          <p:spPr>
            <a:xfrm>
              <a:off x="5883753" y="2107847"/>
              <a:ext cx="639574" cy="372122"/>
            </a:xfrm>
            <a:prstGeom prst="roundRect">
              <a:avLst>
                <a:gd name="adj" fmla="val 16667"/>
              </a:avLst>
            </a:prstGeom>
            <a:solidFill>
              <a:srgbClr val="D99593">
                <a:alpha val="94900"/>
              </a:srgbClr>
            </a:solidFill>
            <a:ln w="9525" cap="flat" cmpd="sng">
              <a:solidFill>
                <a:schemeClr val="dk1"/>
              </a:solidFill>
              <a:prstDash val="lgDash"/>
              <a:round/>
              <a:headEnd type="none" w="med" len="med"/>
              <a:tailEnd type="none" w="med" len="med"/>
            </a:ln>
            <a:effectLst>
              <a:outerShdw blurRad="39999" dist="23000" dir="5400000" rotWithShape="0">
                <a:srgbClr val="000000">
                  <a:alpha val="0"/>
                </a:srgbClr>
              </a:outerShdw>
            </a:effectLst>
          </p:spPr>
          <p:txBody>
            <a:bodyPr lIns="91425" tIns="45700" rIns="91425" bIns="45700" anchor="ctr" anchorCtr="0">
              <a:noAutofit/>
            </a:bodyPr>
            <a:lstStyle/>
            <a:p>
              <a:pPr marL="0" marR="0" lvl="0" indent="0" algn="ctr" rtl="0">
                <a:spcBef>
                  <a:spcPts val="0"/>
                </a:spcBef>
                <a:buNone/>
              </a:pPr>
              <a:endParaRPr sz="2000" i="1">
                <a:solidFill>
                  <a:srgbClr val="7F7F7F"/>
                </a:solidFill>
                <a:latin typeface="Georgia"/>
                <a:ea typeface="Georgia"/>
                <a:cs typeface="Georgia"/>
                <a:sym typeface="Georgia"/>
              </a:endParaRPr>
            </a:p>
          </p:txBody>
        </p:sp>
        <p:cxnSp>
          <p:nvCxnSpPr>
            <p:cNvPr id="213" name="Shape 213"/>
            <p:cNvCxnSpPr/>
            <p:nvPr/>
          </p:nvCxnSpPr>
          <p:spPr>
            <a:xfrm rot="10800000">
              <a:off x="6216549" y="1779699"/>
              <a:ext cx="0" cy="321277"/>
            </a:xfrm>
            <a:prstGeom prst="straightConnector1">
              <a:avLst/>
            </a:prstGeom>
            <a:noFill/>
            <a:ln w="25400" cap="flat" cmpd="sng">
              <a:solidFill>
                <a:schemeClr val="accent1"/>
              </a:solidFill>
              <a:prstDash val="solid"/>
              <a:round/>
              <a:headEnd type="none" w="med" len="med"/>
              <a:tailEnd type="triangle" w="lg" len="lg"/>
            </a:ln>
            <a:effectLst>
              <a:outerShdw blurRad="39999" dist="20000" dir="5400000" rotWithShape="0">
                <a:srgbClr val="000000">
                  <a:alpha val="37650"/>
                </a:srgbClr>
              </a:outerShdw>
            </a:effectLst>
          </p:spPr>
        </p:cxnSp>
        <p:sp>
          <p:nvSpPr>
            <p:cNvPr id="214" name="Shape 214"/>
            <p:cNvSpPr/>
            <p:nvPr/>
          </p:nvSpPr>
          <p:spPr>
            <a:xfrm>
              <a:off x="5883753" y="1407557"/>
              <a:ext cx="639574" cy="372122"/>
            </a:xfrm>
            <a:prstGeom prst="roundRect">
              <a:avLst>
                <a:gd name="adj" fmla="val 16667"/>
              </a:avLst>
            </a:prstGeom>
            <a:solidFill>
              <a:srgbClr val="92CCDC">
                <a:alpha val="94900"/>
              </a:srgbClr>
            </a:solidFill>
            <a:ln w="9525" cap="flat" cmpd="sng">
              <a:solidFill>
                <a:schemeClr val="dk1"/>
              </a:solidFill>
              <a:prstDash val="solid"/>
              <a:round/>
              <a:headEnd type="none" w="med" len="med"/>
              <a:tailEnd type="none" w="med" len="med"/>
            </a:ln>
            <a:effectLst>
              <a:outerShdw blurRad="39999" dist="23000" dir="5400000" rotWithShape="0">
                <a:srgbClr val="000000">
                  <a:alpha val="0"/>
                </a:srgbClr>
              </a:outerShdw>
            </a:effectLst>
          </p:spPr>
          <p:txBody>
            <a:bodyPr lIns="91425" tIns="45700" rIns="91425" bIns="45700" anchor="ctr" anchorCtr="0">
              <a:noAutofit/>
            </a:bodyPr>
            <a:lstStyle/>
            <a:p>
              <a:pPr marL="0" marR="0" lvl="0" indent="0" algn="ctr" rtl="0">
                <a:spcBef>
                  <a:spcPts val="0"/>
                </a:spcBef>
                <a:buNone/>
              </a:pPr>
              <a:endParaRPr sz="2000" i="1">
                <a:solidFill>
                  <a:srgbClr val="7F7F7F"/>
                </a:solidFill>
                <a:latin typeface="Georgia"/>
                <a:ea typeface="Georgia"/>
                <a:cs typeface="Georgia"/>
                <a:sym typeface="Georgia"/>
              </a:endParaRPr>
            </a:p>
          </p:txBody>
        </p:sp>
      </p:grpSp>
      <p:grpSp>
        <p:nvGrpSpPr>
          <p:cNvPr id="3" name="Group 2"/>
          <p:cNvGrpSpPr/>
          <p:nvPr/>
        </p:nvGrpSpPr>
        <p:grpSpPr>
          <a:xfrm>
            <a:off x="1503348" y="2861845"/>
            <a:ext cx="1226572" cy="898946"/>
            <a:chOff x="1503348" y="2861845"/>
            <a:chExt cx="1226572" cy="898946"/>
          </a:xfrm>
        </p:grpSpPr>
        <p:cxnSp>
          <p:nvCxnSpPr>
            <p:cNvPr id="124" name="Shape 124"/>
            <p:cNvCxnSpPr>
              <a:endCxn id="123" idx="2"/>
            </p:cNvCxnSpPr>
            <p:nvPr/>
          </p:nvCxnSpPr>
          <p:spPr>
            <a:xfrm rot="10800000">
              <a:off x="2541276" y="3167852"/>
              <a:ext cx="0" cy="321300"/>
            </a:xfrm>
            <a:prstGeom prst="straightConnector1">
              <a:avLst/>
            </a:prstGeom>
            <a:noFill/>
            <a:ln w="25400" cap="flat" cmpd="sng">
              <a:solidFill>
                <a:schemeClr val="accent1"/>
              </a:solidFill>
              <a:prstDash val="solid"/>
              <a:round/>
              <a:headEnd type="none" w="med" len="med"/>
              <a:tailEnd type="triangle" w="lg" len="lg"/>
            </a:ln>
            <a:effectLst>
              <a:outerShdw blurRad="39999" dist="20000" dir="5400000" rotWithShape="0">
                <a:srgbClr val="000000">
                  <a:alpha val="37650"/>
                </a:srgbClr>
              </a:outerShdw>
            </a:effectLst>
          </p:spPr>
        </p:cxnSp>
        <p:sp>
          <p:nvSpPr>
            <p:cNvPr id="125" name="Shape 125"/>
            <p:cNvSpPr txBox="1"/>
            <p:nvPr/>
          </p:nvSpPr>
          <p:spPr>
            <a:xfrm>
              <a:off x="2390213" y="3485030"/>
              <a:ext cx="339707" cy="275761"/>
            </a:xfrm>
            <a:prstGeom prst="rect">
              <a:avLst/>
            </a:prstGeom>
            <a:blipFill rotWithShape="1">
              <a:blip r:embed="rId7">
                <a:alphaModFix/>
              </a:blip>
              <a:stretch>
                <a:fillRect b="-1639"/>
              </a:stretch>
            </a:blipFill>
            <a:ln>
              <a:noFill/>
            </a:ln>
          </p:spPr>
          <p:txBody>
            <a:bodyPr lIns="91425" tIns="45700" rIns="91425" bIns="45700" anchor="t" anchorCtr="0">
              <a:noAutofit/>
            </a:bodyPr>
            <a:lstStyle/>
            <a:p>
              <a:pPr marL="0" marR="0" lvl="0" indent="0" algn="l" rtl="0">
                <a:spcBef>
                  <a:spcPts val="0"/>
                </a:spcBef>
                <a:buSzPct val="25000"/>
                <a:buNone/>
              </a:pPr>
              <a:r>
                <a:rPr lang="en" sz="1800">
                  <a:latin typeface="Calibri"/>
                  <a:ea typeface="Calibri"/>
                  <a:cs typeface="Calibri"/>
                  <a:sym typeface="Calibri"/>
                </a:rPr>
                <a:t> </a:t>
              </a:r>
            </a:p>
          </p:txBody>
        </p:sp>
        <p:sp>
          <p:nvSpPr>
            <p:cNvPr id="2" name="TextBox 1"/>
            <p:cNvSpPr txBox="1"/>
            <p:nvPr/>
          </p:nvSpPr>
          <p:spPr>
            <a:xfrm>
              <a:off x="1503348" y="2861845"/>
              <a:ext cx="771365" cy="246221"/>
            </a:xfrm>
            <a:prstGeom prst="rect">
              <a:avLst/>
            </a:prstGeom>
            <a:noFill/>
          </p:spPr>
          <p:txBody>
            <a:bodyPr wrap="none" rtlCol="0">
              <a:spAutoFit/>
            </a:bodyPr>
            <a:lstStyle/>
            <a:p>
              <a:r>
                <a:rPr lang="en-US" sz="1000" dirty="0" smtClean="0"/>
                <a:t>input </a:t>
              </a:r>
              <a:r>
                <a:rPr lang="en-US" sz="1000" dirty="0" smtClean="0"/>
                <a:t>state</a:t>
              </a:r>
              <a:endParaRPr lang="en-US" sz="1000" dirty="0"/>
            </a:p>
          </p:txBody>
        </p:sp>
      </p:grpSp>
      <p:grpSp>
        <p:nvGrpSpPr>
          <p:cNvPr id="4" name="Group 3"/>
          <p:cNvGrpSpPr/>
          <p:nvPr/>
        </p:nvGrpSpPr>
        <p:grpSpPr>
          <a:xfrm>
            <a:off x="2541225" y="2478571"/>
            <a:ext cx="933155" cy="503389"/>
            <a:chOff x="2541225" y="2478571"/>
            <a:chExt cx="933155" cy="503389"/>
          </a:xfrm>
        </p:grpSpPr>
        <p:cxnSp>
          <p:nvCxnSpPr>
            <p:cNvPr id="133" name="Shape 133"/>
            <p:cNvCxnSpPr/>
            <p:nvPr/>
          </p:nvCxnSpPr>
          <p:spPr>
            <a:xfrm rot="10800000" flipH="1">
              <a:off x="2860961" y="2979962"/>
              <a:ext cx="592104" cy="1998"/>
            </a:xfrm>
            <a:prstGeom prst="straightConnector1">
              <a:avLst/>
            </a:prstGeom>
            <a:noFill/>
            <a:ln w="25400" cap="flat" cmpd="sng">
              <a:solidFill>
                <a:schemeClr val="accent1"/>
              </a:solidFill>
              <a:prstDash val="solid"/>
              <a:round/>
              <a:headEnd type="none" w="med" len="med"/>
              <a:tailEnd type="triangle" w="lg" len="lg"/>
            </a:ln>
            <a:effectLst>
              <a:outerShdw blurRad="39999" dist="20000" dir="5400000" rotWithShape="0">
                <a:srgbClr val="000000">
                  <a:alpha val="37650"/>
                </a:srgbClr>
              </a:outerShdw>
            </a:effectLst>
          </p:spPr>
        </p:cxnSp>
        <p:cxnSp>
          <p:nvCxnSpPr>
            <p:cNvPr id="135" name="Shape 135"/>
            <p:cNvCxnSpPr/>
            <p:nvPr/>
          </p:nvCxnSpPr>
          <p:spPr>
            <a:xfrm rot="10800000">
              <a:off x="2541225" y="2478571"/>
              <a:ext cx="0" cy="321277"/>
            </a:xfrm>
            <a:prstGeom prst="straightConnector1">
              <a:avLst/>
            </a:prstGeom>
            <a:noFill/>
            <a:ln w="25400" cap="flat" cmpd="sng">
              <a:solidFill>
                <a:schemeClr val="accent1"/>
              </a:solidFill>
              <a:prstDash val="solid"/>
              <a:round/>
              <a:headEnd type="none" w="med" len="med"/>
              <a:tailEnd type="triangle" w="lg" len="lg"/>
            </a:ln>
            <a:effectLst>
              <a:outerShdw blurRad="39999" dist="20000" dir="5400000" rotWithShape="0">
                <a:srgbClr val="000000">
                  <a:alpha val="37650"/>
                </a:srgbClr>
              </a:outerShdw>
            </a:effectLst>
          </p:spPr>
        </p:cxnSp>
        <p:sp>
          <p:nvSpPr>
            <p:cNvPr id="101" name="TextBox 100"/>
            <p:cNvSpPr txBox="1"/>
            <p:nvPr/>
          </p:nvSpPr>
          <p:spPr>
            <a:xfrm>
              <a:off x="2786371" y="2705216"/>
              <a:ext cx="688009" cy="246221"/>
            </a:xfrm>
            <a:prstGeom prst="rect">
              <a:avLst/>
            </a:prstGeom>
            <a:noFill/>
          </p:spPr>
          <p:txBody>
            <a:bodyPr wrap="none" rtlCol="0">
              <a:spAutoFit/>
            </a:bodyPr>
            <a:lstStyle/>
            <a:p>
              <a:r>
                <a:rPr lang="en-US" sz="1000" smtClean="0"/>
                <a:t>cell </a:t>
              </a:r>
              <a:r>
                <a:rPr lang="en-US" sz="1000" dirty="0" smtClean="0"/>
                <a:t>state</a:t>
              </a:r>
              <a:endParaRPr lang="en-US" sz="1000" dirty="0"/>
            </a:p>
          </p:txBody>
        </p:sp>
      </p:grpSp>
      <p:sp>
        <p:nvSpPr>
          <p:cNvPr id="113" name="Shape 201"/>
          <p:cNvSpPr txBox="1"/>
          <p:nvPr/>
        </p:nvSpPr>
        <p:spPr>
          <a:xfrm>
            <a:off x="1211657" y="1130934"/>
            <a:ext cx="6336405" cy="3954264"/>
          </a:xfrm>
          <a:prstGeom prst="rect">
            <a:avLst/>
          </a:prstGeom>
          <a:solidFill>
            <a:srgbClr val="F1F5FE">
              <a:alpha val="94000"/>
            </a:srgbClr>
          </a:solidFill>
          <a:ln>
            <a:noFill/>
          </a:ln>
        </p:spPr>
        <p:txBody>
          <a:bodyPr lIns="91425" tIns="91425" rIns="91425" bIns="91425" anchor="ctr" anchorCtr="0">
            <a:noAutofit/>
          </a:bodyPr>
          <a:lstStyle/>
          <a:p>
            <a:pPr marL="457200" indent="-381000">
              <a:spcAft>
                <a:spcPts val="1000"/>
              </a:spcAft>
              <a:buClr>
                <a:srgbClr val="990000"/>
              </a:buClr>
              <a:buSzPct val="100000"/>
              <a:buFont typeface="Times New Roman"/>
              <a:buChar char="➔"/>
            </a:pPr>
            <a:r>
              <a:rPr lang="en" sz="2400" dirty="0" smtClean="0">
                <a:solidFill>
                  <a:srgbClr val="990000"/>
                </a:solidFill>
                <a:latin typeface="Times New Roman"/>
                <a:ea typeface="Times New Roman"/>
                <a:cs typeface="Times New Roman"/>
                <a:sym typeface="Times New Roman"/>
              </a:rPr>
              <a:t>The </a:t>
            </a:r>
            <a:r>
              <a:rPr lang="en" sz="2400" dirty="0">
                <a:solidFill>
                  <a:srgbClr val="990000"/>
                </a:solidFill>
                <a:latin typeface="Times New Roman"/>
                <a:ea typeface="Times New Roman"/>
                <a:cs typeface="Times New Roman"/>
                <a:sym typeface="Times New Roman"/>
              </a:rPr>
              <a:t>cells inside RNN models have inseparable computational </a:t>
            </a:r>
            <a:r>
              <a:rPr lang="en" sz="2400" dirty="0" smtClean="0">
                <a:solidFill>
                  <a:srgbClr val="990000"/>
                </a:solidFill>
                <a:latin typeface="Times New Roman"/>
                <a:ea typeface="Times New Roman"/>
                <a:cs typeface="Times New Roman"/>
                <a:sym typeface="Times New Roman"/>
              </a:rPr>
              <a:t>dependencies</a:t>
            </a:r>
            <a:endParaRPr lang="en-US" sz="2400" dirty="0" smtClean="0">
              <a:solidFill>
                <a:srgbClr val="990000"/>
              </a:solidFill>
              <a:latin typeface="Times New Roman"/>
              <a:ea typeface="Times New Roman"/>
              <a:cs typeface="Times New Roman"/>
              <a:sym typeface="Times New Roman"/>
            </a:endParaRPr>
          </a:p>
          <a:p>
            <a:pPr marL="457200" indent="-381000">
              <a:spcAft>
                <a:spcPts val="1000"/>
              </a:spcAft>
              <a:buClr>
                <a:srgbClr val="990000"/>
              </a:buClr>
              <a:buSzPct val="100000"/>
              <a:buFont typeface="Times New Roman"/>
              <a:buChar char="➔"/>
            </a:pPr>
            <a:endParaRPr lang="en" sz="2400" dirty="0">
              <a:solidFill>
                <a:srgbClr val="990000"/>
              </a:solidFill>
              <a:latin typeface="Times New Roman"/>
              <a:ea typeface="Times New Roman"/>
              <a:cs typeface="Times New Roman"/>
              <a:sym typeface="Times New Roman"/>
            </a:endParaRPr>
          </a:p>
          <a:p>
            <a:pPr marL="457200" lvl="0" indent="-381000" rtl="0">
              <a:lnSpc>
                <a:spcPct val="100000"/>
              </a:lnSpc>
              <a:spcBef>
                <a:spcPts val="0"/>
              </a:spcBef>
              <a:spcAft>
                <a:spcPts val="1000"/>
              </a:spcAft>
              <a:buClr>
                <a:srgbClr val="990000"/>
              </a:buClr>
              <a:buSzPct val="100000"/>
              <a:buFont typeface="Times New Roman"/>
              <a:buChar char="➔"/>
            </a:pPr>
            <a:r>
              <a:rPr lang="en" sz="2400" dirty="0" smtClean="0">
                <a:solidFill>
                  <a:srgbClr val="990000"/>
                </a:solidFill>
                <a:latin typeface="Times New Roman"/>
                <a:ea typeface="Times New Roman"/>
                <a:cs typeface="Times New Roman"/>
                <a:sym typeface="Times New Roman"/>
              </a:rPr>
              <a:t>Streaming </a:t>
            </a:r>
            <a:r>
              <a:rPr lang="en" sz="2400" dirty="0">
                <a:solidFill>
                  <a:srgbClr val="990000"/>
                </a:solidFill>
                <a:latin typeface="Times New Roman"/>
                <a:ea typeface="Times New Roman"/>
                <a:cs typeface="Times New Roman"/>
                <a:sym typeface="Times New Roman"/>
              </a:rPr>
              <a:t>sequential</a:t>
            </a:r>
            <a:r>
              <a:rPr lang="en" sz="2400" dirty="0" smtClean="0">
                <a:solidFill>
                  <a:srgbClr val="990000"/>
                </a:solidFill>
                <a:latin typeface="Times New Roman"/>
                <a:ea typeface="Times New Roman"/>
                <a:cs typeface="Times New Roman"/>
                <a:sym typeface="Times New Roman"/>
              </a:rPr>
              <a:t> data have temporal dependencies </a:t>
            </a:r>
            <a:r>
              <a:rPr lang="en-US" sz="2400" dirty="0" smtClean="0">
                <a:solidFill>
                  <a:srgbClr val="990000"/>
                </a:solidFill>
                <a:latin typeface="Times New Roman"/>
                <a:ea typeface="Times New Roman"/>
                <a:cs typeface="Times New Roman"/>
                <a:sym typeface="Times New Roman"/>
              </a:rPr>
              <a:t>in </a:t>
            </a:r>
            <a:r>
              <a:rPr lang="en" sz="2400" dirty="0" smtClean="0">
                <a:solidFill>
                  <a:srgbClr val="990000"/>
                </a:solidFill>
                <a:latin typeface="Times New Roman"/>
                <a:ea typeface="Times New Roman"/>
                <a:cs typeface="Times New Roman"/>
                <a:sym typeface="Times New Roman"/>
              </a:rPr>
              <a:t>nature</a:t>
            </a:r>
            <a:endParaRPr lang="en-US" sz="2400" dirty="0" smtClean="0">
              <a:solidFill>
                <a:srgbClr val="990000"/>
              </a:solidFill>
              <a:latin typeface="Times New Roman"/>
              <a:ea typeface="Times New Roman"/>
              <a:cs typeface="Times New Roman"/>
              <a:sym typeface="Times New Roman"/>
            </a:endParaRPr>
          </a:p>
          <a:p>
            <a:pPr marL="457200" lvl="0" indent="-381000" rtl="0">
              <a:lnSpc>
                <a:spcPct val="100000"/>
              </a:lnSpc>
              <a:spcBef>
                <a:spcPts val="0"/>
              </a:spcBef>
              <a:spcAft>
                <a:spcPts val="1000"/>
              </a:spcAft>
              <a:buClr>
                <a:srgbClr val="990000"/>
              </a:buClr>
              <a:buSzPct val="100000"/>
              <a:buFont typeface="Times New Roman"/>
              <a:buChar char="➔"/>
            </a:pPr>
            <a:endParaRPr lang="en-US" sz="2400" dirty="0" smtClean="0">
              <a:solidFill>
                <a:srgbClr val="990000"/>
              </a:solidFill>
              <a:latin typeface="Times New Roman"/>
              <a:ea typeface="Times New Roman"/>
              <a:cs typeface="Times New Roman"/>
              <a:sym typeface="Times New Roman"/>
            </a:endParaRPr>
          </a:p>
          <a:p>
            <a:pPr marL="457200" lvl="0" indent="-381000" rtl="0">
              <a:lnSpc>
                <a:spcPct val="100000"/>
              </a:lnSpc>
              <a:spcBef>
                <a:spcPts val="0"/>
              </a:spcBef>
              <a:spcAft>
                <a:spcPts val="1000"/>
              </a:spcAft>
              <a:buClr>
                <a:srgbClr val="990000"/>
              </a:buClr>
              <a:buSzPct val="100000"/>
              <a:buFont typeface="Times New Roman"/>
              <a:buChar char="➔"/>
            </a:pPr>
            <a:r>
              <a:rPr lang="en-US" sz="2400" dirty="0" smtClean="0">
                <a:solidFill>
                  <a:srgbClr val="990000"/>
                </a:solidFill>
                <a:latin typeface="Times New Roman"/>
                <a:ea typeface="Times New Roman"/>
                <a:cs typeface="Times New Roman"/>
                <a:sym typeface="Times New Roman"/>
              </a:rPr>
              <a:t>CNN models do not have such dependencies</a:t>
            </a:r>
          </a:p>
        </p:txBody>
      </p:sp>
    </p:spTree>
    <p:extLst>
      <p:ext uri="{BB962C8B-B14F-4D97-AF65-F5344CB8AC3E}">
        <p14:creationId xmlns:p14="http://schemas.microsoft.com/office/powerpoint/2010/main" val="178913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6"/>
                                        </p:tgtEl>
                                        <p:attrNameLst>
                                          <p:attrName>style.visibility</p:attrName>
                                        </p:attrNameLst>
                                      </p:cBhvr>
                                      <p:to>
                                        <p:strVal val="visible"/>
                                      </p:to>
                                    </p:set>
                                    <p:animEffect transition="in" filter="fade">
                                      <p:cBhvr>
                                        <p:cTn id="7" dur="500"/>
                                        <p:tgtEl>
                                          <p:spTgt spid="18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
                                        </p:tgtEl>
                                        <p:attrNameLst>
                                          <p:attrName>style.visibility</p:attrName>
                                        </p:attrNameLst>
                                      </p:cBhvr>
                                      <p:to>
                                        <p:strVal val="visible"/>
                                      </p:to>
                                    </p:set>
                                    <p:animEffect transition="in" filter="fade">
                                      <p:cBhvr>
                                        <p:cTn id="17" dur="500"/>
                                        <p:tgtEl>
                                          <p:spTgt spid="1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par>
                          <p:cTn id="23" fill="hold">
                            <p:stCondLst>
                              <p:cond delay="500"/>
                            </p:stCondLst>
                            <p:childTnLst>
                              <p:par>
                                <p:cTn id="24" presetID="10" presetClass="exit" presetSubtype="0" fill="hold" grpId="0" nodeType="afterEffect">
                                  <p:stCondLst>
                                    <p:cond delay="0"/>
                                  </p:stCondLst>
                                  <p:childTnLst>
                                    <p:animEffect transition="out" filter="fade">
                                      <p:cBhvr>
                                        <p:cTn id="25" dur="500"/>
                                        <p:tgtEl>
                                          <p:spTgt spid="186"/>
                                        </p:tgtEl>
                                      </p:cBhvr>
                                    </p:animEffect>
                                    <p:set>
                                      <p:cBhvr>
                                        <p:cTn id="26" dur="1" fill="hold">
                                          <p:stCondLst>
                                            <p:cond delay="499"/>
                                          </p:stCondLst>
                                        </p:cTn>
                                        <p:tgtEl>
                                          <p:spTgt spid="18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90"/>
                                        </p:tgtEl>
                                        <p:attrNameLst>
                                          <p:attrName>style.visibility</p:attrName>
                                        </p:attrNameLst>
                                      </p:cBhvr>
                                      <p:to>
                                        <p:strVal val="visible"/>
                                      </p:to>
                                    </p:set>
                                    <p:animEffect transition="in" filter="fade">
                                      <p:cBhvr>
                                        <p:cTn id="31" dur="500"/>
                                        <p:tgtEl>
                                          <p:spTgt spid="19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28"/>
                                        </p:tgtEl>
                                        <p:attrNameLst>
                                          <p:attrName>style.visibility</p:attrName>
                                        </p:attrNameLst>
                                      </p:cBhvr>
                                      <p:to>
                                        <p:strVal val="visible"/>
                                      </p:to>
                                    </p:set>
                                    <p:animEffect transition="in" filter="fade">
                                      <p:cBhvr>
                                        <p:cTn id="41" dur="500"/>
                                        <p:tgtEl>
                                          <p:spTgt spid="12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fade">
                                      <p:cBhvr>
                                        <p:cTn id="46" dur="500"/>
                                        <p:tgtEl>
                                          <p:spTgt spid="6"/>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fade">
                                      <p:cBhvr>
                                        <p:cTn id="51" dur="500"/>
                                        <p:tgtEl>
                                          <p:spTgt spid="7"/>
                                        </p:tgtEl>
                                      </p:cBhvr>
                                    </p:animEffect>
                                  </p:childTnLst>
                                </p:cTn>
                              </p:par>
                            </p:childTnLst>
                          </p:cTn>
                        </p:par>
                        <p:par>
                          <p:cTn id="52" fill="hold">
                            <p:stCondLst>
                              <p:cond delay="500"/>
                            </p:stCondLst>
                            <p:childTnLst>
                              <p:par>
                                <p:cTn id="53" presetID="10" presetClass="entr" presetSubtype="0" fill="hold" grpId="0" nodeType="afterEffect">
                                  <p:stCondLst>
                                    <p:cond delay="0"/>
                                  </p:stCondLst>
                                  <p:childTnLst>
                                    <p:set>
                                      <p:cBhvr>
                                        <p:cTn id="54" dur="1" fill="hold">
                                          <p:stCondLst>
                                            <p:cond delay="0"/>
                                          </p:stCondLst>
                                        </p:cTn>
                                        <p:tgtEl>
                                          <p:spTgt spid="173"/>
                                        </p:tgtEl>
                                        <p:attrNameLst>
                                          <p:attrName>style.visibility</p:attrName>
                                        </p:attrNameLst>
                                      </p:cBhvr>
                                      <p:to>
                                        <p:strVal val="visible"/>
                                      </p:to>
                                    </p:set>
                                    <p:animEffect transition="in" filter="fade">
                                      <p:cBhvr>
                                        <p:cTn id="55" dur="500"/>
                                        <p:tgtEl>
                                          <p:spTgt spid="173"/>
                                        </p:tgtEl>
                                      </p:cBhvr>
                                    </p:animEffect>
                                  </p:childTnLst>
                                </p:cTn>
                              </p:par>
                            </p:childTnLst>
                          </p:cTn>
                        </p:par>
                        <p:par>
                          <p:cTn id="56" fill="hold">
                            <p:stCondLst>
                              <p:cond delay="1000"/>
                            </p:stCondLst>
                            <p:childTnLst>
                              <p:par>
                                <p:cTn id="57" presetID="10" presetClass="entr" presetSubtype="0" fill="hold" nodeType="afterEffect">
                                  <p:stCondLst>
                                    <p:cond delay="0"/>
                                  </p:stCondLst>
                                  <p:childTnLst>
                                    <p:set>
                                      <p:cBhvr>
                                        <p:cTn id="58" dur="1" fill="hold">
                                          <p:stCondLst>
                                            <p:cond delay="0"/>
                                          </p:stCondLst>
                                        </p:cTn>
                                        <p:tgtEl>
                                          <p:spTgt spid="8"/>
                                        </p:tgtEl>
                                        <p:attrNameLst>
                                          <p:attrName>style.visibility</p:attrName>
                                        </p:attrNameLst>
                                      </p:cBhvr>
                                      <p:to>
                                        <p:strVal val="visible"/>
                                      </p:to>
                                    </p:set>
                                    <p:animEffect transition="in" filter="fade">
                                      <p:cBhvr>
                                        <p:cTn id="59" dur="500"/>
                                        <p:tgtEl>
                                          <p:spTgt spid="8"/>
                                        </p:tgtEl>
                                      </p:cBhvr>
                                    </p:animEffect>
                                  </p:childTnLst>
                                </p:cTn>
                              </p:par>
                            </p:childTnLst>
                          </p:cTn>
                        </p:par>
                        <p:par>
                          <p:cTn id="60" fill="hold">
                            <p:stCondLst>
                              <p:cond delay="1500"/>
                            </p:stCondLst>
                            <p:childTnLst>
                              <p:par>
                                <p:cTn id="61" presetID="10" presetClass="entr" presetSubtype="0" fill="hold" nodeType="afterEffect">
                                  <p:stCondLst>
                                    <p:cond delay="0"/>
                                  </p:stCondLst>
                                  <p:childTnLst>
                                    <p:set>
                                      <p:cBhvr>
                                        <p:cTn id="62" dur="1" fill="hold">
                                          <p:stCondLst>
                                            <p:cond delay="0"/>
                                          </p:stCondLst>
                                        </p:cTn>
                                        <p:tgtEl>
                                          <p:spTgt spid="9"/>
                                        </p:tgtEl>
                                        <p:attrNameLst>
                                          <p:attrName>style.visibility</p:attrName>
                                        </p:attrNameLst>
                                      </p:cBhvr>
                                      <p:to>
                                        <p:strVal val="visible"/>
                                      </p:to>
                                    </p:set>
                                    <p:animEffect transition="in" filter="fade">
                                      <p:cBhvr>
                                        <p:cTn id="63" dur="500"/>
                                        <p:tgtEl>
                                          <p:spTgt spid="9"/>
                                        </p:tgtEl>
                                      </p:cBhvr>
                                    </p:animEffect>
                                  </p:childTnLst>
                                </p:cTn>
                              </p:par>
                            </p:childTnLst>
                          </p:cTn>
                        </p:par>
                        <p:par>
                          <p:cTn id="64" fill="hold">
                            <p:stCondLst>
                              <p:cond delay="2000"/>
                            </p:stCondLst>
                            <p:childTnLst>
                              <p:par>
                                <p:cTn id="65" presetID="10" presetClass="entr" presetSubtype="0" fill="hold" grpId="0" nodeType="afterEffect">
                                  <p:stCondLst>
                                    <p:cond delay="0"/>
                                  </p:stCondLst>
                                  <p:childTnLst>
                                    <p:set>
                                      <p:cBhvr>
                                        <p:cTn id="66" dur="1" fill="hold">
                                          <p:stCondLst>
                                            <p:cond delay="0"/>
                                          </p:stCondLst>
                                        </p:cTn>
                                        <p:tgtEl>
                                          <p:spTgt spid="211"/>
                                        </p:tgtEl>
                                        <p:attrNameLst>
                                          <p:attrName>style.visibility</p:attrName>
                                        </p:attrNameLst>
                                      </p:cBhvr>
                                      <p:to>
                                        <p:strVal val="visible"/>
                                      </p:to>
                                    </p:set>
                                    <p:animEffect transition="in" filter="fade">
                                      <p:cBhvr>
                                        <p:cTn id="67" dur="500"/>
                                        <p:tgtEl>
                                          <p:spTgt spid="211"/>
                                        </p:tgtEl>
                                      </p:cBhvr>
                                    </p:animEffect>
                                  </p:childTnLst>
                                </p:cTn>
                              </p:par>
                            </p:childTnLst>
                          </p:cTn>
                        </p:par>
                        <p:par>
                          <p:cTn id="68" fill="hold">
                            <p:stCondLst>
                              <p:cond delay="2500"/>
                            </p:stCondLst>
                            <p:childTnLst>
                              <p:par>
                                <p:cTn id="69" presetID="10" presetClass="entr" presetSubtype="0" fill="hold" nodeType="afterEffect">
                                  <p:stCondLst>
                                    <p:cond delay="0"/>
                                  </p:stCondLst>
                                  <p:childTnLst>
                                    <p:set>
                                      <p:cBhvr>
                                        <p:cTn id="70" dur="1" fill="hold">
                                          <p:stCondLst>
                                            <p:cond delay="0"/>
                                          </p:stCondLst>
                                        </p:cTn>
                                        <p:tgtEl>
                                          <p:spTgt spid="206"/>
                                        </p:tgtEl>
                                        <p:attrNameLst>
                                          <p:attrName>style.visibility</p:attrName>
                                        </p:attrNameLst>
                                      </p:cBhvr>
                                      <p:to>
                                        <p:strVal val="visible"/>
                                      </p:to>
                                    </p:set>
                                    <p:animEffect transition="in" filter="fade">
                                      <p:cBhvr>
                                        <p:cTn id="71" dur="500"/>
                                        <p:tgtEl>
                                          <p:spTgt spid="206"/>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12"/>
                                        </p:tgtEl>
                                        <p:attrNameLst>
                                          <p:attrName>style.visibility</p:attrName>
                                        </p:attrNameLst>
                                      </p:cBhvr>
                                      <p:to>
                                        <p:strVal val="visible"/>
                                      </p:to>
                                    </p:set>
                                    <p:animEffect transition="in" filter="fade">
                                      <p:cBhvr>
                                        <p:cTn id="76" dur="500"/>
                                        <p:tgtEl>
                                          <p:spTgt spid="12"/>
                                        </p:tgtEl>
                                      </p:cBhvr>
                                    </p:animEffect>
                                  </p:childTnLst>
                                </p:cTn>
                              </p:par>
                            </p:childTnLst>
                          </p:cTn>
                        </p:par>
                        <p:par>
                          <p:cTn id="77" fill="hold">
                            <p:stCondLst>
                              <p:cond delay="500"/>
                            </p:stCondLst>
                            <p:childTnLst>
                              <p:par>
                                <p:cTn id="78" presetID="10" presetClass="entr" presetSubtype="0" fill="hold" nodeType="afterEffect">
                                  <p:stCondLst>
                                    <p:cond delay="0"/>
                                  </p:stCondLst>
                                  <p:childTnLst>
                                    <p:set>
                                      <p:cBhvr>
                                        <p:cTn id="79" dur="1" fill="hold">
                                          <p:stCondLst>
                                            <p:cond delay="0"/>
                                          </p:stCondLst>
                                        </p:cTn>
                                        <p:tgtEl>
                                          <p:spTgt spid="185"/>
                                        </p:tgtEl>
                                        <p:attrNameLst>
                                          <p:attrName>style.visibility</p:attrName>
                                        </p:attrNameLst>
                                      </p:cBhvr>
                                      <p:to>
                                        <p:strVal val="visible"/>
                                      </p:to>
                                    </p:set>
                                    <p:animEffect transition="in" filter="fade">
                                      <p:cBhvr>
                                        <p:cTn id="80" dur="500"/>
                                        <p:tgtEl>
                                          <p:spTgt spid="185"/>
                                        </p:tgtEl>
                                      </p:cBhvr>
                                    </p:animEffect>
                                  </p:childTnLst>
                                </p:cTn>
                              </p:par>
                            </p:childTnLst>
                          </p:cTn>
                        </p:par>
                      </p:childTnLst>
                    </p:cTn>
                  </p:par>
                  <p:par>
                    <p:cTn id="81" fill="hold">
                      <p:stCondLst>
                        <p:cond delay="indefinite"/>
                      </p:stCondLst>
                      <p:childTnLst>
                        <p:par>
                          <p:cTn id="82" fill="hold">
                            <p:stCondLst>
                              <p:cond delay="0"/>
                            </p:stCondLst>
                            <p:childTnLst>
                              <p:par>
                                <p:cTn id="83" presetID="2" presetClass="entr" presetSubtype="1" fill="hold" nodeType="clickEffect">
                                  <p:stCondLst>
                                    <p:cond delay="0"/>
                                  </p:stCondLst>
                                  <p:childTnLst>
                                    <p:set>
                                      <p:cBhvr>
                                        <p:cTn id="84" dur="1" fill="hold">
                                          <p:stCondLst>
                                            <p:cond delay="0"/>
                                          </p:stCondLst>
                                        </p:cTn>
                                        <p:tgtEl>
                                          <p:spTgt spid="113"/>
                                        </p:tgtEl>
                                        <p:attrNameLst>
                                          <p:attrName>style.visibility</p:attrName>
                                        </p:attrNameLst>
                                      </p:cBhvr>
                                      <p:to>
                                        <p:strVal val="visible"/>
                                      </p:to>
                                    </p:set>
                                    <p:anim calcmode="lin" valueType="num">
                                      <p:cBhvr additive="base">
                                        <p:cTn id="85" dur="1000"/>
                                        <p:tgtEl>
                                          <p:spTgt spid="113"/>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2" presetClass="entr" presetSubtype="4" fill="hold" nodeType="clickEffect">
                                  <p:stCondLst>
                                    <p:cond delay="0"/>
                                  </p:stCondLst>
                                  <p:childTnLst>
                                    <p:set>
                                      <p:cBhvr>
                                        <p:cTn id="89" dur="1" fill="hold">
                                          <p:stCondLst>
                                            <p:cond delay="0"/>
                                          </p:stCondLst>
                                        </p:cTn>
                                        <p:tgtEl>
                                          <p:spTgt spid="113">
                                            <p:txEl>
                                              <p:pRg st="0" end="0"/>
                                            </p:txEl>
                                          </p:spTgt>
                                        </p:tgtEl>
                                        <p:attrNameLst>
                                          <p:attrName>style.visibility</p:attrName>
                                        </p:attrNameLst>
                                      </p:cBhvr>
                                      <p:to>
                                        <p:strVal val="visible"/>
                                      </p:to>
                                    </p:set>
                                    <p:anim calcmode="lin" valueType="num">
                                      <p:cBhvr additive="base">
                                        <p:cTn id="90" dur="500" fill="hold"/>
                                        <p:tgtEl>
                                          <p:spTgt spid="113">
                                            <p:txEl>
                                              <p:pRg st="0" end="0"/>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1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2" presetClass="entr" presetSubtype="4" fill="hold" nodeType="clickEffect">
                                  <p:stCondLst>
                                    <p:cond delay="0"/>
                                  </p:stCondLst>
                                  <p:childTnLst>
                                    <p:set>
                                      <p:cBhvr>
                                        <p:cTn id="95" dur="1" fill="hold">
                                          <p:stCondLst>
                                            <p:cond delay="0"/>
                                          </p:stCondLst>
                                        </p:cTn>
                                        <p:tgtEl>
                                          <p:spTgt spid="113">
                                            <p:txEl>
                                              <p:pRg st="2" end="2"/>
                                            </p:txEl>
                                          </p:spTgt>
                                        </p:tgtEl>
                                        <p:attrNameLst>
                                          <p:attrName>style.visibility</p:attrName>
                                        </p:attrNameLst>
                                      </p:cBhvr>
                                      <p:to>
                                        <p:strVal val="visible"/>
                                      </p:to>
                                    </p:set>
                                    <p:anim calcmode="lin" valueType="num">
                                      <p:cBhvr additive="base">
                                        <p:cTn id="96" dur="500" fill="hold"/>
                                        <p:tgtEl>
                                          <p:spTgt spid="113">
                                            <p:txEl>
                                              <p:pRg st="2" end="2"/>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11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2" presetClass="entr" presetSubtype="4" fill="hold" nodeType="clickEffect">
                                  <p:stCondLst>
                                    <p:cond delay="0"/>
                                  </p:stCondLst>
                                  <p:childTnLst>
                                    <p:set>
                                      <p:cBhvr>
                                        <p:cTn id="101" dur="1" fill="hold">
                                          <p:stCondLst>
                                            <p:cond delay="0"/>
                                          </p:stCondLst>
                                        </p:cTn>
                                        <p:tgtEl>
                                          <p:spTgt spid="113">
                                            <p:txEl>
                                              <p:pRg st="4" end="4"/>
                                            </p:txEl>
                                          </p:spTgt>
                                        </p:tgtEl>
                                        <p:attrNameLst>
                                          <p:attrName>style.visibility</p:attrName>
                                        </p:attrNameLst>
                                      </p:cBhvr>
                                      <p:to>
                                        <p:strVal val="visible"/>
                                      </p:to>
                                    </p:set>
                                    <p:anim calcmode="lin" valueType="num">
                                      <p:cBhvr additive="base">
                                        <p:cTn id="102" dur="500" fill="hold"/>
                                        <p:tgtEl>
                                          <p:spTgt spid="113">
                                            <p:txEl>
                                              <p:pRg st="4" end="4"/>
                                            </p:txEl>
                                          </p:spTgt>
                                        </p:tgtEl>
                                        <p:attrNameLst>
                                          <p:attrName>ppt_x</p:attrName>
                                        </p:attrNameLst>
                                      </p:cBhvr>
                                      <p:tavLst>
                                        <p:tav tm="0">
                                          <p:val>
                                            <p:strVal val="#ppt_x"/>
                                          </p:val>
                                        </p:tav>
                                        <p:tav tm="100000">
                                          <p:val>
                                            <p:strVal val="#ppt_x"/>
                                          </p:val>
                                        </p:tav>
                                      </p:tavLst>
                                    </p:anim>
                                    <p:anim calcmode="lin" valueType="num">
                                      <p:cBhvr additive="base">
                                        <p:cTn id="103" dur="500" fill="hold"/>
                                        <p:tgtEl>
                                          <p:spTgt spid="11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animBg="1"/>
      <p:bldP spid="128" grpId="0" animBg="1"/>
      <p:bldP spid="173" grpId="0" animBg="1"/>
      <p:bldP spid="186" grpId="0" animBg="1"/>
      <p:bldP spid="2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sldNum" idx="12"/>
          </p:nvPr>
        </p:nvSpPr>
        <p:spPr>
          <a:xfrm>
            <a:off x="8144398" y="4782342"/>
            <a:ext cx="534000" cy="199800"/>
          </a:xfrm>
          <a:prstGeom prst="rect">
            <a:avLst/>
          </a:prstGeom>
          <a:noFill/>
          <a:ln>
            <a:noFill/>
          </a:ln>
        </p:spPr>
        <p:txBody>
          <a:bodyPr lIns="31425" tIns="31425" rIns="31425" bIns="31425" anchor="ctr" anchorCtr="0">
            <a:noAutofit/>
          </a:bodyPr>
          <a:lstStyle/>
          <a:p>
            <a:pPr marL="0" marR="0" lvl="0" indent="0" algn="r" rtl="0">
              <a:lnSpc>
                <a:spcPct val="100000"/>
              </a:lnSpc>
              <a:spcBef>
                <a:spcPts val="0"/>
              </a:spcBef>
              <a:spcAft>
                <a:spcPts val="0"/>
              </a:spcAft>
              <a:buClr>
                <a:srgbClr val="888888"/>
              </a:buClr>
              <a:buSzPct val="25000"/>
              <a:buFont typeface="Times New Roman"/>
              <a:buNone/>
            </a:pPr>
            <a:fld id="{00000000-1234-1234-1234-123412341234}" type="slidenum">
              <a:rPr lang="en" sz="1300" b="0" i="0" u="none" strike="noStrike" cap="none">
                <a:solidFill>
                  <a:srgbClr val="888888"/>
                </a:solidFill>
                <a:latin typeface="Times New Roman"/>
                <a:ea typeface="Times New Roman"/>
                <a:cs typeface="Times New Roman"/>
                <a:sym typeface="Times New Roman"/>
              </a:rPr>
              <a:t>7</a:t>
            </a:fld>
            <a:endParaRPr lang="en" sz="1300" b="0" i="0" u="none" strike="noStrike" cap="none">
              <a:solidFill>
                <a:srgbClr val="888888"/>
              </a:solidFill>
              <a:latin typeface="Times New Roman"/>
              <a:ea typeface="Times New Roman"/>
              <a:cs typeface="Times New Roman"/>
              <a:sym typeface="Times New Roman"/>
            </a:endParaRPr>
          </a:p>
        </p:txBody>
      </p:sp>
      <p:sp>
        <p:nvSpPr>
          <p:cNvPr id="223" name="Shape 223"/>
          <p:cNvSpPr/>
          <p:nvPr/>
        </p:nvSpPr>
        <p:spPr>
          <a:xfrm>
            <a:off x="850625" y="607226"/>
            <a:ext cx="6966900" cy="507300"/>
          </a:xfrm>
          <a:prstGeom prst="rect">
            <a:avLst/>
          </a:prstGeom>
          <a:noFill/>
          <a:ln>
            <a:noFill/>
          </a:ln>
          <a:effectLst>
            <a:outerShdw blurRad="25399" dist="12700" dir="5400000" rotWithShape="0">
              <a:srgbClr val="000000">
                <a:alpha val="34900"/>
              </a:srgbClr>
            </a:outerShdw>
          </a:effectLst>
        </p:spPr>
        <p:txBody>
          <a:bodyPr lIns="31425" tIns="31425" rIns="31425" bIns="31425" anchor="t" anchorCtr="0">
            <a:noAutofit/>
          </a:bodyPr>
          <a:lstStyle/>
          <a:p>
            <a:pPr lvl="0" algn="ctr" rtl="0">
              <a:spcBef>
                <a:spcPts val="0"/>
              </a:spcBef>
              <a:buClr>
                <a:schemeClr val="dk1"/>
              </a:buClr>
              <a:buSzPct val="25000"/>
              <a:buFont typeface="Times New Roman"/>
              <a:buNone/>
            </a:pPr>
            <a:r>
              <a:rPr lang="en" sz="3200">
                <a:solidFill>
                  <a:schemeClr val="dk1"/>
                </a:solidFill>
                <a:latin typeface="Times New Roman"/>
                <a:ea typeface="Times New Roman"/>
                <a:cs typeface="Times New Roman"/>
                <a:sym typeface="Times New Roman"/>
              </a:rPr>
              <a:t>MobiRNN: Parallelization Within Cell </a:t>
            </a:r>
          </a:p>
        </p:txBody>
      </p:sp>
      <p:pic>
        <p:nvPicPr>
          <p:cNvPr id="224" name="Shape 224" descr="cell.png"/>
          <p:cNvPicPr preferRelativeResize="0"/>
          <p:nvPr/>
        </p:nvPicPr>
        <p:blipFill rotWithShape="1">
          <a:blip r:embed="rId3">
            <a:alphaModFix/>
          </a:blip>
          <a:srcRect t="16310"/>
          <a:stretch/>
        </p:blipFill>
        <p:spPr>
          <a:xfrm>
            <a:off x="694100" y="1474500"/>
            <a:ext cx="3351734" cy="2142024"/>
          </a:xfrm>
          <a:prstGeom prst="rect">
            <a:avLst/>
          </a:prstGeom>
          <a:noFill/>
          <a:ln>
            <a:noFill/>
          </a:ln>
        </p:spPr>
      </p:pic>
      <p:pic>
        <p:nvPicPr>
          <p:cNvPr id="225" name="Shape 225" descr="op.png"/>
          <p:cNvPicPr preferRelativeResize="0"/>
          <p:nvPr/>
        </p:nvPicPr>
        <p:blipFill>
          <a:blip r:embed="rId4">
            <a:alphaModFix/>
          </a:blip>
          <a:stretch>
            <a:fillRect/>
          </a:stretch>
        </p:blipFill>
        <p:spPr>
          <a:xfrm>
            <a:off x="4951712" y="2399754"/>
            <a:ext cx="3304325" cy="1715850"/>
          </a:xfrm>
          <a:prstGeom prst="rect">
            <a:avLst/>
          </a:prstGeom>
          <a:noFill/>
          <a:ln w="9525" cap="flat" cmpd="sng">
            <a:solidFill>
              <a:srgbClr val="A4C2F4"/>
            </a:solidFill>
            <a:prstDash val="solid"/>
            <a:round/>
            <a:headEnd type="none" w="med" len="med"/>
            <a:tailEnd type="none" w="med" len="med"/>
          </a:ln>
        </p:spPr>
      </p:pic>
      <p:sp>
        <p:nvSpPr>
          <p:cNvPr id="226" name="Shape 226"/>
          <p:cNvSpPr/>
          <p:nvPr/>
        </p:nvSpPr>
        <p:spPr>
          <a:xfrm>
            <a:off x="1342175" y="2963600"/>
            <a:ext cx="3341925" cy="507150"/>
          </a:xfrm>
          <a:custGeom>
            <a:avLst/>
            <a:gdLst/>
            <a:ahLst/>
            <a:cxnLst/>
            <a:rect l="0" t="0" r="0" b="0"/>
            <a:pathLst>
              <a:path w="133677" h="20286" extrusionOk="0">
                <a:moveTo>
                  <a:pt x="0" y="0"/>
                </a:moveTo>
                <a:cubicBezTo>
                  <a:pt x="6305" y="3062"/>
                  <a:pt x="15553" y="15073"/>
                  <a:pt x="37833" y="18376"/>
                </a:cubicBezTo>
                <a:cubicBezTo>
                  <a:pt x="60112" y="21678"/>
                  <a:pt x="117703" y="19576"/>
                  <a:pt x="133677" y="19817"/>
                </a:cubicBezTo>
              </a:path>
            </a:pathLst>
          </a:custGeom>
          <a:noFill/>
          <a:ln w="38100" cap="flat" cmpd="sng">
            <a:solidFill>
              <a:srgbClr val="6D9EEB"/>
            </a:solidFill>
            <a:prstDash val="solid"/>
            <a:round/>
            <a:headEnd type="none" w="lg" len="lg"/>
            <a:tailEnd type="stealth" w="lg" len="lg"/>
          </a:ln>
        </p:spPr>
      </p:sp>
      <p:sp>
        <p:nvSpPr>
          <p:cNvPr id="227" name="Shape 227"/>
          <p:cNvSpPr txBox="1"/>
          <p:nvPr/>
        </p:nvSpPr>
        <p:spPr>
          <a:xfrm>
            <a:off x="4951725" y="2342412"/>
            <a:ext cx="1722900" cy="406200"/>
          </a:xfrm>
          <a:prstGeom prst="rect">
            <a:avLst/>
          </a:prstGeom>
          <a:noFill/>
          <a:ln>
            <a:noFill/>
          </a:ln>
        </p:spPr>
        <p:txBody>
          <a:bodyPr lIns="91425" tIns="91425" rIns="91425" bIns="91425" anchor="ctr" anchorCtr="0">
            <a:noAutofit/>
          </a:bodyPr>
          <a:lstStyle/>
          <a:p>
            <a:pPr lvl="0" algn="just" rtl="0">
              <a:spcBef>
                <a:spcPts val="0"/>
              </a:spcBef>
              <a:buNone/>
            </a:pPr>
            <a:r>
              <a:rPr lang="en" sz="1200">
                <a:solidFill>
                  <a:schemeClr val="dk1"/>
                </a:solidFill>
                <a:latin typeface="Times New Roman"/>
                <a:ea typeface="Times New Roman"/>
                <a:cs typeface="Times New Roman"/>
                <a:sym typeface="Times New Roman"/>
              </a:rPr>
              <a:t>matrix multiplication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Shape 233"/>
          <p:cNvSpPr txBox="1">
            <a:spLocks noGrp="1"/>
          </p:cNvSpPr>
          <p:nvPr>
            <p:ph type="sldNum" idx="12"/>
          </p:nvPr>
        </p:nvSpPr>
        <p:spPr>
          <a:xfrm>
            <a:off x="8144398" y="4782342"/>
            <a:ext cx="534000" cy="199800"/>
          </a:xfrm>
          <a:prstGeom prst="rect">
            <a:avLst/>
          </a:prstGeom>
          <a:noFill/>
          <a:ln>
            <a:noFill/>
          </a:ln>
        </p:spPr>
        <p:txBody>
          <a:bodyPr lIns="31425" tIns="31425" rIns="31425" bIns="31425" anchor="ctr" anchorCtr="0">
            <a:noAutofit/>
          </a:bodyPr>
          <a:lstStyle/>
          <a:p>
            <a:pPr marL="0" marR="0" lvl="0" indent="0" algn="r" rtl="0">
              <a:lnSpc>
                <a:spcPct val="100000"/>
              </a:lnSpc>
              <a:spcBef>
                <a:spcPts val="0"/>
              </a:spcBef>
              <a:spcAft>
                <a:spcPts val="0"/>
              </a:spcAft>
              <a:buClr>
                <a:srgbClr val="888888"/>
              </a:buClr>
              <a:buSzPct val="25000"/>
              <a:buFont typeface="Times New Roman"/>
              <a:buNone/>
            </a:pPr>
            <a:fld id="{00000000-1234-1234-1234-123412341234}" type="slidenum">
              <a:rPr lang="en" sz="1300" b="0" i="0" u="none" strike="noStrike" cap="none">
                <a:solidFill>
                  <a:srgbClr val="888888"/>
                </a:solidFill>
                <a:latin typeface="Times New Roman"/>
                <a:ea typeface="Times New Roman"/>
                <a:cs typeface="Times New Roman"/>
                <a:sym typeface="Times New Roman"/>
              </a:rPr>
              <a:t>8</a:t>
            </a:fld>
            <a:endParaRPr lang="en" sz="1300" b="0" i="0" u="none" strike="noStrike" cap="none">
              <a:solidFill>
                <a:srgbClr val="888888"/>
              </a:solidFill>
              <a:latin typeface="Times New Roman"/>
              <a:ea typeface="Times New Roman"/>
              <a:cs typeface="Times New Roman"/>
              <a:sym typeface="Times New Roman"/>
            </a:endParaRPr>
          </a:p>
        </p:txBody>
      </p:sp>
      <p:sp>
        <p:nvSpPr>
          <p:cNvPr id="234" name="Shape 234"/>
          <p:cNvSpPr/>
          <p:nvPr/>
        </p:nvSpPr>
        <p:spPr>
          <a:xfrm>
            <a:off x="850625" y="607225"/>
            <a:ext cx="7959000" cy="524700"/>
          </a:xfrm>
          <a:prstGeom prst="rect">
            <a:avLst/>
          </a:prstGeom>
          <a:noFill/>
          <a:ln>
            <a:noFill/>
          </a:ln>
          <a:effectLst>
            <a:outerShdw blurRad="25399" dist="12700" dir="5400000" rotWithShape="0">
              <a:srgbClr val="000000">
                <a:alpha val="34900"/>
              </a:srgbClr>
            </a:outerShdw>
          </a:effectLst>
        </p:spPr>
        <p:txBody>
          <a:bodyPr lIns="31425" tIns="31425" rIns="31425" bIns="31425" anchor="t" anchorCtr="0">
            <a:noAutofit/>
          </a:bodyPr>
          <a:lstStyle/>
          <a:p>
            <a:pPr marL="0" marR="0" lvl="0" indent="0" algn="ctr" rtl="0">
              <a:lnSpc>
                <a:spcPct val="100000"/>
              </a:lnSpc>
              <a:spcBef>
                <a:spcPts val="0"/>
              </a:spcBef>
              <a:spcAft>
                <a:spcPts val="0"/>
              </a:spcAft>
              <a:buClr>
                <a:srgbClr val="000000"/>
              </a:buClr>
              <a:buSzPct val="25000"/>
              <a:buFont typeface="Times New Roman"/>
              <a:buNone/>
            </a:pPr>
            <a:r>
              <a:rPr lang="en" sz="3200">
                <a:latin typeface="Times New Roman"/>
                <a:ea typeface="Times New Roman"/>
                <a:cs typeface="Times New Roman"/>
                <a:sym typeface="Times New Roman"/>
              </a:rPr>
              <a:t>CUDA-style Parallelization Does Not Work</a:t>
            </a:r>
          </a:p>
        </p:txBody>
      </p:sp>
      <p:pic>
        <p:nvPicPr>
          <p:cNvPr id="235" name="Shape 235" descr="cuda.png"/>
          <p:cNvPicPr preferRelativeResize="0"/>
          <p:nvPr/>
        </p:nvPicPr>
        <p:blipFill>
          <a:blip r:embed="rId3">
            <a:alphaModFix/>
          </a:blip>
          <a:stretch>
            <a:fillRect/>
          </a:stretch>
        </p:blipFill>
        <p:spPr>
          <a:xfrm>
            <a:off x="586225" y="1693450"/>
            <a:ext cx="4295050" cy="2307650"/>
          </a:xfrm>
          <a:prstGeom prst="rect">
            <a:avLst/>
          </a:prstGeom>
          <a:noFill/>
          <a:ln>
            <a:noFill/>
          </a:ln>
        </p:spPr>
      </p:pic>
      <p:pic>
        <p:nvPicPr>
          <p:cNvPr id="236" name="Shape 236" descr="time_cuda.png"/>
          <p:cNvPicPr preferRelativeResize="0"/>
          <p:nvPr/>
        </p:nvPicPr>
        <p:blipFill>
          <a:blip r:embed="rId4">
            <a:alphaModFix/>
          </a:blip>
          <a:stretch>
            <a:fillRect/>
          </a:stretch>
        </p:blipFill>
        <p:spPr>
          <a:xfrm>
            <a:off x="5033675" y="1436725"/>
            <a:ext cx="3805524" cy="285414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36"/>
                                        </p:tgtEl>
                                        <p:attrNameLst>
                                          <p:attrName>style.visibility</p:attrName>
                                        </p:attrNameLst>
                                      </p:cBhvr>
                                      <p:to>
                                        <p:strVal val="visible"/>
                                      </p:to>
                                    </p:set>
                                    <p:anim calcmode="lin" valueType="num">
                                      <p:cBhvr additive="base">
                                        <p:cTn id="7" dur="500" fill="hold"/>
                                        <p:tgtEl>
                                          <p:spTgt spid="236"/>
                                        </p:tgtEl>
                                        <p:attrNameLst>
                                          <p:attrName>ppt_x</p:attrName>
                                        </p:attrNameLst>
                                      </p:cBhvr>
                                      <p:tavLst>
                                        <p:tav tm="0">
                                          <p:val>
                                            <p:strVal val="1+#ppt_w/2"/>
                                          </p:val>
                                        </p:tav>
                                        <p:tav tm="100000">
                                          <p:val>
                                            <p:strVal val="#ppt_x"/>
                                          </p:val>
                                        </p:tav>
                                      </p:tavLst>
                                    </p:anim>
                                    <p:anim calcmode="lin" valueType="num">
                                      <p:cBhvr additive="base">
                                        <p:cTn id="8" dur="500" fill="hold"/>
                                        <p:tgtEl>
                                          <p:spTgt spid="2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Shape 241"/>
          <p:cNvSpPr txBox="1">
            <a:spLocks noGrp="1"/>
          </p:cNvSpPr>
          <p:nvPr>
            <p:ph type="sldNum" idx="12"/>
          </p:nvPr>
        </p:nvSpPr>
        <p:spPr>
          <a:xfrm>
            <a:off x="8144398" y="4782342"/>
            <a:ext cx="534000" cy="199800"/>
          </a:xfrm>
          <a:prstGeom prst="rect">
            <a:avLst/>
          </a:prstGeom>
          <a:noFill/>
          <a:ln>
            <a:noFill/>
          </a:ln>
        </p:spPr>
        <p:txBody>
          <a:bodyPr lIns="31425" tIns="31425" rIns="31425" bIns="31425" anchor="ctr" anchorCtr="0">
            <a:noAutofit/>
          </a:bodyPr>
          <a:lstStyle/>
          <a:p>
            <a:pPr marL="0" marR="0" lvl="0" indent="0" algn="r" rtl="0">
              <a:lnSpc>
                <a:spcPct val="100000"/>
              </a:lnSpc>
              <a:spcBef>
                <a:spcPts val="0"/>
              </a:spcBef>
              <a:spcAft>
                <a:spcPts val="0"/>
              </a:spcAft>
              <a:buClr>
                <a:srgbClr val="888888"/>
              </a:buClr>
              <a:buSzPct val="25000"/>
              <a:buFont typeface="Times New Roman"/>
              <a:buNone/>
            </a:pPr>
            <a:fld id="{00000000-1234-1234-1234-123412341234}" type="slidenum">
              <a:rPr lang="en" sz="1300" b="0" i="0" u="none" strike="noStrike" cap="none">
                <a:solidFill>
                  <a:srgbClr val="888888"/>
                </a:solidFill>
                <a:latin typeface="Times New Roman"/>
                <a:ea typeface="Times New Roman"/>
                <a:cs typeface="Times New Roman"/>
                <a:sym typeface="Times New Roman"/>
              </a:rPr>
              <a:t>9</a:t>
            </a:fld>
            <a:endParaRPr lang="en" sz="1300" b="0" i="0" u="none" strike="noStrike" cap="none">
              <a:solidFill>
                <a:srgbClr val="888888"/>
              </a:solidFill>
              <a:latin typeface="Times New Roman"/>
              <a:ea typeface="Times New Roman"/>
              <a:cs typeface="Times New Roman"/>
              <a:sym typeface="Times New Roman"/>
            </a:endParaRPr>
          </a:p>
        </p:txBody>
      </p:sp>
      <p:pic>
        <p:nvPicPr>
          <p:cNvPr id="242" name="Shape 242" descr="cuda.png"/>
          <p:cNvPicPr preferRelativeResize="0"/>
          <p:nvPr/>
        </p:nvPicPr>
        <p:blipFill>
          <a:blip r:embed="rId3">
            <a:alphaModFix/>
          </a:blip>
          <a:stretch>
            <a:fillRect/>
          </a:stretch>
        </p:blipFill>
        <p:spPr>
          <a:xfrm>
            <a:off x="586225" y="1693450"/>
            <a:ext cx="4295050" cy="2307650"/>
          </a:xfrm>
          <a:prstGeom prst="rect">
            <a:avLst/>
          </a:prstGeom>
          <a:noFill/>
          <a:ln>
            <a:noFill/>
          </a:ln>
        </p:spPr>
      </p:pic>
      <p:sp>
        <p:nvSpPr>
          <p:cNvPr id="244" name="Shape 244"/>
          <p:cNvSpPr/>
          <p:nvPr/>
        </p:nvSpPr>
        <p:spPr>
          <a:xfrm>
            <a:off x="422031" y="607225"/>
            <a:ext cx="8387594" cy="524700"/>
          </a:xfrm>
          <a:prstGeom prst="rect">
            <a:avLst/>
          </a:prstGeom>
          <a:noFill/>
          <a:ln>
            <a:noFill/>
          </a:ln>
          <a:effectLst>
            <a:outerShdw blurRad="25399" dist="12700" dir="5400000" rotWithShape="0">
              <a:srgbClr val="000000">
                <a:alpha val="34900"/>
              </a:srgbClr>
            </a:outerShdw>
          </a:effectLst>
        </p:spPr>
        <p:txBody>
          <a:bodyPr lIns="31425" tIns="31425" rIns="31425" bIns="31425" anchor="t" anchorCtr="0">
            <a:noAutofit/>
          </a:bodyPr>
          <a:lstStyle/>
          <a:p>
            <a:pPr lvl="0" algn="ctr">
              <a:buClr>
                <a:srgbClr val="000000"/>
              </a:buClr>
              <a:buSzPct val="25000"/>
            </a:pPr>
            <a:r>
              <a:rPr lang="en" sz="3200" dirty="0">
                <a:latin typeface="Times New Roman"/>
                <a:ea typeface="Times New Roman"/>
                <a:cs typeface="Times New Roman"/>
                <a:sym typeface="Times New Roman"/>
              </a:rPr>
              <a:t>Why Desktop-style </a:t>
            </a:r>
            <a:r>
              <a:rPr lang="en" sz="3200" dirty="0" smtClean="0">
                <a:latin typeface="Times New Roman"/>
                <a:ea typeface="Times New Roman"/>
                <a:cs typeface="Times New Roman"/>
                <a:sym typeface="Times New Roman"/>
              </a:rPr>
              <a:t>Parallelization</a:t>
            </a:r>
            <a:r>
              <a:rPr lang="en-US" sz="3200" dirty="0" smtClean="0">
                <a:latin typeface="Times New Roman"/>
                <a:ea typeface="Times New Roman"/>
                <a:cs typeface="Times New Roman"/>
                <a:sym typeface="Times New Roman"/>
              </a:rPr>
              <a:t> Does not Work</a:t>
            </a:r>
            <a:endParaRPr lang="en" sz="3200" dirty="0">
              <a:latin typeface="Times New Roman"/>
              <a:ea typeface="Times New Roman"/>
              <a:cs typeface="Times New Roman"/>
              <a:sym typeface="Times New Roman"/>
            </a:endParaRPr>
          </a:p>
        </p:txBody>
      </p:sp>
      <p:sp>
        <p:nvSpPr>
          <p:cNvPr id="245" name="Shape 245"/>
          <p:cNvSpPr txBox="1"/>
          <p:nvPr/>
        </p:nvSpPr>
        <p:spPr>
          <a:xfrm>
            <a:off x="4886450" y="2011640"/>
            <a:ext cx="3662100" cy="734400"/>
          </a:xfrm>
          <a:prstGeom prst="rect">
            <a:avLst/>
          </a:prstGeom>
          <a:noFill/>
          <a:ln>
            <a:noFill/>
          </a:ln>
        </p:spPr>
        <p:txBody>
          <a:bodyPr lIns="91425" tIns="91425" rIns="91425" bIns="91425" anchor="ctr" anchorCtr="0">
            <a:noAutofit/>
          </a:bodyPr>
          <a:lstStyle/>
          <a:p>
            <a:pPr marL="457200" lvl="0" indent="-342900" rtl="0">
              <a:spcBef>
                <a:spcPts val="0"/>
              </a:spcBef>
              <a:buClr>
                <a:schemeClr val="dk1"/>
              </a:buClr>
              <a:buSzPct val="100000"/>
              <a:buFont typeface="Times New Roman"/>
              <a:buChar char="❖"/>
            </a:pPr>
            <a:r>
              <a:rPr lang="en-US" sz="1800" dirty="0" smtClean="0">
                <a:solidFill>
                  <a:schemeClr val="dk1"/>
                </a:solidFill>
                <a:latin typeface="Times New Roman"/>
                <a:ea typeface="Times New Roman"/>
                <a:cs typeface="Times New Roman"/>
                <a:sym typeface="Times New Roman"/>
              </a:rPr>
              <a:t>Mobile GPUs have </a:t>
            </a:r>
            <a:r>
              <a:rPr lang="en" sz="1800" dirty="0" smtClean="0">
                <a:solidFill>
                  <a:schemeClr val="dk1"/>
                </a:solidFill>
                <a:latin typeface="Times New Roman"/>
                <a:ea typeface="Times New Roman"/>
                <a:cs typeface="Times New Roman"/>
                <a:sym typeface="Times New Roman"/>
              </a:rPr>
              <a:t>fewer </a:t>
            </a:r>
            <a:r>
              <a:rPr lang="en" sz="1800" dirty="0">
                <a:solidFill>
                  <a:schemeClr val="dk1"/>
                </a:solidFill>
                <a:latin typeface="Times New Roman"/>
                <a:ea typeface="Times New Roman"/>
                <a:cs typeface="Times New Roman"/>
                <a:sym typeface="Times New Roman"/>
              </a:rPr>
              <a:t>cores and shared memory</a:t>
            </a:r>
          </a:p>
        </p:txBody>
      </p:sp>
      <p:sp>
        <p:nvSpPr>
          <p:cNvPr id="246" name="Shape 246"/>
          <p:cNvSpPr txBox="1"/>
          <p:nvPr/>
        </p:nvSpPr>
        <p:spPr>
          <a:xfrm>
            <a:off x="4886450" y="3015975"/>
            <a:ext cx="3923100" cy="734400"/>
          </a:xfrm>
          <a:prstGeom prst="rect">
            <a:avLst/>
          </a:prstGeom>
          <a:noFill/>
          <a:ln>
            <a:noFill/>
          </a:ln>
        </p:spPr>
        <p:txBody>
          <a:bodyPr lIns="91425" tIns="91425" rIns="91425" bIns="91425" anchor="ctr" anchorCtr="0">
            <a:noAutofit/>
          </a:bodyPr>
          <a:lstStyle/>
          <a:p>
            <a:pPr marL="457200" marR="0" lvl="0" indent="-342900" algn="l" rtl="0">
              <a:lnSpc>
                <a:spcPct val="100000"/>
              </a:lnSpc>
              <a:spcBef>
                <a:spcPts val="0"/>
              </a:spcBef>
              <a:spcAft>
                <a:spcPts val="0"/>
              </a:spcAft>
              <a:buClr>
                <a:schemeClr val="dk1"/>
              </a:buClr>
              <a:buSzPct val="100000"/>
              <a:buFont typeface="Times New Roman"/>
              <a:buChar char="❖"/>
            </a:pPr>
            <a:r>
              <a:rPr lang="en" sz="1800">
                <a:solidFill>
                  <a:schemeClr val="dk1"/>
                </a:solidFill>
                <a:latin typeface="Times New Roman"/>
                <a:ea typeface="Times New Roman"/>
                <a:cs typeface="Times New Roman"/>
                <a:sym typeface="Times New Roman"/>
              </a:rPr>
              <a:t>Non-negligible overhead of workload scheduling among cores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5"/>
                                        </p:tgtEl>
                                        <p:attrNameLst>
                                          <p:attrName>style.visibility</p:attrName>
                                        </p:attrNameLst>
                                      </p:cBhvr>
                                      <p:to>
                                        <p:strVal val="visible"/>
                                      </p:to>
                                    </p:set>
                                    <p:animEffect transition="in" filter="fade">
                                      <p:cBhvr>
                                        <p:cTn id="7" dur="500"/>
                                        <p:tgtEl>
                                          <p:spTgt spid="24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6"/>
                                        </p:tgtEl>
                                        <p:attrNameLst>
                                          <p:attrName>style.visibility</p:attrName>
                                        </p:attrNameLst>
                                      </p:cBhvr>
                                      <p:to>
                                        <p:strVal val="visible"/>
                                      </p:to>
                                    </p:set>
                                    <p:animEffect transition="in" filter="fade">
                                      <p:cBhvr>
                                        <p:cTn id="12" dur="500"/>
                                        <p:tgtEl>
                                          <p:spTgt spid="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佈景主題">
  <a:themeElements>
    <a:clrScheme name="Office 佈景主題">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resentation">
  <a:themeElements>
    <a:clrScheme name="Office 佈景主題">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3208</TotalTime>
  <Words>2423</Words>
  <Application>Microsoft Macintosh PowerPoint</Application>
  <PresentationFormat>On-screen Show (16:9)</PresentationFormat>
  <Paragraphs>217</Paragraphs>
  <Slides>22</Slides>
  <Notes>22</Notes>
  <HiddenSlides>0</HiddenSlides>
  <MMClips>1</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22</vt:i4>
      </vt:variant>
    </vt:vector>
  </HeadingPairs>
  <TitlesOfParts>
    <vt:vector size="29" baseType="lpstr">
      <vt:lpstr>Calibri</vt:lpstr>
      <vt:lpstr>Georgia</vt:lpstr>
      <vt:lpstr>Roboto</vt:lpstr>
      <vt:lpstr>Times New Roman</vt:lpstr>
      <vt:lpstr>Arial</vt:lpstr>
      <vt:lpstr>Office 佈景主題</vt:lpstr>
      <vt:lpstr>presentation</vt:lpstr>
      <vt:lpstr>MobiRNN: Efficient Recurrent Neural Network Execution On Mobile GPU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MobiRNN: Efficient Recurrent Neural Network Execution On Mobile GPU</dc:title>
  <cp:lastModifiedBy>Qingqing  Cao</cp:lastModifiedBy>
  <cp:revision>84</cp:revision>
  <dcterms:modified xsi:type="dcterms:W3CDTF">2017-06-23T19:49:22Z</dcterms:modified>
</cp:coreProperties>
</file>