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2EB846-03CB-4DB8-A1AE-A55445FC0521}">
  <a:tblStyle styleId="{372EB846-03CB-4DB8-A1AE-A55445FC05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798"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685798"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Hello everyone! I’m Qingqing Cao, from Stony Brook University. In this talk, I’ll introduce why it’s important to study the energy of NLP models and how we can accurately measure the energy, this is a collaboration work with my advisors Aruna, and </a:t>
            </a:r>
            <a:r>
              <a:rPr lang="en-US"/>
              <a:t>Niranjan</a:t>
            </a:r>
            <a:r>
              <a:rPr lang="en-US"/>
              <a:t>. </a:t>
            </a:r>
            <a:endParaRPr/>
          </a:p>
          <a:p>
            <a:pPr indent="0" lvl="0" marL="0" rtl="0" algn="l">
              <a:spcBef>
                <a:spcPts val="0"/>
              </a:spcBef>
              <a:spcAft>
                <a:spcPts val="0"/>
              </a:spcAft>
              <a:buNone/>
            </a:pPr>
            <a:r>
              <a:t/>
            </a:r>
            <a:endParaRPr/>
          </a:p>
        </p:txBody>
      </p:sp>
      <p:sp>
        <p:nvSpPr>
          <p:cNvPr id="79" name="Google Shape;7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41a3df24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41a3df247_0_2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We know that the problems for existing software measurement methods come from using the internal power sensor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work</a:t>
            </a:r>
            <a:r>
              <a:rPr lang="en-US" sz="1200">
                <a:solidFill>
                  <a:schemeClr val="dk1"/>
                </a:solidFill>
              </a:rPr>
              <a:t>, we </a:t>
            </a:r>
            <a:r>
              <a:rPr lang="en-US"/>
              <a:t>use an</a:t>
            </a:r>
            <a:r>
              <a:rPr lang="en-US" sz="1200">
                <a:solidFill>
                  <a:schemeClr val="dk1"/>
                </a:solidFill>
              </a:rPr>
              <a:t> external power meter</a:t>
            </a:r>
            <a:r>
              <a:rPr lang="en-US"/>
              <a:t> to get accurate energy measurements as the ground truths, and study how far existing software measurements are from the ground truths</a:t>
            </a:r>
            <a:r>
              <a:rPr lang="en-US" sz="1200">
                <a:solidFill>
                  <a:schemeClr val="dk1"/>
                </a:solidFill>
              </a:rPr>
              <a:t>.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41a3df247_0_648:notes"/>
          <p:cNvSpPr/>
          <p:nvPr>
            <p:ph idx="2" type="sldImg"/>
          </p:nvPr>
        </p:nvSpPr>
        <p:spPr>
          <a:xfrm>
            <a:off x="685798"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41a3df247_0_6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our experiments, we use four models: BERT-base, RoBERTa-base, MobileBERT, and DistilBERT all fine-tuned over the SQuAD question answering dataset. And benchmark their latency and energy consumption on 2 desktop machines. you can see the machine details in the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use </a:t>
            </a:r>
            <a:r>
              <a:rPr lang="en-US"/>
              <a:t>the experiment-impact-tracker library for software measurements</a:t>
            </a:r>
            <a:r>
              <a:rPr lang="en-US"/>
              <a:t> and </a:t>
            </a:r>
            <a:r>
              <a:rPr lang="en-US"/>
              <a:t>a WattsUp power meter for hardware measurements.</a:t>
            </a:r>
            <a:endParaRPr/>
          </a:p>
        </p:txBody>
      </p:sp>
      <p:sp>
        <p:nvSpPr>
          <p:cNvPr id="263" name="Google Shape;263;ga41a3df247_0_6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eaaff19b4_0_167:notes"/>
          <p:cNvSpPr/>
          <p:nvPr>
            <p:ph idx="2" type="sldImg"/>
          </p:nvPr>
        </p:nvSpPr>
        <p:spPr>
          <a:xfrm>
            <a:off x="685798"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eaaff19b4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randomly sample 1k questions in the dev split, and run each experiment 10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make sure the energy measurements are consistent and faithful, we need to guarantee that only the tested program consumes the energy.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do this, for all experiments, no other application is running. </a:t>
            </a:r>
            <a:endParaRPr/>
          </a:p>
          <a:p>
            <a:pPr indent="0" lvl="0" marL="0" rtl="0" algn="l">
              <a:spcBef>
                <a:spcPts val="0"/>
              </a:spcBef>
              <a:spcAft>
                <a:spcPts val="0"/>
              </a:spcAft>
              <a:buNone/>
            </a:pPr>
            <a:r>
              <a:rPr lang="en-US"/>
              <a:t>T</a:t>
            </a:r>
            <a:r>
              <a:rPr lang="en-US"/>
              <a:t>o avoid potential overheating issue that can affect energy measurements,</a:t>
            </a:r>
            <a:endParaRPr/>
          </a:p>
          <a:p>
            <a:pPr indent="0" lvl="0" marL="0" rtl="0" algn="l">
              <a:spcBef>
                <a:spcPts val="0"/>
              </a:spcBef>
              <a:spcAft>
                <a:spcPts val="0"/>
              </a:spcAft>
              <a:buNone/>
            </a:pPr>
            <a:r>
              <a:rPr lang="en-US"/>
              <a:t>we measure the standby power consumption (when the CPU load is 1%) and ensure before running the experiments that the PC does not draw more than the standby power. </a:t>
            </a:r>
            <a:endParaRPr/>
          </a:p>
          <a:p>
            <a:pPr indent="0" lvl="0" marL="0" rtl="0" algn="l">
              <a:spcBef>
                <a:spcPts val="0"/>
              </a:spcBef>
              <a:spcAft>
                <a:spcPts val="0"/>
              </a:spcAft>
              <a:buNone/>
            </a:pPr>
            <a:r>
              <a:rPr lang="en-US"/>
              <a:t>We also cool down the PCs after each experiment finishes to avoid residual energy issues.</a:t>
            </a:r>
            <a:endParaRPr/>
          </a:p>
        </p:txBody>
      </p:sp>
      <p:sp>
        <p:nvSpPr>
          <p:cNvPr id="276" name="Google Shape;276;g9eaaff19b4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41a3df24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41a3df247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let’s see how accurate are existing software energy measurements.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t>Th</a:t>
            </a:r>
            <a:r>
              <a:rPr lang="en-US"/>
              <a:t>is</a:t>
            </a:r>
            <a:r>
              <a:rPr lang="en-US" sz="1200"/>
              <a:t> figure shows the average energy error of the software measurement method for </a:t>
            </a:r>
            <a:r>
              <a:rPr lang="en-US" sz="1200">
                <a:solidFill>
                  <a:schemeClr val="dk1"/>
                </a:solidFill>
              </a:rPr>
              <a:t>four Transformer models under 3 different </a:t>
            </a:r>
            <a:r>
              <a:rPr lang="en-US"/>
              <a:t>device </a:t>
            </a:r>
            <a:r>
              <a:rPr lang="en-US" sz="1200">
                <a:solidFill>
                  <a:schemeClr val="dk1"/>
                </a:solidFill>
              </a:rPr>
              <a:t>settings.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US" sz="1200"/>
              <a:t>We use the power meter energy values as ground-truths. As you can see, software measurements cause over 20% errors on average and the error can be as high as 65%.</a:t>
            </a:r>
            <a:endParaRPr sz="12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You may wonder even these absolute energy values are inaccurate, we could still compare the relative energy values for different models.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41a3df24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41a3df247_0_2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rPr>
              <a:t>We want to point out that </a:t>
            </a:r>
            <a:r>
              <a:rPr lang="en-US"/>
              <a:t>even relative energy measurements are error-prone.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US" sz="1200">
                <a:solidFill>
                  <a:schemeClr val="dk1"/>
                </a:solidFill>
              </a:rPr>
              <a:t>For example, we want to choose between two mobile transformer models: MobileBERT vs DistilBERT based on energy consumption. </a:t>
            </a:r>
            <a:endParaRPr sz="1200">
              <a:solidFill>
                <a:schemeClr val="dk1"/>
              </a:solidFill>
            </a:endParaRPr>
          </a:p>
          <a:p>
            <a:pPr indent="0" lvl="0" marL="0" rtl="0" algn="l">
              <a:spcBef>
                <a:spcPts val="0"/>
              </a:spcBef>
              <a:spcAft>
                <a:spcPts val="0"/>
              </a:spcAft>
              <a:buNone/>
            </a:pPr>
            <a:r>
              <a:rPr lang="en-US"/>
              <a:t>The figure shows the relative energy increase ratios from MobileBERT to DistilBERT for both hardware and software measurements.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rPr>
              <a:t>Hardware measurements tell us </a:t>
            </a:r>
            <a:r>
              <a:rPr lang="en-US"/>
              <a:t>MobileBERT</a:t>
            </a:r>
            <a:r>
              <a:rPr lang="en-US" sz="1200">
                <a:solidFill>
                  <a:schemeClr val="dk1"/>
                </a:solidFill>
              </a:rPr>
              <a:t> consumes more energy than </a:t>
            </a:r>
            <a:r>
              <a:rPr lang="en-US"/>
              <a:t>DistilBERT</a:t>
            </a:r>
            <a:r>
              <a:rPr lang="en-US" sz="1200">
                <a:solidFill>
                  <a:schemeClr val="dk1"/>
                </a:solidFill>
              </a:rPr>
              <a:t> in general as you can see from the blue bars. </a:t>
            </a:r>
            <a:endParaRPr sz="1200">
              <a:solidFill>
                <a:schemeClr val="dk1"/>
              </a:solidFill>
            </a:endParaRPr>
          </a:p>
          <a:p>
            <a:pPr indent="0" lvl="0" marL="0" rtl="0" algn="l">
              <a:spcBef>
                <a:spcPts val="0"/>
              </a:spcBef>
              <a:spcAft>
                <a:spcPts val="0"/>
              </a:spcAft>
              <a:buNone/>
            </a:pPr>
            <a:r>
              <a:rPr lang="en-US" sz="1200">
                <a:solidFill>
                  <a:schemeClr val="dk1"/>
                </a:solidFill>
              </a:rPr>
              <a:t>But, software measurements can give misleading choice, like for batch size 1, software measurement says distilBERT consumes 20% energy, which is not true.</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more results for comparing the accuracy and energy trade-offs among these models. You can read our paper for the details.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41a3df24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41a3df247_0_4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Obviously one cannot scale energy measurements using the hardware. </a:t>
            </a:r>
            <a:endParaRPr/>
          </a:p>
          <a:p>
            <a:pPr indent="0" lvl="0" marL="0" rtl="0" algn="l">
              <a:spcBef>
                <a:spcPts val="0"/>
              </a:spcBef>
              <a:spcAft>
                <a:spcPts val="0"/>
              </a:spcAft>
              <a:buClr>
                <a:schemeClr val="dk1"/>
              </a:buClr>
              <a:buSzPts val="1100"/>
              <a:buFont typeface="Arial"/>
              <a:buNone/>
            </a:pPr>
            <a:r>
              <a:rPr lang="en-US"/>
              <a:t>To make energy measurements more accurate while also easy to use, we aim to build accurate energy estimation models to predict the energy consumption without additional hardware efforts. As I mentioned earlier, there are several challenges, we will address them in the near future. Specifically,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existing software methods suffer from power lag and tail energy issues, we’ve already shown external power meters can provide more accurate measurements, we also plan to use the hardware measurements to calibrate the software estimations.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We know that utilization based linear energy estimation is insufficient.  We plan to incorporate more factors that affect the energy consumption, such as the NLP model definitions, hardware devices configurations, and more fine-grained resources usage statistics.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We also know that </a:t>
            </a:r>
            <a:r>
              <a:rPr lang="en-US"/>
              <a:t>fine-grained resources profiling can cause high overhead and lead to unstable measurements, so we plan to use in-progress sampling buffers to support lightweight resources profiling.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41a3df24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41a3df247_0_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Currently, people use large scale NLP models through a two-step training process. First, a large neural network </a:t>
            </a:r>
            <a:r>
              <a:rPr lang="en-US"/>
              <a:t>model is designed </a:t>
            </a:r>
            <a:r>
              <a:rPr lang="en-US" sz="1200">
                <a:solidFill>
                  <a:schemeClr val="dk1"/>
                </a:solidFill>
              </a:rPr>
              <a:t>and pre-trained on large amounts of unlabeled data using self-supervision techniques. The model will learn good language representations. </a:t>
            </a:r>
            <a:r>
              <a:rPr lang="en-US"/>
              <a:t>T</a:t>
            </a:r>
            <a:r>
              <a:rPr lang="en-US" sz="1200">
                <a:solidFill>
                  <a:schemeClr val="dk1"/>
                </a:solidFill>
              </a:rPr>
              <a:t>hen this pre-trained model is fine-tuned on </a:t>
            </a:r>
            <a:r>
              <a:rPr lang="en-US"/>
              <a:t>the</a:t>
            </a:r>
            <a:r>
              <a:rPr lang="en-US" sz="1200">
                <a:solidFill>
                  <a:schemeClr val="dk1"/>
                </a:solidFill>
              </a:rPr>
              <a:t> target task </a:t>
            </a:r>
            <a:r>
              <a:rPr lang="en-US"/>
              <a:t>such as</a:t>
            </a:r>
            <a:r>
              <a:rPr lang="en-US" sz="1200">
                <a:solidFill>
                  <a:schemeClr val="dk1"/>
                </a:solidFill>
              </a:rPr>
              <a:t> spam email classification.</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1a3df24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1a3df247_0_2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Now, the problem is that pre-training a model is very expensive.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US" sz="1200">
                <a:solidFill>
                  <a:schemeClr val="dk1"/>
                </a:solidFill>
              </a:rPr>
              <a:t>This table shows the both the financial and carbon costs of training different transformer models once. For example, the CO2 emission for training BERT on GPU is roughly equivalent to a trans-American flight. </a:t>
            </a:r>
            <a:endParaRPr sz="1200">
              <a:solidFill>
                <a:schemeClr val="dk1"/>
              </a:solidFill>
            </a:endParaRPr>
          </a:p>
          <a:p>
            <a:pPr indent="0" lvl="0" marL="0" rtl="0" algn="l">
              <a:spcBef>
                <a:spcPts val="0"/>
              </a:spcBef>
              <a:spcAft>
                <a:spcPts val="0"/>
              </a:spcAft>
              <a:buClr>
                <a:schemeClr val="dk1"/>
              </a:buClr>
              <a:buSzPts val="1100"/>
              <a:buFont typeface="Arial"/>
              <a:buNone/>
            </a:pPr>
            <a:r>
              <a:rPr lang="en-US" sz="1200">
                <a:solidFill>
                  <a:schemeClr val="dk1"/>
                </a:solidFill>
              </a:rPr>
              <a:t>Training a BERT model or </a:t>
            </a:r>
            <a:r>
              <a:rPr lang="en-US"/>
              <a:t>d</a:t>
            </a:r>
            <a:r>
              <a:rPr lang="en-US" sz="1200">
                <a:solidFill>
                  <a:schemeClr val="dk1"/>
                </a:solidFill>
              </a:rPr>
              <a:t>oing a neural architecture </a:t>
            </a:r>
            <a:r>
              <a:rPr lang="en-US"/>
              <a:t>search of transformer models can cost thousands to millions of dollars. Moreover,</a:t>
            </a:r>
            <a:r>
              <a:rPr lang="en-US" sz="1200">
                <a:solidFill>
                  <a:schemeClr val="dk1"/>
                </a:solidFill>
              </a:rPr>
              <a:t> research and developing new models cost even more.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US" sz="1200">
                <a:solidFill>
                  <a:schemeClr val="dk1"/>
                </a:solidFill>
              </a:rPr>
              <a:t>It is critical to study the energy consumption of NLP models, because accurate energy estimation is important when choosing and training large scale NLP models.</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eee18b8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eee18b84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example, if we know the amount of energy different models consume, we can prioritize which models to train first and which models are better to deploy on the battery-powered mobile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key use case is that by analyzing the energy bottlenecks, we can design more energy-efficient model architectures.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1a3df247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1a3df247_0_4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So how is energy measured currently? A </a:t>
            </a:r>
            <a:r>
              <a:rPr lang="en-US"/>
              <a:t>PC often has many hardware components like CPU, Memory and GPU, it’s reasonable to get the total amount of energy by considering the energy consumed by each of these hardware components. CPU or GPU component often has built-in power counters that record the power values. So o</a:t>
            </a:r>
            <a:r>
              <a:rPr lang="en-US" sz="1200"/>
              <a:t>ne way to </a:t>
            </a:r>
            <a:r>
              <a:rPr lang="en-US"/>
              <a:t>measure the energy consumption on the PC is to first collect the energy values from the power counters in hardware components, then measure how much of the hardware resource is used (i.e. utilization), and combine the energy consumption of each component with its resource utilization. As given by the formula below:</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US"/>
              <a:t>In this formula</a:t>
            </a:r>
            <a:r>
              <a:rPr lang="en-US" sz="1200"/>
              <a:t>: P_dram, P_cpu, P_gpu are the resources utilization and e_dram, e_cpu and e_gpu are the energy usage of each </a:t>
            </a:r>
            <a:r>
              <a:rPr lang="en-US" sz="1200">
                <a:solidFill>
                  <a:schemeClr val="dk1"/>
                </a:solidFill>
              </a:rPr>
              <a:t>hardware </a:t>
            </a:r>
            <a:r>
              <a:rPr lang="en-US" sz="1200"/>
              <a:t>resource. </a:t>
            </a:r>
            <a:r>
              <a:rPr lang="en-US"/>
              <a:t> PUE means power usage effectiveness and is a constant which compensates the cooling factor.</a:t>
            </a:r>
            <a:r>
              <a:rPr lang="en-US" sz="1200"/>
              <a:t> </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US" sz="1200"/>
              <a:t>This approach is easy </a:t>
            </a:r>
            <a:r>
              <a:rPr lang="en-US"/>
              <a:t>to use, only require software setup with no additional effort.</a:t>
            </a:r>
            <a:endParaRPr sz="1200"/>
          </a:p>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41a3df247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41a3df247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However,  previous research has shown that reading values from power counters of each component without calibration is inaccurate.</a:t>
            </a:r>
            <a:endParaRPr/>
          </a:p>
          <a:p>
            <a:pPr indent="0" lvl="0" marL="0" rtl="0" algn="l">
              <a:spcBef>
                <a:spcPts val="0"/>
              </a:spcBef>
              <a:spcAft>
                <a:spcPts val="0"/>
              </a:spcAft>
              <a:buNone/>
            </a:pPr>
            <a:r>
              <a:rPr lang="en-US"/>
              <a:t>This figure shows an example of the GPU power timeline when running a compute-intensive program. </a:t>
            </a:r>
            <a:endParaRPr/>
          </a:p>
          <a:p>
            <a:pPr indent="0" lvl="0" marL="0" rtl="0" algn="l">
              <a:spcBef>
                <a:spcPts val="0"/>
              </a:spcBef>
              <a:spcAft>
                <a:spcPts val="0"/>
              </a:spcAft>
              <a:buNone/>
            </a:pPr>
            <a:r>
              <a:rPr lang="en-US"/>
              <a:t>As you can see, the power lags behind the program activity, especially during the ramping up and ramping down phases.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known case is tail energy phenomenon where the power draw continues even after the computation has stopped. [Software clean up, capacitor discharge etc. Mobile device is more prominent.]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1a3df247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1a3df247_0_5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Another problem is that </a:t>
            </a:r>
            <a:r>
              <a:rPr lang="en-US"/>
              <a:t>energy</a:t>
            </a:r>
            <a:r>
              <a:rPr lang="en-US"/>
              <a:t> </a:t>
            </a:r>
            <a:r>
              <a:rPr lang="en-US"/>
              <a:t> is not always linearly related to the hardware utilization to the energy consumption.</a:t>
            </a:r>
            <a:endParaRPr/>
          </a:p>
          <a:p>
            <a:pPr indent="0" lvl="0" marL="0" rtl="0" algn="l">
              <a:spcBef>
                <a:spcPts val="0"/>
              </a:spcBef>
              <a:spcAft>
                <a:spcPts val="0"/>
              </a:spcAft>
              <a:buClr>
                <a:schemeClr val="dk1"/>
              </a:buClr>
              <a:buSzPts val="1100"/>
              <a:buFont typeface="Arial"/>
              <a:buNone/>
            </a:pPr>
            <a:r>
              <a:rPr lang="en-US"/>
              <a:t>Because no-utilization hardware behaviors also cause energy.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For example, the figure shows the high-level GPU architecture. SM stand for Streaming Multiprocessor that perform the computation. L1, L2 cache and global memory are different levels of GPU memory to load and store data. </a:t>
            </a:r>
            <a:endParaRPr/>
          </a:p>
          <a:p>
            <a:pPr indent="0" lvl="0" marL="0" rtl="0" algn="l">
              <a:spcBef>
                <a:spcPts val="0"/>
              </a:spcBef>
              <a:spcAft>
                <a:spcPts val="0"/>
              </a:spcAft>
              <a:buNone/>
            </a:pPr>
            <a:r>
              <a:rPr lang="en-US"/>
              <a:t>The energy consumed by the Streaming Multiprocessors to perform computation does correlate to utilization.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the computer architecture community found the energy bottleneck for deep learning hardware like GPUs is the data movement in the GPU memories instead of compute processors. GPU utilization alone cannot reflect such kind of consumed energy.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41a3df247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41a3df247_0_6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Moreover, existing software profiler spawns a new process to monitor the resources usage</a:t>
            </a:r>
            <a:r>
              <a:rPr lang="en-US"/>
              <a:t>. </a:t>
            </a:r>
            <a:endParaRPr/>
          </a:p>
          <a:p>
            <a:pPr indent="0" lvl="0" marL="0" rtl="0" algn="l">
              <a:spcBef>
                <a:spcPts val="0"/>
              </a:spcBef>
              <a:spcAft>
                <a:spcPts val="0"/>
              </a:spcAft>
              <a:buNone/>
            </a:pPr>
            <a:r>
              <a:rPr lang="en-US"/>
              <a:t>Spawning new processes frequently will cause high profiling overhead when sampling the utilization and energy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Therefore, to avoid such overhead, the profiler has to run less frequently (often multi-seconds per sample) and the collected data are coarse-grained and have high variances, which will make energy measurements less accurate.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41a3df24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41a3df247_0_4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approach these energy estimation problems, our goal in this work is to study inaccuracies in current software-based estimations by comparing with a hardware-based measurement method.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atin typeface="Calibri"/>
                <a:ea typeface="Calibri"/>
                <a:cs typeface="Calibri"/>
                <a:sym typeface="Calibri"/>
              </a:defRPr>
            </a:lvl1pPr>
            <a:lvl2pPr lvl="1">
              <a:spcBef>
                <a:spcPts val="0"/>
              </a:spcBef>
              <a:spcAft>
                <a:spcPts val="0"/>
              </a:spcAft>
              <a:buSzPts val="1100"/>
              <a:buFont typeface="Calibri"/>
              <a:buNone/>
              <a:defRPr>
                <a:latin typeface="Calibri"/>
                <a:ea typeface="Calibri"/>
                <a:cs typeface="Calibri"/>
                <a:sym typeface="Calibri"/>
              </a:defRPr>
            </a:lvl2pPr>
            <a:lvl3pPr lvl="2">
              <a:spcBef>
                <a:spcPts val="0"/>
              </a:spcBef>
              <a:spcAft>
                <a:spcPts val="0"/>
              </a:spcAft>
              <a:buSzPts val="1100"/>
              <a:buFont typeface="Calibri"/>
              <a:buNone/>
              <a:defRPr>
                <a:latin typeface="Calibri"/>
                <a:ea typeface="Calibri"/>
                <a:cs typeface="Calibri"/>
                <a:sym typeface="Calibri"/>
              </a:defRPr>
            </a:lvl3pPr>
            <a:lvl4pPr lvl="3">
              <a:spcBef>
                <a:spcPts val="0"/>
              </a:spcBef>
              <a:spcAft>
                <a:spcPts val="0"/>
              </a:spcAft>
              <a:buSzPts val="1100"/>
              <a:buFont typeface="Calibri"/>
              <a:buNone/>
              <a:defRPr>
                <a:latin typeface="Calibri"/>
                <a:ea typeface="Calibri"/>
                <a:cs typeface="Calibri"/>
                <a:sym typeface="Calibri"/>
              </a:defRPr>
            </a:lvl4pPr>
            <a:lvl5pPr lvl="4">
              <a:spcBef>
                <a:spcPts val="0"/>
              </a:spcBef>
              <a:spcAft>
                <a:spcPts val="0"/>
              </a:spcAft>
              <a:buSzPts val="1100"/>
              <a:buFont typeface="Calibri"/>
              <a:buNone/>
              <a:defRPr>
                <a:latin typeface="Calibri"/>
                <a:ea typeface="Calibri"/>
                <a:cs typeface="Calibri"/>
                <a:sym typeface="Calibri"/>
              </a:defRPr>
            </a:lvl5pPr>
            <a:lvl6pPr lvl="5">
              <a:spcBef>
                <a:spcPts val="0"/>
              </a:spcBef>
              <a:spcAft>
                <a:spcPts val="0"/>
              </a:spcAft>
              <a:buSzPts val="1100"/>
              <a:buFont typeface="Calibri"/>
              <a:buNone/>
              <a:defRPr>
                <a:latin typeface="Calibri"/>
                <a:ea typeface="Calibri"/>
                <a:cs typeface="Calibri"/>
                <a:sym typeface="Calibri"/>
              </a:defRPr>
            </a:lvl6pPr>
            <a:lvl7pPr lvl="6">
              <a:spcBef>
                <a:spcPts val="0"/>
              </a:spcBef>
              <a:spcAft>
                <a:spcPts val="0"/>
              </a:spcAft>
              <a:buSzPts val="1100"/>
              <a:buFont typeface="Calibri"/>
              <a:buNone/>
              <a:defRPr>
                <a:latin typeface="Calibri"/>
                <a:ea typeface="Calibri"/>
                <a:cs typeface="Calibri"/>
                <a:sym typeface="Calibri"/>
              </a:defRPr>
            </a:lvl7pPr>
            <a:lvl8pPr lvl="7">
              <a:spcBef>
                <a:spcPts val="0"/>
              </a:spcBef>
              <a:spcAft>
                <a:spcPts val="0"/>
              </a:spcAft>
              <a:buSzPts val="1100"/>
              <a:buFont typeface="Calibri"/>
              <a:buNone/>
              <a:defRPr>
                <a:latin typeface="Calibri"/>
                <a:ea typeface="Calibri"/>
                <a:cs typeface="Calibri"/>
                <a:sym typeface="Calibri"/>
              </a:defRPr>
            </a:lvl8pPr>
            <a:lvl9pPr lvl="8">
              <a:spcBef>
                <a:spcPts val="0"/>
              </a:spcBef>
              <a:spcAft>
                <a:spcPts val="0"/>
              </a:spcAft>
              <a:buSzPts val="1100"/>
              <a:buFont typeface="Calibri"/>
              <a:buNone/>
              <a:defRPr>
                <a:latin typeface="Calibri"/>
                <a:ea typeface="Calibri"/>
                <a:cs typeface="Calibri"/>
                <a:sym typeface="Calibri"/>
              </a:defRPr>
            </a:lvl9pPr>
          </a:lstStyle>
          <a:p/>
        </p:txBody>
      </p:sp>
      <p:sp>
        <p:nvSpPr>
          <p:cNvPr id="17" name="Google Shape;17;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Font typeface="Calibri"/>
              <a:buNone/>
              <a:defRPr sz="1800">
                <a:latin typeface="Calibri"/>
                <a:ea typeface="Calibri"/>
                <a:cs typeface="Calibri"/>
                <a:sym typeface="Calibri"/>
              </a:defRPr>
            </a:lvl1pPr>
            <a:lvl2pPr lvl="1" algn="ctr">
              <a:lnSpc>
                <a:spcPct val="90000"/>
              </a:lnSpc>
              <a:spcBef>
                <a:spcPts val="400"/>
              </a:spcBef>
              <a:spcAft>
                <a:spcPts val="0"/>
              </a:spcAft>
              <a:buClr>
                <a:schemeClr val="dk1"/>
              </a:buClr>
              <a:buSzPts val="1500"/>
              <a:buFont typeface="Calibri"/>
              <a:buNone/>
              <a:defRPr sz="1500">
                <a:latin typeface="Calibri"/>
                <a:ea typeface="Calibri"/>
                <a:cs typeface="Calibri"/>
                <a:sym typeface="Calibri"/>
              </a:defRPr>
            </a:lvl2pPr>
            <a:lvl3pPr lvl="2" algn="ctr">
              <a:lnSpc>
                <a:spcPct val="90000"/>
              </a:lnSpc>
              <a:spcBef>
                <a:spcPts val="400"/>
              </a:spcBef>
              <a:spcAft>
                <a:spcPts val="0"/>
              </a:spcAft>
              <a:buClr>
                <a:schemeClr val="dk1"/>
              </a:buClr>
              <a:buSzPts val="1400"/>
              <a:buFont typeface="Calibri"/>
              <a:buNone/>
              <a:defRPr sz="1400">
                <a:latin typeface="Calibri"/>
                <a:ea typeface="Calibri"/>
                <a:cs typeface="Calibri"/>
                <a:sym typeface="Calibri"/>
              </a:defRPr>
            </a:lvl3pPr>
            <a:lvl4pPr lvl="3" algn="ctr">
              <a:lnSpc>
                <a:spcPct val="90000"/>
              </a:lnSpc>
              <a:spcBef>
                <a:spcPts val="400"/>
              </a:spcBef>
              <a:spcAft>
                <a:spcPts val="0"/>
              </a:spcAft>
              <a:buClr>
                <a:schemeClr val="dk1"/>
              </a:buClr>
              <a:buSzPts val="1200"/>
              <a:buFont typeface="Calibri"/>
              <a:buNone/>
              <a:defRPr sz="1200">
                <a:latin typeface="Calibri"/>
                <a:ea typeface="Calibri"/>
                <a:cs typeface="Calibri"/>
                <a:sym typeface="Calibri"/>
              </a:defRPr>
            </a:lvl4pPr>
            <a:lvl5pPr lvl="4" algn="ctr">
              <a:lnSpc>
                <a:spcPct val="90000"/>
              </a:lnSpc>
              <a:spcBef>
                <a:spcPts val="400"/>
              </a:spcBef>
              <a:spcAft>
                <a:spcPts val="0"/>
              </a:spcAft>
              <a:buClr>
                <a:schemeClr val="dk1"/>
              </a:buClr>
              <a:buSzPts val="1200"/>
              <a:buFont typeface="Calibri"/>
              <a:buNone/>
              <a:defRPr sz="1200">
                <a:latin typeface="Calibri"/>
                <a:ea typeface="Calibri"/>
                <a:cs typeface="Calibri"/>
                <a:sym typeface="Calibri"/>
              </a:defRPr>
            </a:lvl5pPr>
            <a:lvl6pPr lvl="5" algn="ctr">
              <a:lnSpc>
                <a:spcPct val="90000"/>
              </a:lnSpc>
              <a:spcBef>
                <a:spcPts val="400"/>
              </a:spcBef>
              <a:spcAft>
                <a:spcPts val="0"/>
              </a:spcAft>
              <a:buClr>
                <a:schemeClr val="dk1"/>
              </a:buClr>
              <a:buSzPts val="1200"/>
              <a:buFont typeface="Calibri"/>
              <a:buNone/>
              <a:defRPr sz="1200">
                <a:latin typeface="Calibri"/>
                <a:ea typeface="Calibri"/>
                <a:cs typeface="Calibri"/>
                <a:sym typeface="Calibri"/>
              </a:defRPr>
            </a:lvl6pPr>
            <a:lvl7pPr lvl="6" algn="ctr">
              <a:lnSpc>
                <a:spcPct val="90000"/>
              </a:lnSpc>
              <a:spcBef>
                <a:spcPts val="400"/>
              </a:spcBef>
              <a:spcAft>
                <a:spcPts val="0"/>
              </a:spcAft>
              <a:buClr>
                <a:schemeClr val="dk1"/>
              </a:buClr>
              <a:buSzPts val="1200"/>
              <a:buFont typeface="Calibri"/>
              <a:buNone/>
              <a:defRPr sz="1200">
                <a:latin typeface="Calibri"/>
                <a:ea typeface="Calibri"/>
                <a:cs typeface="Calibri"/>
                <a:sym typeface="Calibri"/>
              </a:defRPr>
            </a:lvl7pPr>
            <a:lvl8pPr lvl="7" algn="ctr">
              <a:lnSpc>
                <a:spcPct val="90000"/>
              </a:lnSpc>
              <a:spcBef>
                <a:spcPts val="400"/>
              </a:spcBef>
              <a:spcAft>
                <a:spcPts val="0"/>
              </a:spcAft>
              <a:buClr>
                <a:schemeClr val="dk1"/>
              </a:buClr>
              <a:buSzPts val="1200"/>
              <a:buFont typeface="Calibri"/>
              <a:buNone/>
              <a:defRPr sz="1200">
                <a:latin typeface="Calibri"/>
                <a:ea typeface="Calibri"/>
                <a:cs typeface="Calibri"/>
                <a:sym typeface="Calibri"/>
              </a:defRPr>
            </a:lvl8pPr>
            <a:lvl9pPr lvl="8" algn="ctr">
              <a:lnSpc>
                <a:spcPct val="90000"/>
              </a:lnSpc>
              <a:spcBef>
                <a:spcPts val="400"/>
              </a:spcBef>
              <a:spcAft>
                <a:spcPts val="0"/>
              </a:spcAft>
              <a:buClr>
                <a:schemeClr val="dk1"/>
              </a:buClr>
              <a:buSzPts val="1200"/>
              <a:buFont typeface="Calibri"/>
              <a:buNone/>
              <a:defRPr sz="1200">
                <a:latin typeface="Calibri"/>
                <a:ea typeface="Calibri"/>
                <a:cs typeface="Calibri"/>
                <a:sym typeface="Calibri"/>
              </a:defRPr>
            </a:lvl9pPr>
          </a:lstStyle>
          <a:p/>
        </p:txBody>
      </p:sp>
      <p:sp>
        <p:nvSpPr>
          <p:cNvPr id="18" name="Google Shape;18;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Font typeface="Calibri"/>
              <a:buNone/>
              <a:defRPr>
                <a:latin typeface="Calibri"/>
                <a:ea typeface="Calibri"/>
                <a:cs typeface="Calibri"/>
                <a:sym typeface="Calibri"/>
              </a:defRPr>
            </a:lvl1pPr>
            <a:lvl2pPr lvl="1" algn="l">
              <a:spcBef>
                <a:spcPts val="0"/>
              </a:spcBef>
              <a:spcAft>
                <a:spcPts val="0"/>
              </a:spcAft>
              <a:buSzPts val="1100"/>
              <a:buFont typeface="Calibri"/>
              <a:buNone/>
              <a:defRPr>
                <a:latin typeface="Calibri"/>
                <a:ea typeface="Calibri"/>
                <a:cs typeface="Calibri"/>
                <a:sym typeface="Calibri"/>
              </a:defRPr>
            </a:lvl2pPr>
            <a:lvl3pPr lvl="2" algn="l">
              <a:spcBef>
                <a:spcPts val="0"/>
              </a:spcBef>
              <a:spcAft>
                <a:spcPts val="0"/>
              </a:spcAft>
              <a:buSzPts val="1100"/>
              <a:buFont typeface="Calibri"/>
              <a:buNone/>
              <a:defRPr>
                <a:latin typeface="Calibri"/>
                <a:ea typeface="Calibri"/>
                <a:cs typeface="Calibri"/>
                <a:sym typeface="Calibri"/>
              </a:defRPr>
            </a:lvl3pPr>
            <a:lvl4pPr lvl="3" algn="l">
              <a:spcBef>
                <a:spcPts val="0"/>
              </a:spcBef>
              <a:spcAft>
                <a:spcPts val="0"/>
              </a:spcAft>
              <a:buSzPts val="1100"/>
              <a:buFont typeface="Calibri"/>
              <a:buNone/>
              <a:defRPr>
                <a:latin typeface="Calibri"/>
                <a:ea typeface="Calibri"/>
                <a:cs typeface="Calibri"/>
                <a:sym typeface="Calibri"/>
              </a:defRPr>
            </a:lvl4pPr>
            <a:lvl5pPr lvl="4" algn="l">
              <a:spcBef>
                <a:spcPts val="0"/>
              </a:spcBef>
              <a:spcAft>
                <a:spcPts val="0"/>
              </a:spcAft>
              <a:buSzPts val="1100"/>
              <a:buFont typeface="Calibri"/>
              <a:buNone/>
              <a:defRPr>
                <a:latin typeface="Calibri"/>
                <a:ea typeface="Calibri"/>
                <a:cs typeface="Calibri"/>
                <a:sym typeface="Calibri"/>
              </a:defRPr>
            </a:lvl5pPr>
            <a:lvl6pPr lvl="5" algn="l">
              <a:spcBef>
                <a:spcPts val="0"/>
              </a:spcBef>
              <a:spcAft>
                <a:spcPts val="0"/>
              </a:spcAft>
              <a:buSzPts val="1100"/>
              <a:buFont typeface="Calibri"/>
              <a:buNone/>
              <a:defRPr>
                <a:latin typeface="Calibri"/>
                <a:ea typeface="Calibri"/>
                <a:cs typeface="Calibri"/>
                <a:sym typeface="Calibri"/>
              </a:defRPr>
            </a:lvl6pPr>
            <a:lvl7pPr lvl="6" algn="l">
              <a:spcBef>
                <a:spcPts val="0"/>
              </a:spcBef>
              <a:spcAft>
                <a:spcPts val="0"/>
              </a:spcAft>
              <a:buSzPts val="1100"/>
              <a:buFont typeface="Calibri"/>
              <a:buNone/>
              <a:defRPr>
                <a:latin typeface="Calibri"/>
                <a:ea typeface="Calibri"/>
                <a:cs typeface="Calibri"/>
                <a:sym typeface="Calibri"/>
              </a:defRPr>
            </a:lvl7pPr>
            <a:lvl8pPr lvl="7" algn="l">
              <a:spcBef>
                <a:spcPts val="0"/>
              </a:spcBef>
              <a:spcAft>
                <a:spcPts val="0"/>
              </a:spcAft>
              <a:buSzPts val="1100"/>
              <a:buFont typeface="Calibri"/>
              <a:buNone/>
              <a:defRPr>
                <a:latin typeface="Calibri"/>
                <a:ea typeface="Calibri"/>
                <a:cs typeface="Calibri"/>
                <a:sym typeface="Calibri"/>
              </a:defRPr>
            </a:lvl8pPr>
            <a:lvl9pPr lvl="8" algn="l">
              <a:spcBef>
                <a:spcPts val="0"/>
              </a:spcBef>
              <a:spcAft>
                <a:spcPts val="0"/>
              </a:spcAft>
              <a:buSzPts val="1100"/>
              <a:buFont typeface="Calibri"/>
              <a:buNone/>
              <a:defRPr>
                <a:latin typeface="Calibri"/>
                <a:ea typeface="Calibri"/>
                <a:cs typeface="Calibri"/>
                <a:sym typeface="Calibri"/>
              </a:defRPr>
            </a:lvl9pPr>
          </a:lstStyle>
          <a:p/>
        </p:txBody>
      </p:sp>
      <p:sp>
        <p:nvSpPr>
          <p:cNvPr id="19" name="Google Shape;19;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Font typeface="Calibri"/>
              <a:buNone/>
              <a:defRPr>
                <a:latin typeface="Calibri"/>
                <a:ea typeface="Calibri"/>
                <a:cs typeface="Calibri"/>
                <a:sym typeface="Calibri"/>
              </a:defRPr>
            </a:lvl1pPr>
            <a:lvl2pPr lvl="1" algn="l">
              <a:spcBef>
                <a:spcPts val="0"/>
              </a:spcBef>
              <a:spcAft>
                <a:spcPts val="0"/>
              </a:spcAft>
              <a:buSzPts val="1100"/>
              <a:buFont typeface="Calibri"/>
              <a:buNone/>
              <a:defRPr>
                <a:latin typeface="Calibri"/>
                <a:ea typeface="Calibri"/>
                <a:cs typeface="Calibri"/>
                <a:sym typeface="Calibri"/>
              </a:defRPr>
            </a:lvl2pPr>
            <a:lvl3pPr lvl="2" algn="l">
              <a:spcBef>
                <a:spcPts val="0"/>
              </a:spcBef>
              <a:spcAft>
                <a:spcPts val="0"/>
              </a:spcAft>
              <a:buSzPts val="1100"/>
              <a:buFont typeface="Calibri"/>
              <a:buNone/>
              <a:defRPr>
                <a:latin typeface="Calibri"/>
                <a:ea typeface="Calibri"/>
                <a:cs typeface="Calibri"/>
                <a:sym typeface="Calibri"/>
              </a:defRPr>
            </a:lvl3pPr>
            <a:lvl4pPr lvl="3" algn="l">
              <a:spcBef>
                <a:spcPts val="0"/>
              </a:spcBef>
              <a:spcAft>
                <a:spcPts val="0"/>
              </a:spcAft>
              <a:buSzPts val="1100"/>
              <a:buFont typeface="Calibri"/>
              <a:buNone/>
              <a:defRPr>
                <a:latin typeface="Calibri"/>
                <a:ea typeface="Calibri"/>
                <a:cs typeface="Calibri"/>
                <a:sym typeface="Calibri"/>
              </a:defRPr>
            </a:lvl4pPr>
            <a:lvl5pPr lvl="4" algn="l">
              <a:spcBef>
                <a:spcPts val="0"/>
              </a:spcBef>
              <a:spcAft>
                <a:spcPts val="0"/>
              </a:spcAft>
              <a:buSzPts val="1100"/>
              <a:buFont typeface="Calibri"/>
              <a:buNone/>
              <a:defRPr>
                <a:latin typeface="Calibri"/>
                <a:ea typeface="Calibri"/>
                <a:cs typeface="Calibri"/>
                <a:sym typeface="Calibri"/>
              </a:defRPr>
            </a:lvl5pPr>
            <a:lvl6pPr lvl="5" algn="l">
              <a:spcBef>
                <a:spcPts val="0"/>
              </a:spcBef>
              <a:spcAft>
                <a:spcPts val="0"/>
              </a:spcAft>
              <a:buSzPts val="1100"/>
              <a:buFont typeface="Calibri"/>
              <a:buNone/>
              <a:defRPr>
                <a:latin typeface="Calibri"/>
                <a:ea typeface="Calibri"/>
                <a:cs typeface="Calibri"/>
                <a:sym typeface="Calibri"/>
              </a:defRPr>
            </a:lvl6pPr>
            <a:lvl7pPr lvl="6" algn="l">
              <a:spcBef>
                <a:spcPts val="0"/>
              </a:spcBef>
              <a:spcAft>
                <a:spcPts val="0"/>
              </a:spcAft>
              <a:buSzPts val="1100"/>
              <a:buFont typeface="Calibri"/>
              <a:buNone/>
              <a:defRPr>
                <a:latin typeface="Calibri"/>
                <a:ea typeface="Calibri"/>
                <a:cs typeface="Calibri"/>
                <a:sym typeface="Calibri"/>
              </a:defRPr>
            </a:lvl7pPr>
            <a:lvl8pPr lvl="7" algn="l">
              <a:spcBef>
                <a:spcPts val="0"/>
              </a:spcBef>
              <a:spcAft>
                <a:spcPts val="0"/>
              </a:spcAft>
              <a:buSzPts val="1100"/>
              <a:buFont typeface="Calibri"/>
              <a:buNone/>
              <a:defRPr>
                <a:latin typeface="Calibri"/>
                <a:ea typeface="Calibri"/>
                <a:cs typeface="Calibri"/>
                <a:sym typeface="Calibri"/>
              </a:defRPr>
            </a:lvl8pPr>
            <a:lvl9pPr lvl="8" algn="l">
              <a:spcBef>
                <a:spcPts val="0"/>
              </a:spcBef>
              <a:spcAft>
                <a:spcPts val="0"/>
              </a:spcAft>
              <a:buSzPts val="1100"/>
              <a:buFont typeface="Calibri"/>
              <a:buNone/>
              <a:defRPr>
                <a:latin typeface="Calibri"/>
                <a:ea typeface="Calibri"/>
                <a:cs typeface="Calibri"/>
                <a:sym typeface="Calibri"/>
              </a:defRPr>
            </a:lvl9pPr>
          </a:lstStyle>
          <a:p/>
        </p:txBody>
      </p:sp>
      <p:sp>
        <p:nvSpPr>
          <p:cNvPr id="20" name="Google Shape;20;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i="0" sz="900" u="none" cap="none" strike="noStrike">
                <a:solidFill>
                  <a:srgbClr val="888888"/>
                </a:solidFill>
                <a:latin typeface="Calibri"/>
                <a:ea typeface="Calibri"/>
                <a:cs typeface="Calibri"/>
                <a:sym typeface="Calibri"/>
              </a:defRPr>
            </a:lvl1pPr>
            <a:lvl2pPr indent="0" lvl="1" marL="0" algn="r">
              <a:spcBef>
                <a:spcPts val="0"/>
              </a:spcBef>
              <a:buNone/>
              <a:defRPr i="0" sz="900" u="none" cap="none" strike="noStrike">
                <a:solidFill>
                  <a:srgbClr val="888888"/>
                </a:solidFill>
                <a:latin typeface="Calibri"/>
                <a:ea typeface="Calibri"/>
                <a:cs typeface="Calibri"/>
                <a:sym typeface="Calibri"/>
              </a:defRPr>
            </a:lvl2pPr>
            <a:lvl3pPr indent="0" lvl="2" marL="0" algn="r">
              <a:spcBef>
                <a:spcPts val="0"/>
              </a:spcBef>
              <a:buNone/>
              <a:defRPr i="0" sz="900" u="none" cap="none" strike="noStrike">
                <a:solidFill>
                  <a:srgbClr val="888888"/>
                </a:solidFill>
                <a:latin typeface="Calibri"/>
                <a:ea typeface="Calibri"/>
                <a:cs typeface="Calibri"/>
                <a:sym typeface="Calibri"/>
              </a:defRPr>
            </a:lvl3pPr>
            <a:lvl4pPr indent="0" lvl="3" marL="0" algn="r">
              <a:spcBef>
                <a:spcPts val="0"/>
              </a:spcBef>
              <a:buNone/>
              <a:defRPr i="0" sz="900" u="none" cap="none" strike="noStrike">
                <a:solidFill>
                  <a:srgbClr val="888888"/>
                </a:solidFill>
                <a:latin typeface="Calibri"/>
                <a:ea typeface="Calibri"/>
                <a:cs typeface="Calibri"/>
                <a:sym typeface="Calibri"/>
              </a:defRPr>
            </a:lvl4pPr>
            <a:lvl5pPr indent="0" lvl="4" marL="0" algn="r">
              <a:spcBef>
                <a:spcPts val="0"/>
              </a:spcBef>
              <a:buNone/>
              <a:defRPr i="0" sz="900" u="none" cap="none" strike="noStrike">
                <a:solidFill>
                  <a:srgbClr val="888888"/>
                </a:solidFill>
                <a:latin typeface="Calibri"/>
                <a:ea typeface="Calibri"/>
                <a:cs typeface="Calibri"/>
                <a:sym typeface="Calibri"/>
              </a:defRPr>
            </a:lvl5pPr>
            <a:lvl6pPr indent="0" lvl="5" marL="0" algn="r">
              <a:spcBef>
                <a:spcPts val="0"/>
              </a:spcBef>
              <a:buNone/>
              <a:defRPr i="0" sz="900" u="none" cap="none" strike="noStrike">
                <a:solidFill>
                  <a:srgbClr val="888888"/>
                </a:solidFill>
                <a:latin typeface="Calibri"/>
                <a:ea typeface="Calibri"/>
                <a:cs typeface="Calibri"/>
                <a:sym typeface="Calibri"/>
              </a:defRPr>
            </a:lvl6pPr>
            <a:lvl7pPr indent="0" lvl="6" marL="0" algn="r">
              <a:spcBef>
                <a:spcPts val="0"/>
              </a:spcBef>
              <a:buNone/>
              <a:defRPr i="0" sz="900" u="none" cap="none" strike="noStrike">
                <a:solidFill>
                  <a:srgbClr val="888888"/>
                </a:solidFill>
                <a:latin typeface="Calibri"/>
                <a:ea typeface="Calibri"/>
                <a:cs typeface="Calibri"/>
                <a:sym typeface="Calibri"/>
              </a:defRPr>
            </a:lvl7pPr>
            <a:lvl8pPr indent="0" lvl="7" marL="0" algn="r">
              <a:spcBef>
                <a:spcPts val="0"/>
              </a:spcBef>
              <a:buNone/>
              <a:defRPr i="0" sz="900" u="none" cap="none" strike="noStrike">
                <a:solidFill>
                  <a:srgbClr val="888888"/>
                </a:solidFill>
                <a:latin typeface="Calibri"/>
                <a:ea typeface="Calibri"/>
                <a:cs typeface="Calibri"/>
                <a:sym typeface="Calibri"/>
              </a:defRPr>
            </a:lvl8pPr>
            <a:lvl9pPr indent="0" lvl="8" marL="0" algn="r">
              <a:spcBef>
                <a:spcPts val="0"/>
              </a:spcBef>
              <a:buNone/>
              <a:defRPr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 name="Google Shape;60;p1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6"/>
          <p:cNvSpPr txBox="1"/>
          <p:nvPr>
            <p:ph type="title"/>
          </p:nvPr>
        </p:nvSpPr>
        <p:spPr>
          <a:xfrm>
            <a:off x="457200" y="102394"/>
            <a:ext cx="8229600" cy="6858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6"/>
          <p:cNvSpPr txBox="1"/>
          <p:nvPr>
            <p:ph idx="1" type="body"/>
          </p:nvPr>
        </p:nvSpPr>
        <p:spPr>
          <a:xfrm>
            <a:off x="628650" y="1054427"/>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102394"/>
            <a:ext cx="8229600" cy="685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Font typeface="Calibri"/>
              <a:buNone/>
              <a:defRPr>
                <a:latin typeface="Calibri"/>
                <a:ea typeface="Calibri"/>
                <a:cs typeface="Calibri"/>
                <a:sym typeface="Calibri"/>
              </a:defRPr>
            </a:lvl1pPr>
            <a:lvl2pPr lvl="1">
              <a:spcBef>
                <a:spcPts val="0"/>
              </a:spcBef>
              <a:spcAft>
                <a:spcPts val="0"/>
              </a:spcAft>
              <a:buSzPts val="1100"/>
              <a:buFont typeface="Calibri"/>
              <a:buNone/>
              <a:defRPr>
                <a:latin typeface="Calibri"/>
                <a:ea typeface="Calibri"/>
                <a:cs typeface="Calibri"/>
                <a:sym typeface="Calibri"/>
              </a:defRPr>
            </a:lvl2pPr>
            <a:lvl3pPr lvl="2">
              <a:spcBef>
                <a:spcPts val="0"/>
              </a:spcBef>
              <a:spcAft>
                <a:spcPts val="0"/>
              </a:spcAft>
              <a:buSzPts val="1100"/>
              <a:buFont typeface="Calibri"/>
              <a:buNone/>
              <a:defRPr>
                <a:latin typeface="Calibri"/>
                <a:ea typeface="Calibri"/>
                <a:cs typeface="Calibri"/>
                <a:sym typeface="Calibri"/>
              </a:defRPr>
            </a:lvl3pPr>
            <a:lvl4pPr lvl="3">
              <a:spcBef>
                <a:spcPts val="0"/>
              </a:spcBef>
              <a:spcAft>
                <a:spcPts val="0"/>
              </a:spcAft>
              <a:buSzPts val="1100"/>
              <a:buFont typeface="Calibri"/>
              <a:buNone/>
              <a:defRPr>
                <a:latin typeface="Calibri"/>
                <a:ea typeface="Calibri"/>
                <a:cs typeface="Calibri"/>
                <a:sym typeface="Calibri"/>
              </a:defRPr>
            </a:lvl4pPr>
            <a:lvl5pPr lvl="4">
              <a:spcBef>
                <a:spcPts val="0"/>
              </a:spcBef>
              <a:spcAft>
                <a:spcPts val="0"/>
              </a:spcAft>
              <a:buSzPts val="1100"/>
              <a:buFont typeface="Calibri"/>
              <a:buNone/>
              <a:defRPr>
                <a:latin typeface="Calibri"/>
                <a:ea typeface="Calibri"/>
                <a:cs typeface="Calibri"/>
                <a:sym typeface="Calibri"/>
              </a:defRPr>
            </a:lvl5pPr>
            <a:lvl6pPr lvl="5">
              <a:spcBef>
                <a:spcPts val="0"/>
              </a:spcBef>
              <a:spcAft>
                <a:spcPts val="0"/>
              </a:spcAft>
              <a:buSzPts val="1100"/>
              <a:buFont typeface="Calibri"/>
              <a:buNone/>
              <a:defRPr>
                <a:latin typeface="Calibri"/>
                <a:ea typeface="Calibri"/>
                <a:cs typeface="Calibri"/>
                <a:sym typeface="Calibri"/>
              </a:defRPr>
            </a:lvl6pPr>
            <a:lvl7pPr lvl="6">
              <a:spcBef>
                <a:spcPts val="0"/>
              </a:spcBef>
              <a:spcAft>
                <a:spcPts val="0"/>
              </a:spcAft>
              <a:buSzPts val="1100"/>
              <a:buFont typeface="Calibri"/>
              <a:buNone/>
              <a:defRPr>
                <a:latin typeface="Calibri"/>
                <a:ea typeface="Calibri"/>
                <a:cs typeface="Calibri"/>
                <a:sym typeface="Calibri"/>
              </a:defRPr>
            </a:lvl7pPr>
            <a:lvl8pPr lvl="7">
              <a:spcBef>
                <a:spcPts val="0"/>
              </a:spcBef>
              <a:spcAft>
                <a:spcPts val="0"/>
              </a:spcAft>
              <a:buSzPts val="1100"/>
              <a:buFont typeface="Calibri"/>
              <a:buNone/>
              <a:defRPr>
                <a:latin typeface="Calibri"/>
                <a:ea typeface="Calibri"/>
                <a:cs typeface="Calibri"/>
                <a:sym typeface="Calibri"/>
              </a:defRPr>
            </a:lvl8pPr>
            <a:lvl9pPr lvl="8">
              <a:spcBef>
                <a:spcPts val="0"/>
              </a:spcBef>
              <a:spcAft>
                <a:spcPts val="0"/>
              </a:spcAft>
              <a:buSzPts val="1100"/>
              <a:buFont typeface="Calibri"/>
              <a:buNone/>
              <a:defRPr>
                <a:latin typeface="Calibri"/>
                <a:ea typeface="Calibri"/>
                <a:cs typeface="Calibri"/>
                <a:sym typeface="Calibri"/>
              </a:defRPr>
            </a:lvl9pPr>
          </a:lstStyle>
          <a:p/>
        </p:txBody>
      </p:sp>
      <p:sp>
        <p:nvSpPr>
          <p:cNvPr id="23" name="Google Shape;23;p3"/>
          <p:cNvSpPr txBox="1"/>
          <p:nvPr>
            <p:ph idx="1" type="body"/>
          </p:nvPr>
        </p:nvSpPr>
        <p:spPr>
          <a:xfrm>
            <a:off x="628650" y="1054427"/>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Font typeface="Calibri"/>
              <a:buChar char="•"/>
              <a:defRPr>
                <a:latin typeface="Calibri"/>
                <a:ea typeface="Calibri"/>
                <a:cs typeface="Calibri"/>
                <a:sym typeface="Calibri"/>
              </a:defRPr>
            </a:lvl1pPr>
            <a:lvl2pPr indent="-317500" lvl="1" marL="9144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2pPr>
            <a:lvl3pPr indent="-317500" lvl="2" marL="13716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3pPr>
            <a:lvl4pPr indent="-317500" lvl="3" marL="18288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4pPr>
            <a:lvl5pPr indent="-317500" lvl="4" marL="22860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5pPr>
            <a:lvl6pPr indent="-317500" lvl="5" marL="27432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6pPr>
            <a:lvl7pPr indent="-317500" lvl="6" marL="32004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7pPr>
            <a:lvl8pPr indent="-317500" lvl="7" marL="36576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8pPr>
            <a:lvl9pPr indent="-317500" lvl="8" marL="4114800" algn="l">
              <a:lnSpc>
                <a:spcPct val="90000"/>
              </a:lnSpc>
              <a:spcBef>
                <a:spcPts val="400"/>
              </a:spcBef>
              <a:spcAft>
                <a:spcPts val="0"/>
              </a:spcAft>
              <a:buClr>
                <a:schemeClr val="dk1"/>
              </a:buClr>
              <a:buSzPts val="1400"/>
              <a:buFont typeface="Calibri"/>
              <a:buChar char="•"/>
              <a:defRPr>
                <a:latin typeface="Calibri"/>
                <a:ea typeface="Calibri"/>
                <a:cs typeface="Calibri"/>
                <a:sym typeface="Calibri"/>
              </a:defRPr>
            </a:lvl9pPr>
          </a:lstStyle>
          <a:p/>
        </p:txBody>
      </p:sp>
      <p:sp>
        <p:nvSpPr>
          <p:cNvPr id="24" name="Google Shape;24;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Font typeface="Calibri"/>
              <a:buNone/>
              <a:defRPr>
                <a:latin typeface="Calibri"/>
                <a:ea typeface="Calibri"/>
                <a:cs typeface="Calibri"/>
                <a:sym typeface="Calibri"/>
              </a:defRPr>
            </a:lvl1pPr>
            <a:lvl2pPr lvl="1" algn="l">
              <a:spcBef>
                <a:spcPts val="0"/>
              </a:spcBef>
              <a:spcAft>
                <a:spcPts val="0"/>
              </a:spcAft>
              <a:buSzPts val="1100"/>
              <a:buFont typeface="Calibri"/>
              <a:buNone/>
              <a:defRPr>
                <a:latin typeface="Calibri"/>
                <a:ea typeface="Calibri"/>
                <a:cs typeface="Calibri"/>
                <a:sym typeface="Calibri"/>
              </a:defRPr>
            </a:lvl2pPr>
            <a:lvl3pPr lvl="2" algn="l">
              <a:spcBef>
                <a:spcPts val="0"/>
              </a:spcBef>
              <a:spcAft>
                <a:spcPts val="0"/>
              </a:spcAft>
              <a:buSzPts val="1100"/>
              <a:buFont typeface="Calibri"/>
              <a:buNone/>
              <a:defRPr>
                <a:latin typeface="Calibri"/>
                <a:ea typeface="Calibri"/>
                <a:cs typeface="Calibri"/>
                <a:sym typeface="Calibri"/>
              </a:defRPr>
            </a:lvl3pPr>
            <a:lvl4pPr lvl="3" algn="l">
              <a:spcBef>
                <a:spcPts val="0"/>
              </a:spcBef>
              <a:spcAft>
                <a:spcPts val="0"/>
              </a:spcAft>
              <a:buSzPts val="1100"/>
              <a:buFont typeface="Calibri"/>
              <a:buNone/>
              <a:defRPr>
                <a:latin typeface="Calibri"/>
                <a:ea typeface="Calibri"/>
                <a:cs typeface="Calibri"/>
                <a:sym typeface="Calibri"/>
              </a:defRPr>
            </a:lvl4pPr>
            <a:lvl5pPr lvl="4" algn="l">
              <a:spcBef>
                <a:spcPts val="0"/>
              </a:spcBef>
              <a:spcAft>
                <a:spcPts val="0"/>
              </a:spcAft>
              <a:buSzPts val="1100"/>
              <a:buFont typeface="Calibri"/>
              <a:buNone/>
              <a:defRPr>
                <a:latin typeface="Calibri"/>
                <a:ea typeface="Calibri"/>
                <a:cs typeface="Calibri"/>
                <a:sym typeface="Calibri"/>
              </a:defRPr>
            </a:lvl5pPr>
            <a:lvl6pPr lvl="5" algn="l">
              <a:spcBef>
                <a:spcPts val="0"/>
              </a:spcBef>
              <a:spcAft>
                <a:spcPts val="0"/>
              </a:spcAft>
              <a:buSzPts val="1100"/>
              <a:buFont typeface="Calibri"/>
              <a:buNone/>
              <a:defRPr>
                <a:latin typeface="Calibri"/>
                <a:ea typeface="Calibri"/>
                <a:cs typeface="Calibri"/>
                <a:sym typeface="Calibri"/>
              </a:defRPr>
            </a:lvl6pPr>
            <a:lvl7pPr lvl="6" algn="l">
              <a:spcBef>
                <a:spcPts val="0"/>
              </a:spcBef>
              <a:spcAft>
                <a:spcPts val="0"/>
              </a:spcAft>
              <a:buSzPts val="1100"/>
              <a:buFont typeface="Calibri"/>
              <a:buNone/>
              <a:defRPr>
                <a:latin typeface="Calibri"/>
                <a:ea typeface="Calibri"/>
                <a:cs typeface="Calibri"/>
                <a:sym typeface="Calibri"/>
              </a:defRPr>
            </a:lvl7pPr>
            <a:lvl8pPr lvl="7" algn="l">
              <a:spcBef>
                <a:spcPts val="0"/>
              </a:spcBef>
              <a:spcAft>
                <a:spcPts val="0"/>
              </a:spcAft>
              <a:buSzPts val="1100"/>
              <a:buFont typeface="Calibri"/>
              <a:buNone/>
              <a:defRPr>
                <a:latin typeface="Calibri"/>
                <a:ea typeface="Calibri"/>
                <a:cs typeface="Calibri"/>
                <a:sym typeface="Calibri"/>
              </a:defRPr>
            </a:lvl8pPr>
            <a:lvl9pPr lvl="8" algn="l">
              <a:spcBef>
                <a:spcPts val="0"/>
              </a:spcBef>
              <a:spcAft>
                <a:spcPts val="0"/>
              </a:spcAft>
              <a:buSzPts val="1100"/>
              <a:buFont typeface="Calibri"/>
              <a:buNone/>
              <a:defRPr>
                <a:latin typeface="Calibri"/>
                <a:ea typeface="Calibri"/>
                <a:cs typeface="Calibri"/>
                <a:sym typeface="Calibri"/>
              </a:defRPr>
            </a:lvl9pPr>
          </a:lstStyle>
          <a:p/>
        </p:txBody>
      </p:sp>
      <p:sp>
        <p:nvSpPr>
          <p:cNvPr id="25" name="Google Shape;25;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Font typeface="Calibri"/>
              <a:buNone/>
              <a:defRPr>
                <a:latin typeface="Calibri"/>
                <a:ea typeface="Calibri"/>
                <a:cs typeface="Calibri"/>
                <a:sym typeface="Calibri"/>
              </a:defRPr>
            </a:lvl1pPr>
            <a:lvl2pPr lvl="1" algn="l">
              <a:spcBef>
                <a:spcPts val="0"/>
              </a:spcBef>
              <a:spcAft>
                <a:spcPts val="0"/>
              </a:spcAft>
              <a:buSzPts val="1100"/>
              <a:buFont typeface="Calibri"/>
              <a:buNone/>
              <a:defRPr>
                <a:latin typeface="Calibri"/>
                <a:ea typeface="Calibri"/>
                <a:cs typeface="Calibri"/>
                <a:sym typeface="Calibri"/>
              </a:defRPr>
            </a:lvl2pPr>
            <a:lvl3pPr lvl="2" algn="l">
              <a:spcBef>
                <a:spcPts val="0"/>
              </a:spcBef>
              <a:spcAft>
                <a:spcPts val="0"/>
              </a:spcAft>
              <a:buSzPts val="1100"/>
              <a:buFont typeface="Calibri"/>
              <a:buNone/>
              <a:defRPr>
                <a:latin typeface="Calibri"/>
                <a:ea typeface="Calibri"/>
                <a:cs typeface="Calibri"/>
                <a:sym typeface="Calibri"/>
              </a:defRPr>
            </a:lvl3pPr>
            <a:lvl4pPr lvl="3" algn="l">
              <a:spcBef>
                <a:spcPts val="0"/>
              </a:spcBef>
              <a:spcAft>
                <a:spcPts val="0"/>
              </a:spcAft>
              <a:buSzPts val="1100"/>
              <a:buFont typeface="Calibri"/>
              <a:buNone/>
              <a:defRPr>
                <a:latin typeface="Calibri"/>
                <a:ea typeface="Calibri"/>
                <a:cs typeface="Calibri"/>
                <a:sym typeface="Calibri"/>
              </a:defRPr>
            </a:lvl4pPr>
            <a:lvl5pPr lvl="4" algn="l">
              <a:spcBef>
                <a:spcPts val="0"/>
              </a:spcBef>
              <a:spcAft>
                <a:spcPts val="0"/>
              </a:spcAft>
              <a:buSzPts val="1100"/>
              <a:buFont typeface="Calibri"/>
              <a:buNone/>
              <a:defRPr>
                <a:latin typeface="Calibri"/>
                <a:ea typeface="Calibri"/>
                <a:cs typeface="Calibri"/>
                <a:sym typeface="Calibri"/>
              </a:defRPr>
            </a:lvl5pPr>
            <a:lvl6pPr lvl="5" algn="l">
              <a:spcBef>
                <a:spcPts val="0"/>
              </a:spcBef>
              <a:spcAft>
                <a:spcPts val="0"/>
              </a:spcAft>
              <a:buSzPts val="1100"/>
              <a:buFont typeface="Calibri"/>
              <a:buNone/>
              <a:defRPr>
                <a:latin typeface="Calibri"/>
                <a:ea typeface="Calibri"/>
                <a:cs typeface="Calibri"/>
                <a:sym typeface="Calibri"/>
              </a:defRPr>
            </a:lvl6pPr>
            <a:lvl7pPr lvl="6" algn="l">
              <a:spcBef>
                <a:spcPts val="0"/>
              </a:spcBef>
              <a:spcAft>
                <a:spcPts val="0"/>
              </a:spcAft>
              <a:buSzPts val="1100"/>
              <a:buFont typeface="Calibri"/>
              <a:buNone/>
              <a:defRPr>
                <a:latin typeface="Calibri"/>
                <a:ea typeface="Calibri"/>
                <a:cs typeface="Calibri"/>
                <a:sym typeface="Calibri"/>
              </a:defRPr>
            </a:lvl7pPr>
            <a:lvl8pPr lvl="7" algn="l">
              <a:spcBef>
                <a:spcPts val="0"/>
              </a:spcBef>
              <a:spcAft>
                <a:spcPts val="0"/>
              </a:spcAft>
              <a:buSzPts val="1100"/>
              <a:buFont typeface="Calibri"/>
              <a:buNone/>
              <a:defRPr>
                <a:latin typeface="Calibri"/>
                <a:ea typeface="Calibri"/>
                <a:cs typeface="Calibri"/>
                <a:sym typeface="Calibri"/>
              </a:defRPr>
            </a:lvl8pPr>
            <a:lvl9pPr lvl="8" algn="l">
              <a:spcBef>
                <a:spcPts val="0"/>
              </a:spcBef>
              <a:spcAft>
                <a:spcPts val="0"/>
              </a:spcAft>
              <a:buSzPts val="1100"/>
              <a:buFont typeface="Calibri"/>
              <a:buNone/>
              <a:defRPr>
                <a:latin typeface="Calibri"/>
                <a:ea typeface="Calibri"/>
                <a:cs typeface="Calibri"/>
                <a:sym typeface="Calibri"/>
              </a:defRPr>
            </a:lvl9pPr>
          </a:lstStyle>
          <a:p/>
        </p:txBody>
      </p:sp>
      <p:sp>
        <p:nvSpPr>
          <p:cNvPr id="26" name="Google Shape;26;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atin typeface="Calibri"/>
                <a:ea typeface="Calibri"/>
                <a:cs typeface="Calibri"/>
                <a:sym typeface="Calibri"/>
              </a:defRPr>
            </a:lvl1pPr>
            <a:lvl2pPr indent="0" lvl="1" marL="0" algn="r">
              <a:spcBef>
                <a:spcPts val="0"/>
              </a:spcBef>
              <a:buNone/>
              <a:defRPr>
                <a:latin typeface="Calibri"/>
                <a:ea typeface="Calibri"/>
                <a:cs typeface="Calibri"/>
                <a:sym typeface="Calibri"/>
              </a:defRPr>
            </a:lvl2pPr>
            <a:lvl3pPr indent="0" lvl="2" marL="0" algn="r">
              <a:spcBef>
                <a:spcPts val="0"/>
              </a:spcBef>
              <a:buNone/>
              <a:defRPr>
                <a:latin typeface="Calibri"/>
                <a:ea typeface="Calibri"/>
                <a:cs typeface="Calibri"/>
                <a:sym typeface="Calibri"/>
              </a:defRPr>
            </a:lvl3pPr>
            <a:lvl4pPr indent="0" lvl="3" marL="0" algn="r">
              <a:spcBef>
                <a:spcPts val="0"/>
              </a:spcBef>
              <a:buNone/>
              <a:defRPr>
                <a:latin typeface="Calibri"/>
                <a:ea typeface="Calibri"/>
                <a:cs typeface="Calibri"/>
                <a:sym typeface="Calibri"/>
              </a:defRPr>
            </a:lvl4pPr>
            <a:lvl5pPr indent="0" lvl="4" marL="0" algn="r">
              <a:spcBef>
                <a:spcPts val="0"/>
              </a:spcBef>
              <a:buNone/>
              <a:defRPr>
                <a:latin typeface="Calibri"/>
                <a:ea typeface="Calibri"/>
                <a:cs typeface="Calibri"/>
                <a:sym typeface="Calibri"/>
              </a:defRPr>
            </a:lvl5pPr>
            <a:lvl6pPr indent="0" lvl="5" marL="0" algn="r">
              <a:spcBef>
                <a:spcPts val="0"/>
              </a:spcBef>
              <a:buNone/>
              <a:defRPr>
                <a:latin typeface="Calibri"/>
                <a:ea typeface="Calibri"/>
                <a:cs typeface="Calibri"/>
                <a:sym typeface="Calibri"/>
              </a:defRPr>
            </a:lvl6pPr>
            <a:lvl7pPr indent="0" lvl="6" marL="0" algn="r">
              <a:spcBef>
                <a:spcPts val="0"/>
              </a:spcBef>
              <a:buNone/>
              <a:defRPr>
                <a:latin typeface="Calibri"/>
                <a:ea typeface="Calibri"/>
                <a:cs typeface="Calibri"/>
                <a:sym typeface="Calibri"/>
              </a:defRPr>
            </a:lvl7pPr>
            <a:lvl8pPr indent="0" lvl="7" marL="0" algn="r">
              <a:spcBef>
                <a:spcPts val="0"/>
              </a:spcBef>
              <a:buNone/>
              <a:defRPr>
                <a:latin typeface="Calibri"/>
                <a:ea typeface="Calibri"/>
                <a:cs typeface="Calibri"/>
                <a:sym typeface="Calibri"/>
              </a:defRPr>
            </a:lvl8pPr>
            <a:lvl9pPr indent="0" lvl="8" marL="0" algn="r">
              <a:spcBef>
                <a:spcPts val="0"/>
              </a:spcBef>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 name="Google Shape;33;p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7"/>
          <p:cNvSpPr txBox="1"/>
          <p:nvPr/>
        </p:nvSpPr>
        <p:spPr>
          <a:xfrm>
            <a:off x="3450575" y="4733145"/>
            <a:ext cx="2322600" cy="25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666666"/>
                </a:solidFill>
              </a:rPr>
              <a:t>Stony Brook University</a:t>
            </a:r>
            <a:endParaRPr sz="1000">
              <a:solidFill>
                <a:srgbClr val="666666"/>
              </a:solidFill>
            </a:endParaRPr>
          </a:p>
        </p:txBody>
      </p:sp>
      <p:sp>
        <p:nvSpPr>
          <p:cNvPr id="41" name="Google Shape;41;p7"/>
          <p:cNvSpPr txBox="1"/>
          <p:nvPr/>
        </p:nvSpPr>
        <p:spPr>
          <a:xfrm>
            <a:off x="165875" y="4733145"/>
            <a:ext cx="1758300" cy="25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666666"/>
                </a:solidFill>
              </a:rPr>
              <a:t>SustaiNLP 2020</a:t>
            </a:r>
            <a:endParaRPr sz="1000">
              <a:solidFill>
                <a:srgbClr val="6666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8"/>
          <p:cNvSpPr txBox="1"/>
          <p:nvPr>
            <p:ph type="title"/>
          </p:nvPr>
        </p:nvSpPr>
        <p:spPr>
          <a:xfrm>
            <a:off x="311700" y="111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 name="Google Shape;44;p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5" name="Google Shape;45;p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311700" y="111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1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 name="Google Shape;52;p1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1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3.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03604"/>
            <a:ext cx="8229600" cy="6858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628650" y="1043182"/>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Calibri"/>
              <a:buChar char="•"/>
              <a:defRPr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Calibri"/>
              <a:buChar char="•"/>
              <a:defRPr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Calibri"/>
              <a:buChar char="•"/>
              <a:defRPr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Calibri"/>
              <a:buChar char="•"/>
              <a:defRPr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Calibri"/>
              <a:buChar char="•"/>
              <a:defRPr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Calibri"/>
              <a:buChar char="•"/>
              <a:defRPr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Calibri"/>
              <a:buChar char="•"/>
              <a:defRPr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Calibri"/>
              <a:buChar char="•"/>
              <a:defRPr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Georgia"/>
                <a:ea typeface="Georgia"/>
                <a:cs typeface="Georgia"/>
                <a:sym typeface="Georgia"/>
              </a:defRPr>
            </a:lvl1pPr>
            <a:lvl2pPr lvl="1"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2pPr>
            <a:lvl3pPr lvl="2"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3pPr>
            <a:lvl4pPr lvl="3"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4pPr>
            <a:lvl5pPr lvl="4"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5pPr>
            <a:lvl6pPr lvl="5"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6pPr>
            <a:lvl7pPr lvl="6"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7pPr>
            <a:lvl8pPr lvl="7"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8pPr>
            <a:lvl9pPr lvl="8"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9pPr>
          </a:lstStyle>
          <a:p/>
        </p:txBody>
      </p:sp>
      <p:sp>
        <p:nvSpPr>
          <p:cNvPr id="13" name="Google Shape;13;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Georgia"/>
                <a:ea typeface="Georgia"/>
                <a:cs typeface="Georgia"/>
                <a:sym typeface="Georgia"/>
              </a:defRPr>
            </a:lvl1pPr>
            <a:lvl2pPr lvl="1"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2pPr>
            <a:lvl3pPr lvl="2"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3pPr>
            <a:lvl4pPr lvl="3"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4pPr>
            <a:lvl5pPr lvl="4"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5pPr>
            <a:lvl6pPr lvl="5"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6pPr>
            <a:lvl7pPr lvl="6"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7pPr>
            <a:lvl8pPr lvl="7"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8pPr>
            <a:lvl9pPr lvl="8"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9pPr>
          </a:lstStyle>
          <a:p/>
        </p:txBody>
      </p:sp>
      <p:sp>
        <p:nvSpPr>
          <p:cNvPr id="14" name="Google Shape;14;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Georgia"/>
                <a:ea typeface="Georgia"/>
                <a:cs typeface="Georgia"/>
                <a:sym typeface="Georgia"/>
              </a:defRPr>
            </a:lvl1pPr>
            <a:lvl2pPr indent="0" lvl="1" marL="0" marR="0" rtl="0" algn="r">
              <a:spcBef>
                <a:spcPts val="0"/>
              </a:spcBef>
              <a:buNone/>
              <a:defRPr b="0" i="0" sz="900" u="none" cap="none" strike="noStrike">
                <a:solidFill>
                  <a:srgbClr val="888888"/>
                </a:solidFill>
                <a:latin typeface="Georgia"/>
                <a:ea typeface="Georgia"/>
                <a:cs typeface="Georgia"/>
                <a:sym typeface="Georgia"/>
              </a:defRPr>
            </a:lvl2pPr>
            <a:lvl3pPr indent="0" lvl="2" marL="0" marR="0" rtl="0" algn="r">
              <a:spcBef>
                <a:spcPts val="0"/>
              </a:spcBef>
              <a:buNone/>
              <a:defRPr b="0" i="0" sz="900" u="none" cap="none" strike="noStrike">
                <a:solidFill>
                  <a:srgbClr val="888888"/>
                </a:solidFill>
                <a:latin typeface="Georgia"/>
                <a:ea typeface="Georgia"/>
                <a:cs typeface="Georgia"/>
                <a:sym typeface="Georgia"/>
              </a:defRPr>
            </a:lvl3pPr>
            <a:lvl4pPr indent="0" lvl="3" marL="0" marR="0" rtl="0" algn="r">
              <a:spcBef>
                <a:spcPts val="0"/>
              </a:spcBef>
              <a:buNone/>
              <a:defRPr b="0" i="0" sz="900" u="none" cap="none" strike="noStrike">
                <a:solidFill>
                  <a:srgbClr val="888888"/>
                </a:solidFill>
                <a:latin typeface="Georgia"/>
                <a:ea typeface="Georgia"/>
                <a:cs typeface="Georgia"/>
                <a:sym typeface="Georgia"/>
              </a:defRPr>
            </a:lvl4pPr>
            <a:lvl5pPr indent="0" lvl="4" marL="0" marR="0" rtl="0" algn="r">
              <a:spcBef>
                <a:spcPts val="0"/>
              </a:spcBef>
              <a:buNone/>
              <a:defRPr b="0" i="0" sz="900" u="none" cap="none" strike="noStrike">
                <a:solidFill>
                  <a:srgbClr val="888888"/>
                </a:solidFill>
                <a:latin typeface="Georgia"/>
                <a:ea typeface="Georgia"/>
                <a:cs typeface="Georgia"/>
                <a:sym typeface="Georgia"/>
              </a:defRPr>
            </a:lvl5pPr>
            <a:lvl6pPr indent="0" lvl="5" marL="0" marR="0" rtl="0" algn="r">
              <a:spcBef>
                <a:spcPts val="0"/>
              </a:spcBef>
              <a:buNone/>
              <a:defRPr b="0" i="0" sz="900" u="none" cap="none" strike="noStrike">
                <a:solidFill>
                  <a:srgbClr val="888888"/>
                </a:solidFill>
                <a:latin typeface="Georgia"/>
                <a:ea typeface="Georgia"/>
                <a:cs typeface="Georgia"/>
                <a:sym typeface="Georgia"/>
              </a:defRPr>
            </a:lvl6pPr>
            <a:lvl7pPr indent="0" lvl="6" marL="0" marR="0" rtl="0" algn="r">
              <a:spcBef>
                <a:spcPts val="0"/>
              </a:spcBef>
              <a:buNone/>
              <a:defRPr b="0" i="0" sz="900" u="none" cap="none" strike="noStrike">
                <a:solidFill>
                  <a:srgbClr val="888888"/>
                </a:solidFill>
                <a:latin typeface="Georgia"/>
                <a:ea typeface="Georgia"/>
                <a:cs typeface="Georgia"/>
                <a:sym typeface="Georgia"/>
              </a:defRPr>
            </a:lvl7pPr>
            <a:lvl8pPr indent="0" lvl="7" marL="0" marR="0" rtl="0" algn="r">
              <a:spcBef>
                <a:spcPts val="0"/>
              </a:spcBef>
              <a:buNone/>
              <a:defRPr b="0" i="0" sz="900" u="none" cap="none" strike="noStrike">
                <a:solidFill>
                  <a:srgbClr val="888888"/>
                </a:solidFill>
                <a:latin typeface="Georgia"/>
                <a:ea typeface="Georgia"/>
                <a:cs typeface="Georgia"/>
                <a:sym typeface="Georgia"/>
              </a:defRPr>
            </a:lvl8pPr>
            <a:lvl9pPr indent="0" lvl="8" marL="0" marR="0" rtl="0" algn="r">
              <a:spcBef>
                <a:spcPts val="0"/>
              </a:spcBef>
              <a:buNone/>
              <a:defRPr b="0" i="0" sz="900" u="none" cap="none" strike="noStrike">
                <a:solidFill>
                  <a:srgbClr val="888888"/>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11700" y="11137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 name="Google Shape;29;p4"/>
          <p:cNvSpPr txBox="1"/>
          <p:nvPr>
            <p:ph idx="1" type="body"/>
          </p:nvPr>
        </p:nvSpPr>
        <p:spPr>
          <a:xfrm>
            <a:off x="311700" y="7733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Char char="●"/>
              <a:defRPr sz="18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3.jpg"/><Relationship Id="rId6" Type="http://schemas.openxmlformats.org/officeDocument/2006/relationships/image" Target="../media/image8.jp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3.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3.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hyperlink" Target="https://www.flaticon.com/authors/freepik" TargetMode="External"/><Relationship Id="rId10" Type="http://schemas.openxmlformats.org/officeDocument/2006/relationships/hyperlink" Target="https://www.flaticon.com/authors/becris" TargetMode="External"/><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0" l="0" r="0" t="0"/>
          <a:stretch/>
        </p:blipFill>
        <p:spPr>
          <a:xfrm>
            <a:off x="2924967" y="4125219"/>
            <a:ext cx="2964656" cy="564356"/>
          </a:xfrm>
          <a:prstGeom prst="rect">
            <a:avLst/>
          </a:prstGeom>
          <a:noFill/>
          <a:ln>
            <a:noFill/>
          </a:ln>
        </p:spPr>
      </p:pic>
      <p:sp>
        <p:nvSpPr>
          <p:cNvPr id="82" name="Google Shape;82;p17"/>
          <p:cNvSpPr txBox="1"/>
          <p:nvPr>
            <p:ph type="ctrTitle"/>
          </p:nvPr>
        </p:nvSpPr>
        <p:spPr>
          <a:xfrm>
            <a:off x="1501438" y="707035"/>
            <a:ext cx="6482100" cy="880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1100"/>
              <a:buFont typeface="Arial"/>
              <a:buNone/>
            </a:pPr>
            <a:r>
              <a:rPr lang="en-US" sz="2800"/>
              <a:t>Towards Accurate and Reliable Energy Measurement of NLP Models</a:t>
            </a:r>
            <a:endParaRPr sz="2800"/>
          </a:p>
        </p:txBody>
      </p:sp>
      <p:pic>
        <p:nvPicPr>
          <p:cNvPr id="83" name="Google Shape;83;p17"/>
          <p:cNvPicPr preferRelativeResize="0"/>
          <p:nvPr/>
        </p:nvPicPr>
        <p:blipFill>
          <a:blip r:embed="rId4">
            <a:alphaModFix/>
          </a:blip>
          <a:stretch>
            <a:fillRect/>
          </a:stretch>
        </p:blipFill>
        <p:spPr>
          <a:xfrm>
            <a:off x="1881197" y="2138195"/>
            <a:ext cx="826800" cy="826800"/>
          </a:xfrm>
          <a:prstGeom prst="ellipse">
            <a:avLst/>
          </a:prstGeom>
          <a:noFill/>
          <a:ln>
            <a:noFill/>
          </a:ln>
        </p:spPr>
      </p:pic>
      <p:pic>
        <p:nvPicPr>
          <p:cNvPr id="84" name="Google Shape;84;p17"/>
          <p:cNvPicPr preferRelativeResize="0"/>
          <p:nvPr/>
        </p:nvPicPr>
        <p:blipFill rotWithShape="1">
          <a:blip r:embed="rId5">
            <a:alphaModFix/>
          </a:blip>
          <a:srcRect b="0" l="1625" r="1625" t="0"/>
          <a:stretch/>
        </p:blipFill>
        <p:spPr>
          <a:xfrm>
            <a:off x="5973526" y="2131248"/>
            <a:ext cx="918600" cy="854400"/>
          </a:xfrm>
          <a:prstGeom prst="ellipse">
            <a:avLst/>
          </a:prstGeom>
          <a:noFill/>
          <a:ln>
            <a:noFill/>
          </a:ln>
        </p:spPr>
      </p:pic>
      <p:pic>
        <p:nvPicPr>
          <p:cNvPr id="85" name="Google Shape;85;p17"/>
          <p:cNvPicPr preferRelativeResize="0"/>
          <p:nvPr/>
        </p:nvPicPr>
        <p:blipFill rotWithShape="1">
          <a:blip r:embed="rId6">
            <a:alphaModFix/>
          </a:blip>
          <a:srcRect b="228" l="0" r="0" t="228"/>
          <a:stretch/>
        </p:blipFill>
        <p:spPr>
          <a:xfrm>
            <a:off x="3839363" y="2131245"/>
            <a:ext cx="826800" cy="822900"/>
          </a:xfrm>
          <a:prstGeom prst="ellipse">
            <a:avLst/>
          </a:prstGeom>
          <a:noFill/>
          <a:ln>
            <a:noFill/>
          </a:ln>
        </p:spPr>
      </p:pic>
      <p:sp>
        <p:nvSpPr>
          <p:cNvPr id="86" name="Google Shape;86;p17"/>
          <p:cNvSpPr txBox="1"/>
          <p:nvPr/>
        </p:nvSpPr>
        <p:spPr>
          <a:xfrm>
            <a:off x="1765100" y="3128378"/>
            <a:ext cx="1150800" cy="56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Qingqing </a:t>
            </a:r>
            <a:endParaRPr b="1" sz="1800">
              <a:latin typeface="Calibri"/>
              <a:ea typeface="Calibri"/>
              <a:cs typeface="Calibri"/>
              <a:sym typeface="Calibri"/>
            </a:endParaRPr>
          </a:p>
          <a:p>
            <a:pPr indent="0" lvl="0" marL="0" rtl="0" algn="ctr">
              <a:spcBef>
                <a:spcPts val="0"/>
              </a:spcBef>
              <a:spcAft>
                <a:spcPts val="0"/>
              </a:spcAft>
              <a:buNone/>
            </a:pPr>
            <a:r>
              <a:rPr b="1" lang="en-US" sz="1800">
                <a:latin typeface="Calibri"/>
                <a:ea typeface="Calibri"/>
                <a:cs typeface="Calibri"/>
                <a:sym typeface="Calibri"/>
              </a:rPr>
              <a:t>Cao</a:t>
            </a:r>
            <a:endParaRPr b="1" sz="1800">
              <a:latin typeface="Calibri"/>
              <a:ea typeface="Calibri"/>
              <a:cs typeface="Calibri"/>
              <a:sym typeface="Calibri"/>
            </a:endParaRPr>
          </a:p>
        </p:txBody>
      </p:sp>
      <p:sp>
        <p:nvSpPr>
          <p:cNvPr id="87" name="Google Shape;87;p17"/>
          <p:cNvSpPr txBox="1"/>
          <p:nvPr/>
        </p:nvSpPr>
        <p:spPr>
          <a:xfrm>
            <a:off x="3369000" y="3119535"/>
            <a:ext cx="1892100" cy="56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Aruna</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Balasubramanian</a:t>
            </a:r>
            <a:endParaRPr sz="1800">
              <a:latin typeface="Calibri"/>
              <a:ea typeface="Calibri"/>
              <a:cs typeface="Calibri"/>
              <a:sym typeface="Calibri"/>
            </a:endParaRPr>
          </a:p>
        </p:txBody>
      </p:sp>
      <p:sp>
        <p:nvSpPr>
          <p:cNvPr id="88" name="Google Shape;88;p17"/>
          <p:cNvSpPr txBox="1"/>
          <p:nvPr/>
        </p:nvSpPr>
        <p:spPr>
          <a:xfrm>
            <a:off x="5486775" y="3135330"/>
            <a:ext cx="1892100" cy="56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Niranjan</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Balasubramanian</a:t>
            </a:r>
            <a:endParaRPr sz="1800">
              <a:latin typeface="Calibri"/>
              <a:ea typeface="Calibri"/>
              <a:cs typeface="Calibri"/>
              <a:sym typeface="Calibri"/>
            </a:endParaRPr>
          </a:p>
        </p:txBody>
      </p:sp>
      <p:pic>
        <p:nvPicPr>
          <p:cNvPr id="89" name="Google Shape;89;p17"/>
          <p:cNvPicPr preferRelativeResize="0"/>
          <p:nvPr/>
        </p:nvPicPr>
        <p:blipFill rotWithShape="1">
          <a:blip r:embed="rId7">
            <a:alphaModFix/>
          </a:blip>
          <a:srcRect b="0" l="0" r="0" t="0"/>
          <a:stretch/>
        </p:blipFill>
        <p:spPr>
          <a:xfrm>
            <a:off x="1160446" y="819214"/>
            <a:ext cx="737992" cy="7680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6"/>
          <p:cNvPicPr preferRelativeResize="0"/>
          <p:nvPr/>
        </p:nvPicPr>
        <p:blipFill>
          <a:blip r:embed="rId3">
            <a:alphaModFix/>
          </a:blip>
          <a:stretch>
            <a:fillRect/>
          </a:stretch>
        </p:blipFill>
        <p:spPr>
          <a:xfrm>
            <a:off x="1220549" y="1014605"/>
            <a:ext cx="5252153" cy="2458642"/>
          </a:xfrm>
          <a:prstGeom prst="rect">
            <a:avLst/>
          </a:prstGeom>
          <a:noFill/>
          <a:ln>
            <a:noFill/>
          </a:ln>
        </p:spPr>
      </p:pic>
      <p:sp>
        <p:nvSpPr>
          <p:cNvPr id="246" name="Google Shape;246;p26"/>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Measuring Energy Using External Power Meters</a:t>
            </a:r>
            <a:endParaRPr/>
          </a:p>
        </p:txBody>
      </p:sp>
      <p:sp>
        <p:nvSpPr>
          <p:cNvPr id="247" name="Google Shape;24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pSp>
        <p:nvGrpSpPr>
          <p:cNvPr id="248" name="Google Shape;248;p26"/>
          <p:cNvGrpSpPr/>
          <p:nvPr/>
        </p:nvGrpSpPr>
        <p:grpSpPr>
          <a:xfrm>
            <a:off x="4148398" y="1201450"/>
            <a:ext cx="1656001" cy="1161050"/>
            <a:chOff x="4193048" y="1380889"/>
            <a:chExt cx="1656001" cy="1290056"/>
          </a:xfrm>
        </p:grpSpPr>
        <p:sp>
          <p:nvSpPr>
            <p:cNvPr id="249" name="Google Shape;249;p26"/>
            <p:cNvSpPr/>
            <p:nvPr/>
          </p:nvSpPr>
          <p:spPr>
            <a:xfrm>
              <a:off x="4732725" y="2276444"/>
              <a:ext cx="768000" cy="394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0" name="Google Shape;250;p26"/>
            <p:cNvSpPr/>
            <p:nvPr/>
          </p:nvSpPr>
          <p:spPr>
            <a:xfrm>
              <a:off x="4193049" y="1380889"/>
              <a:ext cx="1656000" cy="302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1" name="Google Shape;251;p26"/>
            <p:cNvSpPr/>
            <p:nvPr/>
          </p:nvSpPr>
          <p:spPr>
            <a:xfrm>
              <a:off x="4193048" y="2276444"/>
              <a:ext cx="459300" cy="394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2" name="Google Shape;252;p26"/>
            <p:cNvSpPr/>
            <p:nvPr/>
          </p:nvSpPr>
          <p:spPr>
            <a:xfrm>
              <a:off x="4193049" y="1828667"/>
              <a:ext cx="1656000" cy="302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53" name="Google Shape;253;p26"/>
          <p:cNvSpPr txBox="1"/>
          <p:nvPr/>
        </p:nvSpPr>
        <p:spPr>
          <a:xfrm>
            <a:off x="6767300" y="1604363"/>
            <a:ext cx="2035800" cy="355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built-in power sensors</a:t>
            </a:r>
            <a:endParaRPr/>
          </a:p>
        </p:txBody>
      </p:sp>
      <p:grpSp>
        <p:nvGrpSpPr>
          <p:cNvPr id="254" name="Google Shape;254;p26"/>
          <p:cNvGrpSpPr/>
          <p:nvPr/>
        </p:nvGrpSpPr>
        <p:grpSpPr>
          <a:xfrm>
            <a:off x="5456075" y="1337530"/>
            <a:ext cx="1311323" cy="847445"/>
            <a:chOff x="5456075" y="1486144"/>
            <a:chExt cx="1311323" cy="941606"/>
          </a:xfrm>
        </p:grpSpPr>
        <p:cxnSp>
          <p:nvCxnSpPr>
            <p:cNvPr id="255" name="Google Shape;255;p26"/>
            <p:cNvCxnSpPr>
              <a:stCxn id="250" idx="3"/>
              <a:endCxn id="253" idx="1"/>
            </p:cNvCxnSpPr>
            <p:nvPr/>
          </p:nvCxnSpPr>
          <p:spPr>
            <a:xfrm>
              <a:off x="5804399" y="1486144"/>
              <a:ext cx="963000" cy="493800"/>
            </a:xfrm>
            <a:prstGeom prst="curvedConnector3">
              <a:avLst>
                <a:gd fmla="val 49995" name="adj1"/>
              </a:avLst>
            </a:prstGeom>
            <a:noFill/>
            <a:ln cap="flat" cmpd="sng" w="19050">
              <a:solidFill>
                <a:srgbClr val="FF9900"/>
              </a:solidFill>
              <a:prstDash val="solid"/>
              <a:round/>
              <a:headEnd len="med" w="med" type="none"/>
              <a:tailEnd len="med" w="med" type="none"/>
            </a:ln>
          </p:spPr>
        </p:cxnSp>
        <p:cxnSp>
          <p:nvCxnSpPr>
            <p:cNvPr id="256" name="Google Shape;256;p26"/>
            <p:cNvCxnSpPr>
              <a:stCxn id="252" idx="3"/>
              <a:endCxn id="253" idx="1"/>
            </p:cNvCxnSpPr>
            <p:nvPr/>
          </p:nvCxnSpPr>
          <p:spPr>
            <a:xfrm>
              <a:off x="5804399" y="1933922"/>
              <a:ext cx="963000" cy="45900"/>
            </a:xfrm>
            <a:prstGeom prst="curvedConnector3">
              <a:avLst>
                <a:gd fmla="val 49995" name="adj1"/>
              </a:avLst>
            </a:prstGeom>
            <a:noFill/>
            <a:ln cap="flat" cmpd="sng" w="19050">
              <a:solidFill>
                <a:srgbClr val="FF9900"/>
              </a:solidFill>
              <a:prstDash val="solid"/>
              <a:round/>
              <a:headEnd len="med" w="med" type="none"/>
              <a:tailEnd len="med" w="med" type="none"/>
            </a:ln>
          </p:spPr>
        </p:cxnSp>
        <p:cxnSp>
          <p:nvCxnSpPr>
            <p:cNvPr id="257" name="Google Shape;257;p26"/>
            <p:cNvCxnSpPr>
              <a:stCxn id="249" idx="3"/>
              <a:endCxn id="253" idx="1"/>
            </p:cNvCxnSpPr>
            <p:nvPr/>
          </p:nvCxnSpPr>
          <p:spPr>
            <a:xfrm flipH="1" rot="10800000">
              <a:off x="5456075" y="1979850"/>
              <a:ext cx="1311300" cy="447900"/>
            </a:xfrm>
            <a:prstGeom prst="curvedConnector3">
              <a:avLst>
                <a:gd fmla="val 49997" name="adj1"/>
              </a:avLst>
            </a:prstGeom>
            <a:noFill/>
            <a:ln cap="flat" cmpd="sng" w="19050">
              <a:solidFill>
                <a:srgbClr val="FF9900"/>
              </a:solidFill>
              <a:prstDash val="solid"/>
              <a:round/>
              <a:headEnd len="med" w="med" type="none"/>
              <a:tailEnd len="med" w="med" type="none"/>
            </a:ln>
          </p:spPr>
        </p:cxnSp>
      </p:grpSp>
      <p:sp>
        <p:nvSpPr>
          <p:cNvPr id="258" name="Google Shape;258;p26"/>
          <p:cNvSpPr txBox="1"/>
          <p:nvPr/>
        </p:nvSpPr>
        <p:spPr>
          <a:xfrm>
            <a:off x="1220550" y="3723323"/>
            <a:ext cx="6702900" cy="4530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The</a:t>
            </a:r>
            <a:r>
              <a:rPr lang="en-US" sz="1600"/>
              <a:t> external power meter collects </a:t>
            </a:r>
            <a:r>
              <a:rPr lang="en-US" sz="1600">
                <a:solidFill>
                  <a:schemeClr val="dk1"/>
                </a:solidFill>
              </a:rPr>
              <a:t>the ground-truth</a:t>
            </a:r>
            <a:r>
              <a:rPr lang="en-US" sz="1600"/>
              <a:t> of </a:t>
            </a:r>
            <a:r>
              <a:rPr lang="en-US" sz="1600">
                <a:solidFill>
                  <a:schemeClr val="dk1"/>
                </a:solidFill>
              </a:rPr>
              <a:t>consumed </a:t>
            </a:r>
            <a:r>
              <a:rPr lang="en-US" sz="1600"/>
              <a:t>energy</a:t>
            </a:r>
            <a:endParaRPr sz="1600"/>
          </a:p>
        </p:txBody>
      </p:sp>
      <p:sp>
        <p:nvSpPr>
          <p:cNvPr id="259" name="Google Shape;259;p26"/>
          <p:cNvSpPr/>
          <p:nvPr/>
        </p:nvSpPr>
        <p:spPr>
          <a:xfrm>
            <a:off x="1737450" y="1604383"/>
            <a:ext cx="1005900" cy="10059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4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27"/>
          <p:cNvSpPr txBox="1"/>
          <p:nvPr/>
        </p:nvSpPr>
        <p:spPr>
          <a:xfrm>
            <a:off x="721000" y="3139943"/>
            <a:ext cx="8172000" cy="920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US" sz="1600">
                <a:solidFill>
                  <a:schemeClr val="dk1"/>
                </a:solidFill>
              </a:rPr>
              <a:t>Measurement tools</a:t>
            </a:r>
            <a:r>
              <a:rPr lang="en-US" sz="1600">
                <a:solidFill>
                  <a:schemeClr val="dk1"/>
                </a:solidFill>
              </a:rPr>
              <a:t>: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rPr>
              <a:t>the </a:t>
            </a:r>
            <a:r>
              <a:rPr i="1" lang="en-US" sz="1600">
                <a:solidFill>
                  <a:schemeClr val="dk1"/>
                </a:solidFill>
              </a:rPr>
              <a:t>experiment-impact-tracker</a:t>
            </a:r>
            <a:r>
              <a:rPr lang="en-US" sz="1600">
                <a:solidFill>
                  <a:schemeClr val="dk1"/>
                </a:solidFill>
              </a:rPr>
              <a:t> library </a:t>
            </a:r>
            <a:r>
              <a:rPr lang="en-US" sz="1000">
                <a:solidFill>
                  <a:schemeClr val="dk1"/>
                </a:solidFill>
              </a:rPr>
              <a:t>(Henderson et al., 2020)</a:t>
            </a:r>
            <a:r>
              <a:rPr lang="en-US" sz="1600">
                <a:solidFill>
                  <a:schemeClr val="dk1"/>
                </a:solidFill>
              </a:rPr>
              <a:t> for software measurements;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rPr>
              <a:t>a WattsUp power meter for hardware measurements</a:t>
            </a:r>
            <a:endParaRPr sz="1600">
              <a:solidFill>
                <a:schemeClr val="dk1"/>
              </a:solidFill>
            </a:endParaRPr>
          </a:p>
        </p:txBody>
      </p:sp>
      <p:sp>
        <p:nvSpPr>
          <p:cNvPr id="267" name="Google Shape;267;p27"/>
          <p:cNvSpPr txBox="1"/>
          <p:nvPr>
            <p:ph idx="4294967295" type="title"/>
          </p:nvPr>
        </p:nvSpPr>
        <p:spPr>
          <a:xfrm>
            <a:off x="0" y="120352"/>
            <a:ext cx="91440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Evaluation Setup</a:t>
            </a:r>
            <a:endParaRPr/>
          </a:p>
        </p:txBody>
      </p:sp>
      <p:sp>
        <p:nvSpPr>
          <p:cNvPr id="268" name="Google Shape;268;p27"/>
          <p:cNvSpPr txBox="1"/>
          <p:nvPr/>
        </p:nvSpPr>
        <p:spPr>
          <a:xfrm>
            <a:off x="720988" y="1171339"/>
            <a:ext cx="1287600" cy="2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Models: </a:t>
            </a:r>
            <a:endParaRPr sz="1600"/>
          </a:p>
        </p:txBody>
      </p:sp>
      <p:pic>
        <p:nvPicPr>
          <p:cNvPr id="269" name="Google Shape;269;p27"/>
          <p:cNvPicPr preferRelativeResize="0"/>
          <p:nvPr/>
        </p:nvPicPr>
        <p:blipFill>
          <a:blip r:embed="rId3">
            <a:alphaModFix/>
          </a:blip>
          <a:stretch>
            <a:fillRect/>
          </a:stretch>
        </p:blipFill>
        <p:spPr>
          <a:xfrm>
            <a:off x="1643938" y="937215"/>
            <a:ext cx="5237798" cy="711517"/>
          </a:xfrm>
          <a:prstGeom prst="rect">
            <a:avLst/>
          </a:prstGeom>
          <a:noFill/>
          <a:ln>
            <a:noFill/>
          </a:ln>
        </p:spPr>
      </p:pic>
      <p:sp>
        <p:nvSpPr>
          <p:cNvPr id="270" name="Google Shape;270;p27"/>
          <p:cNvSpPr txBox="1"/>
          <p:nvPr/>
        </p:nvSpPr>
        <p:spPr>
          <a:xfrm>
            <a:off x="721000" y="2561771"/>
            <a:ext cx="7448400" cy="2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Device</a:t>
            </a:r>
            <a:r>
              <a:rPr lang="en-US" sz="1600"/>
              <a:t>:    </a:t>
            </a:r>
            <a:r>
              <a:rPr lang="en-US" sz="1600">
                <a:solidFill>
                  <a:schemeClr val="dk1"/>
                </a:solidFill>
              </a:rPr>
              <a:t>2 PCs, each with 2 desktop GPUs (see details in the paper)</a:t>
            </a:r>
            <a:endParaRPr sz="1600"/>
          </a:p>
        </p:txBody>
      </p:sp>
      <p:pic>
        <p:nvPicPr>
          <p:cNvPr id="271" name="Google Shape;271;p27"/>
          <p:cNvPicPr preferRelativeResize="0"/>
          <p:nvPr/>
        </p:nvPicPr>
        <p:blipFill>
          <a:blip r:embed="rId4">
            <a:alphaModFix/>
          </a:blip>
          <a:stretch>
            <a:fillRect/>
          </a:stretch>
        </p:blipFill>
        <p:spPr>
          <a:xfrm rot="-5400000">
            <a:off x="6309528" y="3590706"/>
            <a:ext cx="355388" cy="610200"/>
          </a:xfrm>
          <a:prstGeom prst="rect">
            <a:avLst/>
          </a:prstGeom>
          <a:noFill/>
          <a:ln>
            <a:noFill/>
          </a:ln>
        </p:spPr>
      </p:pic>
      <p:sp>
        <p:nvSpPr>
          <p:cNvPr id="272" name="Google Shape;272;p27"/>
          <p:cNvSpPr txBox="1"/>
          <p:nvPr/>
        </p:nvSpPr>
        <p:spPr>
          <a:xfrm>
            <a:off x="721000" y="1983623"/>
            <a:ext cx="7372500" cy="2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Dataset</a:t>
            </a:r>
            <a:r>
              <a:rPr lang="en-US" sz="1600"/>
              <a:t>:   SQuAD QA, fine-tuned on the train split, report numbers on dev split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p:nvPr/>
        </p:nvSpPr>
        <p:spPr>
          <a:xfrm>
            <a:off x="1209050" y="1739228"/>
            <a:ext cx="6633300" cy="2511300"/>
          </a:xfrm>
          <a:prstGeom prst="roundRect">
            <a:avLst>
              <a:gd fmla="val 16667" name="adj"/>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t>To guarantee </a:t>
            </a:r>
            <a:r>
              <a:rPr lang="en-US" sz="1600"/>
              <a:t>only </a:t>
            </a:r>
            <a:r>
              <a:rPr lang="en-US" sz="1600"/>
              <a:t>the tested </a:t>
            </a:r>
            <a:r>
              <a:rPr lang="en-US" sz="1600"/>
              <a:t>program</a:t>
            </a:r>
            <a:r>
              <a:rPr lang="en-US" sz="1600"/>
              <a:t> consumes the energy:</a:t>
            </a:r>
            <a:endParaRPr sz="1600"/>
          </a:p>
          <a:p>
            <a:pPr indent="0" lvl="0" marL="0" rtl="0" algn="l">
              <a:spcBef>
                <a:spcPts val="0"/>
              </a:spcBef>
              <a:spcAft>
                <a:spcPts val="0"/>
              </a:spcAft>
              <a:buNone/>
            </a:pPr>
            <a:r>
              <a:t/>
            </a:r>
            <a:endParaRPr/>
          </a:p>
        </p:txBody>
      </p:sp>
      <p:grpSp>
        <p:nvGrpSpPr>
          <p:cNvPr id="279" name="Google Shape;279;p28"/>
          <p:cNvGrpSpPr/>
          <p:nvPr/>
        </p:nvGrpSpPr>
        <p:grpSpPr>
          <a:xfrm>
            <a:off x="1468100" y="893092"/>
            <a:ext cx="6115200" cy="889866"/>
            <a:chOff x="1105400" y="1164925"/>
            <a:chExt cx="6115200" cy="988740"/>
          </a:xfrm>
        </p:grpSpPr>
        <p:sp>
          <p:nvSpPr>
            <p:cNvPr id="280" name="Google Shape;280;p28"/>
            <p:cNvSpPr txBox="1"/>
            <p:nvPr/>
          </p:nvSpPr>
          <p:spPr>
            <a:xfrm>
              <a:off x="2862200" y="1164925"/>
              <a:ext cx="4358400" cy="98874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1600">
                  <a:solidFill>
                    <a:schemeClr val="dk1"/>
                  </a:solidFill>
                </a:rPr>
                <a:t>randomly sample 1k questions, run 10 times</a:t>
              </a:r>
              <a:endParaRPr sz="1800">
                <a:latin typeface="Calibri"/>
                <a:ea typeface="Calibri"/>
                <a:cs typeface="Calibri"/>
                <a:sym typeface="Calibri"/>
              </a:endParaRPr>
            </a:p>
          </p:txBody>
        </p:sp>
        <p:pic>
          <p:nvPicPr>
            <p:cNvPr id="281" name="Google Shape;281;p28"/>
            <p:cNvPicPr preferRelativeResize="0"/>
            <p:nvPr/>
          </p:nvPicPr>
          <p:blipFill rotWithShape="1">
            <a:blip r:embed="rId3">
              <a:alphaModFix/>
            </a:blip>
            <a:srcRect b="0" l="0" r="0" t="13703"/>
            <a:stretch/>
          </p:blipFill>
          <p:spPr>
            <a:xfrm>
              <a:off x="1105400" y="1280463"/>
              <a:ext cx="1692710" cy="803400"/>
            </a:xfrm>
            <a:prstGeom prst="rect">
              <a:avLst/>
            </a:prstGeom>
            <a:noFill/>
            <a:ln>
              <a:noFill/>
            </a:ln>
          </p:spPr>
        </p:pic>
      </p:grpSp>
      <p:sp>
        <p:nvSpPr>
          <p:cNvPr id="282" name="Google Shape;28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28"/>
          <p:cNvSpPr txBox="1"/>
          <p:nvPr>
            <p:ph idx="4294967295" type="title"/>
          </p:nvPr>
        </p:nvSpPr>
        <p:spPr>
          <a:xfrm>
            <a:off x="0" y="120352"/>
            <a:ext cx="91440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Evaluation Methodology</a:t>
            </a:r>
            <a:endParaRPr/>
          </a:p>
        </p:txBody>
      </p:sp>
      <p:sp>
        <p:nvSpPr>
          <p:cNvPr id="284" name="Google Shape;284;p28"/>
          <p:cNvSpPr txBox="1"/>
          <p:nvPr/>
        </p:nvSpPr>
        <p:spPr>
          <a:xfrm>
            <a:off x="1189950" y="2831557"/>
            <a:ext cx="6764100" cy="14187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Char char="➔"/>
            </a:pPr>
            <a:r>
              <a:rPr lang="en-US" sz="1600">
                <a:solidFill>
                  <a:schemeClr val="dk1"/>
                </a:solidFill>
              </a:rPr>
              <a:t>for </a:t>
            </a:r>
            <a:r>
              <a:rPr lang="en-US" sz="1600">
                <a:solidFill>
                  <a:schemeClr val="dk1"/>
                </a:solidFill>
              </a:rPr>
              <a:t>all experiments, </a:t>
            </a:r>
            <a:r>
              <a:rPr lang="en-US" sz="1600">
                <a:solidFill>
                  <a:schemeClr val="dk1"/>
                </a:solidFill>
              </a:rPr>
              <a:t>no other application is running</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US" sz="1600">
                <a:solidFill>
                  <a:schemeClr val="dk1"/>
                </a:solidFill>
              </a:rPr>
              <a:t>before the experiments, </a:t>
            </a:r>
            <a:r>
              <a:rPr lang="en-US" sz="1600">
                <a:solidFill>
                  <a:schemeClr val="dk1"/>
                </a:solidFill>
              </a:rPr>
              <a:t>ensure the PCs only draw standby power </a:t>
            </a:r>
            <a:endParaRPr sz="1600">
              <a:solidFill>
                <a:schemeClr val="dk1"/>
              </a:solidFill>
            </a:endParaRPr>
          </a:p>
          <a:p>
            <a:pPr indent="-330200" lvl="0" marL="457200" rtl="0" algn="l">
              <a:lnSpc>
                <a:spcPct val="200000"/>
              </a:lnSpc>
              <a:spcBef>
                <a:spcPts val="0"/>
              </a:spcBef>
              <a:spcAft>
                <a:spcPts val="0"/>
              </a:spcAft>
              <a:buSzPts val="1600"/>
              <a:buChar char="➔"/>
            </a:pPr>
            <a:r>
              <a:rPr lang="en-US" sz="1600">
                <a:solidFill>
                  <a:schemeClr val="dk1"/>
                </a:solidFill>
              </a:rPr>
              <a:t>after each experiment finishes, </a:t>
            </a:r>
            <a:r>
              <a:rPr lang="en-US" sz="1600"/>
              <a:t>cool down the PCs </a:t>
            </a:r>
            <a:endParaRPr sz="1600"/>
          </a:p>
        </p:txBody>
      </p:sp>
      <p:pic>
        <p:nvPicPr>
          <p:cNvPr id="285" name="Google Shape;285;p28"/>
          <p:cNvPicPr preferRelativeResize="0"/>
          <p:nvPr/>
        </p:nvPicPr>
        <p:blipFill>
          <a:blip r:embed="rId4">
            <a:alphaModFix/>
          </a:blip>
          <a:stretch>
            <a:fillRect/>
          </a:stretch>
        </p:blipFill>
        <p:spPr>
          <a:xfrm>
            <a:off x="2832088" y="2238571"/>
            <a:ext cx="3131842" cy="666338"/>
          </a:xfrm>
          <a:prstGeom prst="rect">
            <a:avLst/>
          </a:prstGeom>
          <a:noFill/>
          <a:ln cap="flat" cmpd="sng" w="9525">
            <a:solidFill>
              <a:srgbClr val="D0E0E3"/>
            </a:solidFill>
            <a:prstDash val="solid"/>
            <a:round/>
            <a:headEnd len="sm" w="sm" type="none"/>
            <a:tailEnd len="sm" w="sm" type="none"/>
          </a:ln>
        </p:spPr>
      </p:pic>
      <p:sp>
        <p:nvSpPr>
          <p:cNvPr id="286" name="Google Shape;286;p28"/>
          <p:cNvSpPr/>
          <p:nvPr/>
        </p:nvSpPr>
        <p:spPr>
          <a:xfrm>
            <a:off x="2903300" y="2423375"/>
            <a:ext cx="2991600" cy="23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3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idx="4294967295" type="title"/>
          </p:nvPr>
        </p:nvSpPr>
        <p:spPr>
          <a:xfrm>
            <a:off x="0" y="120352"/>
            <a:ext cx="91440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How Accurate Are Existing Software Measurements?</a:t>
            </a:r>
            <a:endParaRPr/>
          </a:p>
        </p:txBody>
      </p:sp>
      <p:sp>
        <p:nvSpPr>
          <p:cNvPr id="292" name="Google Shape;29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93" name="Google Shape;293;p29" title="Software Energy Measurement Errors"/>
          <p:cNvPicPr preferRelativeResize="0"/>
          <p:nvPr/>
        </p:nvPicPr>
        <p:blipFill>
          <a:blip r:embed="rId3">
            <a:alphaModFix/>
          </a:blip>
          <a:stretch>
            <a:fillRect/>
          </a:stretch>
        </p:blipFill>
        <p:spPr>
          <a:xfrm>
            <a:off x="928462" y="1028175"/>
            <a:ext cx="5263088" cy="3337155"/>
          </a:xfrm>
          <a:prstGeom prst="rect">
            <a:avLst/>
          </a:prstGeom>
          <a:noFill/>
          <a:ln>
            <a:noFill/>
          </a:ln>
        </p:spPr>
      </p:pic>
      <p:cxnSp>
        <p:nvCxnSpPr>
          <p:cNvPr id="294" name="Google Shape;294;p29"/>
          <p:cNvCxnSpPr/>
          <p:nvPr/>
        </p:nvCxnSpPr>
        <p:spPr>
          <a:xfrm>
            <a:off x="530638" y="3182600"/>
            <a:ext cx="8237700" cy="0"/>
          </a:xfrm>
          <a:prstGeom prst="straightConnector1">
            <a:avLst/>
          </a:prstGeom>
          <a:noFill/>
          <a:ln cap="flat" cmpd="sng" w="38100">
            <a:solidFill>
              <a:srgbClr val="FF0000"/>
            </a:solidFill>
            <a:prstDash val="solid"/>
            <a:round/>
            <a:headEnd len="med" w="med" type="none"/>
            <a:tailEnd len="med" w="med" type="none"/>
          </a:ln>
        </p:spPr>
      </p:cxnSp>
      <p:sp>
        <p:nvSpPr>
          <p:cNvPr id="295" name="Google Shape;295;p29"/>
          <p:cNvSpPr txBox="1"/>
          <p:nvPr/>
        </p:nvSpPr>
        <p:spPr>
          <a:xfrm>
            <a:off x="6373250" y="2724175"/>
            <a:ext cx="239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0000"/>
                </a:solidFill>
              </a:rPr>
              <a:t>&gt; 20% error</a:t>
            </a:r>
            <a:r>
              <a:rPr lang="en-US" sz="1600"/>
              <a:t> on average</a:t>
            </a:r>
            <a:endParaRPr sz="1600"/>
          </a:p>
        </p:txBody>
      </p:sp>
      <p:sp>
        <p:nvSpPr>
          <p:cNvPr id="296" name="Google Shape;296;p29"/>
          <p:cNvSpPr/>
          <p:nvPr/>
        </p:nvSpPr>
        <p:spPr>
          <a:xfrm>
            <a:off x="3044263" y="1666693"/>
            <a:ext cx="874500" cy="55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300"/>
                                        <p:tgtEl>
                                          <p:spTgt spid="295"/>
                                        </p:tgtEl>
                                        <p:attrNameLst>
                                          <p:attrName>ppt_w</p:attrName>
                                        </p:attrNameLst>
                                      </p:cBhvr>
                                      <p:tavLst>
                                        <p:tav fmla="" tm="0">
                                          <p:val>
                                            <p:strVal val="0"/>
                                          </p:val>
                                        </p:tav>
                                        <p:tav fmla="" tm="100000">
                                          <p:val>
                                            <p:strVal val="#ppt_w"/>
                                          </p:val>
                                        </p:tav>
                                      </p:tavLst>
                                    </p:anim>
                                    <p:anim calcmode="lin" valueType="num">
                                      <p:cBhvr additive="base">
                                        <p:cTn dur="300"/>
                                        <p:tgtEl>
                                          <p:spTgt spid="29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3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idx="4294967295" type="title"/>
          </p:nvPr>
        </p:nvSpPr>
        <p:spPr>
          <a:xfrm>
            <a:off x="0" y="120375"/>
            <a:ext cx="91440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Relative</a:t>
            </a:r>
            <a:r>
              <a:rPr lang="en-US"/>
              <a:t> Measurements Are Error-Prone</a:t>
            </a:r>
            <a:endParaRPr/>
          </a:p>
          <a:p>
            <a:pPr indent="0" lvl="0" marL="0" rtl="0" algn="ctr">
              <a:spcBef>
                <a:spcPts val="0"/>
              </a:spcBef>
              <a:spcAft>
                <a:spcPts val="0"/>
              </a:spcAft>
              <a:buNone/>
            </a:pPr>
            <a:r>
              <a:t/>
            </a:r>
            <a:endParaRPr/>
          </a:p>
        </p:txBody>
      </p:sp>
      <p:sp>
        <p:nvSpPr>
          <p:cNvPr id="302" name="Google Shape;30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03" name="Google Shape;303;p30" title="MobileERT vs. DistilBERT Energy Increase Ratio"/>
          <p:cNvPicPr preferRelativeResize="0"/>
          <p:nvPr/>
        </p:nvPicPr>
        <p:blipFill>
          <a:blip r:embed="rId3">
            <a:alphaModFix/>
          </a:blip>
          <a:stretch>
            <a:fillRect/>
          </a:stretch>
        </p:blipFill>
        <p:spPr>
          <a:xfrm>
            <a:off x="2006400" y="735200"/>
            <a:ext cx="5131200" cy="3313175"/>
          </a:xfrm>
          <a:prstGeom prst="rect">
            <a:avLst/>
          </a:prstGeom>
          <a:noFill/>
          <a:ln>
            <a:noFill/>
          </a:ln>
        </p:spPr>
      </p:pic>
      <p:sp>
        <p:nvSpPr>
          <p:cNvPr id="304" name="Google Shape;304;p30"/>
          <p:cNvSpPr/>
          <p:nvPr/>
        </p:nvSpPr>
        <p:spPr>
          <a:xfrm>
            <a:off x="3103875" y="1294300"/>
            <a:ext cx="548700" cy="2464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5717800" y="2440000"/>
            <a:ext cx="1265100" cy="1318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txBox="1"/>
          <p:nvPr/>
        </p:nvSpPr>
        <p:spPr>
          <a:xfrm>
            <a:off x="1791625" y="4048380"/>
            <a:ext cx="5782500" cy="541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MobileBERT consumes more energy than DistilBERT, but software measurements give the opposite wrong conclusion!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Towards Accurate Energy Estimation of NLP Models</a:t>
            </a:r>
            <a:endParaRPr/>
          </a:p>
        </p:txBody>
      </p:sp>
      <p:sp>
        <p:nvSpPr>
          <p:cNvPr id="312" name="Google Shape;31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31"/>
          <p:cNvSpPr txBox="1"/>
          <p:nvPr/>
        </p:nvSpPr>
        <p:spPr>
          <a:xfrm>
            <a:off x="610650" y="779040"/>
            <a:ext cx="792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We aim</a:t>
            </a:r>
            <a:r>
              <a:rPr lang="en-US" sz="1600"/>
              <a:t> to build accurate energy </a:t>
            </a:r>
            <a:r>
              <a:rPr lang="en-US" sz="1600">
                <a:solidFill>
                  <a:schemeClr val="dk1"/>
                </a:solidFill>
              </a:rPr>
              <a:t>estimation </a:t>
            </a:r>
            <a:r>
              <a:rPr lang="en-US" sz="1600"/>
              <a:t>models to predict the energy consumption</a:t>
            </a:r>
            <a:endParaRPr sz="1600"/>
          </a:p>
        </p:txBody>
      </p:sp>
      <p:sp>
        <p:nvSpPr>
          <p:cNvPr id="314" name="Google Shape;314;p31"/>
          <p:cNvSpPr txBox="1"/>
          <p:nvPr/>
        </p:nvSpPr>
        <p:spPr>
          <a:xfrm>
            <a:off x="4771138" y="1899720"/>
            <a:ext cx="4100100" cy="5727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chemeClr val="dk1"/>
                </a:solidFill>
              </a:rPr>
              <a:t>😃</a:t>
            </a:r>
            <a:r>
              <a:rPr lang="en-US" sz="1600">
                <a:solidFill>
                  <a:schemeClr val="dk1"/>
                </a:solidFill>
              </a:rPr>
              <a:t> </a:t>
            </a:r>
            <a:r>
              <a:rPr lang="en-US" sz="1600"/>
              <a:t>use external power meters to calibrate the software energy measurements</a:t>
            </a:r>
            <a:endParaRPr sz="1600"/>
          </a:p>
        </p:txBody>
      </p:sp>
      <p:sp>
        <p:nvSpPr>
          <p:cNvPr id="315" name="Google Shape;315;p31"/>
          <p:cNvSpPr txBox="1"/>
          <p:nvPr/>
        </p:nvSpPr>
        <p:spPr>
          <a:xfrm>
            <a:off x="1376775" y="1351710"/>
            <a:ext cx="1652400" cy="47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 </a:t>
            </a:r>
            <a:r>
              <a:rPr lang="en-US" sz="1600"/>
              <a:t>challenges</a:t>
            </a:r>
            <a:endParaRPr/>
          </a:p>
        </p:txBody>
      </p:sp>
      <p:sp>
        <p:nvSpPr>
          <p:cNvPr id="316" name="Google Shape;316;p31"/>
          <p:cNvSpPr txBox="1"/>
          <p:nvPr/>
        </p:nvSpPr>
        <p:spPr>
          <a:xfrm>
            <a:off x="272763" y="1899720"/>
            <a:ext cx="3860400" cy="5727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t>😟 </a:t>
            </a:r>
            <a:r>
              <a:rPr lang="en-US" sz="1600"/>
              <a:t>existing software methods suffer from power lag and tail energy </a:t>
            </a:r>
            <a:endParaRPr sz="1600"/>
          </a:p>
        </p:txBody>
      </p:sp>
      <p:sp>
        <p:nvSpPr>
          <p:cNvPr id="317" name="Google Shape;317;p31"/>
          <p:cNvSpPr txBox="1"/>
          <p:nvPr/>
        </p:nvSpPr>
        <p:spPr>
          <a:xfrm>
            <a:off x="5947150" y="1351700"/>
            <a:ext cx="1868400" cy="47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a:t>
            </a:r>
            <a:r>
              <a:rPr lang="en-US" sz="2000"/>
              <a:t> </a:t>
            </a:r>
            <a:r>
              <a:rPr lang="en-US" sz="1600"/>
              <a:t>future work</a:t>
            </a:r>
            <a:endParaRPr/>
          </a:p>
        </p:txBody>
      </p:sp>
      <p:sp>
        <p:nvSpPr>
          <p:cNvPr id="318" name="Google Shape;318;p31"/>
          <p:cNvSpPr txBox="1"/>
          <p:nvPr/>
        </p:nvSpPr>
        <p:spPr>
          <a:xfrm>
            <a:off x="272750" y="2789550"/>
            <a:ext cx="3860400" cy="5727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rgbClr val="FF9900"/>
                </a:solidFill>
              </a:rPr>
              <a:t>😔 </a:t>
            </a:r>
            <a:r>
              <a:rPr lang="en-US" sz="1600"/>
              <a:t>utilization-only based linear energy estimation is insufficient</a:t>
            </a:r>
            <a:endParaRPr sz="1600"/>
          </a:p>
        </p:txBody>
      </p:sp>
      <p:sp>
        <p:nvSpPr>
          <p:cNvPr id="319" name="Google Shape;319;p31"/>
          <p:cNvSpPr txBox="1"/>
          <p:nvPr/>
        </p:nvSpPr>
        <p:spPr>
          <a:xfrm>
            <a:off x="272750" y="3679380"/>
            <a:ext cx="3860400" cy="5727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t>😧 </a:t>
            </a:r>
            <a:r>
              <a:rPr lang="en-US" sz="1600"/>
              <a:t>existing profiling incurs high overhead causing unstable measurements</a:t>
            </a:r>
            <a:endParaRPr sz="1600"/>
          </a:p>
        </p:txBody>
      </p:sp>
      <p:sp>
        <p:nvSpPr>
          <p:cNvPr id="320" name="Google Shape;320;p31"/>
          <p:cNvSpPr txBox="1"/>
          <p:nvPr/>
        </p:nvSpPr>
        <p:spPr>
          <a:xfrm>
            <a:off x="4771125" y="2789547"/>
            <a:ext cx="4100100" cy="5727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t>😄 use NLP</a:t>
            </a:r>
            <a:r>
              <a:rPr lang="en-US" sz="1600"/>
              <a:t> model specs, device configs, and resources usage statistics to estimate</a:t>
            </a:r>
            <a:endParaRPr sz="1600"/>
          </a:p>
        </p:txBody>
      </p:sp>
      <p:sp>
        <p:nvSpPr>
          <p:cNvPr id="321" name="Google Shape;321;p31"/>
          <p:cNvSpPr txBox="1"/>
          <p:nvPr/>
        </p:nvSpPr>
        <p:spPr>
          <a:xfrm>
            <a:off x="4771125" y="3679380"/>
            <a:ext cx="4100100" cy="5727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t>🤓 </a:t>
            </a:r>
            <a:r>
              <a:rPr lang="en-US" sz="1600"/>
              <a:t>use in-process sampling buffers to support lightweight resources profiling</a:t>
            </a:r>
            <a:endParaRPr sz="1600"/>
          </a:p>
        </p:txBody>
      </p:sp>
      <p:sp>
        <p:nvSpPr>
          <p:cNvPr id="322" name="Google Shape;322;p31"/>
          <p:cNvSpPr/>
          <p:nvPr/>
        </p:nvSpPr>
        <p:spPr>
          <a:xfrm>
            <a:off x="4246050" y="2099520"/>
            <a:ext cx="412200" cy="173100"/>
          </a:xfrm>
          <a:prstGeom prst="rightArrow">
            <a:avLst>
              <a:gd fmla="val 50000" name="adj1"/>
              <a:gd fmla="val 50000" name="adj2"/>
            </a:avLst>
          </a:prstGeom>
          <a:gradFill>
            <a:gsLst>
              <a:gs pos="0">
                <a:srgbClr val="FCE5CD"/>
              </a:gs>
              <a:gs pos="100000">
                <a:srgbClr val="C9DAF8"/>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3" name="Google Shape;323;p31"/>
          <p:cNvSpPr/>
          <p:nvPr/>
        </p:nvSpPr>
        <p:spPr>
          <a:xfrm>
            <a:off x="4246038" y="3879180"/>
            <a:ext cx="412200" cy="173100"/>
          </a:xfrm>
          <a:prstGeom prst="rightArrow">
            <a:avLst>
              <a:gd fmla="val 50000" name="adj1"/>
              <a:gd fmla="val 50000" name="adj2"/>
            </a:avLst>
          </a:prstGeom>
          <a:gradFill>
            <a:gsLst>
              <a:gs pos="0">
                <a:srgbClr val="FCE5CD"/>
              </a:gs>
              <a:gs pos="100000">
                <a:srgbClr val="C9DAF8"/>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4246025" y="2989350"/>
            <a:ext cx="412200" cy="173100"/>
          </a:xfrm>
          <a:prstGeom prst="rightArrow">
            <a:avLst>
              <a:gd fmla="val 50000" name="adj1"/>
              <a:gd fmla="val 50000" name="adj2"/>
            </a:avLst>
          </a:prstGeom>
          <a:gradFill>
            <a:gsLst>
              <a:gs pos="0">
                <a:srgbClr val="FCE5CD"/>
              </a:gs>
              <a:gs pos="100000">
                <a:srgbClr val="C9DAF8"/>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300"/>
                                        <p:tgtEl>
                                          <p:spTgt spid="322"/>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300"/>
                                        <p:tgtEl>
                                          <p:spTgt spid="324"/>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300"/>
                                        <p:tgtEl>
                                          <p:spTgt spid="323"/>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Studying Energy of NLP Models Is Critical</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6" name="Google Shape;96;p18"/>
          <p:cNvGraphicFramePr/>
          <p:nvPr/>
        </p:nvGraphicFramePr>
        <p:xfrm>
          <a:off x="6261025" y="3247063"/>
          <a:ext cx="3000000" cy="3000000"/>
        </p:xfrm>
        <a:graphic>
          <a:graphicData uri="http://schemas.openxmlformats.org/drawingml/2006/table">
            <a:tbl>
              <a:tblPr>
                <a:noFill/>
                <a:tableStyleId>{372EB846-03CB-4DB8-A1AE-A55445FC0521}</a:tableStyleId>
              </a:tblPr>
              <a:tblGrid>
                <a:gridCol w="1342850"/>
                <a:gridCol w="514200"/>
              </a:tblGrid>
              <a:tr h="390575">
                <a:tc>
                  <a:txBody>
                    <a:bodyPr/>
                    <a:lstStyle/>
                    <a:p>
                      <a:pPr indent="0" lvl="0" marL="0" rtl="0" algn="l">
                        <a:spcBef>
                          <a:spcPts val="0"/>
                        </a:spcBef>
                        <a:spcAft>
                          <a:spcPts val="0"/>
                        </a:spcAft>
                        <a:buNone/>
                      </a:pPr>
                      <a:r>
                        <a:rPr lang="en-US" sz="800"/>
                        <a:t>Send 1k$ to claim your best paper</a:t>
                      </a:r>
                      <a:endParaRPr sz="8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US" sz="800"/>
                        <a:t>Spam</a:t>
                      </a:r>
                      <a:endParaRPr sz="8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90575">
                <a:tc>
                  <a:txBody>
                    <a:bodyPr/>
                    <a:lstStyle/>
                    <a:p>
                      <a:pPr indent="0" lvl="0" marL="0" rtl="0" algn="l">
                        <a:spcBef>
                          <a:spcPts val="0"/>
                        </a:spcBef>
                        <a:spcAft>
                          <a:spcPts val="0"/>
                        </a:spcAft>
                        <a:buNone/>
                      </a:pPr>
                      <a:r>
                        <a:rPr lang="en-US" sz="800"/>
                        <a:t>Dear Mr. xx, I’m writing to let you...</a:t>
                      </a:r>
                      <a:endParaRPr sz="8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US" sz="800"/>
                        <a:t>Not Spam</a:t>
                      </a:r>
                      <a:endParaRPr sz="8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pSp>
        <p:nvGrpSpPr>
          <p:cNvPr id="97" name="Google Shape;97;p18"/>
          <p:cNvGrpSpPr/>
          <p:nvPr/>
        </p:nvGrpSpPr>
        <p:grpSpPr>
          <a:xfrm>
            <a:off x="747700" y="728730"/>
            <a:ext cx="3363000" cy="3400850"/>
            <a:chOff x="668375" y="951300"/>
            <a:chExt cx="3363000" cy="3400850"/>
          </a:xfrm>
        </p:grpSpPr>
        <p:sp>
          <p:nvSpPr>
            <p:cNvPr id="98" name="Google Shape;98;p18"/>
            <p:cNvSpPr/>
            <p:nvPr/>
          </p:nvSpPr>
          <p:spPr>
            <a:xfrm>
              <a:off x="668375" y="1430150"/>
              <a:ext cx="3363000" cy="2922000"/>
            </a:xfrm>
            <a:prstGeom prst="roundRect">
              <a:avLst>
                <a:gd fmla="val 5032"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668375" y="951300"/>
              <a:ext cx="33630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1600">
                  <a:solidFill>
                    <a:srgbClr val="FF0000"/>
                  </a:solidFill>
                </a:rPr>
                <a:t>Pre-training</a:t>
              </a:r>
              <a:endParaRPr sz="1600">
                <a:solidFill>
                  <a:srgbClr val="FF0000"/>
                </a:solidFill>
              </a:endParaRPr>
            </a:p>
          </p:txBody>
        </p:sp>
        <p:pic>
          <p:nvPicPr>
            <p:cNvPr id="100" name="Google Shape;100;p18"/>
            <p:cNvPicPr preferRelativeResize="0"/>
            <p:nvPr/>
          </p:nvPicPr>
          <p:blipFill>
            <a:blip r:embed="rId3">
              <a:alphaModFix/>
            </a:blip>
            <a:stretch>
              <a:fillRect/>
            </a:stretch>
          </p:blipFill>
          <p:spPr>
            <a:xfrm>
              <a:off x="2175924" y="2042399"/>
              <a:ext cx="989099" cy="1110918"/>
            </a:xfrm>
            <a:prstGeom prst="rect">
              <a:avLst/>
            </a:prstGeom>
            <a:noFill/>
            <a:ln>
              <a:noFill/>
            </a:ln>
          </p:spPr>
        </p:pic>
        <p:sp>
          <p:nvSpPr>
            <p:cNvPr id="101" name="Google Shape;101;p18"/>
            <p:cNvSpPr txBox="1"/>
            <p:nvPr/>
          </p:nvSpPr>
          <p:spPr>
            <a:xfrm>
              <a:off x="847825" y="2260213"/>
              <a:ext cx="9891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Big model</a:t>
              </a:r>
              <a:endParaRPr/>
            </a:p>
          </p:txBody>
        </p:sp>
        <p:sp>
          <p:nvSpPr>
            <p:cNvPr id="102" name="Google Shape;102;p18"/>
            <p:cNvSpPr txBox="1"/>
            <p:nvPr/>
          </p:nvSpPr>
          <p:spPr>
            <a:xfrm>
              <a:off x="717025" y="3342150"/>
              <a:ext cx="12507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Large-scale unlabeled dataset</a:t>
              </a:r>
              <a:endParaRPr/>
            </a:p>
          </p:txBody>
        </p:sp>
        <p:grpSp>
          <p:nvGrpSpPr>
            <p:cNvPr id="103" name="Google Shape;103;p18"/>
            <p:cNvGrpSpPr/>
            <p:nvPr/>
          </p:nvGrpSpPr>
          <p:grpSpPr>
            <a:xfrm>
              <a:off x="1966625" y="3150937"/>
              <a:ext cx="2028825" cy="999236"/>
              <a:chOff x="1907025" y="3184750"/>
              <a:chExt cx="2028825" cy="999236"/>
            </a:xfrm>
          </p:grpSpPr>
          <p:pic>
            <p:nvPicPr>
              <p:cNvPr id="104" name="Google Shape;104;p18"/>
              <p:cNvPicPr preferRelativeResize="0"/>
              <p:nvPr/>
            </p:nvPicPr>
            <p:blipFill rotWithShape="1">
              <a:blip r:embed="rId4">
                <a:alphaModFix/>
              </a:blip>
              <a:srcRect b="0" l="0" r="0" t="21990"/>
              <a:stretch/>
            </p:blipFill>
            <p:spPr>
              <a:xfrm>
                <a:off x="1907025" y="3270539"/>
                <a:ext cx="1170975" cy="913447"/>
              </a:xfrm>
              <a:prstGeom prst="rect">
                <a:avLst/>
              </a:prstGeom>
              <a:noFill/>
              <a:ln>
                <a:noFill/>
              </a:ln>
            </p:spPr>
          </p:pic>
          <p:pic>
            <p:nvPicPr>
              <p:cNvPr descr="Des recherches avec Wikipédia sans seulement surligner une ..." id="105" name="Google Shape;105;p18"/>
              <p:cNvPicPr preferRelativeResize="0"/>
              <p:nvPr/>
            </p:nvPicPr>
            <p:blipFill rotWithShape="1">
              <a:blip r:embed="rId5">
                <a:alphaModFix/>
              </a:blip>
              <a:srcRect b="0" l="0" r="0" t="0"/>
              <a:stretch/>
            </p:blipFill>
            <p:spPr>
              <a:xfrm>
                <a:off x="3104832" y="3184750"/>
                <a:ext cx="767443" cy="677925"/>
              </a:xfrm>
              <a:prstGeom prst="rect">
                <a:avLst/>
              </a:prstGeom>
              <a:noFill/>
              <a:ln>
                <a:noFill/>
              </a:ln>
            </p:spPr>
          </p:pic>
          <p:sp>
            <p:nvSpPr>
              <p:cNvPr id="106" name="Google Shape;106;p18"/>
              <p:cNvSpPr txBox="1"/>
              <p:nvPr/>
            </p:nvSpPr>
            <p:spPr>
              <a:xfrm>
                <a:off x="2013438" y="3856850"/>
                <a:ext cx="8946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&gt;800 GB</a:t>
                </a:r>
                <a:endParaRPr/>
              </a:p>
            </p:txBody>
          </p:sp>
          <p:sp>
            <p:nvSpPr>
              <p:cNvPr id="107" name="Google Shape;107;p18"/>
              <p:cNvSpPr txBox="1"/>
              <p:nvPr/>
            </p:nvSpPr>
            <p:spPr>
              <a:xfrm>
                <a:off x="3041250" y="3856850"/>
                <a:ext cx="8946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&gt;12 GB</a:t>
                </a:r>
                <a:endParaRPr/>
              </a:p>
            </p:txBody>
          </p:sp>
        </p:grpSp>
        <p:sp>
          <p:nvSpPr>
            <p:cNvPr id="108" name="Google Shape;108;p18"/>
            <p:cNvSpPr txBox="1"/>
            <p:nvPr/>
          </p:nvSpPr>
          <p:spPr>
            <a:xfrm>
              <a:off x="1836925" y="1533300"/>
              <a:ext cx="1550400" cy="3936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t>Language modeling</a:t>
              </a:r>
              <a:endParaRPr sz="1200"/>
            </a:p>
          </p:txBody>
        </p:sp>
      </p:grpSp>
      <p:grpSp>
        <p:nvGrpSpPr>
          <p:cNvPr id="109" name="Google Shape;109;p18"/>
          <p:cNvGrpSpPr/>
          <p:nvPr/>
        </p:nvGrpSpPr>
        <p:grpSpPr>
          <a:xfrm>
            <a:off x="5033300" y="728730"/>
            <a:ext cx="3363000" cy="3400838"/>
            <a:chOff x="4953975" y="951300"/>
            <a:chExt cx="3363000" cy="3400838"/>
          </a:xfrm>
        </p:grpSpPr>
        <p:grpSp>
          <p:nvGrpSpPr>
            <p:cNvPr id="110" name="Google Shape;110;p18"/>
            <p:cNvGrpSpPr/>
            <p:nvPr/>
          </p:nvGrpSpPr>
          <p:grpSpPr>
            <a:xfrm>
              <a:off x="4953975" y="951300"/>
              <a:ext cx="3363000" cy="3400838"/>
              <a:chOff x="4953975" y="951300"/>
              <a:chExt cx="3363000" cy="3400838"/>
            </a:xfrm>
          </p:grpSpPr>
          <p:sp>
            <p:nvSpPr>
              <p:cNvPr id="111" name="Google Shape;111;p18"/>
              <p:cNvSpPr/>
              <p:nvPr/>
            </p:nvSpPr>
            <p:spPr>
              <a:xfrm>
                <a:off x="4953975" y="1430138"/>
                <a:ext cx="3363000" cy="2922000"/>
              </a:xfrm>
              <a:prstGeom prst="roundRect">
                <a:avLst>
                  <a:gd fmla="val 5517" name="adj"/>
                </a:avLst>
              </a:pr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4953975" y="951300"/>
                <a:ext cx="3363000" cy="393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600">
                    <a:solidFill>
                      <a:srgbClr val="3C78D8"/>
                    </a:solidFill>
                  </a:rPr>
                  <a:t>Fine-tuning</a:t>
                </a:r>
                <a:endParaRPr sz="1600">
                  <a:solidFill>
                    <a:srgbClr val="3C78D8"/>
                  </a:solidFill>
                </a:endParaRPr>
              </a:p>
            </p:txBody>
          </p:sp>
          <p:sp>
            <p:nvSpPr>
              <p:cNvPr id="113" name="Google Shape;113;p18"/>
              <p:cNvSpPr txBox="1"/>
              <p:nvPr/>
            </p:nvSpPr>
            <p:spPr>
              <a:xfrm>
                <a:off x="6241975" y="1533300"/>
                <a:ext cx="1550400" cy="3576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Task Classifier</a:t>
                </a:r>
                <a:endParaRPr sz="1200"/>
              </a:p>
            </p:txBody>
          </p:sp>
          <p:sp>
            <p:nvSpPr>
              <p:cNvPr id="114" name="Google Shape;114;p18"/>
              <p:cNvSpPr txBox="1"/>
              <p:nvPr/>
            </p:nvSpPr>
            <p:spPr>
              <a:xfrm>
                <a:off x="5044725" y="3429238"/>
                <a:ext cx="12507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Task-specific labeled dataset</a:t>
                </a:r>
                <a:endParaRPr/>
              </a:p>
            </p:txBody>
          </p:sp>
          <p:pic>
            <p:nvPicPr>
              <p:cNvPr id="115" name="Google Shape;115;p18"/>
              <p:cNvPicPr preferRelativeResize="0"/>
              <p:nvPr/>
            </p:nvPicPr>
            <p:blipFill>
              <a:blip r:embed="rId6">
                <a:alphaModFix/>
              </a:blip>
              <a:stretch>
                <a:fillRect/>
              </a:stretch>
            </p:blipFill>
            <p:spPr>
              <a:xfrm>
                <a:off x="6522624" y="1986576"/>
                <a:ext cx="989099" cy="1110889"/>
              </a:xfrm>
              <a:prstGeom prst="rect">
                <a:avLst/>
              </a:prstGeom>
              <a:noFill/>
              <a:ln>
                <a:noFill/>
              </a:ln>
            </p:spPr>
          </p:pic>
          <p:sp>
            <p:nvSpPr>
              <p:cNvPr id="116" name="Google Shape;116;p18"/>
              <p:cNvSpPr txBox="1"/>
              <p:nvPr/>
            </p:nvSpPr>
            <p:spPr>
              <a:xfrm>
                <a:off x="5131575" y="2203025"/>
                <a:ext cx="10770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Pre-trained model</a:t>
                </a:r>
                <a:endParaRPr/>
              </a:p>
            </p:txBody>
          </p:sp>
        </p:grpSp>
        <p:sp>
          <p:nvSpPr>
            <p:cNvPr id="117" name="Google Shape;117;p18"/>
            <p:cNvSpPr txBox="1"/>
            <p:nvPr/>
          </p:nvSpPr>
          <p:spPr>
            <a:xfrm>
              <a:off x="6675300" y="3098850"/>
              <a:ext cx="5487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Email</a:t>
              </a:r>
              <a:endParaRPr sz="900"/>
            </a:p>
          </p:txBody>
        </p:sp>
        <p:sp>
          <p:nvSpPr>
            <p:cNvPr id="118" name="Google Shape;118;p18"/>
            <p:cNvSpPr txBox="1"/>
            <p:nvPr/>
          </p:nvSpPr>
          <p:spPr>
            <a:xfrm>
              <a:off x="7603875" y="3098850"/>
              <a:ext cx="5142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Label</a:t>
              </a:r>
              <a:endParaRPr sz="9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Studying Energy of NLP Models Is Critical</a:t>
            </a:r>
            <a:endParaRPr/>
          </a:p>
        </p:txBody>
      </p:sp>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pSp>
        <p:nvGrpSpPr>
          <p:cNvPr id="125" name="Google Shape;125;p19"/>
          <p:cNvGrpSpPr/>
          <p:nvPr/>
        </p:nvGrpSpPr>
        <p:grpSpPr>
          <a:xfrm>
            <a:off x="4409188" y="794858"/>
            <a:ext cx="4450976" cy="1902740"/>
            <a:chOff x="646188" y="906525"/>
            <a:chExt cx="4450976" cy="1902740"/>
          </a:xfrm>
        </p:grpSpPr>
        <p:pic>
          <p:nvPicPr>
            <p:cNvPr id="126" name="Google Shape;126;p19"/>
            <p:cNvPicPr preferRelativeResize="0"/>
            <p:nvPr/>
          </p:nvPicPr>
          <p:blipFill rotWithShape="1">
            <a:blip r:embed="rId3">
              <a:alphaModFix/>
            </a:blip>
            <a:srcRect b="21935" l="0" r="0" t="0"/>
            <a:stretch/>
          </p:blipFill>
          <p:spPr>
            <a:xfrm>
              <a:off x="646188" y="1375349"/>
              <a:ext cx="4450976" cy="1433917"/>
            </a:xfrm>
            <a:prstGeom prst="rect">
              <a:avLst/>
            </a:prstGeom>
            <a:noFill/>
            <a:ln>
              <a:noFill/>
            </a:ln>
          </p:spPr>
        </p:pic>
        <p:sp>
          <p:nvSpPr>
            <p:cNvPr id="127" name="Google Shape;127;p19"/>
            <p:cNvSpPr txBox="1"/>
            <p:nvPr/>
          </p:nvSpPr>
          <p:spPr>
            <a:xfrm>
              <a:off x="1700075" y="906525"/>
              <a:ext cx="1932900" cy="55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Costs of training once</a:t>
              </a:r>
              <a:endParaRPr/>
            </a:p>
            <a:p>
              <a:pPr indent="0" lvl="0" marL="0" rtl="0" algn="ctr">
                <a:spcBef>
                  <a:spcPts val="0"/>
                </a:spcBef>
                <a:spcAft>
                  <a:spcPts val="0"/>
                </a:spcAft>
                <a:buNone/>
              </a:pPr>
              <a:r>
                <a:rPr lang="en-US" sz="1000">
                  <a:solidFill>
                    <a:schemeClr val="dk1"/>
                  </a:solidFill>
                </a:rPr>
                <a:t>(Strubell et al. ACL’19)</a:t>
              </a:r>
              <a:endParaRPr/>
            </a:p>
          </p:txBody>
        </p:sp>
      </p:grpSp>
      <p:sp>
        <p:nvSpPr>
          <p:cNvPr id="128" name="Google Shape;128;p19"/>
          <p:cNvSpPr/>
          <p:nvPr/>
        </p:nvSpPr>
        <p:spPr>
          <a:xfrm>
            <a:off x="7766550" y="1920597"/>
            <a:ext cx="998100" cy="7254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4350350" y="3099015"/>
            <a:ext cx="4551900" cy="572700"/>
          </a:xfrm>
          <a:prstGeom prst="rect">
            <a:avLst/>
          </a:prstGeom>
          <a:solidFill>
            <a:srgbClr val="FFFFFF"/>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1600"/>
              <a:t>Accurate energy estimation</a:t>
            </a:r>
            <a:r>
              <a:rPr lang="en-US" sz="1600"/>
              <a:t> is critical for </a:t>
            </a:r>
            <a:r>
              <a:rPr b="1" lang="en-US" sz="1600"/>
              <a:t>choosing and training</a:t>
            </a:r>
            <a:r>
              <a:rPr lang="en-US" sz="1600"/>
              <a:t> large scale NLP models</a:t>
            </a:r>
            <a:endParaRPr sz="1600"/>
          </a:p>
        </p:txBody>
      </p:sp>
      <p:grpSp>
        <p:nvGrpSpPr>
          <p:cNvPr id="130" name="Google Shape;130;p19"/>
          <p:cNvGrpSpPr/>
          <p:nvPr/>
        </p:nvGrpSpPr>
        <p:grpSpPr>
          <a:xfrm>
            <a:off x="747700" y="728730"/>
            <a:ext cx="3363000" cy="3400850"/>
            <a:chOff x="668375" y="951300"/>
            <a:chExt cx="3363000" cy="3400850"/>
          </a:xfrm>
        </p:grpSpPr>
        <p:sp>
          <p:nvSpPr>
            <p:cNvPr id="131" name="Google Shape;131;p19"/>
            <p:cNvSpPr/>
            <p:nvPr/>
          </p:nvSpPr>
          <p:spPr>
            <a:xfrm>
              <a:off x="668375" y="1430150"/>
              <a:ext cx="3363000" cy="2922000"/>
            </a:xfrm>
            <a:prstGeom prst="roundRect">
              <a:avLst>
                <a:gd fmla="val 5032"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668375" y="951300"/>
              <a:ext cx="33630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1600">
                  <a:solidFill>
                    <a:srgbClr val="FF0000"/>
                  </a:solidFill>
                </a:rPr>
                <a:t>Pre-training</a:t>
              </a:r>
              <a:endParaRPr sz="1600">
                <a:solidFill>
                  <a:srgbClr val="FF0000"/>
                </a:solidFill>
              </a:endParaRPr>
            </a:p>
          </p:txBody>
        </p:sp>
        <p:pic>
          <p:nvPicPr>
            <p:cNvPr id="133" name="Google Shape;133;p19"/>
            <p:cNvPicPr preferRelativeResize="0"/>
            <p:nvPr/>
          </p:nvPicPr>
          <p:blipFill>
            <a:blip r:embed="rId4">
              <a:alphaModFix/>
            </a:blip>
            <a:stretch>
              <a:fillRect/>
            </a:stretch>
          </p:blipFill>
          <p:spPr>
            <a:xfrm>
              <a:off x="2175924" y="2042399"/>
              <a:ext cx="989099" cy="1110918"/>
            </a:xfrm>
            <a:prstGeom prst="rect">
              <a:avLst/>
            </a:prstGeom>
            <a:noFill/>
            <a:ln>
              <a:noFill/>
            </a:ln>
          </p:spPr>
        </p:pic>
        <p:sp>
          <p:nvSpPr>
            <p:cNvPr id="134" name="Google Shape;134;p19"/>
            <p:cNvSpPr txBox="1"/>
            <p:nvPr/>
          </p:nvSpPr>
          <p:spPr>
            <a:xfrm>
              <a:off x="847825" y="2260213"/>
              <a:ext cx="9891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Big model</a:t>
              </a:r>
              <a:endParaRPr/>
            </a:p>
          </p:txBody>
        </p:sp>
        <p:sp>
          <p:nvSpPr>
            <p:cNvPr id="135" name="Google Shape;135;p19"/>
            <p:cNvSpPr txBox="1"/>
            <p:nvPr/>
          </p:nvSpPr>
          <p:spPr>
            <a:xfrm>
              <a:off x="717025" y="3342150"/>
              <a:ext cx="12507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Large-scale unlabeled dataset</a:t>
              </a:r>
              <a:endParaRPr/>
            </a:p>
          </p:txBody>
        </p:sp>
        <p:grpSp>
          <p:nvGrpSpPr>
            <p:cNvPr id="136" name="Google Shape;136;p19"/>
            <p:cNvGrpSpPr/>
            <p:nvPr/>
          </p:nvGrpSpPr>
          <p:grpSpPr>
            <a:xfrm>
              <a:off x="1966625" y="3150937"/>
              <a:ext cx="2028825" cy="999236"/>
              <a:chOff x="1907025" y="3184750"/>
              <a:chExt cx="2028825" cy="999236"/>
            </a:xfrm>
          </p:grpSpPr>
          <p:pic>
            <p:nvPicPr>
              <p:cNvPr id="137" name="Google Shape;137;p19"/>
              <p:cNvPicPr preferRelativeResize="0"/>
              <p:nvPr/>
            </p:nvPicPr>
            <p:blipFill rotWithShape="1">
              <a:blip r:embed="rId5">
                <a:alphaModFix/>
              </a:blip>
              <a:srcRect b="0" l="0" r="0" t="21990"/>
              <a:stretch/>
            </p:blipFill>
            <p:spPr>
              <a:xfrm>
                <a:off x="1907025" y="3270539"/>
                <a:ext cx="1170975" cy="913447"/>
              </a:xfrm>
              <a:prstGeom prst="rect">
                <a:avLst/>
              </a:prstGeom>
              <a:noFill/>
              <a:ln>
                <a:noFill/>
              </a:ln>
            </p:spPr>
          </p:pic>
          <p:pic>
            <p:nvPicPr>
              <p:cNvPr descr="Des recherches avec Wikipédia sans seulement surligner une ..." id="138" name="Google Shape;138;p19"/>
              <p:cNvPicPr preferRelativeResize="0"/>
              <p:nvPr/>
            </p:nvPicPr>
            <p:blipFill rotWithShape="1">
              <a:blip r:embed="rId6">
                <a:alphaModFix/>
              </a:blip>
              <a:srcRect b="0" l="0" r="0" t="0"/>
              <a:stretch/>
            </p:blipFill>
            <p:spPr>
              <a:xfrm>
                <a:off x="3104832" y="3184750"/>
                <a:ext cx="767443" cy="677925"/>
              </a:xfrm>
              <a:prstGeom prst="rect">
                <a:avLst/>
              </a:prstGeom>
              <a:noFill/>
              <a:ln>
                <a:noFill/>
              </a:ln>
            </p:spPr>
          </p:pic>
          <p:sp>
            <p:nvSpPr>
              <p:cNvPr id="139" name="Google Shape;139;p19"/>
              <p:cNvSpPr txBox="1"/>
              <p:nvPr/>
            </p:nvSpPr>
            <p:spPr>
              <a:xfrm>
                <a:off x="2013438" y="3856850"/>
                <a:ext cx="8946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&gt;800 GB</a:t>
                </a:r>
                <a:endParaRPr/>
              </a:p>
            </p:txBody>
          </p:sp>
          <p:sp>
            <p:nvSpPr>
              <p:cNvPr id="140" name="Google Shape;140;p19"/>
              <p:cNvSpPr txBox="1"/>
              <p:nvPr/>
            </p:nvSpPr>
            <p:spPr>
              <a:xfrm>
                <a:off x="3041250" y="3856850"/>
                <a:ext cx="8946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&gt;12 GB</a:t>
                </a:r>
                <a:endParaRPr/>
              </a:p>
            </p:txBody>
          </p:sp>
        </p:grpSp>
        <p:sp>
          <p:nvSpPr>
            <p:cNvPr id="141" name="Google Shape;141;p19"/>
            <p:cNvSpPr txBox="1"/>
            <p:nvPr/>
          </p:nvSpPr>
          <p:spPr>
            <a:xfrm>
              <a:off x="1836925" y="1533300"/>
              <a:ext cx="1550400" cy="393600"/>
            </a:xfrm>
            <a:prstGeom prst="rect">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t>Language modeling</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Energy Use Cases of NLP Models</a:t>
            </a:r>
            <a:endParaRPr/>
          </a:p>
        </p:txBody>
      </p:sp>
      <p:sp>
        <p:nvSpPr>
          <p:cNvPr id="147" name="Google Shape;14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0"/>
          <p:cNvSpPr txBox="1"/>
          <p:nvPr/>
        </p:nvSpPr>
        <p:spPr>
          <a:xfrm>
            <a:off x="4354275" y="1420888"/>
            <a:ext cx="4253400" cy="7728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Estimating energy consumption of NLP models to prioritize training and deployment</a:t>
            </a:r>
            <a:endParaRPr sz="1600"/>
          </a:p>
        </p:txBody>
      </p:sp>
      <p:sp>
        <p:nvSpPr>
          <p:cNvPr id="149" name="Google Shape;149;p20"/>
          <p:cNvSpPr txBox="1"/>
          <p:nvPr/>
        </p:nvSpPr>
        <p:spPr>
          <a:xfrm>
            <a:off x="4354375" y="2968928"/>
            <a:ext cx="4253400" cy="7728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1600"/>
              <a:t>Analyze energy bottlenecks to design more energy-efficient models</a:t>
            </a:r>
            <a:endParaRPr sz="1600"/>
          </a:p>
        </p:txBody>
      </p:sp>
      <p:grpSp>
        <p:nvGrpSpPr>
          <p:cNvPr id="150" name="Google Shape;150;p20"/>
          <p:cNvGrpSpPr/>
          <p:nvPr/>
        </p:nvGrpSpPr>
        <p:grpSpPr>
          <a:xfrm>
            <a:off x="1032450" y="1137613"/>
            <a:ext cx="2781876" cy="1112288"/>
            <a:chOff x="1032450" y="1137613"/>
            <a:chExt cx="2781876" cy="1112288"/>
          </a:xfrm>
        </p:grpSpPr>
        <p:sp>
          <p:nvSpPr>
            <p:cNvPr id="151" name="Google Shape;151;p20"/>
            <p:cNvSpPr txBox="1"/>
            <p:nvPr/>
          </p:nvSpPr>
          <p:spPr>
            <a:xfrm>
              <a:off x="2017121" y="1520947"/>
              <a:ext cx="653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a:t>
              </a:r>
              <a:endParaRPr sz="3000"/>
            </a:p>
          </p:txBody>
        </p:sp>
        <p:pic>
          <p:nvPicPr>
            <p:cNvPr id="152" name="Google Shape;152;p20"/>
            <p:cNvPicPr preferRelativeResize="0"/>
            <p:nvPr/>
          </p:nvPicPr>
          <p:blipFill>
            <a:blip r:embed="rId3">
              <a:alphaModFix/>
            </a:blip>
            <a:stretch>
              <a:fillRect/>
            </a:stretch>
          </p:blipFill>
          <p:spPr>
            <a:xfrm>
              <a:off x="1593013" y="1137613"/>
              <a:ext cx="478500" cy="478500"/>
            </a:xfrm>
            <a:prstGeom prst="rect">
              <a:avLst/>
            </a:prstGeom>
            <a:noFill/>
            <a:ln>
              <a:noFill/>
            </a:ln>
          </p:spPr>
        </p:pic>
        <p:pic>
          <p:nvPicPr>
            <p:cNvPr id="153" name="Google Shape;153;p20"/>
            <p:cNvPicPr preferRelativeResize="0"/>
            <p:nvPr/>
          </p:nvPicPr>
          <p:blipFill>
            <a:blip r:embed="rId4">
              <a:alphaModFix/>
            </a:blip>
            <a:stretch>
              <a:fillRect/>
            </a:stretch>
          </p:blipFill>
          <p:spPr>
            <a:xfrm>
              <a:off x="2770287" y="1364663"/>
              <a:ext cx="885225" cy="885225"/>
            </a:xfrm>
            <a:prstGeom prst="rect">
              <a:avLst/>
            </a:prstGeom>
            <a:noFill/>
            <a:ln>
              <a:noFill/>
            </a:ln>
          </p:spPr>
        </p:pic>
        <p:pic>
          <p:nvPicPr>
            <p:cNvPr id="154" name="Google Shape;154;p20"/>
            <p:cNvPicPr preferRelativeResize="0"/>
            <p:nvPr/>
          </p:nvPicPr>
          <p:blipFill>
            <a:blip r:embed="rId5">
              <a:alphaModFix/>
            </a:blip>
            <a:stretch>
              <a:fillRect/>
            </a:stretch>
          </p:blipFill>
          <p:spPr>
            <a:xfrm>
              <a:off x="1032450" y="1364675"/>
              <a:ext cx="885225" cy="885225"/>
            </a:xfrm>
            <a:prstGeom prst="rect">
              <a:avLst/>
            </a:prstGeom>
            <a:noFill/>
            <a:ln>
              <a:noFill/>
            </a:ln>
          </p:spPr>
        </p:pic>
        <p:pic>
          <p:nvPicPr>
            <p:cNvPr id="155" name="Google Shape;155;p20"/>
            <p:cNvPicPr preferRelativeResize="0"/>
            <p:nvPr/>
          </p:nvPicPr>
          <p:blipFill>
            <a:blip r:embed="rId6">
              <a:alphaModFix/>
            </a:blip>
            <a:stretch>
              <a:fillRect/>
            </a:stretch>
          </p:blipFill>
          <p:spPr>
            <a:xfrm>
              <a:off x="3335850" y="1137625"/>
              <a:ext cx="478476" cy="478476"/>
            </a:xfrm>
            <a:prstGeom prst="rect">
              <a:avLst/>
            </a:prstGeom>
            <a:noFill/>
            <a:ln>
              <a:noFill/>
            </a:ln>
          </p:spPr>
        </p:pic>
      </p:grpSp>
      <p:grpSp>
        <p:nvGrpSpPr>
          <p:cNvPr id="156" name="Google Shape;156;p20"/>
          <p:cNvGrpSpPr/>
          <p:nvPr/>
        </p:nvGrpSpPr>
        <p:grpSpPr>
          <a:xfrm>
            <a:off x="1090325" y="2715013"/>
            <a:ext cx="2662050" cy="1280618"/>
            <a:chOff x="1090325" y="2715013"/>
            <a:chExt cx="2662050" cy="1280618"/>
          </a:xfrm>
        </p:grpSpPr>
        <p:sp>
          <p:nvSpPr>
            <p:cNvPr id="157" name="Google Shape;157;p20"/>
            <p:cNvSpPr txBox="1"/>
            <p:nvPr/>
          </p:nvSpPr>
          <p:spPr>
            <a:xfrm>
              <a:off x="2264388" y="3491476"/>
              <a:ext cx="478500" cy="393600"/>
            </a:xfrm>
            <a:prstGeom prst="rect">
              <a:avLst/>
            </a:prstGeom>
            <a:noFill/>
            <a:ln>
              <a:noFill/>
            </a:ln>
          </p:spPr>
          <p:txBody>
            <a:bodyPr anchorCtr="0" anchor="ctr" bIns="91425" lIns="91425" spcFirstLastPara="1" rIns="91425" wrap="square" tIns="91425">
              <a:noAutofit/>
            </a:bodyPr>
            <a:lstStyle/>
            <a:p>
              <a:pPr indent="-381000" lvl="0" marL="457200" rtl="0" algn="ctr">
                <a:spcBef>
                  <a:spcPts val="0"/>
                </a:spcBef>
                <a:spcAft>
                  <a:spcPts val="0"/>
                </a:spcAft>
                <a:buClr>
                  <a:srgbClr val="6AA84F"/>
                </a:buClr>
                <a:buSzPts val="2400"/>
                <a:buChar char="➔"/>
              </a:pPr>
              <a:r>
                <a:t/>
              </a:r>
              <a:endParaRPr sz="2400">
                <a:solidFill>
                  <a:srgbClr val="6AA84F"/>
                </a:solidFill>
              </a:endParaRPr>
            </a:p>
          </p:txBody>
        </p:sp>
        <p:pic>
          <p:nvPicPr>
            <p:cNvPr id="158" name="Google Shape;158;p20"/>
            <p:cNvPicPr preferRelativeResize="0"/>
            <p:nvPr/>
          </p:nvPicPr>
          <p:blipFill>
            <a:blip r:embed="rId7">
              <a:alphaModFix amt="90000"/>
            </a:blip>
            <a:stretch>
              <a:fillRect/>
            </a:stretch>
          </p:blipFill>
          <p:spPr>
            <a:xfrm>
              <a:off x="1090325" y="2715013"/>
              <a:ext cx="769475" cy="1280618"/>
            </a:xfrm>
            <a:prstGeom prst="rect">
              <a:avLst/>
            </a:prstGeom>
            <a:noFill/>
            <a:ln>
              <a:noFill/>
            </a:ln>
          </p:spPr>
        </p:pic>
        <p:pic>
          <p:nvPicPr>
            <p:cNvPr id="159" name="Google Shape;159;p20"/>
            <p:cNvPicPr preferRelativeResize="0"/>
            <p:nvPr/>
          </p:nvPicPr>
          <p:blipFill rotWithShape="1">
            <a:blip r:embed="rId8">
              <a:alphaModFix amt="80000"/>
            </a:blip>
            <a:srcRect b="0" l="0" r="42376" t="0"/>
            <a:stretch/>
          </p:blipFill>
          <p:spPr>
            <a:xfrm flipH="1">
              <a:off x="3147475" y="2825575"/>
              <a:ext cx="604900" cy="1059500"/>
            </a:xfrm>
            <a:prstGeom prst="rect">
              <a:avLst/>
            </a:prstGeom>
            <a:noFill/>
            <a:ln>
              <a:noFill/>
            </a:ln>
          </p:spPr>
        </p:pic>
        <p:pic>
          <p:nvPicPr>
            <p:cNvPr id="160" name="Google Shape;160;p20"/>
            <p:cNvPicPr preferRelativeResize="0"/>
            <p:nvPr/>
          </p:nvPicPr>
          <p:blipFill>
            <a:blip r:embed="rId9">
              <a:alphaModFix/>
            </a:blip>
            <a:stretch>
              <a:fillRect/>
            </a:stretch>
          </p:blipFill>
          <p:spPr>
            <a:xfrm>
              <a:off x="1925581" y="2921501"/>
              <a:ext cx="1156118" cy="772800"/>
            </a:xfrm>
            <a:prstGeom prst="rect">
              <a:avLst/>
            </a:prstGeom>
            <a:noFill/>
            <a:ln>
              <a:noFill/>
            </a:ln>
          </p:spPr>
        </p:pic>
      </p:grpSp>
      <p:sp>
        <p:nvSpPr>
          <p:cNvPr id="161" name="Google Shape;161;p20"/>
          <p:cNvSpPr txBox="1"/>
          <p:nvPr/>
        </p:nvSpPr>
        <p:spPr>
          <a:xfrm>
            <a:off x="1530475" y="2086525"/>
            <a:ext cx="1660800" cy="3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800">
                <a:solidFill>
                  <a:schemeClr val="dk1"/>
                </a:solidFill>
              </a:rPr>
              <a:t>(icon credit: </a:t>
            </a:r>
            <a:r>
              <a:rPr lang="en-US" sz="800" u="sng">
                <a:solidFill>
                  <a:schemeClr val="hlink"/>
                </a:solidFill>
                <a:hlinkClick r:id="rId10"/>
              </a:rPr>
              <a:t>Becris</a:t>
            </a:r>
            <a:r>
              <a:rPr lang="en-US" sz="800">
                <a:solidFill>
                  <a:schemeClr val="dk1"/>
                </a:solidFill>
              </a:rPr>
              <a:t> and </a:t>
            </a:r>
            <a:r>
              <a:rPr lang="en-US" sz="800" u="sng">
                <a:solidFill>
                  <a:schemeClr val="hlink"/>
                </a:solidFill>
                <a:hlinkClick r:id="rId11"/>
              </a:rPr>
              <a:t>Freepik</a:t>
            </a:r>
            <a:r>
              <a:rPr lang="en-US" sz="800">
                <a:solidFill>
                  <a:schemeClr val="dk1"/>
                </a:solidFill>
              </a:rPr>
              <a:t>)</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How Is Energy Measured Currently?</a:t>
            </a:r>
            <a:endParaRPr/>
          </a:p>
        </p:txBody>
      </p:sp>
      <p:pic>
        <p:nvPicPr>
          <p:cNvPr id="167" name="Google Shape;167;p21"/>
          <p:cNvPicPr preferRelativeResize="0"/>
          <p:nvPr/>
        </p:nvPicPr>
        <p:blipFill rotWithShape="1">
          <a:blip r:embed="rId3">
            <a:alphaModFix/>
          </a:blip>
          <a:srcRect b="0" l="0" r="89" t="0"/>
          <a:stretch/>
        </p:blipFill>
        <p:spPr>
          <a:xfrm>
            <a:off x="809300" y="897278"/>
            <a:ext cx="3812806" cy="1688738"/>
          </a:xfrm>
          <a:prstGeom prst="rect">
            <a:avLst/>
          </a:prstGeom>
          <a:noFill/>
          <a:ln>
            <a:noFill/>
          </a:ln>
        </p:spPr>
      </p:pic>
      <p:sp>
        <p:nvSpPr>
          <p:cNvPr id="168" name="Google Shape;16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21"/>
          <p:cNvSpPr txBox="1"/>
          <p:nvPr/>
        </p:nvSpPr>
        <p:spPr>
          <a:xfrm>
            <a:off x="2989338" y="3574665"/>
            <a:ext cx="3340200" cy="3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rPr>
              <a:t>(Strubell et al., 2019; Henderson et al., 2020)</a:t>
            </a:r>
            <a:endParaRPr sz="1000"/>
          </a:p>
        </p:txBody>
      </p:sp>
      <p:sp>
        <p:nvSpPr>
          <p:cNvPr id="170" name="Google Shape;170;p21"/>
          <p:cNvSpPr txBox="1"/>
          <p:nvPr/>
        </p:nvSpPr>
        <p:spPr>
          <a:xfrm>
            <a:off x="5266325" y="1122255"/>
            <a:ext cx="3340200" cy="393600"/>
          </a:xfrm>
          <a:prstGeom prst="rect">
            <a:avLst/>
          </a:prstGeom>
          <a:solidFill>
            <a:srgbClr val="FFFFFF"/>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SzPts val="1600"/>
              <a:buChar char="➔"/>
            </a:pPr>
            <a:r>
              <a:rPr lang="en-US" sz="1600"/>
              <a:t>power </a:t>
            </a:r>
            <a:r>
              <a:rPr lang="en-US" sz="1600"/>
              <a:t>counter</a:t>
            </a:r>
            <a:r>
              <a:rPr lang="en-US" sz="1600"/>
              <a:t> </a:t>
            </a:r>
            <a:r>
              <a:rPr lang="en-US" sz="1600"/>
              <a:t>values</a:t>
            </a:r>
            <a:endParaRPr sz="1600"/>
          </a:p>
        </p:txBody>
      </p:sp>
      <p:sp>
        <p:nvSpPr>
          <p:cNvPr id="171" name="Google Shape;171;p21"/>
          <p:cNvSpPr txBox="1"/>
          <p:nvPr/>
        </p:nvSpPr>
        <p:spPr>
          <a:xfrm>
            <a:off x="2234100" y="4085820"/>
            <a:ext cx="4675800" cy="312300"/>
          </a:xfrm>
          <a:prstGeom prst="rect">
            <a:avLst/>
          </a:prstGeom>
          <a:solidFill>
            <a:srgbClr val="FFFFFF"/>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600"/>
              <a:t>simple to use, only require software setup</a:t>
            </a:r>
            <a:endParaRPr sz="1600"/>
          </a:p>
        </p:txBody>
      </p:sp>
      <p:pic>
        <p:nvPicPr>
          <p:cNvPr id="172" name="Google Shape;172;p21"/>
          <p:cNvPicPr preferRelativeResize="0"/>
          <p:nvPr/>
        </p:nvPicPr>
        <p:blipFill rotWithShape="1">
          <a:blip r:embed="rId4">
            <a:alphaModFix/>
          </a:blip>
          <a:srcRect b="41123" l="0" r="0" t="33328"/>
          <a:stretch/>
        </p:blipFill>
        <p:spPr>
          <a:xfrm>
            <a:off x="1210275" y="2790225"/>
            <a:ext cx="6723450" cy="931475"/>
          </a:xfrm>
          <a:prstGeom prst="rect">
            <a:avLst/>
          </a:prstGeom>
          <a:noFill/>
          <a:ln>
            <a:noFill/>
          </a:ln>
        </p:spPr>
      </p:pic>
      <p:grpSp>
        <p:nvGrpSpPr>
          <p:cNvPr id="173" name="Google Shape;173;p21"/>
          <p:cNvGrpSpPr/>
          <p:nvPr/>
        </p:nvGrpSpPr>
        <p:grpSpPr>
          <a:xfrm>
            <a:off x="3449750" y="3006596"/>
            <a:ext cx="3652950" cy="312304"/>
            <a:chOff x="3407425" y="3321449"/>
            <a:chExt cx="3652950" cy="312304"/>
          </a:xfrm>
        </p:grpSpPr>
        <p:sp>
          <p:nvSpPr>
            <p:cNvPr id="174" name="Google Shape;174;p21"/>
            <p:cNvSpPr/>
            <p:nvPr/>
          </p:nvSpPr>
          <p:spPr>
            <a:xfrm>
              <a:off x="3407425" y="3321454"/>
              <a:ext cx="712500" cy="312300"/>
            </a:xfrm>
            <a:prstGeom prst="roundRect">
              <a:avLst>
                <a:gd fmla="val 37119"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5145825" y="3321454"/>
              <a:ext cx="509100" cy="312300"/>
            </a:xfrm>
            <a:prstGeom prst="roundRect">
              <a:avLst>
                <a:gd fmla="val 37119"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6465775" y="3321449"/>
              <a:ext cx="594600" cy="312300"/>
            </a:xfrm>
            <a:prstGeom prst="roundRect">
              <a:avLst>
                <a:gd fmla="val 37119"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1"/>
          <p:cNvGrpSpPr/>
          <p:nvPr/>
        </p:nvGrpSpPr>
        <p:grpSpPr>
          <a:xfrm>
            <a:off x="4162250" y="3006596"/>
            <a:ext cx="3489150" cy="312301"/>
            <a:chOff x="4096600" y="3321449"/>
            <a:chExt cx="3489150" cy="312301"/>
          </a:xfrm>
        </p:grpSpPr>
        <p:sp>
          <p:nvSpPr>
            <p:cNvPr id="178" name="Google Shape;178;p21"/>
            <p:cNvSpPr/>
            <p:nvPr/>
          </p:nvSpPr>
          <p:spPr>
            <a:xfrm>
              <a:off x="4096600" y="3321449"/>
              <a:ext cx="706200" cy="312300"/>
            </a:xfrm>
            <a:prstGeom prst="roundRect">
              <a:avLst>
                <a:gd fmla="val 37119"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5657486" y="3321449"/>
              <a:ext cx="507000" cy="312300"/>
            </a:xfrm>
            <a:prstGeom prst="roundRect">
              <a:avLst>
                <a:gd fmla="val 37119"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7037050" y="3321450"/>
              <a:ext cx="548700" cy="312300"/>
            </a:xfrm>
            <a:prstGeom prst="roundRect">
              <a:avLst>
                <a:gd fmla="val 37119"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1"/>
          <p:cNvSpPr txBox="1"/>
          <p:nvPr/>
        </p:nvSpPr>
        <p:spPr>
          <a:xfrm>
            <a:off x="5266325" y="1714095"/>
            <a:ext cx="3340200" cy="3936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US" sz="1600"/>
              <a:t>hardware </a:t>
            </a:r>
            <a:r>
              <a:rPr lang="en-US" sz="1600"/>
              <a:t>resource utilization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2314037" y="932613"/>
            <a:ext cx="4515925" cy="3278274"/>
          </a:xfrm>
          <a:prstGeom prst="rect">
            <a:avLst/>
          </a:prstGeom>
          <a:noFill/>
          <a:ln>
            <a:noFill/>
          </a:ln>
        </p:spPr>
      </p:pic>
      <p:sp>
        <p:nvSpPr>
          <p:cNvPr id="187" name="Google Shape;187;p22"/>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a:t>
            </a:r>
            <a:r>
              <a:rPr lang="en-US"/>
              <a:t>ower Counter V</a:t>
            </a:r>
            <a:r>
              <a:rPr lang="en-US"/>
              <a:t>alues w/o</a:t>
            </a:r>
            <a:r>
              <a:rPr lang="en-US"/>
              <a:t> Calibration Are Inaccurate</a:t>
            </a:r>
            <a:endParaRPr/>
          </a:p>
        </p:txBody>
      </p:sp>
      <p:sp>
        <p:nvSpPr>
          <p:cNvPr id="188" name="Google Shape;1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22"/>
          <p:cNvSpPr txBox="1"/>
          <p:nvPr/>
        </p:nvSpPr>
        <p:spPr>
          <a:xfrm>
            <a:off x="3348725" y="817825"/>
            <a:ext cx="1159800" cy="26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1600">
                <a:solidFill>
                  <a:srgbClr val="FF0000"/>
                </a:solidFill>
              </a:rPr>
              <a:t>power lag</a:t>
            </a:r>
            <a:endParaRPr b="1" sz="1600">
              <a:solidFill>
                <a:srgbClr val="FF0000"/>
              </a:solidFill>
            </a:endParaRPr>
          </a:p>
        </p:txBody>
      </p:sp>
      <p:sp>
        <p:nvSpPr>
          <p:cNvPr id="190" name="Google Shape;190;p22"/>
          <p:cNvSpPr txBox="1"/>
          <p:nvPr/>
        </p:nvSpPr>
        <p:spPr>
          <a:xfrm>
            <a:off x="5371625" y="2517050"/>
            <a:ext cx="1203900" cy="213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US" sz="1600">
                <a:solidFill>
                  <a:srgbClr val="FF9900"/>
                </a:solidFill>
              </a:rPr>
              <a:t>tail energy</a:t>
            </a:r>
            <a:endParaRPr b="1" sz="1600">
              <a:solidFill>
                <a:srgbClr val="FF9900"/>
              </a:solidFill>
            </a:endParaRPr>
          </a:p>
        </p:txBody>
      </p:sp>
      <p:cxnSp>
        <p:nvCxnSpPr>
          <p:cNvPr id="191" name="Google Shape;191;p22"/>
          <p:cNvCxnSpPr/>
          <p:nvPr/>
        </p:nvCxnSpPr>
        <p:spPr>
          <a:xfrm>
            <a:off x="4508525" y="1204468"/>
            <a:ext cx="863100" cy="3900"/>
          </a:xfrm>
          <a:prstGeom prst="straightConnector1">
            <a:avLst/>
          </a:prstGeom>
          <a:noFill/>
          <a:ln cap="flat" cmpd="sng" w="19050">
            <a:solidFill>
              <a:srgbClr val="FF0000"/>
            </a:solidFill>
            <a:prstDash val="solid"/>
            <a:round/>
            <a:headEnd len="med" w="med" type="triangle"/>
            <a:tailEnd len="med" w="med" type="triangle"/>
          </a:ln>
        </p:spPr>
      </p:cxnSp>
      <p:cxnSp>
        <p:nvCxnSpPr>
          <p:cNvPr id="192" name="Google Shape;192;p22"/>
          <p:cNvCxnSpPr/>
          <p:nvPr/>
        </p:nvCxnSpPr>
        <p:spPr>
          <a:xfrm>
            <a:off x="2970450" y="1202678"/>
            <a:ext cx="929400" cy="7500"/>
          </a:xfrm>
          <a:prstGeom prst="straightConnector1">
            <a:avLst/>
          </a:prstGeom>
          <a:noFill/>
          <a:ln cap="flat" cmpd="sng" w="19050">
            <a:solidFill>
              <a:srgbClr val="FF0000"/>
            </a:solidFill>
            <a:prstDash val="solid"/>
            <a:round/>
            <a:headEnd len="med" w="med" type="triangle"/>
            <a:tailEnd len="med" w="med" type="triangle"/>
          </a:ln>
        </p:spPr>
      </p:cxnSp>
      <p:cxnSp>
        <p:nvCxnSpPr>
          <p:cNvPr id="193" name="Google Shape;193;p22"/>
          <p:cNvCxnSpPr/>
          <p:nvPr/>
        </p:nvCxnSpPr>
        <p:spPr>
          <a:xfrm flipH="1" rot="10800000">
            <a:off x="5371625" y="2848620"/>
            <a:ext cx="1158000" cy="8100"/>
          </a:xfrm>
          <a:prstGeom prst="straightConnector1">
            <a:avLst/>
          </a:prstGeom>
          <a:noFill/>
          <a:ln cap="flat" cmpd="sng" w="19050">
            <a:solidFill>
              <a:srgbClr val="FF9900"/>
            </a:solidFill>
            <a:prstDash val="solid"/>
            <a:round/>
            <a:headEnd len="med" w="med" type="triangle"/>
            <a:tailEnd len="med" w="med" type="triangle"/>
          </a:ln>
        </p:spPr>
      </p:cxnSp>
      <p:sp>
        <p:nvSpPr>
          <p:cNvPr id="194" name="Google Shape;194;p22"/>
          <p:cNvSpPr txBox="1"/>
          <p:nvPr/>
        </p:nvSpPr>
        <p:spPr>
          <a:xfrm>
            <a:off x="2242050" y="4226625"/>
            <a:ext cx="4896000" cy="43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 GPU power profile when running a compute program </a:t>
            </a:r>
            <a:endParaRPr/>
          </a:p>
          <a:p>
            <a:pPr indent="0" lvl="0" marL="0" rtl="0" algn="ctr">
              <a:spcBef>
                <a:spcPts val="0"/>
              </a:spcBef>
              <a:spcAft>
                <a:spcPts val="0"/>
              </a:spcAft>
              <a:buNone/>
            </a:pPr>
            <a:r>
              <a:rPr lang="en-US" sz="1000">
                <a:solidFill>
                  <a:schemeClr val="dk1"/>
                </a:solidFill>
              </a:rPr>
              <a:t>(Pathaket al., 2011, Burtscher et al., 2014)</a:t>
            </a:r>
            <a:endParaRPr/>
          </a:p>
        </p:txBody>
      </p:sp>
      <p:sp>
        <p:nvSpPr>
          <p:cNvPr id="195" name="Google Shape;195;p22"/>
          <p:cNvSpPr txBox="1"/>
          <p:nvPr/>
        </p:nvSpPr>
        <p:spPr>
          <a:xfrm>
            <a:off x="1489900" y="3311528"/>
            <a:ext cx="978300" cy="26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1600">
                <a:solidFill>
                  <a:srgbClr val="3C78D8"/>
                </a:solidFill>
              </a:rPr>
              <a:t>standby </a:t>
            </a:r>
            <a:endParaRPr sz="1600">
              <a:solidFill>
                <a:srgbClr val="3C78D8"/>
              </a:solidFill>
            </a:endParaRPr>
          </a:p>
        </p:txBody>
      </p:sp>
      <p:sp>
        <p:nvSpPr>
          <p:cNvPr id="196" name="Google Shape;196;p22"/>
          <p:cNvSpPr txBox="1"/>
          <p:nvPr/>
        </p:nvSpPr>
        <p:spPr>
          <a:xfrm>
            <a:off x="6891800" y="3311528"/>
            <a:ext cx="978300" cy="26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sz="1600">
                <a:solidFill>
                  <a:srgbClr val="3C78D8"/>
                </a:solidFill>
              </a:rPr>
              <a:t>standby </a:t>
            </a:r>
            <a:endParaRPr sz="1600">
              <a:solidFill>
                <a:srgbClr val="3C78D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pSp>
        <p:nvGrpSpPr>
          <p:cNvPr id="202" name="Google Shape;202;p23"/>
          <p:cNvGrpSpPr/>
          <p:nvPr/>
        </p:nvGrpSpPr>
        <p:grpSpPr>
          <a:xfrm>
            <a:off x="4658338" y="2259880"/>
            <a:ext cx="3640200" cy="1432215"/>
            <a:chOff x="5000500" y="2610200"/>
            <a:chExt cx="3640200" cy="1591350"/>
          </a:xfrm>
        </p:grpSpPr>
        <p:sp>
          <p:nvSpPr>
            <p:cNvPr id="203" name="Google Shape;203;p23"/>
            <p:cNvSpPr txBox="1"/>
            <p:nvPr/>
          </p:nvSpPr>
          <p:spPr>
            <a:xfrm>
              <a:off x="5000500" y="2610200"/>
              <a:ext cx="3640200" cy="998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1600"/>
                <a:t>but data movement is the major energy bottleneck (&gt;50%)</a:t>
              </a:r>
              <a:endParaRPr sz="1600"/>
            </a:p>
          </p:txBody>
        </p:sp>
        <p:sp>
          <p:nvSpPr>
            <p:cNvPr id="204" name="Google Shape;204;p23"/>
            <p:cNvSpPr txBox="1"/>
            <p:nvPr/>
          </p:nvSpPr>
          <p:spPr>
            <a:xfrm>
              <a:off x="5062000" y="3764150"/>
              <a:ext cx="3517200" cy="4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a:t>
              </a:r>
              <a:r>
                <a:rPr lang="en-US" sz="1000"/>
                <a:t>Eyeriss, ISSCC </a:t>
              </a:r>
              <a:r>
                <a:rPr lang="en-US" sz="1000"/>
                <a:t>2016; A Boroumand et al. ASPLOS 2018)</a:t>
              </a:r>
              <a:endParaRPr sz="1000"/>
            </a:p>
          </p:txBody>
        </p:sp>
      </p:grpSp>
      <p:sp>
        <p:nvSpPr>
          <p:cNvPr id="205" name="Google Shape;205;p23"/>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Non-</a:t>
            </a:r>
            <a:r>
              <a:rPr lang="en-US"/>
              <a:t>Utilization Behaviors Also Cause Energy</a:t>
            </a:r>
            <a:endParaRPr/>
          </a:p>
        </p:txBody>
      </p:sp>
      <p:pic>
        <p:nvPicPr>
          <p:cNvPr id="206" name="Google Shape;206;p23"/>
          <p:cNvPicPr preferRelativeResize="0"/>
          <p:nvPr/>
        </p:nvPicPr>
        <p:blipFill>
          <a:blip r:embed="rId3">
            <a:alphaModFix/>
          </a:blip>
          <a:stretch>
            <a:fillRect/>
          </a:stretch>
        </p:blipFill>
        <p:spPr>
          <a:xfrm>
            <a:off x="845463" y="1029012"/>
            <a:ext cx="3207350" cy="3085476"/>
          </a:xfrm>
          <a:prstGeom prst="rect">
            <a:avLst/>
          </a:prstGeom>
          <a:noFill/>
          <a:ln>
            <a:noFill/>
          </a:ln>
        </p:spPr>
      </p:pic>
      <p:sp>
        <p:nvSpPr>
          <p:cNvPr id="207" name="Google Shape;207;p23"/>
          <p:cNvSpPr txBox="1"/>
          <p:nvPr/>
        </p:nvSpPr>
        <p:spPr>
          <a:xfrm>
            <a:off x="4658338" y="1380940"/>
            <a:ext cx="3640200" cy="572700"/>
          </a:xfrm>
          <a:prstGeom prst="rect">
            <a:avLst/>
          </a:prstGeom>
          <a:solidFill>
            <a:srgbClr val="FFFFFF"/>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1600"/>
              <a:t>compute energy correlate to utilization</a:t>
            </a:r>
            <a:endParaRPr sz="1600"/>
          </a:p>
        </p:txBody>
      </p:sp>
      <p:cxnSp>
        <p:nvCxnSpPr>
          <p:cNvPr id="208" name="Google Shape;208;p23"/>
          <p:cNvCxnSpPr/>
          <p:nvPr/>
        </p:nvCxnSpPr>
        <p:spPr>
          <a:xfrm>
            <a:off x="3696900" y="1991325"/>
            <a:ext cx="961500" cy="449700"/>
          </a:xfrm>
          <a:prstGeom prst="curvedConnector3">
            <a:avLst>
              <a:gd fmla="val 50000" name="adj1"/>
            </a:avLst>
          </a:prstGeom>
          <a:noFill/>
          <a:ln cap="flat" cmpd="sng" w="19050">
            <a:solidFill>
              <a:srgbClr val="FF0000"/>
            </a:solidFill>
            <a:prstDash val="solid"/>
            <a:round/>
            <a:headEnd len="med" w="med" type="none"/>
            <a:tailEnd len="med" w="med" type="none"/>
          </a:ln>
        </p:spPr>
      </p:cxnSp>
      <p:cxnSp>
        <p:nvCxnSpPr>
          <p:cNvPr id="209" name="Google Shape;209;p23"/>
          <p:cNvCxnSpPr/>
          <p:nvPr/>
        </p:nvCxnSpPr>
        <p:spPr>
          <a:xfrm>
            <a:off x="3705825" y="2553900"/>
            <a:ext cx="945600" cy="177600"/>
          </a:xfrm>
          <a:prstGeom prst="curvedConnector3">
            <a:avLst>
              <a:gd fmla="val 50000" name="adj1"/>
            </a:avLst>
          </a:prstGeom>
          <a:noFill/>
          <a:ln cap="flat" cmpd="sng" w="19050">
            <a:solidFill>
              <a:srgbClr val="FF0000"/>
            </a:solidFill>
            <a:prstDash val="solid"/>
            <a:round/>
            <a:headEnd len="med" w="med" type="none"/>
            <a:tailEnd len="med" w="med" type="none"/>
          </a:ln>
        </p:spPr>
      </p:cxnSp>
      <p:cxnSp>
        <p:nvCxnSpPr>
          <p:cNvPr id="210" name="Google Shape;210;p23"/>
          <p:cNvCxnSpPr/>
          <p:nvPr/>
        </p:nvCxnSpPr>
        <p:spPr>
          <a:xfrm flipH="1" rot="10800000">
            <a:off x="3250400" y="3051150"/>
            <a:ext cx="1398900" cy="243900"/>
          </a:xfrm>
          <a:prstGeom prst="curvedConnector3">
            <a:avLst>
              <a:gd fmla="val 50000" name="adj1"/>
            </a:avLst>
          </a:prstGeom>
          <a:noFill/>
          <a:ln cap="flat" cmpd="sng" w="19050">
            <a:solidFill>
              <a:srgbClr val="FF0000"/>
            </a:solidFill>
            <a:prstDash val="solid"/>
            <a:round/>
            <a:headEnd len="med" w="med" type="none"/>
            <a:tailEnd len="med" w="med" type="none"/>
          </a:ln>
        </p:spPr>
      </p:cxnSp>
      <p:sp>
        <p:nvSpPr>
          <p:cNvPr id="211" name="Google Shape;211;p23"/>
          <p:cNvSpPr/>
          <p:nvPr/>
        </p:nvSpPr>
        <p:spPr>
          <a:xfrm>
            <a:off x="952638" y="1470500"/>
            <a:ext cx="3055500" cy="428400"/>
          </a:xfrm>
          <a:prstGeom prst="roundRect">
            <a:avLst>
              <a:gd fmla="val 16667" name="adj"/>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3"/>
          <p:cNvCxnSpPr>
            <a:stCxn id="211" idx="3"/>
            <a:endCxn id="207" idx="1"/>
          </p:cNvCxnSpPr>
          <p:nvPr/>
        </p:nvCxnSpPr>
        <p:spPr>
          <a:xfrm flipH="1" rot="10800000">
            <a:off x="4008138" y="1667300"/>
            <a:ext cx="650100" cy="17400"/>
          </a:xfrm>
          <a:prstGeom prst="curvedConnector3">
            <a:avLst>
              <a:gd fmla="val 50008" name="adj1"/>
            </a:avLst>
          </a:prstGeom>
          <a:noFill/>
          <a:ln cap="flat" cmpd="sng" w="19050">
            <a:solidFill>
              <a:srgbClr val="6AA84F"/>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4"/>
          <p:cNvSpPr txBox="1"/>
          <p:nvPr>
            <p:ph idx="4294967295" type="title"/>
          </p:nvPr>
        </p:nvSpPr>
        <p:spPr>
          <a:xfrm>
            <a:off x="0" y="1203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Profiling Problems in Existing Software Methods</a:t>
            </a:r>
            <a:endParaRPr/>
          </a:p>
        </p:txBody>
      </p:sp>
      <p:sp>
        <p:nvSpPr>
          <p:cNvPr id="219" name="Google Shape;219;p24"/>
          <p:cNvSpPr txBox="1"/>
          <p:nvPr/>
        </p:nvSpPr>
        <p:spPr>
          <a:xfrm>
            <a:off x="5034975" y="2102693"/>
            <a:ext cx="2494800" cy="35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high profiling overhead</a:t>
            </a:r>
            <a:endParaRPr sz="1600"/>
          </a:p>
        </p:txBody>
      </p:sp>
      <p:pic>
        <p:nvPicPr>
          <p:cNvPr id="220" name="Google Shape;220;p24"/>
          <p:cNvPicPr preferRelativeResize="0"/>
          <p:nvPr/>
        </p:nvPicPr>
        <p:blipFill>
          <a:blip r:embed="rId3">
            <a:alphaModFix/>
          </a:blip>
          <a:stretch>
            <a:fillRect/>
          </a:stretch>
        </p:blipFill>
        <p:spPr>
          <a:xfrm>
            <a:off x="700600" y="1091971"/>
            <a:ext cx="3458250" cy="2541270"/>
          </a:xfrm>
          <a:prstGeom prst="rect">
            <a:avLst/>
          </a:prstGeom>
          <a:noFill/>
          <a:ln>
            <a:noFill/>
          </a:ln>
        </p:spPr>
      </p:pic>
      <p:sp>
        <p:nvSpPr>
          <p:cNvPr id="221" name="Google Shape;221;p24"/>
          <p:cNvSpPr/>
          <p:nvPr/>
        </p:nvSpPr>
        <p:spPr>
          <a:xfrm>
            <a:off x="1255950" y="1012620"/>
            <a:ext cx="1300500" cy="8808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4"/>
          <p:cNvPicPr preferRelativeResize="0"/>
          <p:nvPr/>
        </p:nvPicPr>
        <p:blipFill rotWithShape="1">
          <a:blip r:embed="rId4">
            <a:alphaModFix/>
          </a:blip>
          <a:srcRect b="0" l="5584" r="27292" t="20286"/>
          <a:stretch/>
        </p:blipFill>
        <p:spPr>
          <a:xfrm>
            <a:off x="3027288" y="824760"/>
            <a:ext cx="3415625" cy="1097573"/>
          </a:xfrm>
          <a:prstGeom prst="rect">
            <a:avLst/>
          </a:prstGeom>
          <a:noFill/>
          <a:ln cap="flat" cmpd="sng" w="19050">
            <a:solidFill>
              <a:srgbClr val="FF0000"/>
            </a:solidFill>
            <a:prstDash val="solid"/>
            <a:round/>
            <a:headEnd len="sm" w="sm" type="none"/>
            <a:tailEnd len="sm" w="sm" type="none"/>
          </a:ln>
        </p:spPr>
      </p:pic>
      <p:cxnSp>
        <p:nvCxnSpPr>
          <p:cNvPr id="223" name="Google Shape;223;p24"/>
          <p:cNvCxnSpPr>
            <a:stCxn id="221" idx="3"/>
            <a:endCxn id="222" idx="1"/>
          </p:cNvCxnSpPr>
          <p:nvPr/>
        </p:nvCxnSpPr>
        <p:spPr>
          <a:xfrm flipH="1" rot="10800000">
            <a:off x="2556450" y="1373520"/>
            <a:ext cx="470700" cy="79500"/>
          </a:xfrm>
          <a:prstGeom prst="straightConnector1">
            <a:avLst/>
          </a:prstGeom>
          <a:noFill/>
          <a:ln cap="flat" cmpd="sng" w="28575">
            <a:solidFill>
              <a:srgbClr val="FF0000"/>
            </a:solidFill>
            <a:prstDash val="solid"/>
            <a:round/>
            <a:headEnd len="med" w="med" type="none"/>
            <a:tailEnd len="med" w="med" type="triangle"/>
          </a:ln>
        </p:spPr>
      </p:cxnSp>
      <p:sp>
        <p:nvSpPr>
          <p:cNvPr id="224" name="Google Shape;224;p24"/>
          <p:cNvSpPr txBox="1"/>
          <p:nvPr/>
        </p:nvSpPr>
        <p:spPr>
          <a:xfrm>
            <a:off x="4339825" y="1130275"/>
            <a:ext cx="4103400" cy="486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600">
                <a:solidFill>
                  <a:srgbClr val="FF0000"/>
                </a:solidFill>
              </a:rPr>
              <a:t>s</a:t>
            </a:r>
            <a:r>
              <a:rPr lang="en-US" sz="1600">
                <a:solidFill>
                  <a:srgbClr val="FF0000"/>
                </a:solidFill>
              </a:rPr>
              <a:t>pawn a new process to monitor resources </a:t>
            </a:r>
            <a:endParaRPr sz="1600">
              <a:solidFill>
                <a:srgbClr val="FF0000"/>
              </a:solidFill>
            </a:endParaRPr>
          </a:p>
        </p:txBody>
      </p:sp>
      <p:sp>
        <p:nvSpPr>
          <p:cNvPr id="225" name="Google Shape;225;p24"/>
          <p:cNvSpPr/>
          <p:nvPr/>
        </p:nvSpPr>
        <p:spPr>
          <a:xfrm>
            <a:off x="4741600" y="2082983"/>
            <a:ext cx="228900" cy="39360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4"/>
          <p:cNvPicPr preferRelativeResize="0"/>
          <p:nvPr/>
        </p:nvPicPr>
        <p:blipFill>
          <a:blip r:embed="rId5">
            <a:alphaModFix/>
          </a:blip>
          <a:stretch>
            <a:fillRect/>
          </a:stretch>
        </p:blipFill>
        <p:spPr>
          <a:xfrm>
            <a:off x="7426425" y="1993478"/>
            <a:ext cx="652770" cy="572670"/>
          </a:xfrm>
          <a:prstGeom prst="rect">
            <a:avLst/>
          </a:prstGeom>
          <a:noFill/>
          <a:ln>
            <a:noFill/>
          </a:ln>
        </p:spPr>
      </p:pic>
      <p:sp>
        <p:nvSpPr>
          <p:cNvPr id="227" name="Google Shape;227;p24"/>
          <p:cNvSpPr txBox="1"/>
          <p:nvPr/>
        </p:nvSpPr>
        <p:spPr>
          <a:xfrm>
            <a:off x="2961550" y="3925080"/>
            <a:ext cx="3789000" cy="3936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600">
                <a:solidFill>
                  <a:schemeClr val="dk1"/>
                </a:solidFill>
              </a:rPr>
              <a:t>coarse-grained</a:t>
            </a:r>
            <a:r>
              <a:rPr lang="en-US" sz="1600">
                <a:solidFill>
                  <a:schemeClr val="dk1"/>
                </a:solidFill>
              </a:rPr>
              <a:t> and</a:t>
            </a:r>
            <a:r>
              <a:rPr lang="en-US" sz="1600">
                <a:solidFill>
                  <a:schemeClr val="dk1"/>
                </a:solidFill>
              </a:rPr>
              <a:t> </a:t>
            </a:r>
            <a:r>
              <a:rPr lang="en-US" sz="1600">
                <a:solidFill>
                  <a:schemeClr val="dk1"/>
                </a:solidFill>
              </a:rPr>
              <a:t>high variances</a:t>
            </a:r>
            <a:endParaRPr sz="1600">
              <a:solidFill>
                <a:schemeClr val="dk1"/>
              </a:solidFill>
            </a:endParaRPr>
          </a:p>
        </p:txBody>
      </p:sp>
      <p:sp>
        <p:nvSpPr>
          <p:cNvPr id="228" name="Google Shape;228;p24"/>
          <p:cNvSpPr/>
          <p:nvPr/>
        </p:nvSpPr>
        <p:spPr>
          <a:xfrm>
            <a:off x="4741600" y="3380760"/>
            <a:ext cx="228900" cy="39360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24"/>
          <p:cNvGrpSpPr/>
          <p:nvPr/>
        </p:nvGrpSpPr>
        <p:grpSpPr>
          <a:xfrm>
            <a:off x="2643240" y="2642344"/>
            <a:ext cx="4435167" cy="572670"/>
            <a:chOff x="2672550" y="3441513"/>
            <a:chExt cx="4444500" cy="636300"/>
          </a:xfrm>
        </p:grpSpPr>
        <p:sp>
          <p:nvSpPr>
            <p:cNvPr id="230" name="Google Shape;230;p24"/>
            <p:cNvSpPr/>
            <p:nvPr/>
          </p:nvSpPr>
          <p:spPr>
            <a:xfrm>
              <a:off x="2672550" y="3441513"/>
              <a:ext cx="4444500" cy="636300"/>
            </a:xfrm>
            <a:prstGeom prst="roundRect">
              <a:avLst>
                <a:gd fmla="val 16667" name="adj"/>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t/>
              </a:r>
              <a:endParaRPr sz="1600"/>
            </a:p>
          </p:txBody>
        </p:sp>
        <p:pic>
          <p:nvPicPr>
            <p:cNvPr id="231" name="Google Shape;231;p24"/>
            <p:cNvPicPr preferRelativeResize="0"/>
            <p:nvPr/>
          </p:nvPicPr>
          <p:blipFill>
            <a:blip r:embed="rId6">
              <a:alphaModFix/>
            </a:blip>
            <a:stretch>
              <a:fillRect/>
            </a:stretch>
          </p:blipFill>
          <p:spPr>
            <a:xfrm>
              <a:off x="2741975" y="3569350"/>
              <a:ext cx="4305675" cy="380650"/>
            </a:xfrm>
            <a:prstGeom prst="rect">
              <a:avLst/>
            </a:prstGeom>
            <a:noFill/>
            <a:ln>
              <a:noFill/>
            </a:ln>
          </p:spPr>
        </p:pic>
      </p:grpSp>
      <p:sp>
        <p:nvSpPr>
          <p:cNvPr id="232" name="Google Shape;232;p24"/>
          <p:cNvSpPr txBox="1"/>
          <p:nvPr/>
        </p:nvSpPr>
        <p:spPr>
          <a:xfrm>
            <a:off x="1838850" y="3511485"/>
            <a:ext cx="1566000" cy="3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rPr>
              <a:t>(Henderson et al., 2020)</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2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24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4294967295" type="title"/>
          </p:nvPr>
        </p:nvSpPr>
        <p:spPr>
          <a:xfrm>
            <a:off x="100" y="120375"/>
            <a:ext cx="9144000" cy="6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Our Goal</a:t>
            </a:r>
            <a:endParaRPr/>
          </a:p>
        </p:txBody>
      </p:sp>
      <p:sp>
        <p:nvSpPr>
          <p:cNvPr id="238" name="Google Shape;23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25"/>
          <p:cNvSpPr txBox="1"/>
          <p:nvPr/>
        </p:nvSpPr>
        <p:spPr>
          <a:xfrm>
            <a:off x="919750" y="2011225"/>
            <a:ext cx="7304700" cy="11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highlight>
                  <a:srgbClr val="FFFFFF"/>
                </a:highlight>
              </a:rPr>
              <a:t>Study </a:t>
            </a:r>
            <a:r>
              <a:rPr b="1" lang="en-US" sz="2000">
                <a:highlight>
                  <a:srgbClr val="FFFFFF"/>
                </a:highlight>
              </a:rPr>
              <a:t>inaccuracies</a:t>
            </a:r>
            <a:r>
              <a:rPr lang="en-US" sz="2000">
                <a:highlight>
                  <a:srgbClr val="FFFFFF"/>
                </a:highlight>
              </a:rPr>
              <a:t> in current software-based estimations by comparing with a </a:t>
            </a:r>
            <a:r>
              <a:rPr b="1" lang="en-US" sz="2000">
                <a:highlight>
                  <a:srgbClr val="FFFFFF"/>
                </a:highlight>
              </a:rPr>
              <a:t>hardware-based</a:t>
            </a:r>
            <a:r>
              <a:rPr lang="en-US" sz="2000">
                <a:highlight>
                  <a:srgbClr val="FFFFFF"/>
                </a:highlight>
              </a:rPr>
              <a:t> measurement method</a:t>
            </a:r>
            <a:endParaRPr sz="2000">
              <a:highlight>
                <a:srgbClr val="FFFFFF"/>
              </a:highlight>
            </a:endParaRPr>
          </a:p>
        </p:txBody>
      </p:sp>
      <p:pic>
        <p:nvPicPr>
          <p:cNvPr id="240" name="Google Shape;240;p25"/>
          <p:cNvPicPr preferRelativeResize="0"/>
          <p:nvPr/>
        </p:nvPicPr>
        <p:blipFill rotWithShape="1">
          <a:blip r:embed="rId3">
            <a:alphaModFix amt="15000"/>
          </a:blip>
          <a:srcRect b="0" l="0" r="0" t="0"/>
          <a:stretch/>
        </p:blipFill>
        <p:spPr>
          <a:xfrm>
            <a:off x="3214675" y="1324327"/>
            <a:ext cx="2522295" cy="2415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448FD3"/>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