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0" r:id="rId2"/>
  </p:sldMasterIdLst>
  <p:notesMasterIdLst>
    <p:notesMasterId r:id="rId16"/>
  </p:notesMasterIdLst>
  <p:sldIdLst>
    <p:sldId id="307" r:id="rId3"/>
    <p:sldId id="264" r:id="rId4"/>
    <p:sldId id="269" r:id="rId5"/>
    <p:sldId id="270" r:id="rId6"/>
    <p:sldId id="272" r:id="rId7"/>
    <p:sldId id="273" r:id="rId8"/>
    <p:sldId id="295" r:id="rId9"/>
    <p:sldId id="275" r:id="rId10"/>
    <p:sldId id="274" r:id="rId11"/>
    <p:sldId id="276" r:id="rId12"/>
    <p:sldId id="277" r:id="rId13"/>
    <p:sldId id="278" r:id="rId14"/>
    <p:sldId id="29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85A"/>
    <a:srgbClr val="4B2E83"/>
    <a:srgbClr val="000000"/>
    <a:srgbClr val="4B30A0"/>
    <a:srgbClr val="33006F"/>
    <a:srgbClr val="004C98"/>
    <a:srgbClr val="FF8E35"/>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BC66C9-AFF8-B147-94E0-11BB3BCED7E7}" v="32" dt="2024-04-15T00:36:02.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25"/>
    <p:restoredTop sz="96327"/>
  </p:normalViewPr>
  <p:slideViewPr>
    <p:cSldViewPr snapToGrid="0">
      <p:cViewPr varScale="1">
        <p:scale>
          <a:sx n="119" d="100"/>
          <a:sy n="119" d="100"/>
        </p:scale>
        <p:origin x="1104" y="18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93" d="100"/>
          <a:sy n="93" d="100"/>
        </p:scale>
        <p:origin x="3784"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E55F7-3828-5D46-AA8A-B2708D5B89A9}" type="datetimeFigureOut">
              <a:rPr lang="en-US" smtClean="0"/>
              <a:t>4/16/24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C08A06-5D40-6047-A8C6-47DB47E2496E}" type="slidenum">
              <a:rPr lang="en-US" smtClean="0"/>
              <a:t>‹#›</a:t>
            </a:fld>
            <a:endParaRPr lang="en-US"/>
          </a:p>
        </p:txBody>
      </p:sp>
    </p:spTree>
    <p:extLst>
      <p:ext uri="{BB962C8B-B14F-4D97-AF65-F5344CB8AC3E}">
        <p14:creationId xmlns:p14="http://schemas.microsoft.com/office/powerpoint/2010/main" val="2973077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I’m Qingqing Cao, I’m currently a research scientist at Apple AIML, this work was done at University of Washington. I’m happy to talk about BTR, xxx</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90D963-4AF0-4848-836C-2CA2B1EAA0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172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 BTR and baseline models on 5 knowledge intensive NLP tasks, measure their task accuracy and inference throughput and disk storage</a:t>
            </a:r>
          </a:p>
          <a:p>
            <a:endParaRPr lang="en-US" dirty="0"/>
          </a:p>
          <a:p>
            <a:r>
              <a:rPr lang="en-US" dirty="0"/>
              <a:t>We compare with 5 different baselines, we implement BTR over Atlas model, which is a state-of-the-art </a:t>
            </a:r>
            <a:r>
              <a:rPr lang="en-US" dirty="0" err="1"/>
              <a:t>FiD</a:t>
            </a:r>
            <a:r>
              <a:rPr lang="en-US" dirty="0"/>
              <a:t> style retrieval-augmented language model.</a:t>
            </a:r>
          </a:p>
          <a:p>
            <a:r>
              <a:rPr lang="en-US" dirty="0"/>
              <a:t>All the models use the same retrieval since our focus is on the reader model. For Atlas, the reader model is T5,</a:t>
            </a:r>
          </a:p>
          <a:p>
            <a:r>
              <a:rPr lang="en-US" dirty="0"/>
              <a:t> </a:t>
            </a:r>
          </a:p>
          <a:p>
            <a:r>
              <a:rPr lang="en-US" dirty="0"/>
              <a:t>Atlas-Q is a quantized version of Atlas, </a:t>
            </a:r>
            <a:r>
              <a:rPr lang="en-US" dirty="0" err="1"/>
              <a:t>DensePhrase</a:t>
            </a:r>
            <a:r>
              <a:rPr lang="en-US" dirty="0"/>
              <a:t> c</a:t>
            </a:r>
            <a:r>
              <a:rPr lang="en-US" b="0" i="0" dirty="0">
                <a:effectLst/>
                <a:latin typeface="Arial" panose="020B0604020202020204" pitchFamily="34" charset="0"/>
              </a:rPr>
              <a:t>reates dense phrase representations of passages. It retrieves</a:t>
            </a:r>
            <a:br>
              <a:rPr lang="en-US" dirty="0"/>
            </a:br>
            <a:r>
              <a:rPr lang="en-US" b="0" i="0" dirty="0">
                <a:effectLst/>
                <a:latin typeface="Arial" panose="020B0604020202020204" pitchFamily="34" charset="0"/>
              </a:rPr>
              <a:t>answers from the phrase index without using the retrieve-and-read pipeline. </a:t>
            </a:r>
            <a:endParaRPr lang="en-US" dirty="0"/>
          </a:p>
          <a:p>
            <a:endParaRPr lang="en-US" dirty="0"/>
          </a:p>
          <a:p>
            <a:r>
              <a:rPr lang="en-US" dirty="0" err="1"/>
              <a:t>DeFormer</a:t>
            </a:r>
            <a:r>
              <a:rPr lang="en-US" dirty="0"/>
              <a:t> is a simplified version of BTR without binarization , offline and runtime token compression</a:t>
            </a:r>
          </a:p>
          <a:p>
            <a:endParaRPr lang="en-US" dirty="0"/>
          </a:p>
          <a:p>
            <a:r>
              <a:rPr lang="en-US" dirty="0"/>
              <a:t>LLaMA2-7b is a recent large generative language model, we finetune using </a:t>
            </a:r>
            <a:r>
              <a:rPr lang="en-US" dirty="0" err="1"/>
              <a:t>LoRA</a:t>
            </a:r>
            <a:r>
              <a:rPr lang="en-US" dirty="0"/>
              <a:t> adapter</a:t>
            </a:r>
          </a:p>
        </p:txBody>
      </p:sp>
      <p:sp>
        <p:nvSpPr>
          <p:cNvPr id="4" name="Slide Number Placeholder 3"/>
          <p:cNvSpPr>
            <a:spLocks noGrp="1"/>
          </p:cNvSpPr>
          <p:nvPr>
            <p:ph type="sldNum" sz="quarter" idx="5"/>
          </p:nvPr>
        </p:nvSpPr>
        <p:spPr/>
        <p:txBody>
          <a:bodyPr/>
          <a:lstStyle/>
          <a:p>
            <a:fld id="{6CC08A06-5D40-6047-A8C6-47DB47E2496E}" type="slidenum">
              <a:rPr lang="en-US" smtClean="0"/>
              <a:t>10</a:t>
            </a:fld>
            <a:endParaRPr lang="en-US"/>
          </a:p>
        </p:txBody>
      </p:sp>
    </p:spTree>
    <p:extLst>
      <p:ext uri="{BB962C8B-B14F-4D97-AF65-F5344CB8AC3E}">
        <p14:creationId xmlns:p14="http://schemas.microsoft.com/office/powerpoint/2010/main" val="3144614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time limit, I’ll show the key results on the Natural Questions open QA dataset.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a:t>
            </a:r>
            <a:r>
              <a:rPr lang="en-US" dirty="0" err="1"/>
              <a:t>figure,Y</a:t>
            </a:r>
            <a:r>
              <a:rPr lang="en-US" dirty="0"/>
              <a:t> axis is accuracy, x axis is throughput, we use circle area to show storage size (log scale), so the top right smaller circle is better. As you can see, BTR BTR achieves over </a:t>
            </a:r>
            <a:r>
              <a:rPr lang="en-US" b="1" dirty="0"/>
              <a:t>3x speedup </a:t>
            </a:r>
            <a:r>
              <a:rPr lang="en-US" dirty="0"/>
              <a:t>compared to baselines (Atlas) and provides </a:t>
            </a:r>
            <a:r>
              <a:rPr lang="en-US" b="1" dirty="0"/>
              <a:t>&gt;100x reduction </a:t>
            </a:r>
            <a:r>
              <a:rPr lang="en-US" dirty="0"/>
              <a:t>in storage (compared to </a:t>
            </a:r>
            <a:r>
              <a:rPr lang="en-US" dirty="0" err="1"/>
              <a:t>DeFormer</a:t>
            </a:r>
            <a:r>
              <a:rPr lang="en-US" dirty="0"/>
              <a:t>)</a:t>
            </a:r>
          </a:p>
          <a:p>
            <a:endParaRPr lang="en-US" dirty="0"/>
          </a:p>
          <a:p>
            <a:endParaRPr lang="en-US" dirty="0"/>
          </a:p>
          <a:p>
            <a:r>
              <a:rPr lang="en-US" dirty="0" err="1"/>
              <a:t>LLaMa</a:t>
            </a:r>
            <a:r>
              <a:rPr lang="en-US" dirty="0"/>
              <a:t> and </a:t>
            </a:r>
            <a:r>
              <a:rPr lang="en-US" dirty="0" err="1"/>
              <a:t>DensePhrase</a:t>
            </a:r>
            <a:r>
              <a:rPr lang="en-US" dirty="0"/>
              <a:t> are much lower in accuracy thought their storage or speed is more better</a:t>
            </a:r>
          </a:p>
          <a:p>
            <a:endParaRPr lang="en-US" dirty="0"/>
          </a:p>
          <a:p>
            <a:r>
              <a:rPr lang="en-US" dirty="0"/>
              <a:t>I also want to mention that BTR for larger model, can achieve 4x speedup </a:t>
            </a:r>
          </a:p>
          <a:p>
            <a:r>
              <a:rPr lang="en-US" dirty="0"/>
              <a:t>Feel free to checkout our paper for more results</a:t>
            </a:r>
          </a:p>
          <a:p>
            <a:endParaRPr lang="en-US" dirty="0"/>
          </a:p>
          <a:p>
            <a:endParaRPr lang="en-US" dirty="0"/>
          </a:p>
        </p:txBody>
      </p:sp>
      <p:sp>
        <p:nvSpPr>
          <p:cNvPr id="4" name="Slide Number Placeholder 3"/>
          <p:cNvSpPr>
            <a:spLocks noGrp="1"/>
          </p:cNvSpPr>
          <p:nvPr>
            <p:ph type="sldNum" sz="quarter" idx="5"/>
          </p:nvPr>
        </p:nvSpPr>
        <p:spPr/>
        <p:txBody>
          <a:bodyPr/>
          <a:lstStyle/>
          <a:p>
            <a:fld id="{6CC08A06-5D40-6047-A8C6-47DB47E2496E}" type="slidenum">
              <a:rPr lang="en-US" smtClean="0"/>
              <a:t>11</a:t>
            </a:fld>
            <a:endParaRPr lang="en-US"/>
          </a:p>
        </p:txBody>
      </p:sp>
    </p:spTree>
    <p:extLst>
      <p:ext uri="{BB962C8B-B14F-4D97-AF65-F5344CB8AC3E}">
        <p14:creationId xmlns:p14="http://schemas.microsoft.com/office/powerpoint/2010/main" val="1843657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 effects of each technique in BTR?</a:t>
            </a:r>
          </a:p>
          <a:p>
            <a:endParaRPr lang="en-US" dirty="0"/>
          </a:p>
          <a:p>
            <a:r>
              <a:rPr lang="en-US" dirty="0"/>
              <a:t>This table presents the accuracy versus throughput and storage tradeoffs</a:t>
            </a:r>
          </a:p>
          <a:p>
            <a:r>
              <a:rPr lang="en-US" dirty="0"/>
              <a:t>We ablate efficiency and accuracy components in BTR,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BTR efficiency gains (improved throughput and reduced storage) mainly come from cacheable binary representations.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the efficiency techniques cause some accuracy drops, but BTR training techniques are able to recover most of the accuracy loss</a:t>
            </a:r>
          </a:p>
          <a:p>
            <a:endParaRPr lang="en-US" dirty="0"/>
          </a:p>
        </p:txBody>
      </p:sp>
      <p:sp>
        <p:nvSpPr>
          <p:cNvPr id="4" name="Slide Number Placeholder 3"/>
          <p:cNvSpPr>
            <a:spLocks noGrp="1"/>
          </p:cNvSpPr>
          <p:nvPr>
            <p:ph type="sldNum" sz="quarter" idx="5"/>
          </p:nvPr>
        </p:nvSpPr>
        <p:spPr/>
        <p:txBody>
          <a:bodyPr/>
          <a:lstStyle/>
          <a:p>
            <a:fld id="{6CC08A06-5D40-6047-A8C6-47DB47E2496E}" type="slidenum">
              <a:rPr lang="en-US" smtClean="0"/>
              <a:t>12</a:t>
            </a:fld>
            <a:endParaRPr lang="en-US"/>
          </a:p>
        </p:txBody>
      </p:sp>
    </p:spTree>
    <p:extLst>
      <p:ext uri="{BB962C8B-B14F-4D97-AF65-F5344CB8AC3E}">
        <p14:creationId xmlns:p14="http://schemas.microsoft.com/office/powerpoint/2010/main" val="1948295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summary, </a:t>
            </a:r>
            <a:r>
              <a:rPr lang="en-US" sz="1200" dirty="0"/>
              <a:t>We design BTR, </a:t>
            </a:r>
            <a:r>
              <a:rPr lang="en-US" sz="1200" b="1" dirty="0"/>
              <a:t>cacheable and calibrated binary token representations </a:t>
            </a:r>
            <a:r>
              <a:rPr lang="en-US" sz="1200" dirty="0"/>
              <a:t>to improve the inference efficiency of retrieval LMs,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BTR achieves over </a:t>
            </a:r>
            <a:r>
              <a:rPr lang="en-US" sz="1200" b="1" dirty="0"/>
              <a:t>3-4x</a:t>
            </a:r>
            <a:r>
              <a:rPr lang="en-US" sz="1200" dirty="0"/>
              <a:t> inference speedup, reduces storage by over </a:t>
            </a:r>
            <a:r>
              <a:rPr lang="en-US" sz="1200" b="1" dirty="0"/>
              <a:t>100x</a:t>
            </a:r>
            <a:r>
              <a:rPr lang="en-US" sz="1200" dirty="0"/>
              <a:t> while maintaining task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Lastly, I want to highlight that </a:t>
            </a:r>
            <a:r>
              <a:rPr lang="en-US" dirty="0"/>
              <a:t>Binary representations could potentially </a:t>
            </a:r>
            <a:r>
              <a:rPr lang="en-US" b="1" dirty="0"/>
              <a:t>supercharge on-device LMs</a:t>
            </a:r>
            <a:r>
              <a:rPr lang="en-US" dirty="0"/>
              <a:t>, especially for personalized tasks that require storing local knowledge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6CC08A06-5D40-6047-A8C6-47DB47E2496E}" type="slidenum">
              <a:rPr lang="en-US" smtClean="0"/>
              <a:t>13</a:t>
            </a:fld>
            <a:endParaRPr lang="en-US"/>
          </a:p>
        </p:txBody>
      </p:sp>
    </p:spTree>
    <p:extLst>
      <p:ext uri="{BB962C8B-B14F-4D97-AF65-F5344CB8AC3E}">
        <p14:creationId xmlns:p14="http://schemas.microsoft.com/office/powerpoint/2010/main" val="608944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know, large language models like </a:t>
            </a:r>
            <a:r>
              <a:rPr lang="en-US" dirty="0" err="1"/>
              <a:t>ChatGPT</a:t>
            </a:r>
            <a:r>
              <a:rPr lang="en-US" dirty="0"/>
              <a:t> still has issues like hallucination, retrieval-augmented LMs can help address the issue by relying on external evidence document data. </a:t>
            </a:r>
          </a:p>
          <a:p>
            <a:endParaRPr lang="en-US" dirty="0"/>
          </a:p>
        </p:txBody>
      </p:sp>
      <p:sp>
        <p:nvSpPr>
          <p:cNvPr id="4" name="Slide Number Placeholder 3"/>
          <p:cNvSpPr>
            <a:spLocks noGrp="1"/>
          </p:cNvSpPr>
          <p:nvPr>
            <p:ph type="sldNum" sz="quarter" idx="5"/>
          </p:nvPr>
        </p:nvSpPr>
        <p:spPr/>
        <p:txBody>
          <a:bodyPr/>
          <a:lstStyle/>
          <a:p>
            <a:fld id="{6CC08A06-5D40-6047-A8C6-47DB47E2496E}" type="slidenum">
              <a:rPr lang="en-US" smtClean="0"/>
              <a:t>2</a:t>
            </a:fld>
            <a:endParaRPr lang="en-US"/>
          </a:p>
        </p:txBody>
      </p:sp>
    </p:spTree>
    <p:extLst>
      <p:ext uri="{BB962C8B-B14F-4D97-AF65-F5344CB8AC3E}">
        <p14:creationId xmlns:p14="http://schemas.microsoft.com/office/powerpoint/2010/main" val="2009613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problem is that running retrieval language models is slow and not practical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how retrieval augmented language model works, given a query, it uses a retriever to find relevant evidence passages from external corpus like Wikipedia, a reader model, for example a large language model, processes the retrieved passages together with query to produce answers. Using retrieved passages help reduce hallucinated information.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figure shows a state-of-the-art reader architecture called fusion in decoder (or </a:t>
            </a:r>
            <a:r>
              <a:rPr lang="en-US" dirty="0" err="1"/>
              <a:t>FiD</a:t>
            </a:r>
            <a:r>
              <a:rPr lang="en-US" dirty="0"/>
              <a:t>), which encodes query passages in parallel and fuse their encoded representations in the decoder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w the problem is that there are many input passages, they lead to long sequences and makes the reader encoding slow,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Existing solutions precompute passage representations to reduce encoding computation, but they require huge costs to store the precomputed  representations</a:t>
            </a:r>
          </a:p>
        </p:txBody>
      </p:sp>
      <p:sp>
        <p:nvSpPr>
          <p:cNvPr id="4" name="Slide Number Placeholder 3"/>
          <p:cNvSpPr>
            <a:spLocks noGrp="1"/>
          </p:cNvSpPr>
          <p:nvPr>
            <p:ph type="sldNum" sz="quarter" idx="5"/>
          </p:nvPr>
        </p:nvSpPr>
        <p:spPr/>
        <p:txBody>
          <a:bodyPr/>
          <a:lstStyle/>
          <a:p>
            <a:fld id="{6CC08A06-5D40-6047-A8C6-47DB47E2496E}" type="slidenum">
              <a:rPr lang="en-US" smtClean="0"/>
              <a:t>3</a:t>
            </a:fld>
            <a:endParaRPr lang="en-US"/>
          </a:p>
        </p:txBody>
      </p:sp>
    </p:spTree>
    <p:extLst>
      <p:ext uri="{BB962C8B-B14F-4D97-AF65-F5344CB8AC3E}">
        <p14:creationId xmlns:p14="http://schemas.microsoft.com/office/powerpoint/2010/main" val="3325748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develop a system called BTR, which means binary token representations for the passages, to improve the storage as well as inference speed.</a:t>
            </a:r>
          </a:p>
          <a:p>
            <a:endParaRPr lang="en-US" dirty="0"/>
          </a:p>
          <a:p>
            <a:endParaRPr lang="en-US" dirty="0"/>
          </a:p>
          <a:p>
            <a:r>
              <a:rPr lang="en-US" dirty="0"/>
              <a:t>Here, let me describe how BTR works, the key idea is that we create cacheable binary token representations for the passages via decomposition and calibrated binarization</a:t>
            </a:r>
          </a:p>
          <a:p>
            <a:endParaRPr lang="en-US" dirty="0"/>
          </a:p>
          <a:p>
            <a:r>
              <a:rPr lang="en-US" dirty="0"/>
              <a:t>Decomposition breaks down the passage and query encoding the reader encoder layers, allowing us to precompute passages and cache them for runtime use</a:t>
            </a:r>
          </a:p>
          <a:p>
            <a:r>
              <a:rPr lang="en-US" dirty="0"/>
              <a:t>calibrated binarization builds effective and compact binary representations that incur small storage footprint</a:t>
            </a:r>
          </a:p>
          <a:p>
            <a:endParaRPr lang="en-US" dirty="0"/>
          </a:p>
          <a:p>
            <a:r>
              <a:rPr lang="en-US" dirty="0"/>
              <a:t>Then, we design offline token compression algorithm to remove redundant information in those binary representations and further reduce storage costs.</a:t>
            </a:r>
          </a:p>
          <a:p>
            <a:endParaRPr lang="en-US" dirty="0"/>
          </a:p>
          <a:p>
            <a:r>
              <a:rPr lang="en-US" dirty="0"/>
              <a:t>Additionally, we develop runtime compression techniques to further speedup reader inference.</a:t>
            </a:r>
          </a:p>
          <a:p>
            <a:endParaRPr lang="en-US" dirty="0"/>
          </a:p>
          <a:p>
            <a:r>
              <a:rPr lang="en-US" dirty="0"/>
              <a:t>Now, let’s look up each of these techniques</a:t>
            </a:r>
          </a:p>
        </p:txBody>
      </p:sp>
      <p:sp>
        <p:nvSpPr>
          <p:cNvPr id="4" name="Slide Number Placeholder 3"/>
          <p:cNvSpPr>
            <a:spLocks noGrp="1"/>
          </p:cNvSpPr>
          <p:nvPr>
            <p:ph type="sldNum" sz="quarter" idx="5"/>
          </p:nvPr>
        </p:nvSpPr>
        <p:spPr/>
        <p:txBody>
          <a:bodyPr/>
          <a:lstStyle/>
          <a:p>
            <a:fld id="{6CC08A06-5D40-6047-A8C6-47DB47E2496E}" type="slidenum">
              <a:rPr lang="en-US" smtClean="0"/>
              <a:t>4</a:t>
            </a:fld>
            <a:endParaRPr lang="en-US"/>
          </a:p>
        </p:txBody>
      </p:sp>
    </p:spTree>
    <p:extLst>
      <p:ext uri="{BB962C8B-B14F-4D97-AF65-F5344CB8AC3E}">
        <p14:creationId xmlns:p14="http://schemas.microsoft.com/office/powerpoint/2010/main" val="4198815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how do we build cacheable passage representations</a:t>
            </a:r>
          </a:p>
          <a:p>
            <a:endParaRPr lang="en-US" dirty="0"/>
          </a:p>
          <a:p>
            <a:r>
              <a:rPr lang="en-US" dirty="0"/>
              <a:t>Give query and passages, inside the encoder, we decompose the query and passage encoding in the lower layers up to layer k, now since there is no dependency between passage and query, we can precompute passages offline,</a:t>
            </a:r>
          </a:p>
          <a:p>
            <a:endParaRPr lang="en-US" dirty="0"/>
          </a:p>
          <a:p>
            <a:r>
              <a:rPr lang="en-US" dirty="0"/>
              <a:t>for passage part, we apply the binarization to create 1-bit vectors for the passage tokens, i.e., binary token representations, we save the representations to key value store and look them during runtime, then join their representations with query representations from upper layer k+1</a:t>
            </a:r>
          </a:p>
          <a:p>
            <a:endParaRPr lang="en-US" dirty="0"/>
          </a:p>
          <a:p>
            <a:r>
              <a:rPr lang="en-US" dirty="0"/>
              <a:t>The decomposition technique comes from my earlier work </a:t>
            </a:r>
            <a:r>
              <a:rPr lang="en-US" dirty="0" err="1"/>
              <a:t>DeFormer</a:t>
            </a:r>
            <a:r>
              <a:rPr lang="en-US" dirty="0"/>
              <a:t>, but the key difference is that we apply binarization over passage representations, which is non-trivia</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CC08A06-5D40-6047-A8C6-47DB47E2496E}" type="slidenum">
              <a:rPr lang="en-US" smtClean="0"/>
              <a:t>5</a:t>
            </a:fld>
            <a:endParaRPr lang="en-US"/>
          </a:p>
        </p:txBody>
      </p:sp>
    </p:spTree>
    <p:extLst>
      <p:ext uri="{BB962C8B-B14F-4D97-AF65-F5344CB8AC3E}">
        <p14:creationId xmlns:p14="http://schemas.microsoft.com/office/powerpoint/2010/main" val="574775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binarization is done via the sign hashing function, which maps float values to -1 and 1, we use the differentiable tanh to approx. sign</a:t>
            </a:r>
          </a:p>
          <a:p>
            <a:endParaRPr lang="en-US" dirty="0"/>
          </a:p>
          <a:p>
            <a:r>
              <a:rPr lang="en-US" dirty="0"/>
              <a:t>The key question here is how should we apply the binarization</a:t>
            </a:r>
          </a:p>
          <a:p>
            <a:endParaRPr lang="en-US" dirty="0"/>
          </a:p>
          <a:p>
            <a:r>
              <a:rPr lang="en-US" dirty="0"/>
              <a:t>One naïve solution is to directly binarize the passage representations (or </a:t>
            </a:r>
            <a:r>
              <a:rPr lang="en-US" dirty="0" err="1"/>
              <a:t>hiddens</a:t>
            </a:r>
            <a:r>
              <a:rPr lang="en-US" dirty="0"/>
              <a:t> states) after the transformer layer, but this does not work, because we observe the hidden states often have large-scale values such as over 500 or &lt; -500, which collapse tanh into -1 and +1 quickly during training, resulting in low quality representations </a:t>
            </a:r>
          </a:p>
          <a:p>
            <a:endParaRPr lang="en-US" dirty="0"/>
          </a:p>
          <a:p>
            <a:r>
              <a:rPr lang="en-US" dirty="0"/>
              <a:t>So, we address this challenge by introducing calibrated binarization, it has two steps, first we apply binarization after the </a:t>
            </a:r>
            <a:r>
              <a:rPr lang="en-US" dirty="0" err="1"/>
              <a:t>layernorm</a:t>
            </a:r>
            <a:r>
              <a:rPr lang="en-US" dirty="0"/>
              <a:t>, which provides normalized values and avoid the scale issue, then we save the variance of representation, which is important to recover the representations to correct </a:t>
            </a:r>
            <a:r>
              <a:rPr lang="en-US" dirty="0" err="1"/>
              <a:t>scal</a:t>
            </a:r>
            <a:r>
              <a:rPr lang="en-US" dirty="0"/>
              <a:t>(by dividing the product of </a:t>
            </a:r>
            <a:r>
              <a:rPr lang="en-US" dirty="0" err="1"/>
              <a:t>layernorm</a:t>
            </a:r>
            <a:r>
              <a:rPr lang="en-US" dirty="0"/>
              <a:t> weights and the variance)</a:t>
            </a:r>
          </a:p>
          <a:p>
            <a:endParaRPr lang="en-US" dirty="0"/>
          </a:p>
          <a:p>
            <a:r>
              <a:rPr lang="en-US" dirty="0"/>
              <a:t> </a:t>
            </a:r>
          </a:p>
        </p:txBody>
      </p:sp>
      <p:sp>
        <p:nvSpPr>
          <p:cNvPr id="4" name="Slide Number Placeholder 3"/>
          <p:cNvSpPr>
            <a:spLocks noGrp="1"/>
          </p:cNvSpPr>
          <p:nvPr>
            <p:ph type="sldNum" sz="quarter" idx="5"/>
          </p:nvPr>
        </p:nvSpPr>
        <p:spPr/>
        <p:txBody>
          <a:bodyPr/>
          <a:lstStyle/>
          <a:p>
            <a:fld id="{6CC08A06-5D40-6047-A8C6-47DB47E2496E}" type="slidenum">
              <a:rPr lang="en-US" smtClean="0"/>
              <a:t>6</a:t>
            </a:fld>
            <a:endParaRPr lang="en-US"/>
          </a:p>
        </p:txBody>
      </p:sp>
    </p:spTree>
    <p:extLst>
      <p:ext uri="{BB962C8B-B14F-4D97-AF65-F5344CB8AC3E}">
        <p14:creationId xmlns:p14="http://schemas.microsoft.com/office/powerpoint/2010/main" val="3138071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calibrated binarization, the passage representations still have context redundancy, this provide us opportunity to further compress them and improve storage efficiency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context redundancy basically means, </a:t>
            </a:r>
            <a:r>
              <a:rPr lang="en-US" sz="1200" dirty="0"/>
              <a:t>each token can occur millions or billions of times in different contexts (passages) but many have similar semantic information </a:t>
            </a:r>
          </a:p>
          <a:p>
            <a:r>
              <a:rPr lang="en-US" dirty="0"/>
              <a:t>For example, the word or token cold, have different meanings (temperature, symptom or unfriendly) in different contexts, but their contextualized representations won’t vary too much for each meaning, </a:t>
            </a:r>
          </a:p>
          <a:p>
            <a:endParaRPr lang="en-US" dirty="0"/>
          </a:p>
          <a:p>
            <a:r>
              <a:rPr lang="en-US" dirty="0"/>
              <a:t>Based on this fact, we design a compression algorithm, the idea is to merge some percentage of the binary token representations according to their </a:t>
            </a:r>
            <a:r>
              <a:rPr lang="en-US" sz="1200" dirty="0"/>
              <a:t>semantic similarity measured by Hamming distance</a:t>
            </a:r>
            <a:endParaRPr lang="en-US" dirty="0"/>
          </a:p>
        </p:txBody>
      </p:sp>
      <p:sp>
        <p:nvSpPr>
          <p:cNvPr id="4" name="Slide Number Placeholder 3"/>
          <p:cNvSpPr>
            <a:spLocks noGrp="1"/>
          </p:cNvSpPr>
          <p:nvPr>
            <p:ph type="sldNum" sz="quarter" idx="5"/>
          </p:nvPr>
        </p:nvSpPr>
        <p:spPr/>
        <p:txBody>
          <a:bodyPr/>
          <a:lstStyle/>
          <a:p>
            <a:fld id="{6CC08A06-5D40-6047-A8C6-47DB47E2496E}" type="slidenum">
              <a:rPr lang="en-US" smtClean="0"/>
              <a:t>7</a:t>
            </a:fld>
            <a:endParaRPr lang="en-US"/>
          </a:p>
        </p:txBody>
      </p:sp>
    </p:spTree>
    <p:extLst>
      <p:ext uri="{BB962C8B-B14F-4D97-AF65-F5344CB8AC3E}">
        <p14:creationId xmlns:p14="http://schemas.microsoft.com/office/powerpoint/2010/main" val="99959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 introducing cacheable binary token representations does cause accuracy loss for downstream tasks because we do lose information in the passages </a:t>
            </a:r>
          </a:p>
          <a:p>
            <a:endParaRPr lang="en-US" dirty="0"/>
          </a:p>
          <a:p>
            <a:r>
              <a:rPr lang="en-US" dirty="0"/>
              <a:t>Now let’s look at how we train BTR to reduce such accuracy loss, the training has three steps</a:t>
            </a:r>
          </a:p>
          <a:p>
            <a:endParaRPr lang="en-US" dirty="0"/>
          </a:p>
          <a:p>
            <a:r>
              <a:rPr lang="en-US" dirty="0"/>
              <a:t>First, we </a:t>
            </a:r>
            <a:r>
              <a:rPr lang="en-US" sz="1200" dirty="0"/>
              <a:t>train a reader model without any decomposition or binarization, then train a decomposed model (without binarization) with the step1 model as teacher,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and we develop a new distillation technique called </a:t>
            </a:r>
            <a:r>
              <a:rPr lang="en-US" sz="1200" b="0" dirty="0"/>
              <a:t>query-aware passage token distillation to transfer the passage information without relying on query (because remember in the lower encoder layers, we no longer have access to  query representations), the idea is simple, we </a:t>
            </a:r>
            <a:r>
              <a:rPr lang="en-US" sz="1200" dirty="0"/>
              <a:t>distill top-k passage tokens that are most relevant to the query</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the third step, </a:t>
            </a:r>
            <a:r>
              <a:rPr lang="en-US" sz="1200" dirty="0"/>
              <a:t>train the decomposed reader with binarization, and add a </a:t>
            </a:r>
            <a:r>
              <a:rPr lang="en-US" sz="1200" b="1" dirty="0"/>
              <a:t>passage representation recovery </a:t>
            </a:r>
            <a:r>
              <a:rPr lang="en-US" sz="1200" dirty="0"/>
              <a:t>loss to maintain semantic information, we use continuous passage vectors (before binarization) to supervise the linearly projected binary vectors, such that the binary vectors are linearly related to the original continuous passage vectors  and retain much information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b="0" dirty="0"/>
          </a:p>
        </p:txBody>
      </p:sp>
      <p:sp>
        <p:nvSpPr>
          <p:cNvPr id="4" name="Slide Number Placeholder 3"/>
          <p:cNvSpPr>
            <a:spLocks noGrp="1"/>
          </p:cNvSpPr>
          <p:nvPr>
            <p:ph type="sldNum" sz="quarter" idx="5"/>
          </p:nvPr>
        </p:nvSpPr>
        <p:spPr/>
        <p:txBody>
          <a:bodyPr/>
          <a:lstStyle/>
          <a:p>
            <a:fld id="{6CC08A06-5D40-6047-A8C6-47DB47E2496E}" type="slidenum">
              <a:rPr lang="en-US" smtClean="0"/>
              <a:t>8</a:t>
            </a:fld>
            <a:endParaRPr lang="en-US"/>
          </a:p>
        </p:txBody>
      </p:sp>
    </p:spTree>
    <p:extLst>
      <p:ext uri="{BB962C8B-B14F-4D97-AF65-F5344CB8AC3E}">
        <p14:creationId xmlns:p14="http://schemas.microsoft.com/office/powerpoint/2010/main" val="1831868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F8F8F2"/>
                </a:solidFill>
                <a:effectLst/>
                <a:latin typeface="FiraCode-Retina" pitchFamily="49" charset="0"/>
              </a:rPr>
              <a:t>Regarding to BTR inference, we additionally design runtime token compression</a:t>
            </a:r>
          </a:p>
          <a:p>
            <a:r>
              <a:rPr lang="en-US" b="0" dirty="0">
                <a:solidFill>
                  <a:srgbClr val="F8F8F2"/>
                </a:solidFill>
                <a:effectLst/>
                <a:latin typeface="FiraCode-Retina" pitchFamily="49" charset="0"/>
              </a:rPr>
              <a:t>to speed up the reader model. </a:t>
            </a:r>
          </a:p>
          <a:p>
            <a:br>
              <a:rPr lang="en-US" b="0" dirty="0">
                <a:solidFill>
                  <a:srgbClr val="F8F8F2"/>
                </a:solidFill>
                <a:effectLst/>
                <a:latin typeface="FiraCode-Retina" pitchFamily="49" charset="0"/>
              </a:rPr>
            </a:br>
            <a:r>
              <a:rPr lang="en-US" b="0" dirty="0">
                <a:solidFill>
                  <a:srgbClr val="F8F8F2"/>
                </a:solidFill>
                <a:effectLst/>
                <a:latin typeface="FiraCode-Retina" pitchFamily="49" charset="0"/>
              </a:rPr>
              <a:t>The runtime compression happens in both the upper layers of the encoder and the entire decoder. </a:t>
            </a:r>
          </a:p>
          <a:p>
            <a:br>
              <a:rPr lang="en-US" b="0" dirty="0">
                <a:solidFill>
                  <a:srgbClr val="F8F8F2"/>
                </a:solidFill>
                <a:effectLst/>
                <a:latin typeface="FiraCode-Retina" pitchFamily="49" charset="0"/>
              </a:rPr>
            </a:br>
            <a:r>
              <a:rPr lang="en-US" b="0" dirty="0">
                <a:solidFill>
                  <a:srgbClr val="F8F8F2"/>
                </a:solidFill>
                <a:effectLst/>
                <a:latin typeface="FiraCode-Retina" pitchFamily="49" charset="0"/>
              </a:rPr>
              <a:t>In the encoder, we make it intra-passage token compression, because it reduces redundant information in each passage in the encoder. </a:t>
            </a:r>
          </a:p>
          <a:p>
            <a:br>
              <a:rPr lang="en-US" b="0" dirty="0">
                <a:solidFill>
                  <a:srgbClr val="F8F8F2"/>
                </a:solidFill>
                <a:effectLst/>
                <a:latin typeface="FiraCode-Retina" pitchFamily="49" charset="0"/>
              </a:rPr>
            </a:br>
            <a:r>
              <a:rPr lang="en-US" b="0" dirty="0">
                <a:solidFill>
                  <a:srgbClr val="F8F8F2"/>
                </a:solidFill>
                <a:effectLst/>
                <a:latin typeface="FiraCode-Retina" pitchFamily="49" charset="0"/>
              </a:rPr>
              <a:t>And in the decoder, we apply cross-passage compression, which reduces similar information across different query-passage pairs </a:t>
            </a:r>
          </a:p>
          <a:p>
            <a:br>
              <a:rPr lang="en-US" b="0" dirty="0">
                <a:solidFill>
                  <a:srgbClr val="F8F8F2"/>
                </a:solidFill>
                <a:effectLst/>
                <a:latin typeface="FiraCode-Retina" pitchFamily="49" charset="0"/>
              </a:rPr>
            </a:br>
            <a:endParaRPr lang="en-US" b="0" dirty="0">
              <a:solidFill>
                <a:srgbClr val="F8F8F2"/>
              </a:solidFill>
              <a:effectLst/>
              <a:latin typeface="FiraCode-Retina" pitchFamily="49" charset="0"/>
            </a:endParaRPr>
          </a:p>
        </p:txBody>
      </p:sp>
      <p:sp>
        <p:nvSpPr>
          <p:cNvPr id="4" name="Slide Number Placeholder 3"/>
          <p:cNvSpPr>
            <a:spLocks noGrp="1"/>
          </p:cNvSpPr>
          <p:nvPr>
            <p:ph type="sldNum" sz="quarter" idx="5"/>
          </p:nvPr>
        </p:nvSpPr>
        <p:spPr/>
        <p:txBody>
          <a:bodyPr/>
          <a:lstStyle/>
          <a:p>
            <a:fld id="{6CC08A06-5D40-6047-A8C6-47DB47E2496E}" type="slidenum">
              <a:rPr lang="en-US" smtClean="0"/>
              <a:t>9</a:t>
            </a:fld>
            <a:endParaRPr lang="en-US"/>
          </a:p>
        </p:txBody>
      </p:sp>
    </p:spTree>
    <p:extLst>
      <p:ext uri="{BB962C8B-B14F-4D97-AF65-F5344CB8AC3E}">
        <p14:creationId xmlns:p14="http://schemas.microsoft.com/office/powerpoint/2010/main" val="256406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BCF2-4392-0E0F-679F-953A01298EF2}"/>
              </a:ext>
            </a:extLst>
          </p:cNvPr>
          <p:cNvSpPr>
            <a:spLocks noGrp="1"/>
          </p:cNvSpPr>
          <p:nvPr>
            <p:ph type="ctrTitle"/>
          </p:nvPr>
        </p:nvSpPr>
        <p:spPr>
          <a:xfrm>
            <a:off x="1524000" y="1122363"/>
            <a:ext cx="9144000" cy="2387600"/>
          </a:xfrm>
        </p:spPr>
        <p:txBody>
          <a:bodyPr anchor="b"/>
          <a:lstStyle>
            <a:lvl1pPr algn="ctr">
              <a:defRPr sz="6000">
                <a:latin typeface="Georgia" panose="02040502050405020303" pitchFamily="18"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274FF049-76D5-4CF6-CB8B-2EB0B9CBAD5A}"/>
              </a:ext>
            </a:extLst>
          </p:cNvPr>
          <p:cNvSpPr>
            <a:spLocks noGrp="1"/>
          </p:cNvSpPr>
          <p:nvPr>
            <p:ph type="subTitle" idx="1"/>
          </p:nvPr>
        </p:nvSpPr>
        <p:spPr>
          <a:xfrm>
            <a:off x="1524000" y="3602038"/>
            <a:ext cx="9144000" cy="1655762"/>
          </a:xfrm>
        </p:spPr>
        <p:txBody>
          <a:bodyPr/>
          <a:lstStyle>
            <a:lvl1pPr marL="0" indent="0" algn="ctr">
              <a:buNone/>
              <a:defRPr sz="2400">
                <a:latin typeface="Georgia" panose="02040502050405020303" pitchFamily="18"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83198AA-5FC4-D7BD-5502-A3E61682ED15}"/>
              </a:ext>
            </a:extLst>
          </p:cNvPr>
          <p:cNvSpPr>
            <a:spLocks noGrp="1"/>
          </p:cNvSpPr>
          <p:nvPr>
            <p:ph type="dt" sz="half" idx="10"/>
          </p:nvPr>
        </p:nvSpPr>
        <p:spPr/>
        <p:txBody>
          <a:bodyPr/>
          <a:lstStyle>
            <a:lvl1pPr>
              <a:defRPr>
                <a:latin typeface="Georgia" panose="02040502050405020303" pitchFamily="18" charset="0"/>
                <a:ea typeface="Open Sans" panose="020B0606030504020204" pitchFamily="34" charset="0"/>
                <a:cs typeface="Open Sans" panose="020B0606030504020204" pitchFamily="34" charset="0"/>
              </a:defRPr>
            </a:lvl1pPr>
          </a:lstStyle>
          <a:p>
            <a:fld id="{1C870A20-1A02-D443-9469-DE09C1AF3DEF}" type="datetime1">
              <a:rPr lang="en-US" smtClean="0"/>
              <a:t>4/16/24</a:t>
            </a:fld>
            <a:endParaRPr lang="en-US"/>
          </a:p>
        </p:txBody>
      </p:sp>
      <p:sp>
        <p:nvSpPr>
          <p:cNvPr id="5" name="Footer Placeholder 4">
            <a:extLst>
              <a:ext uri="{FF2B5EF4-FFF2-40B4-BE49-F238E27FC236}">
                <a16:creationId xmlns:a16="http://schemas.microsoft.com/office/drawing/2014/main" id="{F4F4CE4C-6F64-05FC-75B9-C6726EFCC665}"/>
              </a:ext>
            </a:extLst>
          </p:cNvPr>
          <p:cNvSpPr>
            <a:spLocks noGrp="1"/>
          </p:cNvSpPr>
          <p:nvPr>
            <p:ph type="ftr" sz="quarter" idx="11"/>
          </p:nvPr>
        </p:nvSpPr>
        <p:spPr/>
        <p:txBody>
          <a:bodyPr/>
          <a:lstStyle>
            <a:lvl1pPr>
              <a:defRPr>
                <a:latin typeface="Georgia" panose="02040502050405020303" pitchFamily="18" charset="0"/>
                <a:ea typeface="Open Sans" panose="020B0606030504020204" pitchFamily="34" charset="0"/>
                <a:cs typeface="Open Sans" panose="020B0606030504020204" pitchFamily="34" charset="0"/>
              </a:defRPr>
            </a:lvl1pPr>
          </a:lstStyle>
          <a:p>
            <a:r>
              <a:rPr lang="en-US" dirty="0"/>
              <a:t>BTR, ICLR2024</a:t>
            </a:r>
          </a:p>
        </p:txBody>
      </p:sp>
      <p:sp>
        <p:nvSpPr>
          <p:cNvPr id="6" name="Slide Number Placeholder 5">
            <a:extLst>
              <a:ext uri="{FF2B5EF4-FFF2-40B4-BE49-F238E27FC236}">
                <a16:creationId xmlns:a16="http://schemas.microsoft.com/office/drawing/2014/main" id="{0BB09B27-AE5D-D4E2-1CDF-F29AAAFF3837}"/>
              </a:ext>
            </a:extLst>
          </p:cNvPr>
          <p:cNvSpPr>
            <a:spLocks noGrp="1"/>
          </p:cNvSpPr>
          <p:nvPr>
            <p:ph type="sldNum" sz="quarter" idx="12"/>
          </p:nvPr>
        </p:nvSpPr>
        <p:spPr/>
        <p:txBody>
          <a:bodyPr/>
          <a:lstStyle>
            <a:lvl1pPr>
              <a:defRPr>
                <a:latin typeface="Georgia" panose="02040502050405020303" pitchFamily="18" charset="0"/>
                <a:ea typeface="Open Sans" panose="020B0606030504020204" pitchFamily="34" charset="0"/>
                <a:cs typeface="Open Sans" panose="020B0606030504020204" pitchFamily="34" charset="0"/>
              </a:defRPr>
            </a:lvl1pPr>
          </a:lstStyle>
          <a:p>
            <a:fld id="{31956DAD-D1DD-664D-8094-2A95DFD5A69C}" type="slidenum">
              <a:rPr lang="en-US" smtClean="0"/>
              <a:pPr/>
              <a:t>‹#›</a:t>
            </a:fld>
            <a:endParaRPr lang="en-US"/>
          </a:p>
        </p:txBody>
      </p:sp>
    </p:spTree>
    <p:extLst>
      <p:ext uri="{BB962C8B-B14F-4D97-AF65-F5344CB8AC3E}">
        <p14:creationId xmlns:p14="http://schemas.microsoft.com/office/powerpoint/2010/main" val="2734506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F9F0-5ECC-14DD-EFAA-C64501228132}"/>
              </a:ext>
            </a:extLst>
          </p:cNvPr>
          <p:cNvSpPr>
            <a:spLocks noGrp="1"/>
          </p:cNvSpPr>
          <p:nvPr>
            <p:ph type="title"/>
          </p:nvPr>
        </p:nvSpPr>
        <p:spPr/>
        <p:txBody>
          <a:bodyPr/>
          <a:lstStyle>
            <a:lvl1pPr>
              <a:defRPr>
                <a:solidFill>
                  <a:srgbClr val="4B2E83"/>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6F1CEE87-56A5-79C4-3457-C00D828BE41F}"/>
              </a:ext>
            </a:extLst>
          </p:cNvPr>
          <p:cNvSpPr>
            <a:spLocks noGrp="1"/>
          </p:cNvSpPr>
          <p:nvPr>
            <p:ph type="body" orient="vert" idx="1"/>
          </p:nvPr>
        </p:nvSpPr>
        <p:spPr/>
        <p:txBody>
          <a:bodyPr vert="eaVert"/>
          <a:lstStyle>
            <a:lvl1pPr>
              <a:defRPr>
                <a:solidFill>
                  <a:srgbClr val="4B2E83"/>
                </a:solidFill>
              </a:defRPr>
            </a:lvl1pPr>
            <a:lvl2pPr>
              <a:defRPr>
                <a:solidFill>
                  <a:srgbClr val="4B2E83"/>
                </a:solidFill>
              </a:defRPr>
            </a:lvl2pPr>
            <a:lvl3pPr>
              <a:defRPr>
                <a:solidFill>
                  <a:srgbClr val="4B2E83"/>
                </a:solidFill>
              </a:defRPr>
            </a:lvl3pPr>
            <a:lvl4pPr>
              <a:defRPr>
                <a:solidFill>
                  <a:srgbClr val="4B2E83"/>
                </a:solidFill>
              </a:defRPr>
            </a:lvl4pPr>
            <a:lvl5pPr>
              <a:defRPr>
                <a:solidFill>
                  <a:srgbClr val="4B2E8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ACBE38-33D4-85E1-B42F-BD7B4269B21E}"/>
              </a:ext>
            </a:extLst>
          </p:cNvPr>
          <p:cNvSpPr>
            <a:spLocks noGrp="1"/>
          </p:cNvSpPr>
          <p:nvPr>
            <p:ph type="dt" sz="half" idx="10"/>
          </p:nvPr>
        </p:nvSpPr>
        <p:spPr/>
        <p:txBody>
          <a:bodyPr/>
          <a:lstStyle>
            <a:lvl1pPr>
              <a:defRPr>
                <a:solidFill>
                  <a:srgbClr val="4B2E83"/>
                </a:solidFill>
              </a:defRPr>
            </a:lvl1pPr>
          </a:lstStyle>
          <a:p>
            <a:fld id="{3C5786B4-F4E2-0149-B05E-74753A0D1EF3}" type="datetime1">
              <a:rPr lang="en-US" smtClean="0"/>
              <a:t>4/16/24</a:t>
            </a:fld>
            <a:endParaRPr lang="en-US"/>
          </a:p>
        </p:txBody>
      </p:sp>
      <p:sp>
        <p:nvSpPr>
          <p:cNvPr id="5" name="Footer Placeholder 4">
            <a:extLst>
              <a:ext uri="{FF2B5EF4-FFF2-40B4-BE49-F238E27FC236}">
                <a16:creationId xmlns:a16="http://schemas.microsoft.com/office/drawing/2014/main" id="{69C590B1-42D2-6E40-484A-310766C10A6B}"/>
              </a:ext>
            </a:extLst>
          </p:cNvPr>
          <p:cNvSpPr>
            <a:spLocks noGrp="1"/>
          </p:cNvSpPr>
          <p:nvPr>
            <p:ph type="ftr" sz="quarter" idx="11"/>
          </p:nvPr>
        </p:nvSpPr>
        <p:spPr/>
        <p:txBody>
          <a:bodyPr/>
          <a:lstStyle>
            <a:lvl1pPr>
              <a:defRPr>
                <a:solidFill>
                  <a:srgbClr val="4B2E83"/>
                </a:solidFill>
              </a:defRPr>
            </a:lvl1pPr>
          </a:lstStyle>
          <a:p>
            <a:r>
              <a:rPr lang="en-US"/>
              <a:t>BTR, ICLR2024</a:t>
            </a:r>
          </a:p>
        </p:txBody>
      </p:sp>
      <p:sp>
        <p:nvSpPr>
          <p:cNvPr id="6" name="Slide Number Placeholder 5">
            <a:extLst>
              <a:ext uri="{FF2B5EF4-FFF2-40B4-BE49-F238E27FC236}">
                <a16:creationId xmlns:a16="http://schemas.microsoft.com/office/drawing/2014/main" id="{3C3D05F7-18BC-D8E2-BDEE-BB0A531717E5}"/>
              </a:ext>
            </a:extLst>
          </p:cNvPr>
          <p:cNvSpPr>
            <a:spLocks noGrp="1"/>
          </p:cNvSpPr>
          <p:nvPr>
            <p:ph type="sldNum" sz="quarter" idx="12"/>
          </p:nvPr>
        </p:nvSpPr>
        <p:spPr/>
        <p:txBody>
          <a:bodyPr/>
          <a:lstStyle>
            <a:lvl1pPr>
              <a:defRPr>
                <a:solidFill>
                  <a:srgbClr val="4B2E83"/>
                </a:solidFill>
              </a:defRPr>
            </a:lvl1pPr>
          </a:lstStyle>
          <a:p>
            <a:fld id="{31956DAD-D1DD-664D-8094-2A95DFD5A69C}" type="slidenum">
              <a:rPr lang="en-US" smtClean="0"/>
              <a:pPr/>
              <a:t>‹#›</a:t>
            </a:fld>
            <a:endParaRPr lang="en-US"/>
          </a:p>
        </p:txBody>
      </p:sp>
    </p:spTree>
    <p:extLst>
      <p:ext uri="{BB962C8B-B14F-4D97-AF65-F5344CB8AC3E}">
        <p14:creationId xmlns:p14="http://schemas.microsoft.com/office/powerpoint/2010/main" val="418325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335186-1561-2AC0-DB66-32EEF5E7EF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711F04-CE95-A05A-731E-0D99C264ED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55864F-6F24-3963-A0CF-30E21C4482D2}"/>
              </a:ext>
            </a:extLst>
          </p:cNvPr>
          <p:cNvSpPr>
            <a:spLocks noGrp="1"/>
          </p:cNvSpPr>
          <p:nvPr>
            <p:ph type="dt" sz="half" idx="10"/>
          </p:nvPr>
        </p:nvSpPr>
        <p:spPr/>
        <p:txBody>
          <a:bodyPr/>
          <a:lstStyle/>
          <a:p>
            <a:fld id="{C3982A32-2E12-F94C-8677-639F367DFB1B}" type="datetime1">
              <a:rPr lang="en-US" smtClean="0"/>
              <a:t>4/16/24</a:t>
            </a:fld>
            <a:endParaRPr lang="en-US"/>
          </a:p>
        </p:txBody>
      </p:sp>
      <p:sp>
        <p:nvSpPr>
          <p:cNvPr id="5" name="Footer Placeholder 4">
            <a:extLst>
              <a:ext uri="{FF2B5EF4-FFF2-40B4-BE49-F238E27FC236}">
                <a16:creationId xmlns:a16="http://schemas.microsoft.com/office/drawing/2014/main" id="{0835FFD5-F831-EA28-7858-1DB512630CE9}"/>
              </a:ext>
            </a:extLst>
          </p:cNvPr>
          <p:cNvSpPr>
            <a:spLocks noGrp="1"/>
          </p:cNvSpPr>
          <p:nvPr>
            <p:ph type="ftr" sz="quarter" idx="11"/>
          </p:nvPr>
        </p:nvSpPr>
        <p:spPr/>
        <p:txBody>
          <a:bodyPr/>
          <a:lstStyle/>
          <a:p>
            <a:r>
              <a:rPr lang="en-US"/>
              <a:t>BTR, ICLR2024</a:t>
            </a:r>
          </a:p>
        </p:txBody>
      </p:sp>
      <p:sp>
        <p:nvSpPr>
          <p:cNvPr id="6" name="Slide Number Placeholder 5">
            <a:extLst>
              <a:ext uri="{FF2B5EF4-FFF2-40B4-BE49-F238E27FC236}">
                <a16:creationId xmlns:a16="http://schemas.microsoft.com/office/drawing/2014/main" id="{3DACA567-B827-1CB5-96C8-77ED5D77B7CD}"/>
              </a:ext>
            </a:extLst>
          </p:cNvPr>
          <p:cNvSpPr>
            <a:spLocks noGrp="1"/>
          </p:cNvSpPr>
          <p:nvPr>
            <p:ph type="sldNum" sz="quarter" idx="12"/>
          </p:nvPr>
        </p:nvSpPr>
        <p:spPr/>
        <p:txBody>
          <a:bodyPr/>
          <a:lstStyle/>
          <a:p>
            <a:fld id="{31956DAD-D1DD-664D-8094-2A95DFD5A69C}" type="slidenum">
              <a:rPr lang="en-US" smtClean="0"/>
              <a:t>‹#›</a:t>
            </a:fld>
            <a:endParaRPr lang="en-US"/>
          </a:p>
        </p:txBody>
      </p:sp>
    </p:spTree>
    <p:extLst>
      <p:ext uri="{BB962C8B-B14F-4D97-AF65-F5344CB8AC3E}">
        <p14:creationId xmlns:p14="http://schemas.microsoft.com/office/powerpoint/2010/main" val="1235315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2819" y="1449112"/>
            <a:ext cx="9297415" cy="3522341"/>
          </a:xfrm>
          <a:prstGeom prst="rect">
            <a:avLst/>
          </a:prstGeom>
        </p:spPr>
        <p:txBody>
          <a:bodyPr anchor="b"/>
          <a:lstStyle>
            <a:lvl1pPr algn="l">
              <a:defRPr sz="6667"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pic>
        <p:nvPicPr>
          <p:cNvPr id="7" name="Picture 6">
            <a:extLs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757441" y="5157720"/>
            <a:ext cx="2133600" cy="186267"/>
          </a:xfrm>
          <a:prstGeom prst="rect">
            <a:avLst/>
          </a:prstGeom>
        </p:spPr>
      </p:pic>
      <p:pic>
        <p:nvPicPr>
          <p:cNvPr id="9" name="Picture 8" descr="Be Boundless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7442" y="6132143"/>
            <a:ext cx="3221697" cy="283315"/>
          </a:xfrm>
          <a:prstGeom prst="rect">
            <a:avLst/>
          </a:prstGeom>
        </p:spPr>
      </p:pic>
      <p:pic>
        <p:nvPicPr>
          <p:cNvPr id="11" name="Picture 10" descr="W logo"/>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63200" y="5343987"/>
            <a:ext cx="1828800" cy="1231392"/>
          </a:xfrm>
          <a:prstGeom prst="rect">
            <a:avLst/>
          </a:prstGeom>
        </p:spPr>
      </p:pic>
    </p:spTree>
    <p:extLst>
      <p:ext uri="{BB962C8B-B14F-4D97-AF65-F5344CB8AC3E}">
        <p14:creationId xmlns:p14="http://schemas.microsoft.com/office/powerpoint/2010/main" val="3269634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3833" y="1449112"/>
            <a:ext cx="9296400" cy="3522341"/>
          </a:xfrm>
          <a:prstGeom prst="rect">
            <a:avLst/>
          </a:prstGeom>
        </p:spPr>
        <p:txBody>
          <a:bodyPr anchor="b"/>
          <a:lstStyle>
            <a:lvl1pPr algn="l">
              <a:defRPr sz="6667"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pic>
        <p:nvPicPr>
          <p:cNvPr id="7" name="Picture 6">
            <a:extLs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757441" y="5157720"/>
            <a:ext cx="2133600" cy="186267"/>
          </a:xfrm>
          <a:prstGeom prst="rect">
            <a:avLst/>
          </a:prstGeom>
        </p:spPr>
      </p:pic>
    </p:spTree>
    <p:extLst>
      <p:ext uri="{BB962C8B-B14F-4D97-AF65-F5344CB8AC3E}">
        <p14:creationId xmlns:p14="http://schemas.microsoft.com/office/powerpoint/2010/main" val="3125789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3833" y="503145"/>
            <a:ext cx="10912883" cy="1325033"/>
          </a:xfrm>
          <a:prstGeom prst="rect">
            <a:avLst/>
          </a:prstGeom>
        </p:spPr>
        <p:txBody>
          <a:bodyPr anchor="b"/>
          <a:lstStyle>
            <a:lvl1pPr algn="l">
              <a:defRPr sz="4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pic>
        <p:nvPicPr>
          <p:cNvPr id="12" name="Picture 11">
            <a:extLs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732042" y="1818011"/>
            <a:ext cx="1471708" cy="128483"/>
          </a:xfrm>
          <a:prstGeom prst="rect">
            <a:avLst/>
          </a:prstGeom>
        </p:spPr>
      </p:pic>
      <p:sp>
        <p:nvSpPr>
          <p:cNvPr id="25"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charset="0"/>
                <a:ea typeface="Uni Sans" charset="0"/>
                <a:cs typeface="Uni Sans"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SUB-HEADER HERE (UNI SANS REGULAR, 24 PT.)</a:t>
            </a:r>
          </a:p>
        </p:txBody>
      </p:sp>
      <p:sp>
        <p:nvSpPr>
          <p:cNvPr id="24"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Tree>
    <p:extLst>
      <p:ext uri="{BB962C8B-B14F-4D97-AF65-F5344CB8AC3E}">
        <p14:creationId xmlns:p14="http://schemas.microsoft.com/office/powerpoint/2010/main" val="248405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3833" y="492978"/>
            <a:ext cx="10912883" cy="1325033"/>
          </a:xfrm>
          <a:prstGeom prst="rect">
            <a:avLst/>
          </a:prstGeom>
        </p:spPr>
        <p:txBody>
          <a:bodyPr anchor="b"/>
          <a:lstStyle>
            <a:lvl1pPr algn="l">
              <a:defRPr sz="4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pic>
        <p:nvPicPr>
          <p:cNvPr id="22" name="Picture 21">
            <a:extLs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732042" y="1818011"/>
            <a:ext cx="1471708" cy="128483"/>
          </a:xfrm>
          <a:prstGeom prst="rect">
            <a:avLst/>
          </a:prstGeom>
        </p:spPr>
      </p:pic>
      <p:sp>
        <p:nvSpPr>
          <p:cNvPr id="8"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Tree>
    <p:extLst>
      <p:ext uri="{BB962C8B-B14F-4D97-AF65-F5344CB8AC3E}">
        <p14:creationId xmlns:p14="http://schemas.microsoft.com/office/powerpoint/2010/main" val="4091675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3827" y="492978"/>
            <a:ext cx="10912883" cy="1325033"/>
          </a:xfrm>
          <a:prstGeom prst="rect">
            <a:avLst/>
          </a:prstGeom>
        </p:spPr>
        <p:txBody>
          <a:bodyPr anchor="b"/>
          <a:lstStyle>
            <a:lvl1pPr algn="l">
              <a:defRPr sz="4000" b="1" i="0">
                <a:latin typeface="Encode Sans Normal Black" charset="0"/>
                <a:ea typeface="Encode Sans Normal Black" charset="0"/>
                <a:cs typeface="Encode Sans Normal Black" charset="0"/>
              </a:defRPr>
            </a:lvl1pPr>
          </a:lstStyle>
          <a:p>
            <a:r>
              <a:rPr lang="en-US" dirty="0"/>
              <a:t>HEADER HERE </a:t>
            </a:r>
            <a:br>
              <a:rPr lang="en-US" dirty="0"/>
            </a:br>
            <a:r>
              <a:rPr lang="en-US" dirty="0"/>
              <a:t>(ENCODE NORMAL BLACK, 30 PT.)</a:t>
            </a:r>
          </a:p>
        </p:txBody>
      </p:sp>
      <p:pic>
        <p:nvPicPr>
          <p:cNvPr id="9" name="Picture 8">
            <a:extLs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732042" y="1818011"/>
            <a:ext cx="1471708" cy="128483"/>
          </a:xfrm>
          <a:prstGeom prst="rect">
            <a:avLst/>
          </a:prstGeom>
        </p:spPr>
      </p:pic>
      <p:sp>
        <p:nvSpPr>
          <p:cNvPr id="10" name="Chart Placeholder 11"/>
          <p:cNvSpPr>
            <a:spLocks noGrp="1"/>
          </p:cNvSpPr>
          <p:nvPr>
            <p:ph type="chart" sz="quarter" idx="12" hasCustomPrompt="1"/>
          </p:nvPr>
        </p:nvSpPr>
        <p:spPr>
          <a:xfrm>
            <a:off x="613827" y="2338804"/>
            <a:ext cx="10912883" cy="3948217"/>
          </a:xfrm>
          <a:prstGeom prst="rect">
            <a:avLst/>
          </a:prstGeom>
        </p:spPr>
        <p:txBody>
          <a:bodyPr>
            <a:normAutofit/>
          </a:bodyPr>
          <a:lstStyle>
            <a:lvl1pPr marL="0" indent="0">
              <a:buNone/>
              <a:defRPr sz="3200" b="0" i="1" baseline="0">
                <a:solidFill>
                  <a:schemeClr val="tx1"/>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7" name="Picture 6">
            <a:extLs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63200" y="5343987"/>
            <a:ext cx="1828800" cy="1231392"/>
          </a:xfrm>
          <a:prstGeom prst="rect">
            <a:avLst/>
          </a:prstGeom>
        </p:spPr>
      </p:pic>
    </p:spTree>
    <p:extLst>
      <p:ext uri="{BB962C8B-B14F-4D97-AF65-F5344CB8AC3E}">
        <p14:creationId xmlns:p14="http://schemas.microsoft.com/office/powerpoint/2010/main" val="432769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0A0F-9CA6-175D-39CE-4EA36C14F674}"/>
              </a:ext>
            </a:extLst>
          </p:cNvPr>
          <p:cNvSpPr>
            <a:spLocks noGrp="1"/>
          </p:cNvSpPr>
          <p:nvPr>
            <p:ph type="title"/>
          </p:nvPr>
        </p:nvSpPr>
        <p:spPr>
          <a:xfrm>
            <a:off x="838200" y="220337"/>
            <a:ext cx="10515600" cy="963304"/>
          </a:xfrm>
        </p:spPr>
        <p:txBody>
          <a:bodyPr/>
          <a:lstStyle>
            <a:lvl1pPr>
              <a:defRPr>
                <a:solidFill>
                  <a:srgbClr val="4B2E83"/>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D314653-8B73-564C-A826-7D9B4432D9E1}"/>
              </a:ext>
            </a:extLst>
          </p:cNvPr>
          <p:cNvSpPr>
            <a:spLocks noGrp="1"/>
          </p:cNvSpPr>
          <p:nvPr>
            <p:ph idx="1"/>
          </p:nvPr>
        </p:nvSpPr>
        <p:spPr>
          <a:xfrm>
            <a:off x="838200" y="1586429"/>
            <a:ext cx="10515600" cy="4590534"/>
          </a:xfrm>
        </p:spPr>
        <p:txBody>
          <a:bodyPr/>
          <a:lstStyle>
            <a:lvl1pPr>
              <a:defRPr>
                <a:solidFill>
                  <a:srgbClr val="4B2E83"/>
                </a:solidFill>
              </a:defRPr>
            </a:lvl1pPr>
            <a:lvl2pPr>
              <a:defRPr>
                <a:solidFill>
                  <a:srgbClr val="4B2E83"/>
                </a:solidFill>
              </a:defRPr>
            </a:lvl2pPr>
            <a:lvl3pPr>
              <a:defRPr>
                <a:solidFill>
                  <a:srgbClr val="4B2E83"/>
                </a:solidFill>
              </a:defRPr>
            </a:lvl3pPr>
            <a:lvl4pPr>
              <a:defRPr>
                <a:solidFill>
                  <a:srgbClr val="4B2E83"/>
                </a:solidFill>
              </a:defRPr>
            </a:lvl4pPr>
            <a:lvl5pPr>
              <a:defRPr>
                <a:solidFill>
                  <a:srgbClr val="4B2E8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11ED23B-5ED4-00C8-670D-8C0153C3079C}"/>
              </a:ext>
            </a:extLst>
          </p:cNvPr>
          <p:cNvSpPr>
            <a:spLocks noGrp="1"/>
          </p:cNvSpPr>
          <p:nvPr>
            <p:ph type="dt" sz="half" idx="10"/>
          </p:nvPr>
        </p:nvSpPr>
        <p:spPr/>
        <p:txBody>
          <a:bodyPr/>
          <a:lstStyle/>
          <a:p>
            <a:fld id="{3073428C-9959-FB4E-A0AC-D0AF67A03E3D}" type="datetime1">
              <a:rPr lang="en-US" smtClean="0"/>
              <a:t>4/16/24</a:t>
            </a:fld>
            <a:endParaRPr lang="en-US"/>
          </a:p>
        </p:txBody>
      </p:sp>
      <p:sp>
        <p:nvSpPr>
          <p:cNvPr id="5" name="Footer Placeholder 4">
            <a:extLst>
              <a:ext uri="{FF2B5EF4-FFF2-40B4-BE49-F238E27FC236}">
                <a16:creationId xmlns:a16="http://schemas.microsoft.com/office/drawing/2014/main" id="{938AA33E-D9C3-DECE-64A0-03FFE020480E}"/>
              </a:ext>
            </a:extLst>
          </p:cNvPr>
          <p:cNvSpPr>
            <a:spLocks noGrp="1"/>
          </p:cNvSpPr>
          <p:nvPr>
            <p:ph type="ftr" sz="quarter" idx="11"/>
          </p:nvPr>
        </p:nvSpPr>
        <p:spPr/>
        <p:txBody>
          <a:bodyPr/>
          <a:lstStyle/>
          <a:p>
            <a:r>
              <a:rPr lang="en-US" dirty="0"/>
              <a:t>BTR, ICLR2024</a:t>
            </a:r>
          </a:p>
        </p:txBody>
      </p:sp>
      <p:sp>
        <p:nvSpPr>
          <p:cNvPr id="6" name="Slide Number Placeholder 5">
            <a:extLst>
              <a:ext uri="{FF2B5EF4-FFF2-40B4-BE49-F238E27FC236}">
                <a16:creationId xmlns:a16="http://schemas.microsoft.com/office/drawing/2014/main" id="{31F858DE-A6AB-E098-1DD2-2C8AB2A6D1C3}"/>
              </a:ext>
            </a:extLst>
          </p:cNvPr>
          <p:cNvSpPr>
            <a:spLocks noGrp="1"/>
          </p:cNvSpPr>
          <p:nvPr>
            <p:ph type="sldNum" sz="quarter" idx="12"/>
          </p:nvPr>
        </p:nvSpPr>
        <p:spPr/>
        <p:txBody>
          <a:bodyPr/>
          <a:lstStyle/>
          <a:p>
            <a:fld id="{31956DAD-D1DD-664D-8094-2A95DFD5A69C}" type="slidenum">
              <a:rPr lang="en-US" smtClean="0"/>
              <a:t>‹#›</a:t>
            </a:fld>
            <a:endParaRPr lang="en-US"/>
          </a:p>
        </p:txBody>
      </p:sp>
      <p:pic>
        <p:nvPicPr>
          <p:cNvPr id="7" name="Picture 6">
            <a:extLst>
              <a:ext uri="{FF2B5EF4-FFF2-40B4-BE49-F238E27FC236}">
                <a16:creationId xmlns:a16="http://schemas.microsoft.com/office/drawing/2014/main" id="{22A3E550-1B41-A3E2-95DD-804855A0D93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38200" y="1234545"/>
            <a:ext cx="1471708" cy="128483"/>
          </a:xfrm>
          <a:prstGeom prst="rect">
            <a:avLst/>
          </a:prstGeom>
        </p:spPr>
      </p:pic>
      <p:sp>
        <p:nvSpPr>
          <p:cNvPr id="11" name="Footer Placeholder 3">
            <a:extLst>
              <a:ext uri="{FF2B5EF4-FFF2-40B4-BE49-F238E27FC236}">
                <a16:creationId xmlns:a16="http://schemas.microsoft.com/office/drawing/2014/main" id="{80C63203-B7F9-9AA3-EF02-F8DB366D590B}"/>
              </a:ext>
            </a:extLst>
          </p:cNvPr>
          <p:cNvSpPr txBox="1">
            <a:spLocks/>
          </p:cNvSpPr>
          <p:nvPr userDrawn="1"/>
        </p:nvSpPr>
        <p:spPr>
          <a:xfrm>
            <a:off x="4351979" y="6356350"/>
            <a:ext cx="348804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4B2E83"/>
                </a:solidFill>
                <a:latin typeface="Georgia" panose="02040502050405020303" pitchFamily="18"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97356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6347-4FFA-510F-698B-97A9FB7C1255}"/>
              </a:ext>
            </a:extLst>
          </p:cNvPr>
          <p:cNvSpPr>
            <a:spLocks noGrp="1"/>
          </p:cNvSpPr>
          <p:nvPr>
            <p:ph type="title"/>
          </p:nvPr>
        </p:nvSpPr>
        <p:spPr>
          <a:xfrm>
            <a:off x="831850" y="1709738"/>
            <a:ext cx="10515600" cy="2852737"/>
          </a:xfrm>
        </p:spPr>
        <p:txBody>
          <a:bodyPr anchor="b"/>
          <a:lstStyle>
            <a:lvl1pPr>
              <a:defRPr sz="6000">
                <a:solidFill>
                  <a:srgbClr val="4B2E83"/>
                </a:solidFill>
              </a:defRPr>
            </a:lvl1pPr>
          </a:lstStyle>
          <a:p>
            <a:r>
              <a:rPr lang="en-US"/>
              <a:t>Click to edit Master title style</a:t>
            </a:r>
          </a:p>
        </p:txBody>
      </p:sp>
      <p:sp>
        <p:nvSpPr>
          <p:cNvPr id="3" name="Text Placeholder 2">
            <a:extLst>
              <a:ext uri="{FF2B5EF4-FFF2-40B4-BE49-F238E27FC236}">
                <a16:creationId xmlns:a16="http://schemas.microsoft.com/office/drawing/2014/main" id="{493E3D72-B9A9-2537-5D2C-54580AEAA121}"/>
              </a:ext>
            </a:extLst>
          </p:cNvPr>
          <p:cNvSpPr>
            <a:spLocks noGrp="1"/>
          </p:cNvSpPr>
          <p:nvPr>
            <p:ph type="body" idx="1"/>
          </p:nvPr>
        </p:nvSpPr>
        <p:spPr>
          <a:xfrm>
            <a:off x="831850" y="4589463"/>
            <a:ext cx="10515600" cy="1500187"/>
          </a:xfrm>
        </p:spPr>
        <p:txBody>
          <a:bodyPr/>
          <a:lstStyle>
            <a:lvl1pPr marL="0" indent="0">
              <a:buNone/>
              <a:defRPr sz="2400">
                <a:solidFill>
                  <a:srgbClr val="4B2E8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6579356-8216-092F-0CDF-B9D23796583A}"/>
              </a:ext>
            </a:extLst>
          </p:cNvPr>
          <p:cNvSpPr>
            <a:spLocks noGrp="1"/>
          </p:cNvSpPr>
          <p:nvPr>
            <p:ph type="dt" sz="half" idx="10"/>
          </p:nvPr>
        </p:nvSpPr>
        <p:spPr/>
        <p:txBody>
          <a:bodyPr/>
          <a:lstStyle>
            <a:lvl1pPr>
              <a:defRPr>
                <a:solidFill>
                  <a:srgbClr val="4B2E83"/>
                </a:solidFill>
              </a:defRPr>
            </a:lvl1pPr>
          </a:lstStyle>
          <a:p>
            <a:fld id="{066F74B7-8391-7E43-83A0-C777D4F8E3E5}" type="datetime1">
              <a:rPr lang="en-US" smtClean="0"/>
              <a:t>4/16/24</a:t>
            </a:fld>
            <a:endParaRPr lang="en-US"/>
          </a:p>
        </p:txBody>
      </p:sp>
      <p:sp>
        <p:nvSpPr>
          <p:cNvPr id="5" name="Footer Placeholder 4">
            <a:extLst>
              <a:ext uri="{FF2B5EF4-FFF2-40B4-BE49-F238E27FC236}">
                <a16:creationId xmlns:a16="http://schemas.microsoft.com/office/drawing/2014/main" id="{F24E4506-3D2E-B61A-1F82-F2EEC7016FE6}"/>
              </a:ext>
            </a:extLst>
          </p:cNvPr>
          <p:cNvSpPr>
            <a:spLocks noGrp="1"/>
          </p:cNvSpPr>
          <p:nvPr>
            <p:ph type="ftr" sz="quarter" idx="11"/>
          </p:nvPr>
        </p:nvSpPr>
        <p:spPr/>
        <p:txBody>
          <a:bodyPr/>
          <a:lstStyle>
            <a:lvl1pPr>
              <a:defRPr>
                <a:solidFill>
                  <a:srgbClr val="4B2E83"/>
                </a:solidFill>
              </a:defRPr>
            </a:lvl1pPr>
          </a:lstStyle>
          <a:p>
            <a:r>
              <a:rPr lang="en-US"/>
              <a:t>BTR, ICLR2024</a:t>
            </a:r>
          </a:p>
        </p:txBody>
      </p:sp>
      <p:sp>
        <p:nvSpPr>
          <p:cNvPr id="6" name="Slide Number Placeholder 5">
            <a:extLst>
              <a:ext uri="{FF2B5EF4-FFF2-40B4-BE49-F238E27FC236}">
                <a16:creationId xmlns:a16="http://schemas.microsoft.com/office/drawing/2014/main" id="{7A5226C6-7159-F91F-F68F-562018DEDFD3}"/>
              </a:ext>
            </a:extLst>
          </p:cNvPr>
          <p:cNvSpPr>
            <a:spLocks noGrp="1"/>
          </p:cNvSpPr>
          <p:nvPr>
            <p:ph type="sldNum" sz="quarter" idx="12"/>
          </p:nvPr>
        </p:nvSpPr>
        <p:spPr/>
        <p:txBody>
          <a:bodyPr/>
          <a:lstStyle>
            <a:lvl1pPr>
              <a:defRPr>
                <a:solidFill>
                  <a:srgbClr val="4B2E83"/>
                </a:solidFill>
              </a:defRPr>
            </a:lvl1pPr>
          </a:lstStyle>
          <a:p>
            <a:fld id="{31956DAD-D1DD-664D-8094-2A95DFD5A69C}" type="slidenum">
              <a:rPr lang="en-US" smtClean="0"/>
              <a:pPr/>
              <a:t>‹#›</a:t>
            </a:fld>
            <a:endParaRPr lang="en-US"/>
          </a:p>
        </p:txBody>
      </p:sp>
    </p:spTree>
    <p:extLst>
      <p:ext uri="{BB962C8B-B14F-4D97-AF65-F5344CB8AC3E}">
        <p14:creationId xmlns:p14="http://schemas.microsoft.com/office/powerpoint/2010/main" val="738385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0C52-22CA-426A-6027-A1F6B7310EF6}"/>
              </a:ext>
            </a:extLst>
          </p:cNvPr>
          <p:cNvSpPr>
            <a:spLocks noGrp="1"/>
          </p:cNvSpPr>
          <p:nvPr>
            <p:ph type="title"/>
          </p:nvPr>
        </p:nvSpPr>
        <p:spPr/>
        <p:txBody>
          <a:bodyPr/>
          <a:lstStyle>
            <a:lvl1pPr>
              <a:defRPr>
                <a:solidFill>
                  <a:srgbClr val="4B2E83"/>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DB63829C-9ABA-3540-129E-C73135D8B486}"/>
              </a:ext>
            </a:extLst>
          </p:cNvPr>
          <p:cNvSpPr>
            <a:spLocks noGrp="1"/>
          </p:cNvSpPr>
          <p:nvPr>
            <p:ph sz="half" idx="1"/>
          </p:nvPr>
        </p:nvSpPr>
        <p:spPr>
          <a:xfrm>
            <a:off x="838200" y="1825625"/>
            <a:ext cx="5181600" cy="4351338"/>
          </a:xfrm>
        </p:spPr>
        <p:txBody>
          <a:bodyPr/>
          <a:lstStyle>
            <a:lvl1pPr>
              <a:defRPr>
                <a:solidFill>
                  <a:srgbClr val="4B2E83"/>
                </a:solidFill>
              </a:defRPr>
            </a:lvl1pPr>
            <a:lvl2pPr>
              <a:defRPr>
                <a:solidFill>
                  <a:srgbClr val="4B2E83"/>
                </a:solidFill>
              </a:defRPr>
            </a:lvl2pPr>
            <a:lvl3pPr>
              <a:defRPr>
                <a:solidFill>
                  <a:srgbClr val="4B2E83"/>
                </a:solidFill>
              </a:defRPr>
            </a:lvl3pPr>
            <a:lvl4pPr>
              <a:defRPr>
                <a:solidFill>
                  <a:srgbClr val="4B2E83"/>
                </a:solidFill>
              </a:defRPr>
            </a:lvl4pPr>
            <a:lvl5pPr>
              <a:defRPr>
                <a:solidFill>
                  <a:srgbClr val="4B2E8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B3F9F6-8584-193A-64CD-D27A87E47B43}"/>
              </a:ext>
            </a:extLst>
          </p:cNvPr>
          <p:cNvSpPr>
            <a:spLocks noGrp="1"/>
          </p:cNvSpPr>
          <p:nvPr>
            <p:ph sz="half" idx="2"/>
          </p:nvPr>
        </p:nvSpPr>
        <p:spPr>
          <a:xfrm>
            <a:off x="6172200" y="1825625"/>
            <a:ext cx="5181600" cy="4351338"/>
          </a:xfrm>
        </p:spPr>
        <p:txBody>
          <a:bodyPr/>
          <a:lstStyle>
            <a:lvl1pPr>
              <a:defRPr>
                <a:solidFill>
                  <a:srgbClr val="4B2E83"/>
                </a:solidFill>
              </a:defRPr>
            </a:lvl1pPr>
            <a:lvl2pPr>
              <a:defRPr>
                <a:solidFill>
                  <a:srgbClr val="4B2E83"/>
                </a:solidFill>
              </a:defRPr>
            </a:lvl2pPr>
            <a:lvl3pPr>
              <a:defRPr>
                <a:solidFill>
                  <a:srgbClr val="4B2E83"/>
                </a:solidFill>
              </a:defRPr>
            </a:lvl3pPr>
            <a:lvl4pPr>
              <a:defRPr>
                <a:solidFill>
                  <a:srgbClr val="4B2E83"/>
                </a:solidFill>
              </a:defRPr>
            </a:lvl4pPr>
            <a:lvl5pPr>
              <a:defRPr>
                <a:solidFill>
                  <a:srgbClr val="4B2E8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9C5DEA-A049-46B6-CCCF-1B003E262729}"/>
              </a:ext>
            </a:extLst>
          </p:cNvPr>
          <p:cNvSpPr>
            <a:spLocks noGrp="1"/>
          </p:cNvSpPr>
          <p:nvPr>
            <p:ph type="dt" sz="half" idx="10"/>
          </p:nvPr>
        </p:nvSpPr>
        <p:spPr/>
        <p:txBody>
          <a:bodyPr/>
          <a:lstStyle>
            <a:lvl1pPr>
              <a:defRPr>
                <a:solidFill>
                  <a:srgbClr val="4B2E83"/>
                </a:solidFill>
              </a:defRPr>
            </a:lvl1pPr>
          </a:lstStyle>
          <a:p>
            <a:fld id="{2B68ED8D-A071-E046-9A53-507BECBAEBE6}" type="datetime1">
              <a:rPr lang="en-US" smtClean="0"/>
              <a:t>4/16/24</a:t>
            </a:fld>
            <a:endParaRPr lang="en-US"/>
          </a:p>
        </p:txBody>
      </p:sp>
      <p:sp>
        <p:nvSpPr>
          <p:cNvPr id="6" name="Footer Placeholder 5">
            <a:extLst>
              <a:ext uri="{FF2B5EF4-FFF2-40B4-BE49-F238E27FC236}">
                <a16:creationId xmlns:a16="http://schemas.microsoft.com/office/drawing/2014/main" id="{C3B4E481-2B13-6755-2AB1-3B4CEC05B353}"/>
              </a:ext>
            </a:extLst>
          </p:cNvPr>
          <p:cNvSpPr>
            <a:spLocks noGrp="1"/>
          </p:cNvSpPr>
          <p:nvPr>
            <p:ph type="ftr" sz="quarter" idx="11"/>
          </p:nvPr>
        </p:nvSpPr>
        <p:spPr/>
        <p:txBody>
          <a:bodyPr/>
          <a:lstStyle>
            <a:lvl1pPr>
              <a:defRPr>
                <a:solidFill>
                  <a:srgbClr val="4B2E83"/>
                </a:solidFill>
              </a:defRPr>
            </a:lvl1pPr>
          </a:lstStyle>
          <a:p>
            <a:r>
              <a:rPr lang="en-US"/>
              <a:t>BTR, ICLR2024</a:t>
            </a:r>
          </a:p>
        </p:txBody>
      </p:sp>
      <p:sp>
        <p:nvSpPr>
          <p:cNvPr id="7" name="Slide Number Placeholder 6">
            <a:extLst>
              <a:ext uri="{FF2B5EF4-FFF2-40B4-BE49-F238E27FC236}">
                <a16:creationId xmlns:a16="http://schemas.microsoft.com/office/drawing/2014/main" id="{F91AC8BE-1631-B67C-38AA-2C8F27F2FD4B}"/>
              </a:ext>
            </a:extLst>
          </p:cNvPr>
          <p:cNvSpPr>
            <a:spLocks noGrp="1"/>
          </p:cNvSpPr>
          <p:nvPr>
            <p:ph type="sldNum" sz="quarter" idx="12"/>
          </p:nvPr>
        </p:nvSpPr>
        <p:spPr/>
        <p:txBody>
          <a:bodyPr/>
          <a:lstStyle>
            <a:lvl1pPr>
              <a:defRPr>
                <a:solidFill>
                  <a:srgbClr val="4B2E83"/>
                </a:solidFill>
              </a:defRPr>
            </a:lvl1pPr>
          </a:lstStyle>
          <a:p>
            <a:fld id="{31956DAD-D1DD-664D-8094-2A95DFD5A69C}" type="slidenum">
              <a:rPr lang="en-US" smtClean="0"/>
              <a:pPr/>
              <a:t>‹#›</a:t>
            </a:fld>
            <a:endParaRPr lang="en-US"/>
          </a:p>
        </p:txBody>
      </p:sp>
    </p:spTree>
    <p:extLst>
      <p:ext uri="{BB962C8B-B14F-4D97-AF65-F5344CB8AC3E}">
        <p14:creationId xmlns:p14="http://schemas.microsoft.com/office/powerpoint/2010/main" val="197439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AF5A-EC47-46BF-2AFC-31C9771D63A8}"/>
              </a:ext>
            </a:extLst>
          </p:cNvPr>
          <p:cNvSpPr>
            <a:spLocks noGrp="1"/>
          </p:cNvSpPr>
          <p:nvPr>
            <p:ph type="title"/>
          </p:nvPr>
        </p:nvSpPr>
        <p:spPr>
          <a:xfrm>
            <a:off x="839788" y="365125"/>
            <a:ext cx="10515600" cy="1325563"/>
          </a:xfrm>
        </p:spPr>
        <p:txBody>
          <a:bodyPr/>
          <a:lstStyle>
            <a:lvl1pPr>
              <a:defRPr>
                <a:solidFill>
                  <a:srgbClr val="4B2E83"/>
                </a:solidFill>
              </a:defRPr>
            </a:lvl1pPr>
          </a:lstStyle>
          <a:p>
            <a:r>
              <a:rPr lang="en-US"/>
              <a:t>Click to edit Master title style</a:t>
            </a:r>
          </a:p>
        </p:txBody>
      </p:sp>
      <p:sp>
        <p:nvSpPr>
          <p:cNvPr id="3" name="Text Placeholder 2">
            <a:extLst>
              <a:ext uri="{FF2B5EF4-FFF2-40B4-BE49-F238E27FC236}">
                <a16:creationId xmlns:a16="http://schemas.microsoft.com/office/drawing/2014/main" id="{30F81DEC-924F-6859-F70A-4618A2EB736F}"/>
              </a:ext>
            </a:extLst>
          </p:cNvPr>
          <p:cNvSpPr>
            <a:spLocks noGrp="1"/>
          </p:cNvSpPr>
          <p:nvPr>
            <p:ph type="body" idx="1"/>
          </p:nvPr>
        </p:nvSpPr>
        <p:spPr>
          <a:xfrm>
            <a:off x="839788" y="1681163"/>
            <a:ext cx="5157787" cy="823912"/>
          </a:xfrm>
        </p:spPr>
        <p:txBody>
          <a:bodyPr anchor="b"/>
          <a:lstStyle>
            <a:lvl1pPr marL="0" indent="0">
              <a:buNone/>
              <a:defRPr sz="2400" b="1">
                <a:solidFill>
                  <a:srgbClr val="4B2E8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7E3572-DBFD-9368-E9A6-32B2F7EBA950}"/>
              </a:ext>
            </a:extLst>
          </p:cNvPr>
          <p:cNvSpPr>
            <a:spLocks noGrp="1"/>
          </p:cNvSpPr>
          <p:nvPr>
            <p:ph sz="half" idx="2"/>
          </p:nvPr>
        </p:nvSpPr>
        <p:spPr>
          <a:xfrm>
            <a:off x="839788" y="2505075"/>
            <a:ext cx="5157787" cy="3684588"/>
          </a:xfrm>
        </p:spPr>
        <p:txBody>
          <a:bodyPr/>
          <a:lstStyle>
            <a:lvl1pPr>
              <a:defRPr>
                <a:solidFill>
                  <a:srgbClr val="4B2E83"/>
                </a:solidFill>
              </a:defRPr>
            </a:lvl1pPr>
            <a:lvl2pPr>
              <a:defRPr>
                <a:solidFill>
                  <a:srgbClr val="4B2E83"/>
                </a:solidFill>
              </a:defRPr>
            </a:lvl2pPr>
            <a:lvl3pPr>
              <a:defRPr>
                <a:solidFill>
                  <a:srgbClr val="4B2E83"/>
                </a:solidFill>
              </a:defRPr>
            </a:lvl3pPr>
            <a:lvl4pPr>
              <a:defRPr>
                <a:solidFill>
                  <a:srgbClr val="4B2E83"/>
                </a:solidFill>
              </a:defRPr>
            </a:lvl4pPr>
            <a:lvl5pPr>
              <a:defRPr>
                <a:solidFill>
                  <a:srgbClr val="4B2E8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DD55C4-397A-2AF8-7316-8B428D41B072}"/>
              </a:ext>
            </a:extLst>
          </p:cNvPr>
          <p:cNvSpPr>
            <a:spLocks noGrp="1"/>
          </p:cNvSpPr>
          <p:nvPr>
            <p:ph type="body" sz="quarter" idx="3"/>
          </p:nvPr>
        </p:nvSpPr>
        <p:spPr>
          <a:xfrm>
            <a:off x="6172200" y="1681163"/>
            <a:ext cx="5183188" cy="823912"/>
          </a:xfrm>
        </p:spPr>
        <p:txBody>
          <a:bodyPr anchor="b"/>
          <a:lstStyle>
            <a:lvl1pPr marL="0" indent="0">
              <a:buNone/>
              <a:defRPr sz="2400" b="1">
                <a:solidFill>
                  <a:srgbClr val="4B2E8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BF7D16-9CF6-CEBA-CE98-A1BC62B074B1}"/>
              </a:ext>
            </a:extLst>
          </p:cNvPr>
          <p:cNvSpPr>
            <a:spLocks noGrp="1"/>
          </p:cNvSpPr>
          <p:nvPr>
            <p:ph sz="quarter" idx="4"/>
          </p:nvPr>
        </p:nvSpPr>
        <p:spPr>
          <a:xfrm>
            <a:off x="6172200" y="2505075"/>
            <a:ext cx="5183188" cy="3684588"/>
          </a:xfrm>
        </p:spPr>
        <p:txBody>
          <a:bodyPr/>
          <a:lstStyle>
            <a:lvl1pPr>
              <a:defRPr>
                <a:solidFill>
                  <a:srgbClr val="4B2E83"/>
                </a:solidFill>
              </a:defRPr>
            </a:lvl1pPr>
            <a:lvl2pPr>
              <a:defRPr>
                <a:solidFill>
                  <a:srgbClr val="4B2E83"/>
                </a:solidFill>
              </a:defRPr>
            </a:lvl2pPr>
            <a:lvl3pPr>
              <a:defRPr>
                <a:solidFill>
                  <a:srgbClr val="4B2E83"/>
                </a:solidFill>
              </a:defRPr>
            </a:lvl3pPr>
            <a:lvl4pPr>
              <a:defRPr>
                <a:solidFill>
                  <a:srgbClr val="4B2E83"/>
                </a:solidFill>
              </a:defRPr>
            </a:lvl4pPr>
            <a:lvl5pPr>
              <a:defRPr>
                <a:solidFill>
                  <a:srgbClr val="4B2E8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F23C4D-0B23-D07A-FFFF-76EE337425A5}"/>
              </a:ext>
            </a:extLst>
          </p:cNvPr>
          <p:cNvSpPr>
            <a:spLocks noGrp="1"/>
          </p:cNvSpPr>
          <p:nvPr>
            <p:ph type="dt" sz="half" idx="10"/>
          </p:nvPr>
        </p:nvSpPr>
        <p:spPr/>
        <p:txBody>
          <a:bodyPr/>
          <a:lstStyle>
            <a:lvl1pPr>
              <a:defRPr>
                <a:solidFill>
                  <a:srgbClr val="4B2E83"/>
                </a:solidFill>
              </a:defRPr>
            </a:lvl1pPr>
          </a:lstStyle>
          <a:p>
            <a:fld id="{83FE53CA-7887-8F46-8CF3-66B5FCFBD7A5}" type="datetime1">
              <a:rPr lang="en-US" smtClean="0"/>
              <a:t>4/16/24</a:t>
            </a:fld>
            <a:endParaRPr lang="en-US"/>
          </a:p>
        </p:txBody>
      </p:sp>
      <p:sp>
        <p:nvSpPr>
          <p:cNvPr id="8" name="Footer Placeholder 7">
            <a:extLst>
              <a:ext uri="{FF2B5EF4-FFF2-40B4-BE49-F238E27FC236}">
                <a16:creationId xmlns:a16="http://schemas.microsoft.com/office/drawing/2014/main" id="{534626AD-1213-2B77-6312-00EBA49270D9}"/>
              </a:ext>
            </a:extLst>
          </p:cNvPr>
          <p:cNvSpPr>
            <a:spLocks noGrp="1"/>
          </p:cNvSpPr>
          <p:nvPr>
            <p:ph type="ftr" sz="quarter" idx="11"/>
          </p:nvPr>
        </p:nvSpPr>
        <p:spPr/>
        <p:txBody>
          <a:bodyPr/>
          <a:lstStyle>
            <a:lvl1pPr>
              <a:defRPr>
                <a:solidFill>
                  <a:srgbClr val="4B2E83"/>
                </a:solidFill>
              </a:defRPr>
            </a:lvl1pPr>
          </a:lstStyle>
          <a:p>
            <a:r>
              <a:rPr lang="en-US"/>
              <a:t>BTR, ICLR2024</a:t>
            </a:r>
          </a:p>
        </p:txBody>
      </p:sp>
      <p:sp>
        <p:nvSpPr>
          <p:cNvPr id="9" name="Slide Number Placeholder 8">
            <a:extLst>
              <a:ext uri="{FF2B5EF4-FFF2-40B4-BE49-F238E27FC236}">
                <a16:creationId xmlns:a16="http://schemas.microsoft.com/office/drawing/2014/main" id="{A1AA6970-4CD5-6B33-7D92-ADF13CFCEFFA}"/>
              </a:ext>
            </a:extLst>
          </p:cNvPr>
          <p:cNvSpPr>
            <a:spLocks noGrp="1"/>
          </p:cNvSpPr>
          <p:nvPr>
            <p:ph type="sldNum" sz="quarter" idx="12"/>
          </p:nvPr>
        </p:nvSpPr>
        <p:spPr/>
        <p:txBody>
          <a:bodyPr/>
          <a:lstStyle>
            <a:lvl1pPr>
              <a:defRPr>
                <a:solidFill>
                  <a:srgbClr val="4B2E83"/>
                </a:solidFill>
              </a:defRPr>
            </a:lvl1pPr>
          </a:lstStyle>
          <a:p>
            <a:fld id="{31956DAD-D1DD-664D-8094-2A95DFD5A69C}" type="slidenum">
              <a:rPr lang="en-US" smtClean="0"/>
              <a:pPr/>
              <a:t>‹#›</a:t>
            </a:fld>
            <a:endParaRPr lang="en-US"/>
          </a:p>
        </p:txBody>
      </p:sp>
    </p:spTree>
    <p:extLst>
      <p:ext uri="{BB962C8B-B14F-4D97-AF65-F5344CB8AC3E}">
        <p14:creationId xmlns:p14="http://schemas.microsoft.com/office/powerpoint/2010/main" val="5353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43D2-2020-D2B3-5839-27649FF2F9BC}"/>
              </a:ext>
            </a:extLst>
          </p:cNvPr>
          <p:cNvSpPr>
            <a:spLocks noGrp="1"/>
          </p:cNvSpPr>
          <p:nvPr>
            <p:ph type="title"/>
          </p:nvPr>
        </p:nvSpPr>
        <p:spPr/>
        <p:txBody>
          <a:bodyPr/>
          <a:lstStyle>
            <a:lvl1pPr>
              <a:defRPr>
                <a:solidFill>
                  <a:srgbClr val="4B2E83"/>
                </a:solidFill>
              </a:defRPr>
            </a:lvl1pPr>
          </a:lstStyle>
          <a:p>
            <a:r>
              <a:rPr lang="en-US"/>
              <a:t>Click to edit Master title style</a:t>
            </a:r>
          </a:p>
        </p:txBody>
      </p:sp>
      <p:sp>
        <p:nvSpPr>
          <p:cNvPr id="3" name="Date Placeholder 2">
            <a:extLst>
              <a:ext uri="{FF2B5EF4-FFF2-40B4-BE49-F238E27FC236}">
                <a16:creationId xmlns:a16="http://schemas.microsoft.com/office/drawing/2014/main" id="{8F1D1D1C-4A72-3AAF-D09B-2E286F6DD847}"/>
              </a:ext>
            </a:extLst>
          </p:cNvPr>
          <p:cNvSpPr>
            <a:spLocks noGrp="1"/>
          </p:cNvSpPr>
          <p:nvPr>
            <p:ph type="dt" sz="half" idx="10"/>
          </p:nvPr>
        </p:nvSpPr>
        <p:spPr/>
        <p:txBody>
          <a:bodyPr/>
          <a:lstStyle>
            <a:lvl1pPr>
              <a:defRPr>
                <a:solidFill>
                  <a:srgbClr val="4B2E83"/>
                </a:solidFill>
              </a:defRPr>
            </a:lvl1pPr>
          </a:lstStyle>
          <a:p>
            <a:fld id="{5C4A73CC-AF1A-3E41-B819-A6A228100B50}" type="datetime1">
              <a:rPr lang="en-US" smtClean="0"/>
              <a:t>4/16/24</a:t>
            </a:fld>
            <a:endParaRPr lang="en-US"/>
          </a:p>
        </p:txBody>
      </p:sp>
      <p:sp>
        <p:nvSpPr>
          <p:cNvPr id="4" name="Footer Placeholder 3">
            <a:extLst>
              <a:ext uri="{FF2B5EF4-FFF2-40B4-BE49-F238E27FC236}">
                <a16:creationId xmlns:a16="http://schemas.microsoft.com/office/drawing/2014/main" id="{35B5A109-82DA-241E-49CC-46DEEB990C19}"/>
              </a:ext>
            </a:extLst>
          </p:cNvPr>
          <p:cNvSpPr>
            <a:spLocks noGrp="1"/>
          </p:cNvSpPr>
          <p:nvPr>
            <p:ph type="ftr" sz="quarter" idx="11"/>
          </p:nvPr>
        </p:nvSpPr>
        <p:spPr/>
        <p:txBody>
          <a:bodyPr/>
          <a:lstStyle>
            <a:lvl1pPr>
              <a:defRPr>
                <a:solidFill>
                  <a:srgbClr val="4B2E83"/>
                </a:solidFill>
              </a:defRPr>
            </a:lvl1pPr>
          </a:lstStyle>
          <a:p>
            <a:r>
              <a:rPr lang="en-US"/>
              <a:t>BTR, ICLR2024</a:t>
            </a:r>
          </a:p>
        </p:txBody>
      </p:sp>
      <p:sp>
        <p:nvSpPr>
          <p:cNvPr id="5" name="Slide Number Placeholder 4">
            <a:extLst>
              <a:ext uri="{FF2B5EF4-FFF2-40B4-BE49-F238E27FC236}">
                <a16:creationId xmlns:a16="http://schemas.microsoft.com/office/drawing/2014/main" id="{A4B9C6F3-01DA-F37B-58D1-A6CB2A8B73CE}"/>
              </a:ext>
            </a:extLst>
          </p:cNvPr>
          <p:cNvSpPr>
            <a:spLocks noGrp="1"/>
          </p:cNvSpPr>
          <p:nvPr>
            <p:ph type="sldNum" sz="quarter" idx="12"/>
          </p:nvPr>
        </p:nvSpPr>
        <p:spPr/>
        <p:txBody>
          <a:bodyPr/>
          <a:lstStyle>
            <a:lvl1pPr>
              <a:defRPr>
                <a:solidFill>
                  <a:srgbClr val="4B2E83"/>
                </a:solidFill>
              </a:defRPr>
            </a:lvl1pPr>
          </a:lstStyle>
          <a:p>
            <a:fld id="{31956DAD-D1DD-664D-8094-2A95DFD5A69C}" type="slidenum">
              <a:rPr lang="en-US" smtClean="0"/>
              <a:pPr/>
              <a:t>‹#›</a:t>
            </a:fld>
            <a:endParaRPr lang="en-US"/>
          </a:p>
        </p:txBody>
      </p:sp>
    </p:spTree>
    <p:extLst>
      <p:ext uri="{BB962C8B-B14F-4D97-AF65-F5344CB8AC3E}">
        <p14:creationId xmlns:p14="http://schemas.microsoft.com/office/powerpoint/2010/main" val="3903054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2789E7-38A8-0C07-5D73-035E56C766F7}"/>
              </a:ext>
            </a:extLst>
          </p:cNvPr>
          <p:cNvSpPr>
            <a:spLocks noGrp="1"/>
          </p:cNvSpPr>
          <p:nvPr>
            <p:ph type="dt" sz="half" idx="10"/>
          </p:nvPr>
        </p:nvSpPr>
        <p:spPr/>
        <p:txBody>
          <a:bodyPr/>
          <a:lstStyle/>
          <a:p>
            <a:fld id="{1210C570-871F-634A-AD7C-38FF574B7EB5}" type="datetime1">
              <a:rPr lang="en-US" smtClean="0"/>
              <a:t>4/16/24</a:t>
            </a:fld>
            <a:endParaRPr lang="en-US"/>
          </a:p>
        </p:txBody>
      </p:sp>
      <p:sp>
        <p:nvSpPr>
          <p:cNvPr id="3" name="Footer Placeholder 2">
            <a:extLst>
              <a:ext uri="{FF2B5EF4-FFF2-40B4-BE49-F238E27FC236}">
                <a16:creationId xmlns:a16="http://schemas.microsoft.com/office/drawing/2014/main" id="{3961610E-220F-CB2A-C56E-B25D4794AAAD}"/>
              </a:ext>
            </a:extLst>
          </p:cNvPr>
          <p:cNvSpPr>
            <a:spLocks noGrp="1"/>
          </p:cNvSpPr>
          <p:nvPr>
            <p:ph type="ftr" sz="quarter" idx="11"/>
          </p:nvPr>
        </p:nvSpPr>
        <p:spPr/>
        <p:txBody>
          <a:bodyPr/>
          <a:lstStyle/>
          <a:p>
            <a:r>
              <a:rPr lang="en-US"/>
              <a:t>BTR, ICLR2024</a:t>
            </a:r>
          </a:p>
        </p:txBody>
      </p:sp>
      <p:sp>
        <p:nvSpPr>
          <p:cNvPr id="4" name="Slide Number Placeholder 3">
            <a:extLst>
              <a:ext uri="{FF2B5EF4-FFF2-40B4-BE49-F238E27FC236}">
                <a16:creationId xmlns:a16="http://schemas.microsoft.com/office/drawing/2014/main" id="{0112E20E-31F2-AF8D-E965-F0D969736F85}"/>
              </a:ext>
            </a:extLst>
          </p:cNvPr>
          <p:cNvSpPr>
            <a:spLocks noGrp="1"/>
          </p:cNvSpPr>
          <p:nvPr>
            <p:ph type="sldNum" sz="quarter" idx="12"/>
          </p:nvPr>
        </p:nvSpPr>
        <p:spPr/>
        <p:txBody>
          <a:bodyPr/>
          <a:lstStyle/>
          <a:p>
            <a:fld id="{31956DAD-D1DD-664D-8094-2A95DFD5A69C}" type="slidenum">
              <a:rPr lang="en-US" smtClean="0"/>
              <a:t>‹#›</a:t>
            </a:fld>
            <a:endParaRPr lang="en-US"/>
          </a:p>
        </p:txBody>
      </p:sp>
    </p:spTree>
    <p:extLst>
      <p:ext uri="{BB962C8B-B14F-4D97-AF65-F5344CB8AC3E}">
        <p14:creationId xmlns:p14="http://schemas.microsoft.com/office/powerpoint/2010/main" val="117395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C1B7-0F92-DE8A-ECD2-300EAC6FDB85}"/>
              </a:ext>
            </a:extLst>
          </p:cNvPr>
          <p:cNvSpPr>
            <a:spLocks noGrp="1"/>
          </p:cNvSpPr>
          <p:nvPr>
            <p:ph type="title"/>
          </p:nvPr>
        </p:nvSpPr>
        <p:spPr>
          <a:xfrm>
            <a:off x="839788" y="457200"/>
            <a:ext cx="3932237" cy="1600200"/>
          </a:xfrm>
        </p:spPr>
        <p:txBody>
          <a:bodyPr anchor="b"/>
          <a:lstStyle>
            <a:lvl1pPr>
              <a:defRPr sz="3200">
                <a:solidFill>
                  <a:srgbClr val="4B2E83"/>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B0285E7-DAFE-FEB3-4D49-517DBCB924AB}"/>
              </a:ext>
            </a:extLst>
          </p:cNvPr>
          <p:cNvSpPr>
            <a:spLocks noGrp="1"/>
          </p:cNvSpPr>
          <p:nvPr>
            <p:ph idx="1"/>
          </p:nvPr>
        </p:nvSpPr>
        <p:spPr>
          <a:xfrm>
            <a:off x="5183188" y="987425"/>
            <a:ext cx="6172200" cy="4873625"/>
          </a:xfrm>
        </p:spPr>
        <p:txBody>
          <a:bodyPr/>
          <a:lstStyle>
            <a:lvl1pPr>
              <a:defRPr sz="3200">
                <a:solidFill>
                  <a:srgbClr val="4B2E83"/>
                </a:solidFill>
              </a:defRPr>
            </a:lvl1pPr>
            <a:lvl2pPr>
              <a:defRPr sz="2800">
                <a:solidFill>
                  <a:srgbClr val="4B2E83"/>
                </a:solidFill>
              </a:defRPr>
            </a:lvl2pPr>
            <a:lvl3pPr>
              <a:defRPr sz="2400">
                <a:solidFill>
                  <a:srgbClr val="4B2E83"/>
                </a:solidFill>
              </a:defRPr>
            </a:lvl3pPr>
            <a:lvl4pPr>
              <a:defRPr sz="2000">
                <a:solidFill>
                  <a:srgbClr val="4B2E83"/>
                </a:solidFill>
              </a:defRPr>
            </a:lvl4pPr>
            <a:lvl5pPr>
              <a:defRPr sz="2000">
                <a:solidFill>
                  <a:srgbClr val="4B2E83"/>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541BCC-19CF-31E3-43C4-E7927A0F52C7}"/>
              </a:ext>
            </a:extLst>
          </p:cNvPr>
          <p:cNvSpPr>
            <a:spLocks noGrp="1"/>
          </p:cNvSpPr>
          <p:nvPr>
            <p:ph type="body" sz="half" idx="2"/>
          </p:nvPr>
        </p:nvSpPr>
        <p:spPr>
          <a:xfrm>
            <a:off x="839788" y="2057400"/>
            <a:ext cx="3932237" cy="3811588"/>
          </a:xfrm>
        </p:spPr>
        <p:txBody>
          <a:bodyPr/>
          <a:lstStyle>
            <a:lvl1pPr marL="0" indent="0">
              <a:buNone/>
              <a:defRPr sz="1600">
                <a:solidFill>
                  <a:srgbClr val="4B2E83"/>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3448FF-B7A6-94AB-84ED-11EBC6A7A25D}"/>
              </a:ext>
            </a:extLst>
          </p:cNvPr>
          <p:cNvSpPr>
            <a:spLocks noGrp="1"/>
          </p:cNvSpPr>
          <p:nvPr>
            <p:ph type="dt" sz="half" idx="10"/>
          </p:nvPr>
        </p:nvSpPr>
        <p:spPr/>
        <p:txBody>
          <a:bodyPr/>
          <a:lstStyle>
            <a:lvl1pPr>
              <a:defRPr>
                <a:solidFill>
                  <a:srgbClr val="4B2E83"/>
                </a:solidFill>
              </a:defRPr>
            </a:lvl1pPr>
          </a:lstStyle>
          <a:p>
            <a:fld id="{A175A43E-1502-A249-8B84-76D621E33488}" type="datetime1">
              <a:rPr lang="en-US" smtClean="0"/>
              <a:t>4/16/24</a:t>
            </a:fld>
            <a:endParaRPr lang="en-US"/>
          </a:p>
        </p:txBody>
      </p:sp>
      <p:sp>
        <p:nvSpPr>
          <p:cNvPr id="6" name="Footer Placeholder 5">
            <a:extLst>
              <a:ext uri="{FF2B5EF4-FFF2-40B4-BE49-F238E27FC236}">
                <a16:creationId xmlns:a16="http://schemas.microsoft.com/office/drawing/2014/main" id="{D5B5F6D2-6E8A-1B34-5940-F4F963568E01}"/>
              </a:ext>
            </a:extLst>
          </p:cNvPr>
          <p:cNvSpPr>
            <a:spLocks noGrp="1"/>
          </p:cNvSpPr>
          <p:nvPr>
            <p:ph type="ftr" sz="quarter" idx="11"/>
          </p:nvPr>
        </p:nvSpPr>
        <p:spPr/>
        <p:txBody>
          <a:bodyPr/>
          <a:lstStyle>
            <a:lvl1pPr>
              <a:defRPr>
                <a:solidFill>
                  <a:srgbClr val="4B2E83"/>
                </a:solidFill>
              </a:defRPr>
            </a:lvl1pPr>
          </a:lstStyle>
          <a:p>
            <a:r>
              <a:rPr lang="en-US"/>
              <a:t>BTR, ICLR2024</a:t>
            </a:r>
          </a:p>
        </p:txBody>
      </p:sp>
      <p:sp>
        <p:nvSpPr>
          <p:cNvPr id="7" name="Slide Number Placeholder 6">
            <a:extLst>
              <a:ext uri="{FF2B5EF4-FFF2-40B4-BE49-F238E27FC236}">
                <a16:creationId xmlns:a16="http://schemas.microsoft.com/office/drawing/2014/main" id="{BA123991-750D-10BE-39D6-EBB73E7FCFE6}"/>
              </a:ext>
            </a:extLst>
          </p:cNvPr>
          <p:cNvSpPr>
            <a:spLocks noGrp="1"/>
          </p:cNvSpPr>
          <p:nvPr>
            <p:ph type="sldNum" sz="quarter" idx="12"/>
          </p:nvPr>
        </p:nvSpPr>
        <p:spPr/>
        <p:txBody>
          <a:bodyPr/>
          <a:lstStyle>
            <a:lvl1pPr>
              <a:defRPr>
                <a:solidFill>
                  <a:srgbClr val="4B2E83"/>
                </a:solidFill>
              </a:defRPr>
            </a:lvl1pPr>
          </a:lstStyle>
          <a:p>
            <a:fld id="{31956DAD-D1DD-664D-8094-2A95DFD5A69C}" type="slidenum">
              <a:rPr lang="en-US" smtClean="0"/>
              <a:pPr/>
              <a:t>‹#›</a:t>
            </a:fld>
            <a:endParaRPr lang="en-US"/>
          </a:p>
        </p:txBody>
      </p:sp>
    </p:spTree>
    <p:extLst>
      <p:ext uri="{BB962C8B-B14F-4D97-AF65-F5344CB8AC3E}">
        <p14:creationId xmlns:p14="http://schemas.microsoft.com/office/powerpoint/2010/main" val="424848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5A8D1-87D0-24CA-3E17-721F925B52F7}"/>
              </a:ext>
            </a:extLst>
          </p:cNvPr>
          <p:cNvSpPr>
            <a:spLocks noGrp="1"/>
          </p:cNvSpPr>
          <p:nvPr>
            <p:ph type="title"/>
          </p:nvPr>
        </p:nvSpPr>
        <p:spPr>
          <a:xfrm>
            <a:off x="839788" y="457200"/>
            <a:ext cx="3932237" cy="1600200"/>
          </a:xfrm>
        </p:spPr>
        <p:txBody>
          <a:bodyPr anchor="b"/>
          <a:lstStyle>
            <a:lvl1pPr>
              <a:defRPr sz="3200">
                <a:solidFill>
                  <a:srgbClr val="4B2E83"/>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BC114663-6A9F-1A6F-7777-F940C1BF939A}"/>
              </a:ext>
            </a:extLst>
          </p:cNvPr>
          <p:cNvSpPr>
            <a:spLocks noGrp="1"/>
          </p:cNvSpPr>
          <p:nvPr>
            <p:ph type="pic" idx="1"/>
          </p:nvPr>
        </p:nvSpPr>
        <p:spPr>
          <a:xfrm>
            <a:off x="5183188" y="987425"/>
            <a:ext cx="6172200" cy="4873625"/>
          </a:xfrm>
        </p:spPr>
        <p:txBody>
          <a:bodyPr/>
          <a:lstStyle>
            <a:lvl1pPr marL="0" indent="0">
              <a:buNone/>
              <a:defRPr sz="3200">
                <a:solidFill>
                  <a:srgbClr val="4B2E83"/>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C44E57-C1FB-ED45-8942-D0A656A3BB82}"/>
              </a:ext>
            </a:extLst>
          </p:cNvPr>
          <p:cNvSpPr>
            <a:spLocks noGrp="1"/>
          </p:cNvSpPr>
          <p:nvPr>
            <p:ph type="body" sz="half" idx="2"/>
          </p:nvPr>
        </p:nvSpPr>
        <p:spPr>
          <a:xfrm>
            <a:off x="839788" y="2057400"/>
            <a:ext cx="3932237" cy="3811588"/>
          </a:xfrm>
        </p:spPr>
        <p:txBody>
          <a:bodyPr/>
          <a:lstStyle>
            <a:lvl1pPr marL="0" indent="0">
              <a:buNone/>
              <a:defRPr sz="1600">
                <a:solidFill>
                  <a:srgbClr val="4B2E83"/>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C6477-167F-C066-7224-41582B37F62C}"/>
              </a:ext>
            </a:extLst>
          </p:cNvPr>
          <p:cNvSpPr>
            <a:spLocks noGrp="1"/>
          </p:cNvSpPr>
          <p:nvPr>
            <p:ph type="dt" sz="half" idx="10"/>
          </p:nvPr>
        </p:nvSpPr>
        <p:spPr/>
        <p:txBody>
          <a:bodyPr/>
          <a:lstStyle>
            <a:lvl1pPr>
              <a:defRPr>
                <a:solidFill>
                  <a:srgbClr val="4B2E83"/>
                </a:solidFill>
              </a:defRPr>
            </a:lvl1pPr>
          </a:lstStyle>
          <a:p>
            <a:fld id="{A4E571C2-C980-AF49-8FDA-FC2DBF2D394D}" type="datetime1">
              <a:rPr lang="en-US" smtClean="0"/>
              <a:t>4/16/24</a:t>
            </a:fld>
            <a:endParaRPr lang="en-US"/>
          </a:p>
        </p:txBody>
      </p:sp>
      <p:sp>
        <p:nvSpPr>
          <p:cNvPr id="6" name="Footer Placeholder 5">
            <a:extLst>
              <a:ext uri="{FF2B5EF4-FFF2-40B4-BE49-F238E27FC236}">
                <a16:creationId xmlns:a16="http://schemas.microsoft.com/office/drawing/2014/main" id="{4608A5C4-9BC0-A954-6234-305C440EA750}"/>
              </a:ext>
            </a:extLst>
          </p:cNvPr>
          <p:cNvSpPr>
            <a:spLocks noGrp="1"/>
          </p:cNvSpPr>
          <p:nvPr>
            <p:ph type="ftr" sz="quarter" idx="11"/>
          </p:nvPr>
        </p:nvSpPr>
        <p:spPr/>
        <p:txBody>
          <a:bodyPr/>
          <a:lstStyle>
            <a:lvl1pPr>
              <a:defRPr>
                <a:solidFill>
                  <a:srgbClr val="4B2E83"/>
                </a:solidFill>
              </a:defRPr>
            </a:lvl1pPr>
          </a:lstStyle>
          <a:p>
            <a:r>
              <a:rPr lang="en-US"/>
              <a:t>BTR, ICLR2024</a:t>
            </a:r>
          </a:p>
        </p:txBody>
      </p:sp>
      <p:sp>
        <p:nvSpPr>
          <p:cNvPr id="7" name="Slide Number Placeholder 6">
            <a:extLst>
              <a:ext uri="{FF2B5EF4-FFF2-40B4-BE49-F238E27FC236}">
                <a16:creationId xmlns:a16="http://schemas.microsoft.com/office/drawing/2014/main" id="{524FEBB3-8652-EA5A-F8C1-1CAA5C05DBB8}"/>
              </a:ext>
            </a:extLst>
          </p:cNvPr>
          <p:cNvSpPr>
            <a:spLocks noGrp="1"/>
          </p:cNvSpPr>
          <p:nvPr>
            <p:ph type="sldNum" sz="quarter" idx="12"/>
          </p:nvPr>
        </p:nvSpPr>
        <p:spPr/>
        <p:txBody>
          <a:bodyPr/>
          <a:lstStyle>
            <a:lvl1pPr>
              <a:defRPr>
                <a:solidFill>
                  <a:srgbClr val="4B2E83"/>
                </a:solidFill>
              </a:defRPr>
            </a:lvl1pPr>
          </a:lstStyle>
          <a:p>
            <a:fld id="{31956DAD-D1DD-664D-8094-2A95DFD5A69C}" type="slidenum">
              <a:rPr lang="en-US" smtClean="0"/>
              <a:pPr/>
              <a:t>‹#›</a:t>
            </a:fld>
            <a:endParaRPr lang="en-US"/>
          </a:p>
        </p:txBody>
      </p:sp>
    </p:spTree>
    <p:extLst>
      <p:ext uri="{BB962C8B-B14F-4D97-AF65-F5344CB8AC3E}">
        <p14:creationId xmlns:p14="http://schemas.microsoft.com/office/powerpoint/2010/main" val="244324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EC3B49-9AFF-FFAF-6600-439F2BF1ED08}"/>
              </a:ext>
            </a:extLst>
          </p:cNvPr>
          <p:cNvSpPr>
            <a:spLocks noGrp="1"/>
          </p:cNvSpPr>
          <p:nvPr>
            <p:ph type="title"/>
          </p:nvPr>
        </p:nvSpPr>
        <p:spPr>
          <a:xfrm>
            <a:off x="838200" y="365126"/>
            <a:ext cx="10515600" cy="1146176"/>
          </a:xfrm>
          <a:prstGeom prst="rect">
            <a:avLst/>
          </a:prstGeom>
        </p:spPr>
        <p:txBody>
          <a:bodyPr vert="horz" lIns="91440" tIns="45720" rIns="91440" bIns="45720" rtlCol="0" anchor="ctr">
            <a:normAutofit/>
          </a:bodyPr>
          <a:lstStyle/>
          <a:p>
            <a:pPr lvl="0" algn="l" defTabSz="609585" rtl="0" eaLnBrk="1" latinLnBrk="0" hangingPunct="1">
              <a:spcBef>
                <a:spcPct val="0"/>
              </a:spcBef>
              <a:buNone/>
            </a:pPr>
            <a:r>
              <a:rPr lang="en-US" dirty="0"/>
              <a:t>Click to edit Master title style</a:t>
            </a:r>
          </a:p>
        </p:txBody>
      </p:sp>
      <p:sp>
        <p:nvSpPr>
          <p:cNvPr id="3" name="Text Placeholder 2">
            <a:extLst>
              <a:ext uri="{FF2B5EF4-FFF2-40B4-BE49-F238E27FC236}">
                <a16:creationId xmlns:a16="http://schemas.microsoft.com/office/drawing/2014/main" id="{B37B2E11-E5BD-94DF-76E6-C6035F149D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8F10E4E-9E8C-79C5-99CB-C3B4AD992E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4B2E83"/>
                </a:solidFill>
                <a:latin typeface="Georgia" panose="02040502050405020303" pitchFamily="18" charset="0"/>
                <a:ea typeface="Open Sans" panose="020B0606030504020204" pitchFamily="34" charset="0"/>
                <a:cs typeface="Open Sans" panose="020B0606030504020204" pitchFamily="34" charset="0"/>
              </a:defRPr>
            </a:lvl1pPr>
          </a:lstStyle>
          <a:p>
            <a:fld id="{BE94B296-6BB5-2B4A-9853-77382FB1AAFF}" type="datetime1">
              <a:rPr lang="en-US" smtClean="0"/>
              <a:t>4/16/24</a:t>
            </a:fld>
            <a:endParaRPr lang="en-US"/>
          </a:p>
        </p:txBody>
      </p:sp>
      <p:sp>
        <p:nvSpPr>
          <p:cNvPr id="5" name="Footer Placeholder 4">
            <a:extLst>
              <a:ext uri="{FF2B5EF4-FFF2-40B4-BE49-F238E27FC236}">
                <a16:creationId xmlns:a16="http://schemas.microsoft.com/office/drawing/2014/main" id="{B0C19765-83A0-434D-6661-9E7B157CA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4B2E83"/>
                </a:solidFill>
                <a:latin typeface="Georgia" panose="02040502050405020303" pitchFamily="18" charset="0"/>
                <a:ea typeface="Open Sans" panose="020B0606030504020204" pitchFamily="34" charset="0"/>
                <a:cs typeface="Open Sans" panose="020B0606030504020204" pitchFamily="34" charset="0"/>
              </a:defRPr>
            </a:lvl1pPr>
          </a:lstStyle>
          <a:p>
            <a:r>
              <a:rPr lang="en-US" dirty="0"/>
              <a:t>BTR, ICLR2024</a:t>
            </a:r>
          </a:p>
        </p:txBody>
      </p:sp>
      <p:sp>
        <p:nvSpPr>
          <p:cNvPr id="6" name="Slide Number Placeholder 5">
            <a:extLst>
              <a:ext uri="{FF2B5EF4-FFF2-40B4-BE49-F238E27FC236}">
                <a16:creationId xmlns:a16="http://schemas.microsoft.com/office/drawing/2014/main" id="{F92685E8-7B24-DA89-087B-FFAE88DC2A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4B2E83"/>
                </a:solidFill>
                <a:latin typeface="Georgia" panose="02040502050405020303" pitchFamily="18" charset="0"/>
                <a:ea typeface="Open Sans" panose="020B0606030504020204" pitchFamily="34" charset="0"/>
                <a:cs typeface="Open Sans" panose="020B0606030504020204" pitchFamily="34" charset="0"/>
              </a:defRPr>
            </a:lvl1pPr>
          </a:lstStyle>
          <a:p>
            <a:fld id="{31956DAD-D1DD-664D-8094-2A95DFD5A69C}" type="slidenum">
              <a:rPr lang="en-US" smtClean="0"/>
              <a:pPr/>
              <a:t>‹#›</a:t>
            </a:fld>
            <a:endParaRPr lang="en-US"/>
          </a:p>
        </p:txBody>
      </p:sp>
    </p:spTree>
    <p:extLst>
      <p:ext uri="{BB962C8B-B14F-4D97-AF65-F5344CB8AC3E}">
        <p14:creationId xmlns:p14="http://schemas.microsoft.com/office/powerpoint/2010/main" val="2825044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lang="en-US" sz="4000" b="0" i="0" kern="1200" baseline="0" dirty="0">
          <a:solidFill>
            <a:srgbClr val="4B2E83"/>
          </a:solidFill>
          <a:latin typeface="Georgia" panose="02040502050405020303" pitchFamily="18" charset="0"/>
          <a:ea typeface="Open Sans" charset="0"/>
          <a:cs typeface="Open Sans"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4B2E83"/>
          </a:solidFill>
          <a:latin typeface="Georgia" panose="02040502050405020303" pitchFamily="18"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4B2E83"/>
          </a:solidFill>
          <a:latin typeface="Georgia" panose="02040502050405020303" pitchFamily="18"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4B2E83"/>
          </a:solidFill>
          <a:latin typeface="Georgia" panose="02040502050405020303" pitchFamily="18"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4B2E83"/>
          </a:solidFill>
          <a:latin typeface="Georgia" panose="02040502050405020303" pitchFamily="18"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B2E83"/>
          </a:solidFill>
          <a:latin typeface="Georgia" panose="02040502050405020303" pitchFamily="18"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7">
            <a:extLst>
              <a:ext uri="{28A0092B-C50C-407E-A947-70E740481C1C}">
                <a14:useLocalDpi xmlns:a14="http://schemas.microsoft.com/office/drawing/2010/main" val="0"/>
              </a:ext>
            </a:extLst>
          </a:blip>
          <a:srcRect l="8136" t="38360" r="13252" b="30129"/>
          <a:stretch/>
        </p:blipFill>
        <p:spPr>
          <a:xfrm>
            <a:off x="0" y="0"/>
            <a:ext cx="12192000" cy="326067"/>
          </a:xfrm>
          <a:prstGeom prst="rect">
            <a:avLst/>
          </a:prstGeom>
        </p:spPr>
      </p:pic>
    </p:spTree>
    <p:extLst>
      <p:ext uri="{BB962C8B-B14F-4D97-AF65-F5344CB8AC3E}">
        <p14:creationId xmlns:p14="http://schemas.microsoft.com/office/powerpoint/2010/main" val="2596117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en.wikipedia.org/wiki/English_Wikipedi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4E61-C77D-7CE7-36C6-D2522339D9DC}"/>
              </a:ext>
            </a:extLst>
          </p:cNvPr>
          <p:cNvSpPr>
            <a:spLocks noGrp="1"/>
          </p:cNvSpPr>
          <p:nvPr>
            <p:ph type="title"/>
          </p:nvPr>
        </p:nvSpPr>
        <p:spPr>
          <a:xfrm>
            <a:off x="997095" y="374916"/>
            <a:ext cx="9968459" cy="1639354"/>
          </a:xfrm>
        </p:spPr>
        <p:txBody>
          <a:bodyPr anchor="t"/>
          <a:lstStyle/>
          <a:p>
            <a:pPr algn="ctr"/>
            <a:r>
              <a:rPr lang="en-US" sz="4400" dirty="0">
                <a:latin typeface="Georgia" panose="02040502050405020303" pitchFamily="18" charset="0"/>
              </a:rPr>
              <a:t>BTR</a:t>
            </a:r>
            <a:r>
              <a:rPr lang="en-US" sz="4400" b="0" dirty="0">
                <a:latin typeface="Georgia" panose="02040502050405020303" pitchFamily="18" charset="0"/>
              </a:rPr>
              <a:t>: Binary Token Representations for Efficient Retrieval Augmented Language Models</a:t>
            </a:r>
          </a:p>
        </p:txBody>
      </p:sp>
      <p:pic>
        <p:nvPicPr>
          <p:cNvPr id="5" name="Picture 4">
            <a:extLst>
              <a:ext uri="{FF2B5EF4-FFF2-40B4-BE49-F238E27FC236}">
                <a16:creationId xmlns:a16="http://schemas.microsoft.com/office/drawing/2014/main" id="{3F774052-FD48-4FEA-73D5-400ED2D98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626" y="5770571"/>
            <a:ext cx="5813403" cy="45720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D0B14221-D5EC-1E85-39F9-57DE258628A3}"/>
              </a:ext>
            </a:extLst>
          </p:cNvPr>
          <p:cNvGrpSpPr/>
          <p:nvPr/>
        </p:nvGrpSpPr>
        <p:grpSpPr>
          <a:xfrm>
            <a:off x="7005184" y="5704427"/>
            <a:ext cx="4821150" cy="589487"/>
            <a:chOff x="3414151" y="433414"/>
            <a:chExt cx="4821150" cy="589487"/>
          </a:xfrm>
        </p:grpSpPr>
        <p:pic>
          <p:nvPicPr>
            <p:cNvPr id="11" name="Graphic 10">
              <a:extLst>
                <a:ext uri="{FF2B5EF4-FFF2-40B4-BE49-F238E27FC236}">
                  <a16:creationId xmlns:a16="http://schemas.microsoft.com/office/drawing/2014/main" id="{B151AA9E-8A6B-892B-1C96-C6FFDF9848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14151" y="433414"/>
              <a:ext cx="1974313" cy="589487"/>
            </a:xfrm>
            <a:prstGeom prst="rect">
              <a:avLst/>
            </a:prstGeom>
          </p:spPr>
        </p:pic>
        <p:sp>
          <p:nvSpPr>
            <p:cNvPr id="12" name="TextBox 11">
              <a:extLst>
                <a:ext uri="{FF2B5EF4-FFF2-40B4-BE49-F238E27FC236}">
                  <a16:creationId xmlns:a16="http://schemas.microsoft.com/office/drawing/2014/main" id="{0F325E02-AB0A-F117-9ECD-B7F64845957A}"/>
                </a:ext>
              </a:extLst>
            </p:cNvPr>
            <p:cNvSpPr txBox="1"/>
            <p:nvPr/>
          </p:nvSpPr>
          <p:spPr>
            <a:xfrm>
              <a:off x="5366182" y="433414"/>
              <a:ext cx="2869119" cy="584775"/>
            </a:xfrm>
            <a:prstGeom prst="rect">
              <a:avLst/>
            </a:prstGeom>
            <a:noFill/>
          </p:spPr>
          <p:txBody>
            <a:bodyPr wrap="none" rtlCol="0" anchor="ctr">
              <a:spAutoFit/>
            </a:bodyPr>
            <a:lstStyle/>
            <a:p>
              <a:pPr algn="ctr"/>
              <a:r>
                <a:rPr lang="en-US" sz="3200" b="1" dirty="0">
                  <a:solidFill>
                    <a:srgbClr val="40485A"/>
                  </a:solidFill>
                </a:rPr>
                <a:t>2024 (</a:t>
              </a:r>
              <a:r>
                <a:rPr lang="en-US" sz="3200" b="1" dirty="0">
                  <a:solidFill>
                    <a:srgbClr val="FF0000"/>
                  </a:solidFill>
                </a:rPr>
                <a:t>spotlight</a:t>
              </a:r>
              <a:r>
                <a:rPr lang="en-US" sz="3200" b="1" dirty="0">
                  <a:solidFill>
                    <a:srgbClr val="40485A"/>
                  </a:solidFill>
                </a:rPr>
                <a:t>)</a:t>
              </a:r>
            </a:p>
          </p:txBody>
        </p:sp>
      </p:grpSp>
      <p:sp>
        <p:nvSpPr>
          <p:cNvPr id="14" name="Google Shape;39;p4">
            <a:extLst>
              <a:ext uri="{FF2B5EF4-FFF2-40B4-BE49-F238E27FC236}">
                <a16:creationId xmlns:a16="http://schemas.microsoft.com/office/drawing/2014/main" id="{127342D5-12C1-5557-6CD9-BFD7FD1EBCFA}"/>
              </a:ext>
            </a:extLst>
          </p:cNvPr>
          <p:cNvSpPr txBox="1"/>
          <p:nvPr/>
        </p:nvSpPr>
        <p:spPr>
          <a:xfrm>
            <a:off x="1460213" y="4166723"/>
            <a:ext cx="2926080" cy="91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latin typeface="Calibri"/>
                <a:ea typeface="Calibri"/>
                <a:cs typeface="Calibri"/>
                <a:sym typeface="Calibri"/>
              </a:rPr>
              <a:t>Qingqing </a:t>
            </a:r>
          </a:p>
          <a:p>
            <a:pPr marL="0" lvl="0" indent="0" algn="ctr" rtl="0">
              <a:spcBef>
                <a:spcPts val="0"/>
              </a:spcBef>
              <a:spcAft>
                <a:spcPts val="0"/>
              </a:spcAft>
              <a:buNone/>
            </a:pPr>
            <a:r>
              <a:rPr lang="en-US" sz="3200" b="1" dirty="0">
                <a:latin typeface="Calibri"/>
                <a:ea typeface="Calibri"/>
                <a:cs typeface="Calibri"/>
                <a:sym typeface="Calibri"/>
              </a:rPr>
              <a:t>Cao</a:t>
            </a:r>
            <a:endParaRPr sz="3200" b="1" dirty="0">
              <a:latin typeface="Calibri"/>
              <a:ea typeface="Calibri"/>
              <a:cs typeface="Calibri"/>
              <a:sym typeface="Calibri"/>
            </a:endParaRPr>
          </a:p>
        </p:txBody>
      </p:sp>
      <p:sp>
        <p:nvSpPr>
          <p:cNvPr id="15" name="Google Shape;39;p4">
            <a:extLst>
              <a:ext uri="{FF2B5EF4-FFF2-40B4-BE49-F238E27FC236}">
                <a16:creationId xmlns:a16="http://schemas.microsoft.com/office/drawing/2014/main" id="{04CD3E1E-8799-8D99-230D-D413EBF6E4F7}"/>
              </a:ext>
            </a:extLst>
          </p:cNvPr>
          <p:cNvSpPr txBox="1"/>
          <p:nvPr/>
        </p:nvSpPr>
        <p:spPr>
          <a:xfrm>
            <a:off x="3720769" y="4161922"/>
            <a:ext cx="2926080" cy="91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err="1">
                <a:latin typeface="Calibri"/>
                <a:ea typeface="Calibri"/>
                <a:cs typeface="Calibri"/>
                <a:sym typeface="Calibri"/>
              </a:rPr>
              <a:t>Sewon</a:t>
            </a:r>
            <a:r>
              <a:rPr lang="en-US" sz="3200" dirty="0">
                <a:latin typeface="Calibri"/>
                <a:ea typeface="Calibri"/>
                <a:cs typeface="Calibri"/>
                <a:sym typeface="Calibri"/>
              </a:rPr>
              <a:t> </a:t>
            </a:r>
          </a:p>
          <a:p>
            <a:pPr marL="0" lvl="0" indent="0" algn="ctr" rtl="0">
              <a:spcBef>
                <a:spcPts val="0"/>
              </a:spcBef>
              <a:spcAft>
                <a:spcPts val="0"/>
              </a:spcAft>
              <a:buNone/>
            </a:pPr>
            <a:r>
              <a:rPr lang="en-US" sz="3200" dirty="0">
                <a:latin typeface="Calibri"/>
                <a:ea typeface="Calibri"/>
                <a:cs typeface="Calibri"/>
                <a:sym typeface="Calibri"/>
              </a:rPr>
              <a:t>Min</a:t>
            </a:r>
          </a:p>
        </p:txBody>
      </p:sp>
      <p:sp>
        <p:nvSpPr>
          <p:cNvPr id="16" name="Google Shape;39;p4">
            <a:extLst>
              <a:ext uri="{FF2B5EF4-FFF2-40B4-BE49-F238E27FC236}">
                <a16:creationId xmlns:a16="http://schemas.microsoft.com/office/drawing/2014/main" id="{CBE4C674-0F08-6AD9-E45F-49C9019D7B3E}"/>
              </a:ext>
            </a:extLst>
          </p:cNvPr>
          <p:cNvSpPr txBox="1"/>
          <p:nvPr/>
        </p:nvSpPr>
        <p:spPr>
          <a:xfrm>
            <a:off x="8241881" y="4099055"/>
            <a:ext cx="2926080" cy="91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latin typeface="Calibri"/>
                <a:ea typeface="Calibri"/>
                <a:cs typeface="Calibri"/>
                <a:sym typeface="Calibri"/>
              </a:rPr>
              <a:t>Hanna</a:t>
            </a:r>
          </a:p>
          <a:p>
            <a:pPr marL="0" lvl="0" indent="0" algn="ctr" rtl="0">
              <a:spcBef>
                <a:spcPts val="0"/>
              </a:spcBef>
              <a:spcAft>
                <a:spcPts val="0"/>
              </a:spcAft>
              <a:buNone/>
            </a:pPr>
            <a:r>
              <a:rPr lang="en-US" sz="3200" dirty="0" err="1">
                <a:latin typeface="Calibri"/>
                <a:ea typeface="Calibri"/>
                <a:cs typeface="Calibri"/>
                <a:sym typeface="Calibri"/>
              </a:rPr>
              <a:t>Hajishirzi</a:t>
            </a:r>
            <a:endParaRPr sz="3200" dirty="0">
              <a:latin typeface="Calibri"/>
              <a:ea typeface="Calibri"/>
              <a:cs typeface="Calibri"/>
              <a:sym typeface="Calibri"/>
            </a:endParaRPr>
          </a:p>
        </p:txBody>
      </p:sp>
      <p:pic>
        <p:nvPicPr>
          <p:cNvPr id="17" name="Google Shape;35;p4">
            <a:extLst>
              <a:ext uri="{FF2B5EF4-FFF2-40B4-BE49-F238E27FC236}">
                <a16:creationId xmlns:a16="http://schemas.microsoft.com/office/drawing/2014/main" id="{5E49CB56-D4DD-9A07-233E-F789F1AA471E}"/>
              </a:ext>
            </a:extLst>
          </p:cNvPr>
          <p:cNvPicPr preferRelativeResize="0">
            <a:picLocks/>
          </p:cNvPicPr>
          <p:nvPr/>
        </p:nvPicPr>
        <p:blipFill>
          <a:blip r:embed="rId6"/>
          <a:srcRect/>
          <a:stretch/>
        </p:blipFill>
        <p:spPr>
          <a:xfrm>
            <a:off x="2237453" y="2699007"/>
            <a:ext cx="1371600" cy="1371600"/>
          </a:xfrm>
          <a:prstGeom prst="ellipse">
            <a:avLst/>
          </a:prstGeom>
          <a:noFill/>
          <a:ln>
            <a:noFill/>
          </a:ln>
        </p:spPr>
      </p:pic>
      <p:pic>
        <p:nvPicPr>
          <p:cNvPr id="18" name="Google Shape;35;p4">
            <a:extLst>
              <a:ext uri="{FF2B5EF4-FFF2-40B4-BE49-F238E27FC236}">
                <a16:creationId xmlns:a16="http://schemas.microsoft.com/office/drawing/2014/main" id="{B38790C8-47B2-0A31-AB71-6A4D0C78DEC2}"/>
              </a:ext>
            </a:extLst>
          </p:cNvPr>
          <p:cNvPicPr preferRelativeResize="0">
            <a:picLocks/>
          </p:cNvPicPr>
          <p:nvPr/>
        </p:nvPicPr>
        <p:blipFill>
          <a:blip r:embed="rId7"/>
          <a:srcRect/>
          <a:stretch/>
        </p:blipFill>
        <p:spPr>
          <a:xfrm>
            <a:off x="4498010" y="2705242"/>
            <a:ext cx="1371600" cy="1371600"/>
          </a:xfrm>
          <a:prstGeom prst="ellipse">
            <a:avLst/>
          </a:prstGeom>
          <a:noFill/>
          <a:ln>
            <a:noFill/>
          </a:ln>
        </p:spPr>
      </p:pic>
      <p:pic>
        <p:nvPicPr>
          <p:cNvPr id="19" name="Google Shape;35;p4">
            <a:extLst>
              <a:ext uri="{FF2B5EF4-FFF2-40B4-BE49-F238E27FC236}">
                <a16:creationId xmlns:a16="http://schemas.microsoft.com/office/drawing/2014/main" id="{82FE9CB7-9212-47D1-518A-ECE46ECFE043}"/>
              </a:ext>
            </a:extLst>
          </p:cNvPr>
          <p:cNvPicPr preferRelativeResize="0">
            <a:picLocks/>
          </p:cNvPicPr>
          <p:nvPr/>
        </p:nvPicPr>
        <p:blipFill>
          <a:blip r:embed="rId8"/>
          <a:srcRect t="12500" b="12500"/>
          <a:stretch/>
        </p:blipFill>
        <p:spPr>
          <a:xfrm>
            <a:off x="9019121" y="2644101"/>
            <a:ext cx="1371600" cy="1371600"/>
          </a:xfrm>
          <a:prstGeom prst="ellipse">
            <a:avLst/>
          </a:prstGeom>
          <a:noFill/>
          <a:ln>
            <a:noFill/>
          </a:ln>
        </p:spPr>
      </p:pic>
      <p:sp>
        <p:nvSpPr>
          <p:cNvPr id="22" name="Google Shape;39;p4">
            <a:extLst>
              <a:ext uri="{FF2B5EF4-FFF2-40B4-BE49-F238E27FC236}">
                <a16:creationId xmlns:a16="http://schemas.microsoft.com/office/drawing/2014/main" id="{445DC829-FEEB-56F3-DC07-B834156B1A2B}"/>
              </a:ext>
            </a:extLst>
          </p:cNvPr>
          <p:cNvSpPr txBox="1"/>
          <p:nvPr/>
        </p:nvSpPr>
        <p:spPr>
          <a:xfrm>
            <a:off x="5981325" y="4161922"/>
            <a:ext cx="2926080" cy="91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err="1">
                <a:latin typeface="Calibri"/>
                <a:ea typeface="Calibri"/>
                <a:cs typeface="Calibri"/>
                <a:sym typeface="Calibri"/>
              </a:rPr>
              <a:t>Yizhong</a:t>
            </a:r>
            <a:r>
              <a:rPr lang="en-US" sz="3200" dirty="0">
                <a:latin typeface="Calibri"/>
                <a:ea typeface="Calibri"/>
                <a:cs typeface="Calibri"/>
                <a:sym typeface="Calibri"/>
              </a:rPr>
              <a:t> </a:t>
            </a:r>
          </a:p>
          <a:p>
            <a:pPr marL="0" lvl="0" indent="0" algn="ctr" rtl="0">
              <a:spcBef>
                <a:spcPts val="0"/>
              </a:spcBef>
              <a:spcAft>
                <a:spcPts val="0"/>
              </a:spcAft>
              <a:buNone/>
            </a:pPr>
            <a:r>
              <a:rPr lang="en-US" sz="3200" dirty="0">
                <a:latin typeface="Calibri"/>
                <a:ea typeface="Calibri"/>
                <a:cs typeface="Calibri"/>
                <a:sym typeface="Calibri"/>
              </a:rPr>
              <a:t>Wang</a:t>
            </a:r>
            <a:endParaRPr sz="3200" dirty="0">
              <a:latin typeface="Calibri"/>
              <a:ea typeface="Calibri"/>
              <a:cs typeface="Calibri"/>
              <a:sym typeface="Calibri"/>
            </a:endParaRPr>
          </a:p>
        </p:txBody>
      </p:sp>
      <p:pic>
        <p:nvPicPr>
          <p:cNvPr id="23" name="Google Shape;35;p4">
            <a:extLst>
              <a:ext uri="{FF2B5EF4-FFF2-40B4-BE49-F238E27FC236}">
                <a16:creationId xmlns:a16="http://schemas.microsoft.com/office/drawing/2014/main" id="{5086C752-DF85-23EE-4743-A8921AEA3FCB}"/>
              </a:ext>
            </a:extLst>
          </p:cNvPr>
          <p:cNvPicPr preferRelativeResize="0">
            <a:picLocks/>
          </p:cNvPicPr>
          <p:nvPr/>
        </p:nvPicPr>
        <p:blipFill>
          <a:blip r:embed="rId9"/>
          <a:srcRect t="685" b="685"/>
          <a:stretch/>
        </p:blipFill>
        <p:spPr>
          <a:xfrm>
            <a:off x="6758566" y="2705242"/>
            <a:ext cx="1371600" cy="1371600"/>
          </a:xfrm>
          <a:prstGeom prst="ellipse">
            <a:avLst/>
          </a:prstGeom>
          <a:noFill/>
          <a:ln>
            <a:noFill/>
          </a:ln>
        </p:spPr>
      </p:pic>
    </p:spTree>
    <p:extLst>
      <p:ext uri="{BB962C8B-B14F-4D97-AF65-F5344CB8AC3E}">
        <p14:creationId xmlns:p14="http://schemas.microsoft.com/office/powerpoint/2010/main" val="268281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F969-6CE9-3F26-4007-A00425BA62D6}"/>
              </a:ext>
            </a:extLst>
          </p:cNvPr>
          <p:cNvSpPr>
            <a:spLocks noGrp="1"/>
          </p:cNvSpPr>
          <p:nvPr>
            <p:ph type="title"/>
          </p:nvPr>
        </p:nvSpPr>
        <p:spPr/>
        <p:txBody>
          <a:bodyPr/>
          <a:lstStyle/>
          <a:p>
            <a:r>
              <a:rPr lang="en-US" dirty="0"/>
              <a:t>Evaluation setup</a:t>
            </a:r>
          </a:p>
        </p:txBody>
      </p:sp>
      <p:sp>
        <p:nvSpPr>
          <p:cNvPr id="3" name="Content Placeholder 2">
            <a:extLst>
              <a:ext uri="{FF2B5EF4-FFF2-40B4-BE49-F238E27FC236}">
                <a16:creationId xmlns:a16="http://schemas.microsoft.com/office/drawing/2014/main" id="{1BC32F34-DA35-C754-C1BC-501B236EB9A7}"/>
              </a:ext>
            </a:extLst>
          </p:cNvPr>
          <p:cNvSpPr>
            <a:spLocks noGrp="1"/>
          </p:cNvSpPr>
          <p:nvPr>
            <p:ph idx="1"/>
          </p:nvPr>
        </p:nvSpPr>
        <p:spPr>
          <a:xfrm>
            <a:off x="838200" y="2203553"/>
            <a:ext cx="10515600" cy="3973409"/>
          </a:xfrm>
        </p:spPr>
        <p:txBody>
          <a:bodyPr/>
          <a:lstStyle/>
          <a:p>
            <a:r>
              <a:rPr lang="en-US" dirty="0"/>
              <a:t>Tasks: 3 open-domain QA datasets, fact-checking, and MMLU</a:t>
            </a:r>
          </a:p>
          <a:p>
            <a:endParaRPr lang="en-US" dirty="0"/>
          </a:p>
          <a:p>
            <a:r>
              <a:rPr lang="en-US" dirty="0"/>
              <a:t>Metrics: measure task accuracy, report inference throughput (QPS), storage (GB)</a:t>
            </a:r>
          </a:p>
          <a:p>
            <a:pPr marL="0" indent="0">
              <a:buNone/>
            </a:pPr>
            <a:endParaRPr lang="en-US" dirty="0"/>
          </a:p>
          <a:p>
            <a:r>
              <a:rPr lang="en-US" dirty="0"/>
              <a:t>Baselines: Atlas, Atlas-Q, </a:t>
            </a:r>
            <a:r>
              <a:rPr lang="en-US" dirty="0" err="1"/>
              <a:t>DensePhrase</a:t>
            </a:r>
            <a:r>
              <a:rPr lang="en-US" dirty="0"/>
              <a:t>, </a:t>
            </a:r>
            <a:r>
              <a:rPr lang="en-US" dirty="0" err="1"/>
              <a:t>DeFormer</a:t>
            </a:r>
            <a:r>
              <a:rPr lang="en-US" dirty="0"/>
              <a:t>, LLaMA2-7b</a:t>
            </a:r>
          </a:p>
        </p:txBody>
      </p:sp>
      <p:sp>
        <p:nvSpPr>
          <p:cNvPr id="4" name="Slide Number Placeholder 3">
            <a:extLst>
              <a:ext uri="{FF2B5EF4-FFF2-40B4-BE49-F238E27FC236}">
                <a16:creationId xmlns:a16="http://schemas.microsoft.com/office/drawing/2014/main" id="{3469954B-8593-0613-B0C8-406EFB496C8A}"/>
              </a:ext>
            </a:extLst>
          </p:cNvPr>
          <p:cNvSpPr>
            <a:spLocks noGrp="1"/>
          </p:cNvSpPr>
          <p:nvPr>
            <p:ph type="sldNum" sz="quarter" idx="12"/>
          </p:nvPr>
        </p:nvSpPr>
        <p:spPr/>
        <p:txBody>
          <a:bodyPr/>
          <a:lstStyle/>
          <a:p>
            <a:fld id="{31956DAD-D1DD-664D-8094-2A95DFD5A69C}" type="slidenum">
              <a:rPr lang="en-US" smtClean="0"/>
              <a:t>10</a:t>
            </a:fld>
            <a:endParaRPr lang="en-US"/>
          </a:p>
        </p:txBody>
      </p:sp>
      <p:sp>
        <p:nvSpPr>
          <p:cNvPr id="5" name="Footer Placeholder 4">
            <a:extLst>
              <a:ext uri="{FF2B5EF4-FFF2-40B4-BE49-F238E27FC236}">
                <a16:creationId xmlns:a16="http://schemas.microsoft.com/office/drawing/2014/main" id="{860C3824-F365-F702-3B4B-F1E4A4313909}"/>
              </a:ext>
            </a:extLst>
          </p:cNvPr>
          <p:cNvSpPr>
            <a:spLocks noGrp="1"/>
          </p:cNvSpPr>
          <p:nvPr>
            <p:ph type="ftr" sz="quarter" idx="11"/>
          </p:nvPr>
        </p:nvSpPr>
        <p:spPr/>
        <p:txBody>
          <a:bodyPr/>
          <a:lstStyle/>
          <a:p>
            <a:r>
              <a:rPr lang="en-US"/>
              <a:t>BTR, ICLR2024</a:t>
            </a:r>
            <a:endParaRPr lang="en-US" dirty="0"/>
          </a:p>
        </p:txBody>
      </p:sp>
    </p:spTree>
    <p:extLst>
      <p:ext uri="{BB962C8B-B14F-4D97-AF65-F5344CB8AC3E}">
        <p14:creationId xmlns:p14="http://schemas.microsoft.com/office/powerpoint/2010/main" val="1506915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6608-60E6-780B-E2EE-1CD63F041870}"/>
              </a:ext>
            </a:extLst>
          </p:cNvPr>
          <p:cNvSpPr>
            <a:spLocks noGrp="1"/>
          </p:cNvSpPr>
          <p:nvPr>
            <p:ph type="title"/>
          </p:nvPr>
        </p:nvSpPr>
        <p:spPr/>
        <p:txBody>
          <a:bodyPr/>
          <a:lstStyle/>
          <a:p>
            <a:r>
              <a:rPr lang="en-US" dirty="0"/>
              <a:t>BTR is more efficient and accurate </a:t>
            </a:r>
          </a:p>
        </p:txBody>
      </p:sp>
      <p:sp>
        <p:nvSpPr>
          <p:cNvPr id="4" name="Slide Number Placeholder 3">
            <a:extLst>
              <a:ext uri="{FF2B5EF4-FFF2-40B4-BE49-F238E27FC236}">
                <a16:creationId xmlns:a16="http://schemas.microsoft.com/office/drawing/2014/main" id="{398A1F24-51E3-D6CC-E6BB-54822BF734B8}"/>
              </a:ext>
            </a:extLst>
          </p:cNvPr>
          <p:cNvSpPr>
            <a:spLocks noGrp="1"/>
          </p:cNvSpPr>
          <p:nvPr>
            <p:ph type="sldNum" sz="quarter" idx="12"/>
          </p:nvPr>
        </p:nvSpPr>
        <p:spPr/>
        <p:txBody>
          <a:bodyPr/>
          <a:lstStyle/>
          <a:p>
            <a:fld id="{31956DAD-D1DD-664D-8094-2A95DFD5A69C}" type="slidenum">
              <a:rPr lang="en-US" smtClean="0"/>
              <a:t>11</a:t>
            </a:fld>
            <a:endParaRPr lang="en-US"/>
          </a:p>
        </p:txBody>
      </p:sp>
      <p:pic>
        <p:nvPicPr>
          <p:cNvPr id="6" name="Picture 5">
            <a:extLst>
              <a:ext uri="{FF2B5EF4-FFF2-40B4-BE49-F238E27FC236}">
                <a16:creationId xmlns:a16="http://schemas.microsoft.com/office/drawing/2014/main" id="{D8B370CA-CCDD-77A8-D500-EDB2C178862A}"/>
              </a:ext>
            </a:extLst>
          </p:cNvPr>
          <p:cNvPicPr>
            <a:picLocks noChangeAspect="1"/>
          </p:cNvPicPr>
          <p:nvPr/>
        </p:nvPicPr>
        <p:blipFill>
          <a:blip r:embed="rId3"/>
          <a:stretch>
            <a:fillRect/>
          </a:stretch>
        </p:blipFill>
        <p:spPr>
          <a:xfrm>
            <a:off x="838200" y="2065663"/>
            <a:ext cx="6083300" cy="4572000"/>
          </a:xfrm>
          <a:prstGeom prst="rect">
            <a:avLst/>
          </a:prstGeom>
        </p:spPr>
      </p:pic>
      <p:sp>
        <p:nvSpPr>
          <p:cNvPr id="7" name="TextBox 6">
            <a:extLst>
              <a:ext uri="{FF2B5EF4-FFF2-40B4-BE49-F238E27FC236}">
                <a16:creationId xmlns:a16="http://schemas.microsoft.com/office/drawing/2014/main" id="{182AFE3E-FE17-0BEE-9625-C68E51DA68E5}"/>
              </a:ext>
            </a:extLst>
          </p:cNvPr>
          <p:cNvSpPr txBox="1"/>
          <p:nvPr/>
        </p:nvSpPr>
        <p:spPr>
          <a:xfrm>
            <a:off x="2247998" y="1708111"/>
            <a:ext cx="3460652" cy="369332"/>
          </a:xfrm>
          <a:prstGeom prst="rect">
            <a:avLst/>
          </a:prstGeom>
          <a:noFill/>
        </p:spPr>
        <p:txBody>
          <a:bodyPr wrap="square" rtlCol="0">
            <a:spAutoFit/>
          </a:bodyPr>
          <a:lstStyle/>
          <a:p>
            <a:r>
              <a:rPr lang="en-US" dirty="0" err="1"/>
              <a:t>NaturalQuestions</a:t>
            </a:r>
            <a:r>
              <a:rPr lang="en-US" dirty="0"/>
              <a:t> Results </a:t>
            </a:r>
          </a:p>
        </p:txBody>
      </p:sp>
      <p:sp>
        <p:nvSpPr>
          <p:cNvPr id="3" name="TextBox 2">
            <a:extLst>
              <a:ext uri="{FF2B5EF4-FFF2-40B4-BE49-F238E27FC236}">
                <a16:creationId xmlns:a16="http://schemas.microsoft.com/office/drawing/2014/main" id="{175D9D97-F3EB-EE37-2D14-0E550188F36B}"/>
              </a:ext>
            </a:extLst>
          </p:cNvPr>
          <p:cNvSpPr txBox="1"/>
          <p:nvPr/>
        </p:nvSpPr>
        <p:spPr>
          <a:xfrm>
            <a:off x="6649378" y="2734934"/>
            <a:ext cx="4602203" cy="1200329"/>
          </a:xfrm>
          <a:prstGeom prst="rect">
            <a:avLst/>
          </a:prstGeom>
          <a:noFill/>
        </p:spPr>
        <p:txBody>
          <a:bodyPr wrap="square" rtlCol="0">
            <a:spAutoFit/>
          </a:bodyPr>
          <a:lstStyle/>
          <a:p>
            <a:r>
              <a:rPr lang="en-US" dirty="0"/>
              <a:t>BTR achieves over </a:t>
            </a:r>
            <a:r>
              <a:rPr lang="en-US" b="1" dirty="0"/>
              <a:t>3x speedup </a:t>
            </a:r>
            <a:r>
              <a:rPr lang="en-US" dirty="0"/>
              <a:t>compared to baselines (Atlas) and provides </a:t>
            </a:r>
            <a:r>
              <a:rPr lang="en-US" b="1" dirty="0"/>
              <a:t>&gt;100x reduction </a:t>
            </a:r>
            <a:r>
              <a:rPr lang="en-US" dirty="0"/>
              <a:t>in storage (compared to </a:t>
            </a:r>
            <a:r>
              <a:rPr lang="en-US" dirty="0" err="1"/>
              <a:t>DeFormer</a:t>
            </a:r>
            <a:r>
              <a:rPr lang="en-US" dirty="0"/>
              <a:t>)</a:t>
            </a:r>
          </a:p>
        </p:txBody>
      </p:sp>
      <p:sp>
        <p:nvSpPr>
          <p:cNvPr id="5" name="TextBox 4">
            <a:extLst>
              <a:ext uri="{FF2B5EF4-FFF2-40B4-BE49-F238E27FC236}">
                <a16:creationId xmlns:a16="http://schemas.microsoft.com/office/drawing/2014/main" id="{58879CF4-EE8E-3FBB-44A4-BFC0C6767369}"/>
              </a:ext>
            </a:extLst>
          </p:cNvPr>
          <p:cNvSpPr txBox="1"/>
          <p:nvPr/>
        </p:nvSpPr>
        <p:spPr>
          <a:xfrm>
            <a:off x="6649378" y="4377081"/>
            <a:ext cx="4602203" cy="646331"/>
          </a:xfrm>
          <a:prstGeom prst="rect">
            <a:avLst/>
          </a:prstGeom>
          <a:noFill/>
        </p:spPr>
        <p:txBody>
          <a:bodyPr wrap="square" rtlCol="0">
            <a:spAutoFit/>
          </a:bodyPr>
          <a:lstStyle/>
          <a:p>
            <a:r>
              <a:rPr lang="en-US" dirty="0"/>
              <a:t>BTR for larger models can achieve &gt;4x speedup, see more results in the paper</a:t>
            </a:r>
          </a:p>
        </p:txBody>
      </p:sp>
      <p:grpSp>
        <p:nvGrpSpPr>
          <p:cNvPr id="14" name="Group 13">
            <a:extLst>
              <a:ext uri="{FF2B5EF4-FFF2-40B4-BE49-F238E27FC236}">
                <a16:creationId xmlns:a16="http://schemas.microsoft.com/office/drawing/2014/main" id="{CA6E7D40-C8F6-E3FA-FA3F-A90EC5396C07}"/>
              </a:ext>
            </a:extLst>
          </p:cNvPr>
          <p:cNvGrpSpPr/>
          <p:nvPr/>
        </p:nvGrpSpPr>
        <p:grpSpPr>
          <a:xfrm>
            <a:off x="2625969" y="2753240"/>
            <a:ext cx="1735016" cy="596657"/>
            <a:chOff x="2625969" y="2753240"/>
            <a:chExt cx="1735016" cy="596657"/>
          </a:xfrm>
        </p:grpSpPr>
        <p:cxnSp>
          <p:nvCxnSpPr>
            <p:cNvPr id="8" name="Straight Arrow Connector 7">
              <a:extLst>
                <a:ext uri="{FF2B5EF4-FFF2-40B4-BE49-F238E27FC236}">
                  <a16:creationId xmlns:a16="http://schemas.microsoft.com/office/drawing/2014/main" id="{88028740-09A7-C091-A5D3-E1348539C36E}"/>
                </a:ext>
              </a:extLst>
            </p:cNvPr>
            <p:cNvCxnSpPr>
              <a:cxnSpLocks/>
            </p:cNvCxnSpPr>
            <p:nvPr/>
          </p:nvCxnSpPr>
          <p:spPr>
            <a:xfrm>
              <a:off x="2836985" y="2753240"/>
              <a:ext cx="1524000" cy="4119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BBD4CB4-5FA7-D058-8B98-FCDA374F03C6}"/>
                </a:ext>
              </a:extLst>
            </p:cNvPr>
            <p:cNvSpPr txBox="1"/>
            <p:nvPr/>
          </p:nvSpPr>
          <p:spPr>
            <a:xfrm>
              <a:off x="2625969" y="2980565"/>
              <a:ext cx="1524000" cy="369332"/>
            </a:xfrm>
            <a:prstGeom prst="rect">
              <a:avLst/>
            </a:prstGeom>
            <a:noFill/>
          </p:spPr>
          <p:txBody>
            <a:bodyPr wrap="square">
              <a:spAutoFit/>
            </a:bodyPr>
            <a:lstStyle/>
            <a:p>
              <a:r>
                <a:rPr lang="en-US" dirty="0">
                  <a:solidFill>
                    <a:srgbClr val="FF0000"/>
                  </a:solidFill>
                </a:rPr>
                <a:t>3x speedup </a:t>
              </a:r>
            </a:p>
          </p:txBody>
        </p:sp>
      </p:grpSp>
      <p:grpSp>
        <p:nvGrpSpPr>
          <p:cNvPr id="15" name="Group 14">
            <a:extLst>
              <a:ext uri="{FF2B5EF4-FFF2-40B4-BE49-F238E27FC236}">
                <a16:creationId xmlns:a16="http://schemas.microsoft.com/office/drawing/2014/main" id="{F6D57291-41AC-B47F-1D49-0C54C62DF1CC}"/>
              </a:ext>
            </a:extLst>
          </p:cNvPr>
          <p:cNvGrpSpPr/>
          <p:nvPr/>
        </p:nvGrpSpPr>
        <p:grpSpPr>
          <a:xfrm>
            <a:off x="3810001" y="2618021"/>
            <a:ext cx="2465315" cy="412217"/>
            <a:chOff x="2836985" y="2710355"/>
            <a:chExt cx="2465315" cy="412217"/>
          </a:xfrm>
        </p:grpSpPr>
        <p:cxnSp>
          <p:nvCxnSpPr>
            <p:cNvPr id="16" name="Straight Arrow Connector 15">
              <a:extLst>
                <a:ext uri="{FF2B5EF4-FFF2-40B4-BE49-F238E27FC236}">
                  <a16:creationId xmlns:a16="http://schemas.microsoft.com/office/drawing/2014/main" id="{F46F4006-B7DD-2A9E-8418-AC4211212050}"/>
                </a:ext>
              </a:extLst>
            </p:cNvPr>
            <p:cNvCxnSpPr>
              <a:cxnSpLocks/>
            </p:cNvCxnSpPr>
            <p:nvPr/>
          </p:nvCxnSpPr>
          <p:spPr>
            <a:xfrm>
              <a:off x="2836985" y="2753240"/>
              <a:ext cx="762000" cy="3693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2F9D31-4771-B233-644A-08B6E6CE20A0}"/>
                </a:ext>
              </a:extLst>
            </p:cNvPr>
            <p:cNvSpPr txBox="1"/>
            <p:nvPr/>
          </p:nvSpPr>
          <p:spPr>
            <a:xfrm>
              <a:off x="3358661" y="2710355"/>
              <a:ext cx="1943639" cy="369332"/>
            </a:xfrm>
            <a:prstGeom prst="rect">
              <a:avLst/>
            </a:prstGeom>
            <a:noFill/>
          </p:spPr>
          <p:txBody>
            <a:bodyPr wrap="square">
              <a:spAutoFit/>
            </a:bodyPr>
            <a:lstStyle/>
            <a:p>
              <a:r>
                <a:rPr lang="en-US" dirty="0">
                  <a:solidFill>
                    <a:srgbClr val="FF0000"/>
                  </a:solidFill>
                </a:rPr>
                <a:t>100x reduction </a:t>
              </a:r>
            </a:p>
          </p:txBody>
        </p:sp>
      </p:grpSp>
      <p:sp>
        <p:nvSpPr>
          <p:cNvPr id="9" name="Footer Placeholder 8">
            <a:extLst>
              <a:ext uri="{FF2B5EF4-FFF2-40B4-BE49-F238E27FC236}">
                <a16:creationId xmlns:a16="http://schemas.microsoft.com/office/drawing/2014/main" id="{7C166B95-6A33-6859-2AAF-1E0F9BF78488}"/>
              </a:ext>
            </a:extLst>
          </p:cNvPr>
          <p:cNvSpPr>
            <a:spLocks noGrp="1"/>
          </p:cNvSpPr>
          <p:nvPr>
            <p:ph type="ftr" sz="quarter" idx="11"/>
          </p:nvPr>
        </p:nvSpPr>
        <p:spPr/>
        <p:txBody>
          <a:bodyPr/>
          <a:lstStyle/>
          <a:p>
            <a:r>
              <a:rPr lang="en-US"/>
              <a:t>BTR, ICLR2024</a:t>
            </a:r>
            <a:endParaRPr lang="en-US" dirty="0"/>
          </a:p>
        </p:txBody>
      </p:sp>
    </p:spTree>
    <p:extLst>
      <p:ext uri="{BB962C8B-B14F-4D97-AF65-F5344CB8AC3E}">
        <p14:creationId xmlns:p14="http://schemas.microsoft.com/office/powerpoint/2010/main" val="418893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childTnLst>
                          </p:cTn>
                        </p:par>
                        <p:par>
                          <p:cTn id="11" fill="hold">
                            <p:stCondLst>
                              <p:cond delay="500"/>
                            </p:stCondLst>
                            <p:childTnLst>
                              <p:par>
                                <p:cTn id="12" presetID="5" presetClass="entr" presetSubtype="1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checkerboard(across)">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heckerboard(across)">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A table with numbers and a number of text&#10;&#10;Description automatically generated with medium confidence">
            <a:extLst>
              <a:ext uri="{FF2B5EF4-FFF2-40B4-BE49-F238E27FC236}">
                <a16:creationId xmlns:a16="http://schemas.microsoft.com/office/drawing/2014/main" id="{C39884B4-A19C-FB50-766A-B532ED624293}"/>
              </a:ext>
            </a:extLst>
          </p:cNvPr>
          <p:cNvPicPr>
            <a:picLocks noChangeAspect="1"/>
          </p:cNvPicPr>
          <p:nvPr/>
        </p:nvPicPr>
        <p:blipFill>
          <a:blip r:embed="rId3"/>
          <a:stretch>
            <a:fillRect/>
          </a:stretch>
        </p:blipFill>
        <p:spPr>
          <a:xfrm>
            <a:off x="2365063" y="1717502"/>
            <a:ext cx="7461874" cy="2767391"/>
          </a:xfrm>
          <a:prstGeom prst="rect">
            <a:avLst/>
          </a:prstGeom>
        </p:spPr>
      </p:pic>
      <p:sp>
        <p:nvSpPr>
          <p:cNvPr id="2" name="Title 1">
            <a:extLst>
              <a:ext uri="{FF2B5EF4-FFF2-40B4-BE49-F238E27FC236}">
                <a16:creationId xmlns:a16="http://schemas.microsoft.com/office/drawing/2014/main" id="{EBDDAB19-A125-808F-CC16-0F3C8EDC90AE}"/>
              </a:ext>
            </a:extLst>
          </p:cNvPr>
          <p:cNvSpPr>
            <a:spLocks noGrp="1"/>
          </p:cNvSpPr>
          <p:nvPr>
            <p:ph type="title"/>
          </p:nvPr>
        </p:nvSpPr>
        <p:spPr/>
        <p:txBody>
          <a:bodyPr/>
          <a:lstStyle/>
          <a:p>
            <a:r>
              <a:rPr lang="en-US" dirty="0"/>
              <a:t>Each component in BTR is effective</a:t>
            </a:r>
          </a:p>
        </p:txBody>
      </p:sp>
      <p:sp>
        <p:nvSpPr>
          <p:cNvPr id="4" name="Slide Number Placeholder 3">
            <a:extLst>
              <a:ext uri="{FF2B5EF4-FFF2-40B4-BE49-F238E27FC236}">
                <a16:creationId xmlns:a16="http://schemas.microsoft.com/office/drawing/2014/main" id="{7A5E01DD-E9F7-2E09-81D3-D7D43D8AE9B4}"/>
              </a:ext>
            </a:extLst>
          </p:cNvPr>
          <p:cNvSpPr>
            <a:spLocks noGrp="1"/>
          </p:cNvSpPr>
          <p:nvPr>
            <p:ph type="sldNum" sz="quarter" idx="12"/>
          </p:nvPr>
        </p:nvSpPr>
        <p:spPr/>
        <p:txBody>
          <a:bodyPr/>
          <a:lstStyle/>
          <a:p>
            <a:fld id="{31956DAD-D1DD-664D-8094-2A95DFD5A69C}" type="slidenum">
              <a:rPr lang="en-US" smtClean="0"/>
              <a:t>12</a:t>
            </a:fld>
            <a:endParaRPr lang="en-US"/>
          </a:p>
        </p:txBody>
      </p:sp>
      <p:sp>
        <p:nvSpPr>
          <p:cNvPr id="7" name="Rounded Rectangle 6">
            <a:extLst>
              <a:ext uri="{FF2B5EF4-FFF2-40B4-BE49-F238E27FC236}">
                <a16:creationId xmlns:a16="http://schemas.microsoft.com/office/drawing/2014/main" id="{9F305AE7-D578-C860-8C1E-049C81AAB001}"/>
              </a:ext>
            </a:extLst>
          </p:cNvPr>
          <p:cNvSpPr/>
          <p:nvPr/>
        </p:nvSpPr>
        <p:spPr>
          <a:xfrm>
            <a:off x="7425406" y="2939554"/>
            <a:ext cx="457200" cy="822960"/>
          </a:xfrm>
          <a:prstGeom prst="roundRect">
            <a:avLst>
              <a:gd name="adj" fmla="val 1570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89C68F8-57B4-BE87-5C8E-661F2BE255D8}"/>
              </a:ext>
            </a:extLst>
          </p:cNvPr>
          <p:cNvCxnSpPr>
            <a:cxnSpLocks/>
          </p:cNvCxnSpPr>
          <p:nvPr/>
        </p:nvCxnSpPr>
        <p:spPr>
          <a:xfrm>
            <a:off x="8293719" y="3194345"/>
            <a:ext cx="131584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0CCF89E0-9CD3-8E7E-2787-B181E244FE1C}"/>
              </a:ext>
            </a:extLst>
          </p:cNvPr>
          <p:cNvSpPr/>
          <p:nvPr/>
        </p:nvSpPr>
        <p:spPr>
          <a:xfrm>
            <a:off x="7436557" y="3817674"/>
            <a:ext cx="457200" cy="420949"/>
          </a:xfrm>
          <a:prstGeom prst="roundRect">
            <a:avLst>
              <a:gd name="adj" fmla="val 15705"/>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1408BB6-80EC-C7B5-00BD-0D92FD4CD863}"/>
              </a:ext>
            </a:extLst>
          </p:cNvPr>
          <p:cNvSpPr txBox="1"/>
          <p:nvPr/>
        </p:nvSpPr>
        <p:spPr>
          <a:xfrm>
            <a:off x="1553849" y="4612189"/>
            <a:ext cx="8988738" cy="646331"/>
          </a:xfrm>
          <a:prstGeom prst="rect">
            <a:avLst/>
          </a:prstGeom>
          <a:noFill/>
        </p:spPr>
        <p:txBody>
          <a:bodyPr wrap="square" rtlCol="0">
            <a:spAutoFit/>
          </a:bodyPr>
          <a:lstStyle/>
          <a:p>
            <a:pPr marL="285750" indent="-285750">
              <a:buFont typeface="Arial" panose="020B0604020202020204" pitchFamily="34" charset="0"/>
              <a:buChar char="•"/>
            </a:pPr>
            <a:r>
              <a:rPr lang="en-US" dirty="0"/>
              <a:t>BTR efficiency gains (improved throughput and reduced storage) mainly come from cacheable binary token representations</a:t>
            </a:r>
          </a:p>
        </p:txBody>
      </p:sp>
      <p:sp>
        <p:nvSpPr>
          <p:cNvPr id="12" name="TextBox 11">
            <a:extLst>
              <a:ext uri="{FF2B5EF4-FFF2-40B4-BE49-F238E27FC236}">
                <a16:creationId xmlns:a16="http://schemas.microsoft.com/office/drawing/2014/main" id="{B090D3B7-4A22-2F8B-CCD3-D672A4491F0E}"/>
              </a:ext>
            </a:extLst>
          </p:cNvPr>
          <p:cNvSpPr txBox="1"/>
          <p:nvPr/>
        </p:nvSpPr>
        <p:spPr>
          <a:xfrm>
            <a:off x="1553849" y="5489951"/>
            <a:ext cx="9095566" cy="369332"/>
          </a:xfrm>
          <a:prstGeom prst="rect">
            <a:avLst/>
          </a:prstGeom>
          <a:noFill/>
        </p:spPr>
        <p:txBody>
          <a:bodyPr wrap="square" rtlCol="0">
            <a:spAutoFit/>
          </a:bodyPr>
          <a:lstStyle/>
          <a:p>
            <a:pPr marL="285750" indent="-285750">
              <a:buFont typeface="Arial" panose="020B0604020202020204" pitchFamily="34" charset="0"/>
              <a:buChar char="•"/>
            </a:pPr>
            <a:r>
              <a:rPr lang="en-US" dirty="0"/>
              <a:t>BTR training reduces the accuracy loss caused by efficiency techniques</a:t>
            </a:r>
          </a:p>
        </p:txBody>
      </p:sp>
      <p:sp>
        <p:nvSpPr>
          <p:cNvPr id="3" name="Footer Placeholder 2">
            <a:extLst>
              <a:ext uri="{FF2B5EF4-FFF2-40B4-BE49-F238E27FC236}">
                <a16:creationId xmlns:a16="http://schemas.microsoft.com/office/drawing/2014/main" id="{8DE2BB33-7DC2-490E-2CAF-355A37274740}"/>
              </a:ext>
            </a:extLst>
          </p:cNvPr>
          <p:cNvSpPr>
            <a:spLocks noGrp="1"/>
          </p:cNvSpPr>
          <p:nvPr>
            <p:ph type="ftr" sz="quarter" idx="11"/>
          </p:nvPr>
        </p:nvSpPr>
        <p:spPr/>
        <p:txBody>
          <a:bodyPr/>
          <a:lstStyle/>
          <a:p>
            <a:r>
              <a:rPr lang="en-US"/>
              <a:t>BTR, ICLR2024</a:t>
            </a:r>
            <a:endParaRPr lang="en-US" dirty="0"/>
          </a:p>
        </p:txBody>
      </p:sp>
    </p:spTree>
    <p:extLst>
      <p:ext uri="{BB962C8B-B14F-4D97-AF65-F5344CB8AC3E}">
        <p14:creationId xmlns:p14="http://schemas.microsoft.com/office/powerpoint/2010/main" val="292761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par>
                                <p:cTn id="9" presetID="3" presetClass="entr" presetSubtype="1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9B83-99CD-9B0C-CAA3-9BB27FE4BE62}"/>
              </a:ext>
            </a:extLst>
          </p:cNvPr>
          <p:cNvSpPr>
            <a:spLocks noGrp="1"/>
          </p:cNvSpPr>
          <p:nvPr>
            <p:ph type="title"/>
          </p:nvPr>
        </p:nvSpPr>
        <p:spPr/>
        <p:txBody>
          <a:bodyPr/>
          <a:lstStyle/>
          <a:p>
            <a:r>
              <a:rPr lang="en-US" dirty="0"/>
              <a:t>BTR takeaways and impact</a:t>
            </a:r>
          </a:p>
        </p:txBody>
      </p:sp>
      <p:sp>
        <p:nvSpPr>
          <p:cNvPr id="5" name="Slide Number Placeholder 4">
            <a:extLst>
              <a:ext uri="{FF2B5EF4-FFF2-40B4-BE49-F238E27FC236}">
                <a16:creationId xmlns:a16="http://schemas.microsoft.com/office/drawing/2014/main" id="{673B4897-5E4B-5B4B-3FE3-057CEFD9BA30}"/>
              </a:ext>
            </a:extLst>
          </p:cNvPr>
          <p:cNvSpPr>
            <a:spLocks noGrp="1"/>
          </p:cNvSpPr>
          <p:nvPr>
            <p:ph type="sldNum" sz="quarter" idx="12"/>
          </p:nvPr>
        </p:nvSpPr>
        <p:spPr/>
        <p:txBody>
          <a:bodyPr/>
          <a:lstStyle/>
          <a:p>
            <a:fld id="{78DE4B17-6289-E84A-BC19-07F76FE2C17C}" type="slidenum">
              <a:rPr lang="en-US" smtClean="0"/>
              <a:pPr/>
              <a:t>13</a:t>
            </a:fld>
            <a:endParaRPr lang="en-US" dirty="0"/>
          </a:p>
        </p:txBody>
      </p:sp>
      <p:sp>
        <p:nvSpPr>
          <p:cNvPr id="8" name="TextBox 7">
            <a:extLst>
              <a:ext uri="{FF2B5EF4-FFF2-40B4-BE49-F238E27FC236}">
                <a16:creationId xmlns:a16="http://schemas.microsoft.com/office/drawing/2014/main" id="{3BE1CFB0-61B3-1860-2A71-BB8F88AE7839}"/>
              </a:ext>
            </a:extLst>
          </p:cNvPr>
          <p:cNvSpPr txBox="1"/>
          <p:nvPr/>
        </p:nvSpPr>
        <p:spPr>
          <a:xfrm>
            <a:off x="838200" y="3183158"/>
            <a:ext cx="10281138" cy="830997"/>
          </a:xfrm>
          <a:prstGeom prst="rect">
            <a:avLst/>
          </a:prstGeom>
          <a:noFill/>
        </p:spPr>
        <p:txBody>
          <a:bodyPr wrap="square" rtlCol="0">
            <a:spAutoFit/>
          </a:bodyPr>
          <a:lstStyle/>
          <a:p>
            <a:pPr marL="342900" indent="-342900">
              <a:buFont typeface="Wingdings" pitchFamily="2" charset="2"/>
              <a:buChar char="ü"/>
            </a:pPr>
            <a:r>
              <a:rPr lang="en-US" sz="2400" dirty="0"/>
              <a:t>BTR achieves over </a:t>
            </a:r>
            <a:r>
              <a:rPr lang="en-US" sz="2400" b="1" dirty="0"/>
              <a:t>3-4x</a:t>
            </a:r>
            <a:r>
              <a:rPr lang="en-US" sz="2400" dirty="0"/>
              <a:t> inference speedup, reduces storage by over </a:t>
            </a:r>
            <a:r>
              <a:rPr lang="en-US" sz="2400" b="1" dirty="0"/>
              <a:t>100x</a:t>
            </a:r>
            <a:r>
              <a:rPr lang="en-US" sz="2400" dirty="0"/>
              <a:t> while maintaining task performance</a:t>
            </a:r>
          </a:p>
        </p:txBody>
      </p:sp>
      <p:sp>
        <p:nvSpPr>
          <p:cNvPr id="9" name="TextBox 8">
            <a:extLst>
              <a:ext uri="{FF2B5EF4-FFF2-40B4-BE49-F238E27FC236}">
                <a16:creationId xmlns:a16="http://schemas.microsoft.com/office/drawing/2014/main" id="{7DC1D7BB-8BDD-895B-F170-848D5D2772F9}"/>
              </a:ext>
            </a:extLst>
          </p:cNvPr>
          <p:cNvSpPr txBox="1"/>
          <p:nvPr/>
        </p:nvSpPr>
        <p:spPr>
          <a:xfrm>
            <a:off x="838200" y="4598415"/>
            <a:ext cx="10515600" cy="830997"/>
          </a:xfrm>
          <a:prstGeom prst="rect">
            <a:avLst/>
          </a:prstGeom>
          <a:noFill/>
        </p:spPr>
        <p:txBody>
          <a:bodyPr wrap="square" rtlCol="0">
            <a:spAutoFit/>
          </a:bodyPr>
          <a:lstStyle>
            <a:defPPr>
              <a:defRPr lang="en-US"/>
            </a:defPPr>
            <a:lvl1pPr>
              <a:defRPr sz="2400"/>
            </a:lvl1pPr>
          </a:lstStyle>
          <a:p>
            <a:pPr marL="342900" indent="-342900">
              <a:buFont typeface="Wingdings" pitchFamily="2" charset="2"/>
              <a:buChar char="ü"/>
            </a:pPr>
            <a:r>
              <a:rPr lang="en-US" dirty="0"/>
              <a:t>Binary representations could potentially </a:t>
            </a:r>
            <a:r>
              <a:rPr lang="en-US" b="1" dirty="0"/>
              <a:t>supercharge on-device LMs</a:t>
            </a:r>
            <a:r>
              <a:rPr lang="en-US" dirty="0"/>
              <a:t>, especially for personalized tasks that require storing local knowledge</a:t>
            </a:r>
          </a:p>
        </p:txBody>
      </p:sp>
      <p:sp>
        <p:nvSpPr>
          <p:cNvPr id="10" name="TextBox 9">
            <a:extLst>
              <a:ext uri="{FF2B5EF4-FFF2-40B4-BE49-F238E27FC236}">
                <a16:creationId xmlns:a16="http://schemas.microsoft.com/office/drawing/2014/main" id="{1ED50E05-837D-B222-26B1-7C44F173A2EA}"/>
              </a:ext>
            </a:extLst>
          </p:cNvPr>
          <p:cNvSpPr txBox="1"/>
          <p:nvPr/>
        </p:nvSpPr>
        <p:spPr>
          <a:xfrm>
            <a:off x="838200" y="1767901"/>
            <a:ext cx="10281139" cy="830997"/>
          </a:xfrm>
          <a:prstGeom prst="rect">
            <a:avLst/>
          </a:prstGeom>
          <a:noFill/>
        </p:spPr>
        <p:txBody>
          <a:bodyPr wrap="square" rtlCol="0">
            <a:spAutoFit/>
          </a:bodyPr>
          <a:lstStyle/>
          <a:p>
            <a:pPr marL="342900" indent="-342900">
              <a:buFont typeface="Wingdings" pitchFamily="2" charset="2"/>
              <a:buChar char="ü"/>
            </a:pPr>
            <a:r>
              <a:rPr lang="en-US" sz="2400" dirty="0"/>
              <a:t>We design BTR, </a:t>
            </a:r>
            <a:r>
              <a:rPr lang="en-US" sz="2400" b="1" dirty="0"/>
              <a:t>cacheable and calibrated binary token representations </a:t>
            </a:r>
            <a:r>
              <a:rPr lang="en-US" sz="2400" dirty="0"/>
              <a:t>to improve the inference efficiency of retrieval LMs</a:t>
            </a:r>
          </a:p>
        </p:txBody>
      </p:sp>
      <p:sp>
        <p:nvSpPr>
          <p:cNvPr id="3" name="Footer Placeholder 2">
            <a:extLst>
              <a:ext uri="{FF2B5EF4-FFF2-40B4-BE49-F238E27FC236}">
                <a16:creationId xmlns:a16="http://schemas.microsoft.com/office/drawing/2014/main" id="{7DDB6CF4-BB78-740C-7AD6-4D4FF9743EC1}"/>
              </a:ext>
            </a:extLst>
          </p:cNvPr>
          <p:cNvSpPr>
            <a:spLocks noGrp="1"/>
          </p:cNvSpPr>
          <p:nvPr>
            <p:ph type="ftr" sz="quarter" idx="11"/>
          </p:nvPr>
        </p:nvSpPr>
        <p:spPr/>
        <p:txBody>
          <a:bodyPr/>
          <a:lstStyle/>
          <a:p>
            <a:r>
              <a:rPr lang="en-US"/>
              <a:t>BTR, ICLR2024</a:t>
            </a:r>
            <a:endParaRPr lang="en-US" dirty="0"/>
          </a:p>
        </p:txBody>
      </p:sp>
    </p:spTree>
    <p:custDataLst>
      <p:tags r:id="rId1"/>
    </p:custDataLst>
    <p:extLst>
      <p:ext uri="{BB962C8B-B14F-4D97-AF65-F5344CB8AC3E}">
        <p14:creationId xmlns:p14="http://schemas.microsoft.com/office/powerpoint/2010/main" val="162195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video game&#10;&#10;Description automatically generated">
            <a:extLst>
              <a:ext uri="{FF2B5EF4-FFF2-40B4-BE49-F238E27FC236}">
                <a16:creationId xmlns:a16="http://schemas.microsoft.com/office/drawing/2014/main" id="{D208E6D7-EAF9-C6EC-E2CF-8B5299506C0C}"/>
              </a:ext>
            </a:extLst>
          </p:cNvPr>
          <p:cNvPicPr>
            <a:picLocks noChangeAspect="1"/>
          </p:cNvPicPr>
          <p:nvPr/>
        </p:nvPicPr>
        <p:blipFill rotWithShape="1">
          <a:blip r:embed="rId3"/>
          <a:srcRect b="31240"/>
          <a:stretch/>
        </p:blipFill>
        <p:spPr>
          <a:xfrm>
            <a:off x="2112284" y="1871793"/>
            <a:ext cx="7967431" cy="3114413"/>
          </a:xfrm>
          <a:prstGeom prst="rect">
            <a:avLst/>
          </a:prstGeom>
        </p:spPr>
      </p:pic>
      <p:sp>
        <p:nvSpPr>
          <p:cNvPr id="2" name="Title 1">
            <a:extLst>
              <a:ext uri="{FF2B5EF4-FFF2-40B4-BE49-F238E27FC236}">
                <a16:creationId xmlns:a16="http://schemas.microsoft.com/office/drawing/2014/main" id="{9C099FF7-1DD7-6412-16FD-D54FA631A071}"/>
              </a:ext>
            </a:extLst>
          </p:cNvPr>
          <p:cNvSpPr>
            <a:spLocks noGrp="1"/>
          </p:cNvSpPr>
          <p:nvPr>
            <p:ph type="title"/>
          </p:nvPr>
        </p:nvSpPr>
        <p:spPr>
          <a:xfrm>
            <a:off x="838200" y="220337"/>
            <a:ext cx="10849708" cy="963304"/>
          </a:xfrm>
        </p:spPr>
        <p:txBody>
          <a:bodyPr>
            <a:noAutofit/>
          </a:bodyPr>
          <a:lstStyle/>
          <a:p>
            <a:r>
              <a:rPr lang="en-US" dirty="0"/>
              <a:t>Retrieval LMs address issues like hallucination</a:t>
            </a:r>
          </a:p>
        </p:txBody>
      </p:sp>
      <p:sp>
        <p:nvSpPr>
          <p:cNvPr id="4" name="Slide Number Placeholder 3">
            <a:extLst>
              <a:ext uri="{FF2B5EF4-FFF2-40B4-BE49-F238E27FC236}">
                <a16:creationId xmlns:a16="http://schemas.microsoft.com/office/drawing/2014/main" id="{248C39AE-F14D-956E-28B9-0F6C50E60543}"/>
              </a:ext>
            </a:extLst>
          </p:cNvPr>
          <p:cNvSpPr>
            <a:spLocks noGrp="1"/>
          </p:cNvSpPr>
          <p:nvPr>
            <p:ph type="sldNum" sz="quarter" idx="12"/>
          </p:nvPr>
        </p:nvSpPr>
        <p:spPr/>
        <p:txBody>
          <a:bodyPr/>
          <a:lstStyle/>
          <a:p>
            <a:fld id="{31956DAD-D1DD-664D-8094-2A95DFD5A69C}" type="slidenum">
              <a:rPr lang="en-US" smtClean="0"/>
              <a:t>2</a:t>
            </a:fld>
            <a:endParaRPr lang="en-US"/>
          </a:p>
        </p:txBody>
      </p:sp>
      <p:cxnSp>
        <p:nvCxnSpPr>
          <p:cNvPr id="16" name="Straight Connector 15">
            <a:extLst>
              <a:ext uri="{FF2B5EF4-FFF2-40B4-BE49-F238E27FC236}">
                <a16:creationId xmlns:a16="http://schemas.microsoft.com/office/drawing/2014/main" id="{41CF3725-3327-2B17-037D-2EEC49428A99}"/>
              </a:ext>
            </a:extLst>
          </p:cNvPr>
          <p:cNvCxnSpPr>
            <a:cxnSpLocks/>
          </p:cNvCxnSpPr>
          <p:nvPr/>
        </p:nvCxnSpPr>
        <p:spPr>
          <a:xfrm>
            <a:off x="4323808" y="3624261"/>
            <a:ext cx="30373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6595D3-59A7-F4C5-4442-2E757BF03575}"/>
              </a:ext>
            </a:extLst>
          </p:cNvPr>
          <p:cNvCxnSpPr>
            <a:cxnSpLocks/>
          </p:cNvCxnSpPr>
          <p:nvPr/>
        </p:nvCxnSpPr>
        <p:spPr>
          <a:xfrm>
            <a:off x="6066288" y="3951817"/>
            <a:ext cx="17256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8E6BD2C9-C0B4-0740-04C0-E86EC3D3E435}"/>
              </a:ext>
            </a:extLst>
          </p:cNvPr>
          <p:cNvSpPr>
            <a:spLocks noGrp="1"/>
          </p:cNvSpPr>
          <p:nvPr>
            <p:ph type="ftr" sz="quarter" idx="11"/>
          </p:nvPr>
        </p:nvSpPr>
        <p:spPr/>
        <p:txBody>
          <a:bodyPr/>
          <a:lstStyle/>
          <a:p>
            <a:r>
              <a:rPr lang="en-US"/>
              <a:t>BTR, ICLR2024</a:t>
            </a:r>
            <a:endParaRPr lang="en-US" dirty="0"/>
          </a:p>
        </p:txBody>
      </p:sp>
    </p:spTree>
    <p:extLst>
      <p:ext uri="{BB962C8B-B14F-4D97-AF65-F5344CB8AC3E}">
        <p14:creationId xmlns:p14="http://schemas.microsoft.com/office/powerpoint/2010/main" val="51483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9FF7-1DD7-6412-16FD-D54FA631A071}"/>
              </a:ext>
            </a:extLst>
          </p:cNvPr>
          <p:cNvSpPr>
            <a:spLocks noGrp="1"/>
          </p:cNvSpPr>
          <p:nvPr>
            <p:ph type="title"/>
          </p:nvPr>
        </p:nvSpPr>
        <p:spPr>
          <a:xfrm>
            <a:off x="838199" y="220337"/>
            <a:ext cx="10779369" cy="963304"/>
          </a:xfrm>
        </p:spPr>
        <p:txBody>
          <a:bodyPr>
            <a:noAutofit/>
          </a:bodyPr>
          <a:lstStyle/>
          <a:p>
            <a:r>
              <a:rPr lang="en-US" dirty="0"/>
              <a:t>Retrieval-augmented language models are slow</a:t>
            </a:r>
          </a:p>
        </p:txBody>
      </p:sp>
      <p:sp>
        <p:nvSpPr>
          <p:cNvPr id="4" name="Slide Number Placeholder 3">
            <a:extLst>
              <a:ext uri="{FF2B5EF4-FFF2-40B4-BE49-F238E27FC236}">
                <a16:creationId xmlns:a16="http://schemas.microsoft.com/office/drawing/2014/main" id="{248C39AE-F14D-956E-28B9-0F6C50E60543}"/>
              </a:ext>
            </a:extLst>
          </p:cNvPr>
          <p:cNvSpPr>
            <a:spLocks noGrp="1"/>
          </p:cNvSpPr>
          <p:nvPr>
            <p:ph type="sldNum" sz="quarter" idx="12"/>
          </p:nvPr>
        </p:nvSpPr>
        <p:spPr/>
        <p:txBody>
          <a:bodyPr/>
          <a:lstStyle/>
          <a:p>
            <a:fld id="{31956DAD-D1DD-664D-8094-2A95DFD5A69C}" type="slidenum">
              <a:rPr lang="en-US" smtClean="0"/>
              <a:t>3</a:t>
            </a:fld>
            <a:endParaRPr lang="en-US"/>
          </a:p>
        </p:txBody>
      </p:sp>
      <p:sp>
        <p:nvSpPr>
          <p:cNvPr id="3" name="Rounded Rectangle 2">
            <a:extLst>
              <a:ext uri="{FF2B5EF4-FFF2-40B4-BE49-F238E27FC236}">
                <a16:creationId xmlns:a16="http://schemas.microsoft.com/office/drawing/2014/main" id="{43CA902B-3A87-2DEF-F923-6FEEA4144CA2}"/>
              </a:ext>
            </a:extLst>
          </p:cNvPr>
          <p:cNvSpPr/>
          <p:nvPr/>
        </p:nvSpPr>
        <p:spPr>
          <a:xfrm>
            <a:off x="5895629" y="2068679"/>
            <a:ext cx="4431712" cy="2503321"/>
          </a:xfrm>
          <a:prstGeom prst="roundRect">
            <a:avLst>
              <a:gd name="adj" fmla="val 6512"/>
            </a:avLst>
          </a:prstGeom>
          <a:ln w="38100">
            <a:solidFill>
              <a:schemeClr val="accent1">
                <a:lumMod val="40000"/>
                <a:lumOff val="60000"/>
              </a:schemeClr>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800" dirty="0"/>
          </a:p>
        </p:txBody>
      </p:sp>
      <p:sp>
        <p:nvSpPr>
          <p:cNvPr id="5" name="Google Shape;452;p12">
            <a:extLst>
              <a:ext uri="{FF2B5EF4-FFF2-40B4-BE49-F238E27FC236}">
                <a16:creationId xmlns:a16="http://schemas.microsoft.com/office/drawing/2014/main" id="{5A1B34BD-9D5F-F703-2B86-A2F1F31A9D9C}"/>
              </a:ext>
            </a:extLst>
          </p:cNvPr>
          <p:cNvSpPr/>
          <p:nvPr/>
        </p:nvSpPr>
        <p:spPr>
          <a:xfrm>
            <a:off x="374371" y="3226918"/>
            <a:ext cx="914400" cy="484845"/>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r>
              <a:rPr lang="en-US" dirty="0">
                <a:cs typeface="Segoe UI" panose="020B0502040204020203" pitchFamily="34" charset="0"/>
                <a:sym typeface="Calibri"/>
              </a:rPr>
              <a:t>Query</a:t>
            </a:r>
            <a:endParaRPr dirty="0">
              <a:cs typeface="Segoe UI" panose="020B0502040204020203" pitchFamily="34" charset="0"/>
              <a:sym typeface="Calibri"/>
            </a:endParaRPr>
          </a:p>
        </p:txBody>
      </p:sp>
      <p:sp>
        <p:nvSpPr>
          <p:cNvPr id="6" name="TextBox 5">
            <a:extLst>
              <a:ext uri="{FF2B5EF4-FFF2-40B4-BE49-F238E27FC236}">
                <a16:creationId xmlns:a16="http://schemas.microsoft.com/office/drawing/2014/main" id="{1D94F671-C620-E313-1572-0237144CFD43}"/>
              </a:ext>
            </a:extLst>
          </p:cNvPr>
          <p:cNvSpPr txBox="1"/>
          <p:nvPr/>
        </p:nvSpPr>
        <p:spPr>
          <a:xfrm>
            <a:off x="1535615" y="4072657"/>
            <a:ext cx="1828800" cy="365760"/>
          </a:xfrm>
          <a:prstGeom prst="rect">
            <a:avLst/>
          </a:prstGeom>
          <a:noFill/>
        </p:spPr>
        <p:txBody>
          <a:bodyPr wrap="none" rtlCol="0">
            <a:spAutoFit/>
          </a:bodyPr>
          <a:lstStyle/>
          <a:p>
            <a:pPr algn="ctr"/>
            <a:r>
              <a:rPr lang="en-US" sz="2000" dirty="0"/>
              <a:t>Corpus Index</a:t>
            </a:r>
          </a:p>
        </p:txBody>
      </p:sp>
      <p:sp>
        <p:nvSpPr>
          <p:cNvPr id="7" name="Rounded Rectangle 6">
            <a:extLst>
              <a:ext uri="{FF2B5EF4-FFF2-40B4-BE49-F238E27FC236}">
                <a16:creationId xmlns:a16="http://schemas.microsoft.com/office/drawing/2014/main" id="{9EB52A71-D1FE-C018-9FF8-3993B5C19981}"/>
              </a:ext>
            </a:extLst>
          </p:cNvPr>
          <p:cNvSpPr/>
          <p:nvPr/>
        </p:nvSpPr>
        <p:spPr>
          <a:xfrm>
            <a:off x="1535615" y="3150546"/>
            <a:ext cx="1828800" cy="640080"/>
          </a:xfrm>
          <a:prstGeom prst="roundRect">
            <a:avLst/>
          </a:prstGeom>
          <a:ln w="38100">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Retriever</a:t>
            </a:r>
          </a:p>
        </p:txBody>
      </p:sp>
      <p:cxnSp>
        <p:nvCxnSpPr>
          <p:cNvPr id="8" name="Straight Arrow Connector 7">
            <a:extLst>
              <a:ext uri="{FF2B5EF4-FFF2-40B4-BE49-F238E27FC236}">
                <a16:creationId xmlns:a16="http://schemas.microsoft.com/office/drawing/2014/main" id="{65FB45E1-4B95-2110-5646-387206DB0446}"/>
              </a:ext>
            </a:extLst>
          </p:cNvPr>
          <p:cNvCxnSpPr>
            <a:cxnSpLocks/>
            <a:stCxn id="5" idx="3"/>
            <a:endCxn id="7" idx="1"/>
          </p:cNvCxnSpPr>
          <p:nvPr/>
        </p:nvCxnSpPr>
        <p:spPr>
          <a:xfrm>
            <a:off x="1288771" y="3469341"/>
            <a:ext cx="246844" cy="1245"/>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9B2952B-CA2F-EEF9-F29B-31474FCD88B7}"/>
              </a:ext>
            </a:extLst>
          </p:cNvPr>
          <p:cNvCxnSpPr>
            <a:cxnSpLocks/>
            <a:stCxn id="7" idx="3"/>
            <a:endCxn id="30" idx="1"/>
          </p:cNvCxnSpPr>
          <p:nvPr/>
        </p:nvCxnSpPr>
        <p:spPr>
          <a:xfrm flipV="1">
            <a:off x="3364415" y="3469341"/>
            <a:ext cx="233266" cy="1245"/>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3F7EA82-C7C7-5BE6-6AB1-40F24FFBF3F1}"/>
              </a:ext>
            </a:extLst>
          </p:cNvPr>
          <p:cNvCxnSpPr>
            <a:cxnSpLocks/>
            <a:stCxn id="3" idx="3"/>
            <a:endCxn id="12" idx="1"/>
          </p:cNvCxnSpPr>
          <p:nvPr/>
        </p:nvCxnSpPr>
        <p:spPr>
          <a:xfrm flipV="1">
            <a:off x="10327341" y="3320339"/>
            <a:ext cx="286202" cy="1"/>
          </a:xfrm>
          <a:prstGeom prst="straightConnector1">
            <a:avLst/>
          </a:prstGeom>
          <a:ln w="38100">
            <a:solidFill>
              <a:schemeClr val="accent1">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FCBF9802-EF37-0994-FF5D-FCF2E8EAFD3F}"/>
              </a:ext>
            </a:extLst>
          </p:cNvPr>
          <p:cNvSpPr txBox="1"/>
          <p:nvPr/>
        </p:nvSpPr>
        <p:spPr>
          <a:xfrm>
            <a:off x="10613543" y="3137459"/>
            <a:ext cx="1097280" cy="365760"/>
          </a:xfrm>
          <a:prstGeom prst="rect">
            <a:avLst/>
          </a:prstGeom>
          <a:noFill/>
        </p:spPr>
        <p:txBody>
          <a:bodyPr wrap="square">
            <a:spAutoFit/>
          </a:bodyPr>
          <a:lstStyle/>
          <a:p>
            <a:pPr algn="ctr"/>
            <a:r>
              <a:rPr lang="en-US" dirty="0"/>
              <a:t>Answers</a:t>
            </a:r>
          </a:p>
        </p:txBody>
      </p:sp>
      <p:sp>
        <p:nvSpPr>
          <p:cNvPr id="13" name="Rounded Rectangle 12">
            <a:extLst>
              <a:ext uri="{FF2B5EF4-FFF2-40B4-BE49-F238E27FC236}">
                <a16:creationId xmlns:a16="http://schemas.microsoft.com/office/drawing/2014/main" id="{A1890293-A7B6-6E1F-C221-25581A15310A}"/>
              </a:ext>
            </a:extLst>
          </p:cNvPr>
          <p:cNvSpPr/>
          <p:nvPr/>
        </p:nvSpPr>
        <p:spPr>
          <a:xfrm>
            <a:off x="6109578" y="2719204"/>
            <a:ext cx="1349331" cy="1537395"/>
          </a:xfrm>
          <a:prstGeom prst="roundRect">
            <a:avLst>
              <a:gd name="adj" fmla="val 12343"/>
            </a:avLst>
          </a:prstGeom>
          <a:noFill/>
          <a:ln w="19050">
            <a:solidFill>
              <a:schemeClr val="accent6"/>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C04826F2-B7D3-EC8D-2D54-D843B03CF078}"/>
              </a:ext>
            </a:extLst>
          </p:cNvPr>
          <p:cNvSpPr txBox="1"/>
          <p:nvPr/>
        </p:nvSpPr>
        <p:spPr>
          <a:xfrm>
            <a:off x="7392707" y="2091244"/>
            <a:ext cx="1634980" cy="523220"/>
          </a:xfrm>
          <a:prstGeom prst="rect">
            <a:avLst/>
          </a:prstGeom>
          <a:noFill/>
        </p:spPr>
        <p:txBody>
          <a:bodyPr wrap="square">
            <a:spAutoFit/>
          </a:bodyPr>
          <a:lstStyle>
            <a:defPPr>
              <a:defRPr lang="en-US"/>
            </a:defPPr>
            <a:lvl1pPr>
              <a:defRPr sz="2800"/>
            </a:lvl1pPr>
          </a:lstStyle>
          <a:p>
            <a:pPr algn="ctr"/>
            <a:r>
              <a:rPr lang="en-US" b="1" dirty="0">
                <a:cs typeface="Segoe UI" panose="020B0502040204020203" pitchFamily="34" charset="0"/>
              </a:rPr>
              <a:t>Reader</a:t>
            </a:r>
          </a:p>
        </p:txBody>
      </p:sp>
      <p:sp>
        <p:nvSpPr>
          <p:cNvPr id="15" name="Google Shape;525;p12">
            <a:extLst>
              <a:ext uri="{FF2B5EF4-FFF2-40B4-BE49-F238E27FC236}">
                <a16:creationId xmlns:a16="http://schemas.microsoft.com/office/drawing/2014/main" id="{4CC818A5-E82D-90DE-8281-3FE6D8699347}"/>
              </a:ext>
            </a:extLst>
          </p:cNvPr>
          <p:cNvSpPr/>
          <p:nvPr/>
        </p:nvSpPr>
        <p:spPr>
          <a:xfrm>
            <a:off x="6139089" y="2829261"/>
            <a:ext cx="1280160" cy="365760"/>
          </a:xfrm>
          <a:prstGeom prst="roundRect">
            <a:avLst>
              <a:gd name="adj" fmla="val 11729"/>
            </a:avLst>
          </a:prstGeom>
          <a:solidFill>
            <a:srgbClr val="DAE3F3">
              <a:alpha val="70588"/>
            </a:srgbClr>
          </a:solidFill>
          <a:ln w="9525" cap="flat" cmpd="sng">
            <a:noFill/>
            <a:prstDash val="solid"/>
            <a:round/>
            <a:headEnd type="none" w="sm" len="sm"/>
            <a:tailEnd type="none" w="sm" len="sm"/>
          </a:ln>
        </p:spPr>
        <p:txBody>
          <a:bodyPr spcFirstLastPara="1" wrap="square" lIns="102853" tIns="102853" rIns="102853" bIns="102853" anchor="ctr" anchorCtr="0">
            <a:noAutofit/>
          </a:bodyPr>
          <a:lstStyle/>
          <a:p>
            <a:pPr algn="ctr"/>
            <a:r>
              <a:rPr lang="en-US" sz="2000" dirty="0">
                <a:cs typeface="Segoe UI" panose="020B0502040204020203" pitchFamily="34" charset="0"/>
              </a:rPr>
              <a:t>Encoder</a:t>
            </a:r>
            <a:endParaRPr sz="2000" dirty="0">
              <a:cs typeface="Segoe UI" panose="020B0502040204020203" pitchFamily="34" charset="0"/>
            </a:endParaRPr>
          </a:p>
        </p:txBody>
      </p:sp>
      <p:sp>
        <p:nvSpPr>
          <p:cNvPr id="18" name="Google Shape;525;p12">
            <a:extLst>
              <a:ext uri="{FF2B5EF4-FFF2-40B4-BE49-F238E27FC236}">
                <a16:creationId xmlns:a16="http://schemas.microsoft.com/office/drawing/2014/main" id="{42BC0F8A-300A-F9C3-693B-9297F8006FB6}"/>
              </a:ext>
            </a:extLst>
          </p:cNvPr>
          <p:cNvSpPr/>
          <p:nvPr/>
        </p:nvSpPr>
        <p:spPr>
          <a:xfrm>
            <a:off x="6139089" y="3286461"/>
            <a:ext cx="1280160" cy="365760"/>
          </a:xfrm>
          <a:prstGeom prst="roundRect">
            <a:avLst>
              <a:gd name="adj" fmla="val 11729"/>
            </a:avLst>
          </a:prstGeom>
          <a:solidFill>
            <a:srgbClr val="DAE3F3">
              <a:alpha val="70588"/>
            </a:srgbClr>
          </a:solidFill>
          <a:ln w="9525" cap="flat" cmpd="sng">
            <a:noFill/>
            <a:prstDash val="solid"/>
            <a:round/>
            <a:headEnd type="none" w="sm" len="sm"/>
            <a:tailEnd type="none" w="sm" len="sm"/>
          </a:ln>
        </p:spPr>
        <p:txBody>
          <a:bodyPr spcFirstLastPara="1" wrap="square" lIns="102853" tIns="102853" rIns="102853" bIns="102853" anchor="ctr" anchorCtr="0">
            <a:noAutofit/>
          </a:bodyPr>
          <a:lstStyle/>
          <a:p>
            <a:pPr algn="ctr"/>
            <a:r>
              <a:rPr lang="en-US" sz="2000" dirty="0">
                <a:cs typeface="Segoe UI" panose="020B0502040204020203" pitchFamily="34" charset="0"/>
              </a:rPr>
              <a:t>Encoder</a:t>
            </a:r>
            <a:endParaRPr sz="2000" dirty="0">
              <a:cs typeface="Segoe UI" panose="020B0502040204020203" pitchFamily="34" charset="0"/>
            </a:endParaRPr>
          </a:p>
        </p:txBody>
      </p:sp>
      <p:sp>
        <p:nvSpPr>
          <p:cNvPr id="19" name="Google Shape;525;p12">
            <a:extLst>
              <a:ext uri="{FF2B5EF4-FFF2-40B4-BE49-F238E27FC236}">
                <a16:creationId xmlns:a16="http://schemas.microsoft.com/office/drawing/2014/main" id="{03E1E64C-04C7-BA3D-2FC1-B98B02187B9B}"/>
              </a:ext>
            </a:extLst>
          </p:cNvPr>
          <p:cNvSpPr/>
          <p:nvPr/>
        </p:nvSpPr>
        <p:spPr>
          <a:xfrm>
            <a:off x="6139089" y="3743661"/>
            <a:ext cx="1280160" cy="365760"/>
          </a:xfrm>
          <a:prstGeom prst="roundRect">
            <a:avLst>
              <a:gd name="adj" fmla="val 11729"/>
            </a:avLst>
          </a:prstGeom>
          <a:solidFill>
            <a:srgbClr val="DAE3F3">
              <a:alpha val="70588"/>
            </a:srgbClr>
          </a:solidFill>
          <a:ln w="9525" cap="flat" cmpd="sng">
            <a:noFill/>
            <a:prstDash val="solid"/>
            <a:round/>
            <a:headEnd type="none" w="sm" len="sm"/>
            <a:tailEnd type="none" w="sm" len="sm"/>
          </a:ln>
        </p:spPr>
        <p:txBody>
          <a:bodyPr spcFirstLastPara="1" wrap="square" lIns="102853" tIns="102853" rIns="102853" bIns="102853" anchor="ctr" anchorCtr="0">
            <a:noAutofit/>
          </a:bodyPr>
          <a:lstStyle/>
          <a:p>
            <a:pPr algn="ctr"/>
            <a:r>
              <a:rPr lang="en-US" sz="2000" dirty="0">
                <a:cs typeface="Segoe UI" panose="020B0502040204020203" pitchFamily="34" charset="0"/>
              </a:rPr>
              <a:t>Encoder</a:t>
            </a:r>
            <a:endParaRPr sz="2000" dirty="0">
              <a:cs typeface="Segoe UI" panose="020B0502040204020203" pitchFamily="34" charset="0"/>
            </a:endParaRPr>
          </a:p>
        </p:txBody>
      </p:sp>
      <p:cxnSp>
        <p:nvCxnSpPr>
          <p:cNvPr id="20" name="Straight Arrow Connector 19">
            <a:extLst>
              <a:ext uri="{FF2B5EF4-FFF2-40B4-BE49-F238E27FC236}">
                <a16:creationId xmlns:a16="http://schemas.microsoft.com/office/drawing/2014/main" id="{E4B84E35-1CC3-93B2-92AB-FAE81BD8B365}"/>
              </a:ext>
            </a:extLst>
          </p:cNvPr>
          <p:cNvCxnSpPr>
            <a:cxnSpLocks/>
            <a:stCxn id="27" idx="3"/>
            <a:endCxn id="15" idx="1"/>
          </p:cNvCxnSpPr>
          <p:nvPr/>
        </p:nvCxnSpPr>
        <p:spPr>
          <a:xfrm flipV="1">
            <a:off x="5717196" y="3012141"/>
            <a:ext cx="421893" cy="1249"/>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E1C194B-4AA4-9EC6-142C-5BB815FE534C}"/>
              </a:ext>
            </a:extLst>
          </p:cNvPr>
          <p:cNvCxnSpPr>
            <a:cxnSpLocks/>
            <a:stCxn id="31" idx="3"/>
            <a:endCxn id="18" idx="1"/>
          </p:cNvCxnSpPr>
          <p:nvPr/>
        </p:nvCxnSpPr>
        <p:spPr>
          <a:xfrm>
            <a:off x="5713646" y="3469341"/>
            <a:ext cx="425443" cy="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03C1CDA-BFDF-E856-02A3-99E442D79906}"/>
              </a:ext>
            </a:extLst>
          </p:cNvPr>
          <p:cNvCxnSpPr>
            <a:cxnSpLocks/>
            <a:stCxn id="34" idx="3"/>
            <a:endCxn id="19" idx="1"/>
          </p:cNvCxnSpPr>
          <p:nvPr/>
        </p:nvCxnSpPr>
        <p:spPr>
          <a:xfrm>
            <a:off x="5712071" y="3926541"/>
            <a:ext cx="427018" cy="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Google Shape;525;p12">
            <a:extLst>
              <a:ext uri="{FF2B5EF4-FFF2-40B4-BE49-F238E27FC236}">
                <a16:creationId xmlns:a16="http://schemas.microsoft.com/office/drawing/2014/main" id="{56F7BFFC-691C-EE10-3DC6-B643EBD806BB}"/>
              </a:ext>
            </a:extLst>
          </p:cNvPr>
          <p:cNvSpPr/>
          <p:nvPr/>
        </p:nvSpPr>
        <p:spPr>
          <a:xfrm>
            <a:off x="8839174" y="3410352"/>
            <a:ext cx="1371600" cy="365760"/>
          </a:xfrm>
          <a:prstGeom prst="roundRect">
            <a:avLst>
              <a:gd name="adj" fmla="val 11729"/>
            </a:avLst>
          </a:prstGeom>
          <a:solidFill>
            <a:srgbClr val="DAE3F3">
              <a:alpha val="70588"/>
            </a:srgbClr>
          </a:solidFill>
          <a:ln w="9525" cap="flat" cmpd="sng">
            <a:noFill/>
            <a:prstDash val="solid"/>
            <a:round/>
            <a:headEnd type="none" w="sm" len="sm"/>
            <a:tailEnd type="none" w="sm" len="sm"/>
          </a:ln>
        </p:spPr>
        <p:txBody>
          <a:bodyPr spcFirstLastPara="1" wrap="square" lIns="102853" tIns="102853" rIns="102853" bIns="102853" anchor="ctr" anchorCtr="0">
            <a:noAutofit/>
          </a:bodyPr>
          <a:lstStyle/>
          <a:p>
            <a:pPr algn="ctr"/>
            <a:r>
              <a:rPr lang="en-US" sz="2000" dirty="0">
                <a:cs typeface="Segoe UI" panose="020B0502040204020203" pitchFamily="34" charset="0"/>
              </a:rPr>
              <a:t>Decoder</a:t>
            </a:r>
            <a:endParaRPr sz="2000" dirty="0">
              <a:cs typeface="Segoe UI" panose="020B0502040204020203" pitchFamily="34" charset="0"/>
            </a:endParaRPr>
          </a:p>
        </p:txBody>
      </p:sp>
      <p:sp>
        <p:nvSpPr>
          <p:cNvPr id="24" name="Right Brace 23">
            <a:extLst>
              <a:ext uri="{FF2B5EF4-FFF2-40B4-BE49-F238E27FC236}">
                <a16:creationId xmlns:a16="http://schemas.microsoft.com/office/drawing/2014/main" id="{CBA3CAF7-D982-3632-B834-74160EFC2DFF}"/>
              </a:ext>
            </a:extLst>
          </p:cNvPr>
          <p:cNvSpPr/>
          <p:nvPr/>
        </p:nvSpPr>
        <p:spPr>
          <a:xfrm>
            <a:off x="8051921" y="3121272"/>
            <a:ext cx="91928" cy="9513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2E3A9769-A73F-7991-3C90-05D5A431423D}"/>
              </a:ext>
            </a:extLst>
          </p:cNvPr>
          <p:cNvCxnSpPr>
            <a:cxnSpLocks/>
            <a:stCxn id="24" idx="1"/>
            <a:endCxn id="23" idx="1"/>
          </p:cNvCxnSpPr>
          <p:nvPr/>
        </p:nvCxnSpPr>
        <p:spPr>
          <a:xfrm flipV="1">
            <a:off x="8143849" y="3593232"/>
            <a:ext cx="695325" cy="3733"/>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Google Shape;452;p12">
            <a:extLst>
              <a:ext uri="{FF2B5EF4-FFF2-40B4-BE49-F238E27FC236}">
                <a16:creationId xmlns:a16="http://schemas.microsoft.com/office/drawing/2014/main" id="{CE7FDFAD-4950-EEE8-10ED-988466F0C3D4}"/>
              </a:ext>
            </a:extLst>
          </p:cNvPr>
          <p:cNvSpPr/>
          <p:nvPr/>
        </p:nvSpPr>
        <p:spPr>
          <a:xfrm>
            <a:off x="4802796" y="2830510"/>
            <a:ext cx="914400" cy="365760"/>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r>
              <a:rPr lang="en-US" dirty="0">
                <a:cs typeface="Segoe UI" panose="020B0502040204020203" pitchFamily="34" charset="0"/>
                <a:sym typeface="Calibri"/>
              </a:rPr>
              <a:t>Query</a:t>
            </a:r>
            <a:endParaRPr dirty="0">
              <a:cs typeface="Segoe UI" panose="020B0502040204020203" pitchFamily="34" charset="0"/>
              <a:sym typeface="Calibri"/>
            </a:endParaRPr>
          </a:p>
        </p:txBody>
      </p:sp>
      <p:sp>
        <p:nvSpPr>
          <p:cNvPr id="28" name="Google Shape;454;p12">
            <a:extLst>
              <a:ext uri="{FF2B5EF4-FFF2-40B4-BE49-F238E27FC236}">
                <a16:creationId xmlns:a16="http://schemas.microsoft.com/office/drawing/2014/main" id="{1AFA853F-5960-DEE8-C39F-B31BA377D570}"/>
              </a:ext>
            </a:extLst>
          </p:cNvPr>
          <p:cNvSpPr/>
          <p:nvPr/>
        </p:nvSpPr>
        <p:spPr>
          <a:xfrm>
            <a:off x="3604744" y="2829261"/>
            <a:ext cx="1188720" cy="365760"/>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r>
              <a:rPr lang="en-US" dirty="0">
                <a:cs typeface="Segoe UI"/>
                <a:sym typeface="Calibri"/>
              </a:rPr>
              <a:t>Passage1</a:t>
            </a:r>
            <a:endParaRPr dirty="0">
              <a:cs typeface="Segoe UI"/>
              <a:sym typeface="Calibri"/>
            </a:endParaRPr>
          </a:p>
        </p:txBody>
      </p:sp>
      <p:sp>
        <p:nvSpPr>
          <p:cNvPr id="30" name="Google Shape;454;p12">
            <a:extLst>
              <a:ext uri="{FF2B5EF4-FFF2-40B4-BE49-F238E27FC236}">
                <a16:creationId xmlns:a16="http://schemas.microsoft.com/office/drawing/2014/main" id="{FF04B46B-53E9-4E59-42AE-8541CC8313CC}"/>
              </a:ext>
            </a:extLst>
          </p:cNvPr>
          <p:cNvSpPr/>
          <p:nvPr/>
        </p:nvSpPr>
        <p:spPr>
          <a:xfrm>
            <a:off x="3597681" y="3286461"/>
            <a:ext cx="1188720" cy="365760"/>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r>
              <a:rPr lang="en-US" dirty="0">
                <a:cs typeface="Segoe UI"/>
                <a:sym typeface="Calibri"/>
              </a:rPr>
              <a:t>Passage2</a:t>
            </a:r>
            <a:endParaRPr dirty="0">
              <a:cs typeface="Segoe UI"/>
              <a:sym typeface="Calibri"/>
            </a:endParaRPr>
          </a:p>
        </p:txBody>
      </p:sp>
      <p:sp>
        <p:nvSpPr>
          <p:cNvPr id="31" name="Google Shape;452;p12">
            <a:extLst>
              <a:ext uri="{FF2B5EF4-FFF2-40B4-BE49-F238E27FC236}">
                <a16:creationId xmlns:a16="http://schemas.microsoft.com/office/drawing/2014/main" id="{4247B223-768C-5B20-6C41-878E049E079C}"/>
              </a:ext>
            </a:extLst>
          </p:cNvPr>
          <p:cNvSpPr/>
          <p:nvPr/>
        </p:nvSpPr>
        <p:spPr>
          <a:xfrm>
            <a:off x="4799246" y="3286461"/>
            <a:ext cx="914400" cy="365760"/>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r>
              <a:rPr lang="en-US" dirty="0">
                <a:cs typeface="Segoe UI" panose="020B0502040204020203" pitchFamily="34" charset="0"/>
                <a:sym typeface="Calibri"/>
              </a:rPr>
              <a:t>Query</a:t>
            </a:r>
            <a:endParaRPr dirty="0">
              <a:cs typeface="Segoe UI" panose="020B0502040204020203" pitchFamily="34" charset="0"/>
              <a:sym typeface="Calibri"/>
            </a:endParaRPr>
          </a:p>
        </p:txBody>
      </p:sp>
      <p:sp>
        <p:nvSpPr>
          <p:cNvPr id="33" name="Google Shape;454;p12">
            <a:extLst>
              <a:ext uri="{FF2B5EF4-FFF2-40B4-BE49-F238E27FC236}">
                <a16:creationId xmlns:a16="http://schemas.microsoft.com/office/drawing/2014/main" id="{54A0BF11-3378-EAD9-B234-552EDABDFB19}"/>
              </a:ext>
            </a:extLst>
          </p:cNvPr>
          <p:cNvSpPr/>
          <p:nvPr/>
        </p:nvSpPr>
        <p:spPr>
          <a:xfrm>
            <a:off x="3597681" y="3743661"/>
            <a:ext cx="1188720" cy="365760"/>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r>
              <a:rPr lang="en-US" dirty="0">
                <a:cs typeface="Segoe UI"/>
                <a:sym typeface="Calibri"/>
              </a:rPr>
              <a:t>Passage3</a:t>
            </a:r>
            <a:endParaRPr dirty="0">
              <a:cs typeface="Segoe UI"/>
              <a:sym typeface="Calibri"/>
            </a:endParaRPr>
          </a:p>
        </p:txBody>
      </p:sp>
      <p:sp>
        <p:nvSpPr>
          <p:cNvPr id="34" name="Google Shape;452;p12">
            <a:extLst>
              <a:ext uri="{FF2B5EF4-FFF2-40B4-BE49-F238E27FC236}">
                <a16:creationId xmlns:a16="http://schemas.microsoft.com/office/drawing/2014/main" id="{3CB099FE-04F0-66B3-7AC5-D5ECDFC5119E}"/>
              </a:ext>
            </a:extLst>
          </p:cNvPr>
          <p:cNvSpPr/>
          <p:nvPr/>
        </p:nvSpPr>
        <p:spPr>
          <a:xfrm>
            <a:off x="4797671" y="3743661"/>
            <a:ext cx="914400" cy="365760"/>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r>
              <a:rPr lang="en-US" dirty="0">
                <a:cs typeface="Segoe UI" panose="020B0502040204020203" pitchFamily="34" charset="0"/>
                <a:sym typeface="Calibri"/>
              </a:rPr>
              <a:t>Query</a:t>
            </a:r>
            <a:endParaRPr dirty="0">
              <a:cs typeface="Segoe UI" panose="020B0502040204020203" pitchFamily="34" charset="0"/>
              <a:sym typeface="Calibri"/>
            </a:endParaRPr>
          </a:p>
        </p:txBody>
      </p:sp>
      <p:grpSp>
        <p:nvGrpSpPr>
          <p:cNvPr id="35" name="Group 34">
            <a:extLst>
              <a:ext uri="{FF2B5EF4-FFF2-40B4-BE49-F238E27FC236}">
                <a16:creationId xmlns:a16="http://schemas.microsoft.com/office/drawing/2014/main" id="{7666AAC9-A13B-76DF-32C1-5F8C16EB07E1}"/>
              </a:ext>
            </a:extLst>
          </p:cNvPr>
          <p:cNvGrpSpPr/>
          <p:nvPr/>
        </p:nvGrpSpPr>
        <p:grpSpPr>
          <a:xfrm>
            <a:off x="8187146" y="3167377"/>
            <a:ext cx="1690407" cy="181053"/>
            <a:chOff x="4851927" y="9224892"/>
            <a:chExt cx="1690407" cy="181053"/>
          </a:xfrm>
        </p:grpSpPr>
        <p:sp>
          <p:nvSpPr>
            <p:cNvPr id="36" name="Google Shape;521;p12">
              <a:extLst>
                <a:ext uri="{FF2B5EF4-FFF2-40B4-BE49-F238E27FC236}">
                  <a16:creationId xmlns:a16="http://schemas.microsoft.com/office/drawing/2014/main" id="{DBF2950C-659D-AF17-B861-3C7563B26D49}"/>
                </a:ext>
              </a:extLst>
            </p:cNvPr>
            <p:cNvSpPr>
              <a:spLocks noChangeAspect="1"/>
            </p:cNvSpPr>
            <p:nvPr/>
          </p:nvSpPr>
          <p:spPr>
            <a:xfrm>
              <a:off x="5796417" y="9229202"/>
              <a:ext cx="182880" cy="176743"/>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dirty="0">
                <a:cs typeface="Segoe UI"/>
              </a:endParaRPr>
            </a:p>
          </p:txBody>
        </p:sp>
        <p:sp>
          <p:nvSpPr>
            <p:cNvPr id="37" name="Google Shape;519;p12">
              <a:extLst>
                <a:ext uri="{FF2B5EF4-FFF2-40B4-BE49-F238E27FC236}">
                  <a16:creationId xmlns:a16="http://schemas.microsoft.com/office/drawing/2014/main" id="{DE57D8A5-E086-A059-E362-7916ADAF0E96}"/>
                </a:ext>
              </a:extLst>
            </p:cNvPr>
            <p:cNvSpPr>
              <a:spLocks noChangeAspect="1"/>
            </p:cNvSpPr>
            <p:nvPr/>
          </p:nvSpPr>
          <p:spPr>
            <a:xfrm>
              <a:off x="6176574" y="9225102"/>
              <a:ext cx="182880" cy="176743"/>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sp>
          <p:nvSpPr>
            <p:cNvPr id="38" name="Google Shape;521;p12">
              <a:extLst>
                <a:ext uri="{FF2B5EF4-FFF2-40B4-BE49-F238E27FC236}">
                  <a16:creationId xmlns:a16="http://schemas.microsoft.com/office/drawing/2014/main" id="{A18F9211-4834-3640-D4D6-29E7DB262435}"/>
                </a:ext>
              </a:extLst>
            </p:cNvPr>
            <p:cNvSpPr>
              <a:spLocks noChangeAspect="1"/>
            </p:cNvSpPr>
            <p:nvPr/>
          </p:nvSpPr>
          <p:spPr>
            <a:xfrm>
              <a:off x="6359454" y="9225102"/>
              <a:ext cx="182880" cy="176743"/>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sp>
          <p:nvSpPr>
            <p:cNvPr id="39" name="Google Shape;519;p12">
              <a:extLst>
                <a:ext uri="{FF2B5EF4-FFF2-40B4-BE49-F238E27FC236}">
                  <a16:creationId xmlns:a16="http://schemas.microsoft.com/office/drawing/2014/main" id="{6B18CF62-42C6-AE10-C81E-224AA46FB053}"/>
                </a:ext>
              </a:extLst>
            </p:cNvPr>
            <p:cNvSpPr>
              <a:spLocks noChangeAspect="1"/>
            </p:cNvSpPr>
            <p:nvPr/>
          </p:nvSpPr>
          <p:spPr>
            <a:xfrm>
              <a:off x="5042285" y="9225102"/>
              <a:ext cx="182880" cy="176743"/>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sp>
          <p:nvSpPr>
            <p:cNvPr id="40" name="Google Shape;521;p12">
              <a:extLst>
                <a:ext uri="{FF2B5EF4-FFF2-40B4-BE49-F238E27FC236}">
                  <a16:creationId xmlns:a16="http://schemas.microsoft.com/office/drawing/2014/main" id="{3951EBBC-08B1-56B5-B458-B1E87A0CFCC1}"/>
                </a:ext>
              </a:extLst>
            </p:cNvPr>
            <p:cNvSpPr>
              <a:spLocks noChangeAspect="1"/>
            </p:cNvSpPr>
            <p:nvPr/>
          </p:nvSpPr>
          <p:spPr>
            <a:xfrm>
              <a:off x="5225165" y="9225102"/>
              <a:ext cx="182880" cy="176743"/>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sp>
          <p:nvSpPr>
            <p:cNvPr id="41" name="Google Shape;521;p12">
              <a:extLst>
                <a:ext uri="{FF2B5EF4-FFF2-40B4-BE49-F238E27FC236}">
                  <a16:creationId xmlns:a16="http://schemas.microsoft.com/office/drawing/2014/main" id="{450E9EBB-B25C-DC76-5C26-FA6E4EA0529B}"/>
                </a:ext>
              </a:extLst>
            </p:cNvPr>
            <p:cNvSpPr>
              <a:spLocks noChangeAspect="1"/>
            </p:cNvSpPr>
            <p:nvPr/>
          </p:nvSpPr>
          <p:spPr>
            <a:xfrm>
              <a:off x="4851927" y="9224892"/>
              <a:ext cx="182880" cy="176743"/>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panose="020B0502040204020203" pitchFamily="34" charset="0"/>
              </a:endParaRPr>
            </a:p>
          </p:txBody>
        </p:sp>
        <p:sp>
          <p:nvSpPr>
            <p:cNvPr id="42" name="Google Shape;519;p12">
              <a:extLst>
                <a:ext uri="{FF2B5EF4-FFF2-40B4-BE49-F238E27FC236}">
                  <a16:creationId xmlns:a16="http://schemas.microsoft.com/office/drawing/2014/main" id="{AAE91D60-3665-52D2-08EE-3A6AF4F386D2}"/>
                </a:ext>
              </a:extLst>
            </p:cNvPr>
            <p:cNvSpPr>
              <a:spLocks noChangeAspect="1"/>
            </p:cNvSpPr>
            <p:nvPr/>
          </p:nvSpPr>
          <p:spPr>
            <a:xfrm>
              <a:off x="5613537" y="9229202"/>
              <a:ext cx="182880" cy="176743"/>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sp>
          <p:nvSpPr>
            <p:cNvPr id="43" name="Google Shape;521;p12">
              <a:extLst>
                <a:ext uri="{FF2B5EF4-FFF2-40B4-BE49-F238E27FC236}">
                  <a16:creationId xmlns:a16="http://schemas.microsoft.com/office/drawing/2014/main" id="{6EBF9E98-8CEB-A99C-4E60-3FC837FF4BD4}"/>
                </a:ext>
              </a:extLst>
            </p:cNvPr>
            <p:cNvSpPr>
              <a:spLocks noChangeAspect="1"/>
            </p:cNvSpPr>
            <p:nvPr/>
          </p:nvSpPr>
          <p:spPr>
            <a:xfrm>
              <a:off x="5423179" y="9228992"/>
              <a:ext cx="182880" cy="176743"/>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panose="020B0502040204020203" pitchFamily="34" charset="0"/>
              </a:endParaRPr>
            </a:p>
          </p:txBody>
        </p:sp>
        <p:sp>
          <p:nvSpPr>
            <p:cNvPr id="44" name="Google Shape;521;p12">
              <a:extLst>
                <a:ext uri="{FF2B5EF4-FFF2-40B4-BE49-F238E27FC236}">
                  <a16:creationId xmlns:a16="http://schemas.microsoft.com/office/drawing/2014/main" id="{3BC26673-4732-748F-B4C3-FE7B7878561A}"/>
                </a:ext>
              </a:extLst>
            </p:cNvPr>
            <p:cNvSpPr>
              <a:spLocks noChangeAspect="1"/>
            </p:cNvSpPr>
            <p:nvPr/>
          </p:nvSpPr>
          <p:spPr>
            <a:xfrm>
              <a:off x="5986216" y="9224892"/>
              <a:ext cx="182880" cy="176743"/>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panose="020B0502040204020203" pitchFamily="34" charset="0"/>
              </a:endParaRPr>
            </a:p>
          </p:txBody>
        </p:sp>
      </p:grpSp>
      <p:grpSp>
        <p:nvGrpSpPr>
          <p:cNvPr id="45" name="Group 44">
            <a:extLst>
              <a:ext uri="{FF2B5EF4-FFF2-40B4-BE49-F238E27FC236}">
                <a16:creationId xmlns:a16="http://schemas.microsoft.com/office/drawing/2014/main" id="{9D67F60F-9CEF-EF5D-6055-F3BA308C9F03}"/>
              </a:ext>
            </a:extLst>
          </p:cNvPr>
          <p:cNvGrpSpPr/>
          <p:nvPr/>
        </p:nvGrpSpPr>
        <p:grpSpPr>
          <a:xfrm>
            <a:off x="7495551" y="3895914"/>
            <a:ext cx="556118" cy="176953"/>
            <a:chOff x="4866607" y="9670188"/>
            <a:chExt cx="556118" cy="176953"/>
          </a:xfrm>
        </p:grpSpPr>
        <p:grpSp>
          <p:nvGrpSpPr>
            <p:cNvPr id="46" name="Group 45">
              <a:extLst>
                <a:ext uri="{FF2B5EF4-FFF2-40B4-BE49-F238E27FC236}">
                  <a16:creationId xmlns:a16="http://schemas.microsoft.com/office/drawing/2014/main" id="{1A7CAF51-9C01-498E-1E12-39E2BE64F818}"/>
                </a:ext>
              </a:extLst>
            </p:cNvPr>
            <p:cNvGrpSpPr/>
            <p:nvPr/>
          </p:nvGrpSpPr>
          <p:grpSpPr>
            <a:xfrm>
              <a:off x="5056965" y="9670398"/>
              <a:ext cx="365760" cy="176743"/>
              <a:chOff x="2926080" y="5486400"/>
              <a:chExt cx="365760" cy="182880"/>
            </a:xfrm>
            <a:solidFill>
              <a:schemeClr val="accent1">
                <a:lumMod val="40000"/>
                <a:lumOff val="60000"/>
              </a:schemeClr>
            </a:solidFill>
          </p:grpSpPr>
          <p:sp>
            <p:nvSpPr>
              <p:cNvPr id="48" name="Google Shape;519;p12">
                <a:extLst>
                  <a:ext uri="{FF2B5EF4-FFF2-40B4-BE49-F238E27FC236}">
                    <a16:creationId xmlns:a16="http://schemas.microsoft.com/office/drawing/2014/main" id="{1FB5872A-074C-36CA-7913-9B3D7E2C53CB}"/>
                  </a:ext>
                </a:extLst>
              </p:cNvPr>
              <p:cNvSpPr>
                <a:spLocks noChangeAspect="1"/>
              </p:cNvSpPr>
              <p:nvPr/>
            </p:nvSpPr>
            <p:spPr>
              <a:xfrm>
                <a:off x="2926080" y="5486400"/>
                <a:ext cx="182880" cy="182880"/>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sp>
            <p:nvSpPr>
              <p:cNvPr id="49" name="Google Shape;521;p12">
                <a:extLst>
                  <a:ext uri="{FF2B5EF4-FFF2-40B4-BE49-F238E27FC236}">
                    <a16:creationId xmlns:a16="http://schemas.microsoft.com/office/drawing/2014/main" id="{86C64D12-C459-2F34-A25F-151D6AFF2820}"/>
                  </a:ext>
                </a:extLst>
              </p:cNvPr>
              <p:cNvSpPr>
                <a:spLocks noChangeAspect="1"/>
              </p:cNvSpPr>
              <p:nvPr/>
            </p:nvSpPr>
            <p:spPr>
              <a:xfrm>
                <a:off x="3108960" y="5486400"/>
                <a:ext cx="182880" cy="182880"/>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grpSp>
        <p:sp>
          <p:nvSpPr>
            <p:cNvPr id="47" name="Google Shape;521;p12">
              <a:extLst>
                <a:ext uri="{FF2B5EF4-FFF2-40B4-BE49-F238E27FC236}">
                  <a16:creationId xmlns:a16="http://schemas.microsoft.com/office/drawing/2014/main" id="{985E51B3-F76F-0C7F-0260-30F9F65FEB98}"/>
                </a:ext>
              </a:extLst>
            </p:cNvPr>
            <p:cNvSpPr>
              <a:spLocks noChangeAspect="1"/>
            </p:cNvSpPr>
            <p:nvPr/>
          </p:nvSpPr>
          <p:spPr>
            <a:xfrm>
              <a:off x="4866607" y="9670188"/>
              <a:ext cx="182880" cy="176743"/>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panose="020B0502040204020203" pitchFamily="34" charset="0"/>
              </a:endParaRPr>
            </a:p>
          </p:txBody>
        </p:sp>
      </p:grpSp>
      <p:grpSp>
        <p:nvGrpSpPr>
          <p:cNvPr id="50" name="Group 49">
            <a:extLst>
              <a:ext uri="{FF2B5EF4-FFF2-40B4-BE49-F238E27FC236}">
                <a16:creationId xmlns:a16="http://schemas.microsoft.com/office/drawing/2014/main" id="{BCFC77A3-7E38-FD68-422B-D51D40EB41E9}"/>
              </a:ext>
            </a:extLst>
          </p:cNvPr>
          <p:cNvGrpSpPr/>
          <p:nvPr/>
        </p:nvGrpSpPr>
        <p:grpSpPr>
          <a:xfrm>
            <a:off x="7491812" y="3432742"/>
            <a:ext cx="556118" cy="176953"/>
            <a:chOff x="4866607" y="9670188"/>
            <a:chExt cx="556118" cy="176953"/>
          </a:xfrm>
        </p:grpSpPr>
        <p:grpSp>
          <p:nvGrpSpPr>
            <p:cNvPr id="51" name="Group 50">
              <a:extLst>
                <a:ext uri="{FF2B5EF4-FFF2-40B4-BE49-F238E27FC236}">
                  <a16:creationId xmlns:a16="http://schemas.microsoft.com/office/drawing/2014/main" id="{2CC7F9DE-7FA4-D987-2ED4-45235C6FA068}"/>
                </a:ext>
              </a:extLst>
            </p:cNvPr>
            <p:cNvGrpSpPr/>
            <p:nvPr/>
          </p:nvGrpSpPr>
          <p:grpSpPr>
            <a:xfrm>
              <a:off x="5056965" y="9670398"/>
              <a:ext cx="365760" cy="176743"/>
              <a:chOff x="2926080" y="5486400"/>
              <a:chExt cx="365760" cy="182880"/>
            </a:xfrm>
            <a:solidFill>
              <a:schemeClr val="accent1">
                <a:lumMod val="40000"/>
                <a:lumOff val="60000"/>
              </a:schemeClr>
            </a:solidFill>
          </p:grpSpPr>
          <p:sp>
            <p:nvSpPr>
              <p:cNvPr id="53" name="Google Shape;519;p12">
                <a:extLst>
                  <a:ext uri="{FF2B5EF4-FFF2-40B4-BE49-F238E27FC236}">
                    <a16:creationId xmlns:a16="http://schemas.microsoft.com/office/drawing/2014/main" id="{45724874-45E1-FADB-BD77-3ECF26F1E254}"/>
                  </a:ext>
                </a:extLst>
              </p:cNvPr>
              <p:cNvSpPr>
                <a:spLocks noChangeAspect="1"/>
              </p:cNvSpPr>
              <p:nvPr/>
            </p:nvSpPr>
            <p:spPr>
              <a:xfrm>
                <a:off x="2926080" y="5486400"/>
                <a:ext cx="182880" cy="182880"/>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sp>
            <p:nvSpPr>
              <p:cNvPr id="54" name="Google Shape;521;p12">
                <a:extLst>
                  <a:ext uri="{FF2B5EF4-FFF2-40B4-BE49-F238E27FC236}">
                    <a16:creationId xmlns:a16="http://schemas.microsoft.com/office/drawing/2014/main" id="{5471786D-F98E-51E4-85AE-54F0DC00150F}"/>
                  </a:ext>
                </a:extLst>
              </p:cNvPr>
              <p:cNvSpPr>
                <a:spLocks noChangeAspect="1"/>
              </p:cNvSpPr>
              <p:nvPr/>
            </p:nvSpPr>
            <p:spPr>
              <a:xfrm>
                <a:off x="3108960" y="5486400"/>
                <a:ext cx="182880" cy="182880"/>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grpSp>
        <p:sp>
          <p:nvSpPr>
            <p:cNvPr id="52" name="Google Shape;521;p12">
              <a:extLst>
                <a:ext uri="{FF2B5EF4-FFF2-40B4-BE49-F238E27FC236}">
                  <a16:creationId xmlns:a16="http://schemas.microsoft.com/office/drawing/2014/main" id="{2184CB16-137D-031A-D9E2-9785703ABEBA}"/>
                </a:ext>
              </a:extLst>
            </p:cNvPr>
            <p:cNvSpPr>
              <a:spLocks noChangeAspect="1"/>
            </p:cNvSpPr>
            <p:nvPr/>
          </p:nvSpPr>
          <p:spPr>
            <a:xfrm>
              <a:off x="4866607" y="9670188"/>
              <a:ext cx="182880" cy="176743"/>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panose="020B0502040204020203" pitchFamily="34" charset="0"/>
              </a:endParaRPr>
            </a:p>
          </p:txBody>
        </p:sp>
      </p:grpSp>
      <p:grpSp>
        <p:nvGrpSpPr>
          <p:cNvPr id="55" name="Group 54">
            <a:extLst>
              <a:ext uri="{FF2B5EF4-FFF2-40B4-BE49-F238E27FC236}">
                <a16:creationId xmlns:a16="http://schemas.microsoft.com/office/drawing/2014/main" id="{605D3455-EE79-D48E-9F2E-3624C93DABE8}"/>
              </a:ext>
            </a:extLst>
          </p:cNvPr>
          <p:cNvGrpSpPr/>
          <p:nvPr/>
        </p:nvGrpSpPr>
        <p:grpSpPr>
          <a:xfrm>
            <a:off x="7492058" y="2973803"/>
            <a:ext cx="556118" cy="176953"/>
            <a:chOff x="4866607" y="9670188"/>
            <a:chExt cx="556118" cy="176953"/>
          </a:xfrm>
        </p:grpSpPr>
        <p:grpSp>
          <p:nvGrpSpPr>
            <p:cNvPr id="56" name="Group 55">
              <a:extLst>
                <a:ext uri="{FF2B5EF4-FFF2-40B4-BE49-F238E27FC236}">
                  <a16:creationId xmlns:a16="http://schemas.microsoft.com/office/drawing/2014/main" id="{5A9F6D11-3444-A9E3-08AF-0EABA5BAB7CE}"/>
                </a:ext>
              </a:extLst>
            </p:cNvPr>
            <p:cNvGrpSpPr/>
            <p:nvPr/>
          </p:nvGrpSpPr>
          <p:grpSpPr>
            <a:xfrm>
              <a:off x="5056965" y="9670398"/>
              <a:ext cx="365760" cy="176743"/>
              <a:chOff x="2926080" y="5486400"/>
              <a:chExt cx="365760" cy="182880"/>
            </a:xfrm>
            <a:solidFill>
              <a:schemeClr val="accent1">
                <a:lumMod val="40000"/>
                <a:lumOff val="60000"/>
              </a:schemeClr>
            </a:solidFill>
          </p:grpSpPr>
          <p:sp>
            <p:nvSpPr>
              <p:cNvPr id="58" name="Google Shape;519;p12">
                <a:extLst>
                  <a:ext uri="{FF2B5EF4-FFF2-40B4-BE49-F238E27FC236}">
                    <a16:creationId xmlns:a16="http://schemas.microsoft.com/office/drawing/2014/main" id="{F33F8E89-F14D-2CCA-9FA8-80D31347E011}"/>
                  </a:ext>
                </a:extLst>
              </p:cNvPr>
              <p:cNvSpPr>
                <a:spLocks noChangeAspect="1"/>
              </p:cNvSpPr>
              <p:nvPr/>
            </p:nvSpPr>
            <p:spPr>
              <a:xfrm>
                <a:off x="2926080" y="5486400"/>
                <a:ext cx="182880" cy="182880"/>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sp>
            <p:nvSpPr>
              <p:cNvPr id="59" name="Google Shape;521;p12">
                <a:extLst>
                  <a:ext uri="{FF2B5EF4-FFF2-40B4-BE49-F238E27FC236}">
                    <a16:creationId xmlns:a16="http://schemas.microsoft.com/office/drawing/2014/main" id="{0D0B9E58-C6EA-C8B6-38C8-2F0DD69AA14F}"/>
                  </a:ext>
                </a:extLst>
              </p:cNvPr>
              <p:cNvSpPr>
                <a:spLocks noChangeAspect="1"/>
              </p:cNvSpPr>
              <p:nvPr/>
            </p:nvSpPr>
            <p:spPr>
              <a:xfrm>
                <a:off x="3108960" y="5486400"/>
                <a:ext cx="182880" cy="182880"/>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grpSp>
        <p:sp>
          <p:nvSpPr>
            <p:cNvPr id="57" name="Google Shape;521;p12">
              <a:extLst>
                <a:ext uri="{FF2B5EF4-FFF2-40B4-BE49-F238E27FC236}">
                  <a16:creationId xmlns:a16="http://schemas.microsoft.com/office/drawing/2014/main" id="{3A70095B-608A-6836-0BB2-E4A82A4FAA68}"/>
                </a:ext>
              </a:extLst>
            </p:cNvPr>
            <p:cNvSpPr>
              <a:spLocks noChangeAspect="1"/>
            </p:cNvSpPr>
            <p:nvPr/>
          </p:nvSpPr>
          <p:spPr>
            <a:xfrm>
              <a:off x="4866607" y="9670188"/>
              <a:ext cx="182880" cy="176743"/>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panose="020B0502040204020203" pitchFamily="34" charset="0"/>
              </a:endParaRPr>
            </a:p>
          </p:txBody>
        </p:sp>
      </p:grpSp>
      <p:cxnSp>
        <p:nvCxnSpPr>
          <p:cNvPr id="68" name="Straight Arrow Connector 67">
            <a:extLst>
              <a:ext uri="{FF2B5EF4-FFF2-40B4-BE49-F238E27FC236}">
                <a16:creationId xmlns:a16="http://schemas.microsoft.com/office/drawing/2014/main" id="{0782D394-9C31-E502-EDB9-2B8B41A17D2F}"/>
              </a:ext>
            </a:extLst>
          </p:cNvPr>
          <p:cNvCxnSpPr>
            <a:cxnSpLocks/>
            <a:stCxn id="6" idx="0"/>
            <a:endCxn id="7" idx="2"/>
          </p:cNvCxnSpPr>
          <p:nvPr/>
        </p:nvCxnSpPr>
        <p:spPr>
          <a:xfrm flipV="1">
            <a:off x="2450015" y="3790626"/>
            <a:ext cx="0" cy="282031"/>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6" name="Picture 105" descr="A puzzle with letters on it&#10;&#10;Description automatically generated">
            <a:extLst>
              <a:ext uri="{FF2B5EF4-FFF2-40B4-BE49-F238E27FC236}">
                <a16:creationId xmlns:a16="http://schemas.microsoft.com/office/drawing/2014/main" id="{A678C592-F45B-9ED8-FAFE-3A016DBFFD95}"/>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b="26681"/>
          <a:stretch/>
        </p:blipFill>
        <p:spPr>
          <a:xfrm>
            <a:off x="1752825" y="4354688"/>
            <a:ext cx="1394380" cy="1173998"/>
          </a:xfrm>
          <a:prstGeom prst="rect">
            <a:avLst/>
          </a:prstGeom>
        </p:spPr>
      </p:pic>
      <p:sp>
        <p:nvSpPr>
          <p:cNvPr id="16" name="Rounded Rectangle 15">
            <a:extLst>
              <a:ext uri="{FF2B5EF4-FFF2-40B4-BE49-F238E27FC236}">
                <a16:creationId xmlns:a16="http://schemas.microsoft.com/office/drawing/2014/main" id="{01052964-9A6D-5303-97EA-08877259D604}"/>
              </a:ext>
            </a:extLst>
          </p:cNvPr>
          <p:cNvSpPr/>
          <p:nvPr/>
        </p:nvSpPr>
        <p:spPr>
          <a:xfrm>
            <a:off x="3485959" y="2637029"/>
            <a:ext cx="4017070" cy="1717659"/>
          </a:xfrm>
          <a:prstGeom prst="roundRect">
            <a:avLst>
              <a:gd name="adj" fmla="val 1570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7F1C585-E736-B701-1A51-ECB9F4C7B43C}"/>
              </a:ext>
            </a:extLst>
          </p:cNvPr>
          <p:cNvSpPr txBox="1"/>
          <p:nvPr/>
        </p:nvSpPr>
        <p:spPr>
          <a:xfrm>
            <a:off x="2848678" y="1399097"/>
            <a:ext cx="5291631" cy="707886"/>
          </a:xfrm>
          <a:prstGeom prst="rect">
            <a:avLst/>
          </a:prstGeom>
          <a:noFill/>
        </p:spPr>
        <p:txBody>
          <a:bodyPr wrap="square" rtlCol="0">
            <a:spAutoFit/>
          </a:bodyPr>
          <a:lstStyle/>
          <a:p>
            <a:r>
              <a:rPr lang="en-US" sz="2000" dirty="0">
                <a:solidFill>
                  <a:srgbClr val="4B2E83"/>
                </a:solidFill>
              </a:rPr>
              <a:t>Many input passages lead to long sequences, making </a:t>
            </a:r>
            <a:r>
              <a:rPr lang="en-US" sz="2000" dirty="0">
                <a:solidFill>
                  <a:srgbClr val="FF0000"/>
                </a:solidFill>
              </a:rPr>
              <a:t>reader encoding slow</a:t>
            </a:r>
          </a:p>
        </p:txBody>
      </p:sp>
      <p:cxnSp>
        <p:nvCxnSpPr>
          <p:cNvPr id="60" name="Straight Arrow Connector 59">
            <a:extLst>
              <a:ext uri="{FF2B5EF4-FFF2-40B4-BE49-F238E27FC236}">
                <a16:creationId xmlns:a16="http://schemas.microsoft.com/office/drawing/2014/main" id="{F115A657-928B-2ED0-84C3-C530C7801716}"/>
              </a:ext>
            </a:extLst>
          </p:cNvPr>
          <p:cNvCxnSpPr>
            <a:cxnSpLocks/>
            <a:stCxn id="16" idx="0"/>
            <a:endCxn id="17" idx="2"/>
          </p:cNvCxnSpPr>
          <p:nvPr/>
        </p:nvCxnSpPr>
        <p:spPr>
          <a:xfrm flipV="1">
            <a:off x="5494494" y="2106983"/>
            <a:ext cx="0" cy="5300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9CEEF2D-6268-5A54-51AC-101789BF0945}"/>
              </a:ext>
            </a:extLst>
          </p:cNvPr>
          <p:cNvSpPr txBox="1"/>
          <p:nvPr/>
        </p:nvSpPr>
        <p:spPr>
          <a:xfrm>
            <a:off x="4514864" y="5089299"/>
            <a:ext cx="6517492" cy="707886"/>
          </a:xfrm>
          <a:prstGeom prst="rect">
            <a:avLst/>
          </a:prstGeom>
          <a:noFill/>
        </p:spPr>
        <p:txBody>
          <a:bodyPr wrap="square" rtlCol="0">
            <a:spAutoFit/>
          </a:bodyPr>
          <a:lstStyle/>
          <a:p>
            <a:r>
              <a:rPr lang="en-US" sz="2000" dirty="0">
                <a:solidFill>
                  <a:srgbClr val="4B2E83"/>
                </a:solidFill>
              </a:rPr>
              <a:t>Previous solutions precompute passage representations, but require </a:t>
            </a:r>
            <a:r>
              <a:rPr lang="en-US" sz="2000" dirty="0">
                <a:solidFill>
                  <a:srgbClr val="FF0000"/>
                </a:solidFill>
              </a:rPr>
              <a:t>huge storage costs</a:t>
            </a:r>
          </a:p>
        </p:txBody>
      </p:sp>
      <p:cxnSp>
        <p:nvCxnSpPr>
          <p:cNvPr id="70" name="Straight Arrow Connector 69">
            <a:extLst>
              <a:ext uri="{FF2B5EF4-FFF2-40B4-BE49-F238E27FC236}">
                <a16:creationId xmlns:a16="http://schemas.microsoft.com/office/drawing/2014/main" id="{FF8233CD-45F5-5D43-F987-80A8086993B7}"/>
              </a:ext>
            </a:extLst>
          </p:cNvPr>
          <p:cNvCxnSpPr>
            <a:cxnSpLocks/>
            <a:stCxn id="48" idx="2"/>
            <a:endCxn id="64" idx="0"/>
          </p:cNvCxnSpPr>
          <p:nvPr/>
        </p:nvCxnSpPr>
        <p:spPr>
          <a:xfrm flipH="1">
            <a:off x="7773610" y="4072867"/>
            <a:ext cx="3739" cy="10164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Footer Placeholder 10">
            <a:extLst>
              <a:ext uri="{FF2B5EF4-FFF2-40B4-BE49-F238E27FC236}">
                <a16:creationId xmlns:a16="http://schemas.microsoft.com/office/drawing/2014/main" id="{9B45ABBB-00BD-3A07-5A58-91F2FB8124D8}"/>
              </a:ext>
            </a:extLst>
          </p:cNvPr>
          <p:cNvSpPr>
            <a:spLocks noGrp="1"/>
          </p:cNvSpPr>
          <p:nvPr>
            <p:ph type="ftr" sz="quarter" idx="11"/>
          </p:nvPr>
        </p:nvSpPr>
        <p:spPr/>
        <p:txBody>
          <a:bodyPr/>
          <a:lstStyle/>
          <a:p>
            <a:r>
              <a:rPr lang="en-US"/>
              <a:t>BTR, ICLR2024</a:t>
            </a:r>
            <a:endParaRPr lang="en-US" dirty="0"/>
          </a:p>
        </p:txBody>
      </p:sp>
    </p:spTree>
    <p:extLst>
      <p:ext uri="{BB962C8B-B14F-4D97-AF65-F5344CB8AC3E}">
        <p14:creationId xmlns:p14="http://schemas.microsoft.com/office/powerpoint/2010/main" val="316697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blinds(horizontal)">
                                      <p:cBhvr>
                                        <p:cTn id="13" dur="500"/>
                                        <p:tgtEl>
                                          <p:spTgt spid="68"/>
                                        </p:tgtEl>
                                      </p:cBhvr>
                                    </p:animEffect>
                                  </p:childTnLst>
                                </p:cTn>
                              </p:par>
                              <p:par>
                                <p:cTn id="14" presetID="3" presetClass="entr" presetSubtype="10" fill="hold" nodeType="withEffect">
                                  <p:stCondLst>
                                    <p:cond delay="0"/>
                                  </p:stCondLst>
                                  <p:childTnLst>
                                    <p:set>
                                      <p:cBhvr>
                                        <p:cTn id="15" dur="1" fill="hold">
                                          <p:stCondLst>
                                            <p:cond delay="0"/>
                                          </p:stCondLst>
                                        </p:cTn>
                                        <p:tgtEl>
                                          <p:spTgt spid="106"/>
                                        </p:tgtEl>
                                        <p:attrNameLst>
                                          <p:attrName>style.visibility</p:attrName>
                                        </p:attrNameLst>
                                      </p:cBhvr>
                                      <p:to>
                                        <p:strVal val="visible"/>
                                      </p:to>
                                    </p:set>
                                    <p:animEffect transition="in" filter="blinds(horizontal)">
                                      <p:cBhvr>
                                        <p:cTn id="16" dur="500"/>
                                        <p:tgtEl>
                                          <p:spTgt spid="10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blinds(horizontal)">
                                      <p:cBhvr>
                                        <p:cTn id="24" dur="500"/>
                                        <p:tgtEl>
                                          <p:spTgt spid="3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linds(horizontal)">
                                      <p:cBhvr>
                                        <p:cTn id="27" dur="500"/>
                                        <p:tgtEl>
                                          <p:spTgt spid="3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blinds(horizontal)">
                                      <p:cBhvr>
                                        <p:cTn id="30" dur="500"/>
                                        <p:tgtEl>
                                          <p:spTgt spid="28"/>
                                        </p:tgtEl>
                                      </p:cBhvr>
                                    </p:animEffect>
                                  </p:childTnLst>
                                </p:cTn>
                              </p:par>
                              <p:par>
                                <p:cTn id="31" presetID="3" presetClass="entr" presetSubtype="1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linds(horizontal)">
                                      <p:cBhvr>
                                        <p:cTn id="33" dur="500"/>
                                        <p:tgtEl>
                                          <p:spTgt spid="9"/>
                                        </p:tgtEl>
                                      </p:cBhvr>
                                    </p:animEffect>
                                  </p:childTnLst>
                                </p:cTn>
                              </p:par>
                            </p:childTnLst>
                          </p:cTn>
                        </p:par>
                        <p:par>
                          <p:cTn id="34" fill="hold">
                            <p:stCondLst>
                              <p:cond delay="500"/>
                            </p:stCondLst>
                            <p:childTnLst>
                              <p:par>
                                <p:cTn id="35" presetID="3" presetClass="entr" presetSubtype="1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blinds(horizontal)">
                                      <p:cBhvr>
                                        <p:cTn id="37" dur="500"/>
                                        <p:tgtEl>
                                          <p:spTgt spid="3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blinds(horizontal)">
                                      <p:cBhvr>
                                        <p:cTn id="40" dur="500"/>
                                        <p:tgtEl>
                                          <p:spTgt spid="3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linds(horizontal)">
                                      <p:cBhvr>
                                        <p:cTn id="43" dur="500"/>
                                        <p:tgtEl>
                                          <p:spTgt spid="27"/>
                                        </p:tgtEl>
                                      </p:cBhvr>
                                    </p:animEffect>
                                  </p:childTnLst>
                                </p:cTn>
                              </p:par>
                              <p:par>
                                <p:cTn id="44" presetID="3" presetClass="entr" presetSubtype="1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linds(horizontal)">
                                      <p:cBhvr>
                                        <p:cTn id="46" dur="500"/>
                                        <p:tgtEl>
                                          <p:spTgt spid="20"/>
                                        </p:tgtEl>
                                      </p:cBhvr>
                                    </p:animEffect>
                                  </p:childTnLst>
                                </p:cTn>
                              </p:par>
                              <p:par>
                                <p:cTn id="47" presetID="3" presetClass="entr" presetSubtype="1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blinds(horizontal)">
                                      <p:cBhvr>
                                        <p:cTn id="49" dur="500"/>
                                        <p:tgtEl>
                                          <p:spTgt spid="21"/>
                                        </p:tgtEl>
                                      </p:cBhvr>
                                    </p:animEffect>
                                  </p:childTnLst>
                                </p:cTn>
                              </p:par>
                              <p:par>
                                <p:cTn id="50" presetID="3" presetClass="entr" presetSubtype="1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linds(horizontal)">
                                      <p:cBhvr>
                                        <p:cTn id="52" dur="500"/>
                                        <p:tgtEl>
                                          <p:spTgt spid="22"/>
                                        </p:tgtEl>
                                      </p:cBhvr>
                                    </p:animEffect>
                                  </p:childTnLst>
                                </p:cTn>
                              </p:par>
                            </p:childTnLst>
                          </p:cTn>
                        </p:par>
                        <p:par>
                          <p:cTn id="53" fill="hold">
                            <p:stCondLst>
                              <p:cond delay="1000"/>
                            </p:stCondLst>
                            <p:childTnLst>
                              <p:par>
                                <p:cTn id="54" presetID="3" presetClass="entr" presetSubtype="10" fill="hold" grpId="0" nodeType="after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blinds(horizontal)">
                                      <p:cBhvr>
                                        <p:cTn id="56" dur="500"/>
                                        <p:tgtEl>
                                          <p:spTgt spid="3"/>
                                        </p:tgtEl>
                                      </p:cBhvr>
                                    </p:animEffect>
                                  </p:childTnLst>
                                </p:cTn>
                              </p:par>
                              <p:par>
                                <p:cTn id="57" presetID="3" presetClass="entr" presetSubtype="1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blinds(horizontal)">
                                      <p:cBhvr>
                                        <p:cTn id="59" dur="500"/>
                                        <p:tgtEl>
                                          <p:spTgt spid="10"/>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linds(horizontal)">
                                      <p:cBhvr>
                                        <p:cTn id="62" dur="500"/>
                                        <p:tgtEl>
                                          <p:spTgt spid="12"/>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blinds(horizontal)">
                                      <p:cBhvr>
                                        <p:cTn id="65" dur="500"/>
                                        <p:tgtEl>
                                          <p:spTgt spid="13"/>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blinds(horizontal)">
                                      <p:cBhvr>
                                        <p:cTn id="68" dur="500"/>
                                        <p:tgtEl>
                                          <p:spTgt spid="14"/>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blinds(horizontal)">
                                      <p:cBhvr>
                                        <p:cTn id="71" dur="500"/>
                                        <p:tgtEl>
                                          <p:spTgt spid="15"/>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blinds(horizontal)">
                                      <p:cBhvr>
                                        <p:cTn id="74" dur="500"/>
                                        <p:tgtEl>
                                          <p:spTgt spid="18"/>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blinds(horizontal)">
                                      <p:cBhvr>
                                        <p:cTn id="77" dur="500"/>
                                        <p:tgtEl>
                                          <p:spTgt spid="19"/>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blinds(horizontal)">
                                      <p:cBhvr>
                                        <p:cTn id="80" dur="500"/>
                                        <p:tgtEl>
                                          <p:spTgt spid="23"/>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blinds(horizontal)">
                                      <p:cBhvr>
                                        <p:cTn id="83" dur="500"/>
                                        <p:tgtEl>
                                          <p:spTgt spid="24"/>
                                        </p:tgtEl>
                                      </p:cBhvr>
                                    </p:animEffect>
                                  </p:childTnLst>
                                </p:cTn>
                              </p:par>
                              <p:par>
                                <p:cTn id="84" presetID="3" presetClass="entr" presetSubtype="10" fill="hold"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blinds(horizontal)">
                                      <p:cBhvr>
                                        <p:cTn id="86" dur="500"/>
                                        <p:tgtEl>
                                          <p:spTgt spid="25"/>
                                        </p:tgtEl>
                                      </p:cBhvr>
                                    </p:animEffect>
                                  </p:childTnLst>
                                </p:cTn>
                              </p:par>
                              <p:par>
                                <p:cTn id="87" presetID="3" presetClass="entr" presetSubtype="10" fill="hold" nodeType="with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blinds(horizontal)">
                                      <p:cBhvr>
                                        <p:cTn id="89" dur="500"/>
                                        <p:tgtEl>
                                          <p:spTgt spid="35"/>
                                        </p:tgtEl>
                                      </p:cBhvr>
                                    </p:animEffect>
                                  </p:childTnLst>
                                </p:cTn>
                              </p:par>
                              <p:par>
                                <p:cTn id="90" presetID="3" presetClass="entr" presetSubtype="10" fill="hold"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blinds(horizontal)">
                                      <p:cBhvr>
                                        <p:cTn id="92" dur="500"/>
                                        <p:tgtEl>
                                          <p:spTgt spid="45"/>
                                        </p:tgtEl>
                                      </p:cBhvr>
                                    </p:animEffect>
                                  </p:childTnLst>
                                </p:cTn>
                              </p:par>
                              <p:par>
                                <p:cTn id="93" presetID="3" presetClass="entr" presetSubtype="10" fill="hold" nodeType="with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blinds(horizontal)">
                                      <p:cBhvr>
                                        <p:cTn id="95" dur="500"/>
                                        <p:tgtEl>
                                          <p:spTgt spid="50"/>
                                        </p:tgtEl>
                                      </p:cBhvr>
                                    </p:animEffect>
                                  </p:childTnLst>
                                </p:cTn>
                              </p:par>
                              <p:par>
                                <p:cTn id="96" presetID="3" presetClass="entr" presetSubtype="10" fill="hold" nodeType="with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blinds(horizontal)">
                                      <p:cBhvr>
                                        <p:cTn id="98" dur="500"/>
                                        <p:tgtEl>
                                          <p:spTgt spid="55"/>
                                        </p:tgtEl>
                                      </p:cBhvr>
                                    </p:animEffect>
                                  </p:childTnLst>
                                </p:cTn>
                              </p:par>
                            </p:childTnLst>
                          </p:cTn>
                        </p:par>
                      </p:childTnLst>
                    </p:cTn>
                  </p:par>
                  <p:par>
                    <p:cTn id="99" fill="hold">
                      <p:stCondLst>
                        <p:cond delay="indefinite"/>
                      </p:stCondLst>
                      <p:childTnLst>
                        <p:par>
                          <p:cTn id="100" fill="hold">
                            <p:stCondLst>
                              <p:cond delay="0"/>
                            </p:stCondLst>
                            <p:childTnLst>
                              <p:par>
                                <p:cTn id="101" presetID="5" presetClass="entr" presetSubtype="10" fill="hold" grpId="0" nodeType="clickEffect">
                                  <p:stCondLst>
                                    <p:cond delay="0"/>
                                  </p:stCondLst>
                                  <p:childTnLst>
                                    <p:set>
                                      <p:cBhvr>
                                        <p:cTn id="102" dur="1" fill="hold">
                                          <p:stCondLst>
                                            <p:cond delay="0"/>
                                          </p:stCondLst>
                                        </p:cTn>
                                        <p:tgtEl>
                                          <p:spTgt spid="16"/>
                                        </p:tgtEl>
                                        <p:attrNameLst>
                                          <p:attrName>style.visibility</p:attrName>
                                        </p:attrNameLst>
                                      </p:cBhvr>
                                      <p:to>
                                        <p:strVal val="visible"/>
                                      </p:to>
                                    </p:set>
                                    <p:animEffect transition="in" filter="checkerboard(across)">
                                      <p:cBhvr>
                                        <p:cTn id="103" dur="500"/>
                                        <p:tgtEl>
                                          <p:spTgt spid="16"/>
                                        </p:tgtEl>
                                      </p:cBhvr>
                                    </p:animEffect>
                                  </p:childTnLst>
                                </p:cTn>
                              </p:par>
                              <p:par>
                                <p:cTn id="104" presetID="5" presetClass="entr" presetSubtype="10" fill="hold" nodeType="withEffect">
                                  <p:stCondLst>
                                    <p:cond delay="0"/>
                                  </p:stCondLst>
                                  <p:childTnLst>
                                    <p:set>
                                      <p:cBhvr>
                                        <p:cTn id="105" dur="1" fill="hold">
                                          <p:stCondLst>
                                            <p:cond delay="0"/>
                                          </p:stCondLst>
                                        </p:cTn>
                                        <p:tgtEl>
                                          <p:spTgt spid="60"/>
                                        </p:tgtEl>
                                        <p:attrNameLst>
                                          <p:attrName>style.visibility</p:attrName>
                                        </p:attrNameLst>
                                      </p:cBhvr>
                                      <p:to>
                                        <p:strVal val="visible"/>
                                      </p:to>
                                    </p:set>
                                    <p:animEffect transition="in" filter="checkerboard(across)">
                                      <p:cBhvr>
                                        <p:cTn id="106" dur="500"/>
                                        <p:tgtEl>
                                          <p:spTgt spid="60"/>
                                        </p:tgtEl>
                                      </p:cBhvr>
                                    </p:animEffect>
                                  </p:childTnLst>
                                </p:cTn>
                              </p:par>
                            </p:childTnLst>
                          </p:cTn>
                        </p:par>
                        <p:par>
                          <p:cTn id="107" fill="hold">
                            <p:stCondLst>
                              <p:cond delay="500"/>
                            </p:stCondLst>
                            <p:childTnLst>
                              <p:par>
                                <p:cTn id="108" presetID="3" presetClass="entr" presetSubtype="10" fill="hold" grpId="0" nodeType="afterEffect">
                                  <p:stCondLst>
                                    <p:cond delay="0"/>
                                  </p:stCondLst>
                                  <p:childTnLst>
                                    <p:set>
                                      <p:cBhvr>
                                        <p:cTn id="109" dur="1" fill="hold">
                                          <p:stCondLst>
                                            <p:cond delay="0"/>
                                          </p:stCondLst>
                                        </p:cTn>
                                        <p:tgtEl>
                                          <p:spTgt spid="17"/>
                                        </p:tgtEl>
                                        <p:attrNameLst>
                                          <p:attrName>style.visibility</p:attrName>
                                        </p:attrNameLst>
                                      </p:cBhvr>
                                      <p:to>
                                        <p:strVal val="visible"/>
                                      </p:to>
                                    </p:set>
                                    <p:animEffect transition="in" filter="blinds(horizontal)">
                                      <p:cBhvr>
                                        <p:cTn id="110" dur="500"/>
                                        <p:tgtEl>
                                          <p:spTgt spid="17"/>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70"/>
                                        </p:tgtEl>
                                        <p:attrNameLst>
                                          <p:attrName>style.visibility</p:attrName>
                                        </p:attrNameLst>
                                      </p:cBhvr>
                                      <p:to>
                                        <p:strVal val="visible"/>
                                      </p:to>
                                    </p:set>
                                    <p:animEffect transition="in" filter="blinds(horizontal)">
                                      <p:cBhvr>
                                        <p:cTn id="115" dur="500"/>
                                        <p:tgtEl>
                                          <p:spTgt spid="70"/>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64"/>
                                        </p:tgtEl>
                                        <p:attrNameLst>
                                          <p:attrName>style.visibility</p:attrName>
                                        </p:attrNameLst>
                                      </p:cBhvr>
                                      <p:to>
                                        <p:strVal val="visible"/>
                                      </p:to>
                                    </p:set>
                                    <p:animEffect transition="in" filter="blinds(horizontal)">
                                      <p:cBhvr>
                                        <p:cTn id="11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12" grpId="0"/>
      <p:bldP spid="13" grpId="0" animBg="1"/>
      <p:bldP spid="14" grpId="0"/>
      <p:bldP spid="15" grpId="0" animBg="1"/>
      <p:bldP spid="18" grpId="0" animBg="1"/>
      <p:bldP spid="19" grpId="0" animBg="1"/>
      <p:bldP spid="23" grpId="0" animBg="1"/>
      <p:bldP spid="24" grpId="0" animBg="1"/>
      <p:bldP spid="27" grpId="0" animBg="1"/>
      <p:bldP spid="28" grpId="0" animBg="1"/>
      <p:bldP spid="30" grpId="0" animBg="1"/>
      <p:bldP spid="31" grpId="0" animBg="1"/>
      <p:bldP spid="33" grpId="0" animBg="1"/>
      <p:bldP spid="34" grpId="0" animBg="1"/>
      <p:bldP spid="16" grpId="0" animBg="1"/>
      <p:bldP spid="17" grpId="0"/>
      <p:bldP spid="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0A8A-DFC5-47E0-339D-FC11F7641362}"/>
              </a:ext>
            </a:extLst>
          </p:cNvPr>
          <p:cNvSpPr>
            <a:spLocks noGrp="1"/>
          </p:cNvSpPr>
          <p:nvPr>
            <p:ph type="title"/>
          </p:nvPr>
        </p:nvSpPr>
        <p:spPr/>
        <p:txBody>
          <a:bodyPr>
            <a:normAutofit/>
          </a:bodyPr>
          <a:lstStyle/>
          <a:p>
            <a:r>
              <a:rPr lang="en-US" dirty="0"/>
              <a:t>BTR Overview</a:t>
            </a:r>
          </a:p>
        </p:txBody>
      </p:sp>
      <p:sp>
        <p:nvSpPr>
          <p:cNvPr id="4" name="Slide Number Placeholder 3">
            <a:extLst>
              <a:ext uri="{FF2B5EF4-FFF2-40B4-BE49-F238E27FC236}">
                <a16:creationId xmlns:a16="http://schemas.microsoft.com/office/drawing/2014/main" id="{45948EB5-26B6-EC23-2A6A-FF152CD7B084}"/>
              </a:ext>
            </a:extLst>
          </p:cNvPr>
          <p:cNvSpPr>
            <a:spLocks noGrp="1"/>
          </p:cNvSpPr>
          <p:nvPr>
            <p:ph type="sldNum" sz="quarter" idx="12"/>
          </p:nvPr>
        </p:nvSpPr>
        <p:spPr/>
        <p:txBody>
          <a:bodyPr/>
          <a:lstStyle/>
          <a:p>
            <a:fld id="{31956DAD-D1DD-664D-8094-2A95DFD5A69C}" type="slidenum">
              <a:rPr lang="en-US" smtClean="0"/>
              <a:t>4</a:t>
            </a:fld>
            <a:endParaRPr lang="en-US"/>
          </a:p>
        </p:txBody>
      </p:sp>
      <p:sp>
        <p:nvSpPr>
          <p:cNvPr id="5" name="Rounded Rectangle 4">
            <a:extLst>
              <a:ext uri="{FF2B5EF4-FFF2-40B4-BE49-F238E27FC236}">
                <a16:creationId xmlns:a16="http://schemas.microsoft.com/office/drawing/2014/main" id="{3C6E3477-BBC1-5B48-378D-1B895894086F}"/>
              </a:ext>
            </a:extLst>
          </p:cNvPr>
          <p:cNvSpPr/>
          <p:nvPr/>
        </p:nvSpPr>
        <p:spPr>
          <a:xfrm>
            <a:off x="3658378" y="1900714"/>
            <a:ext cx="6107040" cy="3056571"/>
          </a:xfrm>
          <a:prstGeom prst="roundRect">
            <a:avLst>
              <a:gd name="adj" fmla="val 6512"/>
            </a:avLst>
          </a:prstGeom>
          <a:ln w="38100">
            <a:solidFill>
              <a:schemeClr val="accent1">
                <a:lumMod val="40000"/>
                <a:lumOff val="60000"/>
              </a:schemeClr>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800" dirty="0"/>
          </a:p>
        </p:txBody>
      </p:sp>
      <p:cxnSp>
        <p:nvCxnSpPr>
          <p:cNvPr id="6" name="Straight Arrow Connector 5">
            <a:extLst>
              <a:ext uri="{FF2B5EF4-FFF2-40B4-BE49-F238E27FC236}">
                <a16:creationId xmlns:a16="http://schemas.microsoft.com/office/drawing/2014/main" id="{B4560A73-E464-9BFD-3877-8CA0D341AA39}"/>
              </a:ext>
            </a:extLst>
          </p:cNvPr>
          <p:cNvCxnSpPr>
            <a:cxnSpLocks/>
            <a:stCxn id="5" idx="3"/>
            <a:endCxn id="7" idx="1"/>
          </p:cNvCxnSpPr>
          <p:nvPr/>
        </p:nvCxnSpPr>
        <p:spPr>
          <a:xfrm>
            <a:off x="9765418" y="3429000"/>
            <a:ext cx="246835" cy="0"/>
          </a:xfrm>
          <a:prstGeom prst="straightConnector1">
            <a:avLst/>
          </a:prstGeom>
          <a:ln w="38100">
            <a:solidFill>
              <a:schemeClr val="accent1">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3FA9926F-ABC4-E55A-87D6-302F0D2725F0}"/>
              </a:ext>
            </a:extLst>
          </p:cNvPr>
          <p:cNvSpPr txBox="1"/>
          <p:nvPr/>
        </p:nvSpPr>
        <p:spPr>
          <a:xfrm>
            <a:off x="10012253" y="3246120"/>
            <a:ext cx="1097280" cy="365760"/>
          </a:xfrm>
          <a:prstGeom prst="rect">
            <a:avLst/>
          </a:prstGeom>
          <a:noFill/>
        </p:spPr>
        <p:txBody>
          <a:bodyPr wrap="square">
            <a:spAutoFit/>
          </a:bodyPr>
          <a:lstStyle/>
          <a:p>
            <a:pPr algn="ctr"/>
            <a:r>
              <a:rPr lang="en-US" dirty="0"/>
              <a:t>Answers</a:t>
            </a:r>
          </a:p>
        </p:txBody>
      </p:sp>
      <p:sp>
        <p:nvSpPr>
          <p:cNvPr id="8" name="Rounded Rectangle 7">
            <a:extLst>
              <a:ext uri="{FF2B5EF4-FFF2-40B4-BE49-F238E27FC236}">
                <a16:creationId xmlns:a16="http://schemas.microsoft.com/office/drawing/2014/main" id="{13C01234-7A5A-754A-592B-7189028C82FE}"/>
              </a:ext>
            </a:extLst>
          </p:cNvPr>
          <p:cNvSpPr/>
          <p:nvPr/>
        </p:nvSpPr>
        <p:spPr>
          <a:xfrm>
            <a:off x="3914460" y="2567627"/>
            <a:ext cx="1349331" cy="1537395"/>
          </a:xfrm>
          <a:prstGeom prst="roundRect">
            <a:avLst>
              <a:gd name="adj" fmla="val 12343"/>
            </a:avLst>
          </a:prstGeom>
          <a:noFill/>
          <a:ln w="19050">
            <a:solidFill>
              <a:schemeClr val="accent6"/>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 name="TextBox 8">
            <a:extLst>
              <a:ext uri="{FF2B5EF4-FFF2-40B4-BE49-F238E27FC236}">
                <a16:creationId xmlns:a16="http://schemas.microsoft.com/office/drawing/2014/main" id="{13F3C912-3E63-8502-4EEC-12117F2D6CC6}"/>
              </a:ext>
            </a:extLst>
          </p:cNvPr>
          <p:cNvSpPr txBox="1"/>
          <p:nvPr/>
        </p:nvSpPr>
        <p:spPr>
          <a:xfrm>
            <a:off x="3519726" y="1909148"/>
            <a:ext cx="1959848" cy="523220"/>
          </a:xfrm>
          <a:prstGeom prst="rect">
            <a:avLst/>
          </a:prstGeom>
          <a:noFill/>
        </p:spPr>
        <p:txBody>
          <a:bodyPr wrap="square">
            <a:spAutoFit/>
          </a:bodyPr>
          <a:lstStyle>
            <a:defPPr>
              <a:defRPr lang="en-US"/>
            </a:defPPr>
            <a:lvl1pPr>
              <a:defRPr sz="2800"/>
            </a:lvl1pPr>
          </a:lstStyle>
          <a:p>
            <a:pPr algn="ctr"/>
            <a:r>
              <a:rPr lang="en-US" b="1" dirty="0">
                <a:cs typeface="Segoe UI" panose="020B0502040204020203" pitchFamily="34" charset="0"/>
              </a:rPr>
              <a:t>Reader</a:t>
            </a:r>
          </a:p>
        </p:txBody>
      </p:sp>
      <p:sp>
        <p:nvSpPr>
          <p:cNvPr id="10" name="Google Shape;525;p12">
            <a:extLst>
              <a:ext uri="{FF2B5EF4-FFF2-40B4-BE49-F238E27FC236}">
                <a16:creationId xmlns:a16="http://schemas.microsoft.com/office/drawing/2014/main" id="{F6F1AF9E-9310-F057-BE9C-B2AC6DC7F9AF}"/>
              </a:ext>
            </a:extLst>
          </p:cNvPr>
          <p:cNvSpPr/>
          <p:nvPr/>
        </p:nvSpPr>
        <p:spPr>
          <a:xfrm>
            <a:off x="3943971" y="2677684"/>
            <a:ext cx="1280160" cy="365760"/>
          </a:xfrm>
          <a:prstGeom prst="roundRect">
            <a:avLst>
              <a:gd name="adj" fmla="val 11729"/>
            </a:avLst>
          </a:prstGeom>
          <a:solidFill>
            <a:srgbClr val="DAE3F3">
              <a:alpha val="70588"/>
            </a:srgbClr>
          </a:solidFill>
          <a:ln w="9525" cap="flat" cmpd="sng">
            <a:noFill/>
            <a:prstDash val="solid"/>
            <a:round/>
            <a:headEnd type="none" w="sm" len="sm"/>
            <a:tailEnd type="none" w="sm" len="sm"/>
          </a:ln>
        </p:spPr>
        <p:txBody>
          <a:bodyPr spcFirstLastPara="1" wrap="square" lIns="102853" tIns="102853" rIns="102853" bIns="102853" anchor="ctr" anchorCtr="0">
            <a:noAutofit/>
          </a:bodyPr>
          <a:lstStyle/>
          <a:p>
            <a:pPr algn="ctr"/>
            <a:r>
              <a:rPr lang="en-US" sz="2000" dirty="0">
                <a:cs typeface="Segoe UI" panose="020B0502040204020203" pitchFamily="34" charset="0"/>
              </a:rPr>
              <a:t>Encoder</a:t>
            </a:r>
            <a:endParaRPr sz="2000" dirty="0">
              <a:cs typeface="Segoe UI" panose="020B0502040204020203" pitchFamily="34" charset="0"/>
            </a:endParaRPr>
          </a:p>
        </p:txBody>
      </p:sp>
      <p:sp>
        <p:nvSpPr>
          <p:cNvPr id="11" name="Google Shape;525;p12">
            <a:extLst>
              <a:ext uri="{FF2B5EF4-FFF2-40B4-BE49-F238E27FC236}">
                <a16:creationId xmlns:a16="http://schemas.microsoft.com/office/drawing/2014/main" id="{8478E6DA-FB9F-1591-801E-B9517CC3FF3A}"/>
              </a:ext>
            </a:extLst>
          </p:cNvPr>
          <p:cNvSpPr/>
          <p:nvPr/>
        </p:nvSpPr>
        <p:spPr>
          <a:xfrm>
            <a:off x="3943971" y="3134884"/>
            <a:ext cx="1280160" cy="365760"/>
          </a:xfrm>
          <a:prstGeom prst="roundRect">
            <a:avLst>
              <a:gd name="adj" fmla="val 11729"/>
            </a:avLst>
          </a:prstGeom>
          <a:solidFill>
            <a:srgbClr val="DAE3F3">
              <a:alpha val="70588"/>
            </a:srgbClr>
          </a:solidFill>
          <a:ln w="9525" cap="flat" cmpd="sng">
            <a:noFill/>
            <a:prstDash val="solid"/>
            <a:round/>
            <a:headEnd type="none" w="sm" len="sm"/>
            <a:tailEnd type="none" w="sm" len="sm"/>
          </a:ln>
        </p:spPr>
        <p:txBody>
          <a:bodyPr spcFirstLastPara="1" wrap="square" lIns="102853" tIns="102853" rIns="102853" bIns="102853" anchor="ctr" anchorCtr="0">
            <a:noAutofit/>
          </a:bodyPr>
          <a:lstStyle/>
          <a:p>
            <a:pPr algn="ctr"/>
            <a:r>
              <a:rPr lang="en-US" sz="2000" dirty="0">
                <a:cs typeface="Segoe UI" panose="020B0502040204020203" pitchFamily="34" charset="0"/>
              </a:rPr>
              <a:t>Encoder</a:t>
            </a:r>
            <a:endParaRPr sz="2000" dirty="0">
              <a:cs typeface="Segoe UI" panose="020B0502040204020203" pitchFamily="34" charset="0"/>
            </a:endParaRPr>
          </a:p>
        </p:txBody>
      </p:sp>
      <p:sp>
        <p:nvSpPr>
          <p:cNvPr id="12" name="Google Shape;525;p12">
            <a:extLst>
              <a:ext uri="{FF2B5EF4-FFF2-40B4-BE49-F238E27FC236}">
                <a16:creationId xmlns:a16="http://schemas.microsoft.com/office/drawing/2014/main" id="{999B34FA-DB8A-DCF5-608D-B0E3B30F1BF4}"/>
              </a:ext>
            </a:extLst>
          </p:cNvPr>
          <p:cNvSpPr/>
          <p:nvPr/>
        </p:nvSpPr>
        <p:spPr>
          <a:xfrm>
            <a:off x="3943971" y="3592084"/>
            <a:ext cx="1280160" cy="365760"/>
          </a:xfrm>
          <a:prstGeom prst="roundRect">
            <a:avLst>
              <a:gd name="adj" fmla="val 11729"/>
            </a:avLst>
          </a:prstGeom>
          <a:solidFill>
            <a:srgbClr val="DAE3F3">
              <a:alpha val="70588"/>
            </a:srgbClr>
          </a:solidFill>
          <a:ln w="9525" cap="flat" cmpd="sng">
            <a:noFill/>
            <a:prstDash val="solid"/>
            <a:round/>
            <a:headEnd type="none" w="sm" len="sm"/>
            <a:tailEnd type="none" w="sm" len="sm"/>
          </a:ln>
        </p:spPr>
        <p:txBody>
          <a:bodyPr spcFirstLastPara="1" wrap="square" lIns="102853" tIns="102853" rIns="102853" bIns="102853" anchor="ctr" anchorCtr="0">
            <a:noAutofit/>
          </a:bodyPr>
          <a:lstStyle/>
          <a:p>
            <a:pPr algn="ctr"/>
            <a:r>
              <a:rPr lang="en-US" sz="2000" dirty="0">
                <a:cs typeface="Segoe UI" panose="020B0502040204020203" pitchFamily="34" charset="0"/>
              </a:rPr>
              <a:t>Encoder</a:t>
            </a:r>
            <a:endParaRPr sz="2000" dirty="0">
              <a:cs typeface="Segoe UI" panose="020B0502040204020203" pitchFamily="34" charset="0"/>
            </a:endParaRPr>
          </a:p>
        </p:txBody>
      </p:sp>
      <p:cxnSp>
        <p:nvCxnSpPr>
          <p:cNvPr id="13" name="Straight Arrow Connector 12">
            <a:extLst>
              <a:ext uri="{FF2B5EF4-FFF2-40B4-BE49-F238E27FC236}">
                <a16:creationId xmlns:a16="http://schemas.microsoft.com/office/drawing/2014/main" id="{995A5E24-B60B-E45A-F2F6-355182FB8DEF}"/>
              </a:ext>
            </a:extLst>
          </p:cNvPr>
          <p:cNvCxnSpPr>
            <a:cxnSpLocks/>
            <a:stCxn id="20" idx="3"/>
            <a:endCxn id="10" idx="1"/>
          </p:cNvCxnSpPr>
          <p:nvPr/>
        </p:nvCxnSpPr>
        <p:spPr>
          <a:xfrm flipV="1">
            <a:off x="3306926" y="2860564"/>
            <a:ext cx="637045" cy="1249"/>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1E1C948-AE7E-8645-58A6-42A3FED71F43}"/>
              </a:ext>
            </a:extLst>
          </p:cNvPr>
          <p:cNvCxnSpPr>
            <a:cxnSpLocks/>
            <a:stCxn id="24" idx="3"/>
            <a:endCxn id="11" idx="1"/>
          </p:cNvCxnSpPr>
          <p:nvPr/>
        </p:nvCxnSpPr>
        <p:spPr>
          <a:xfrm>
            <a:off x="3303376" y="3317764"/>
            <a:ext cx="640595" cy="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BD92D07-8923-AEDB-2D2E-4F2A6560073D}"/>
              </a:ext>
            </a:extLst>
          </p:cNvPr>
          <p:cNvCxnSpPr>
            <a:cxnSpLocks/>
            <a:stCxn id="27" idx="3"/>
            <a:endCxn id="12" idx="1"/>
          </p:cNvCxnSpPr>
          <p:nvPr/>
        </p:nvCxnSpPr>
        <p:spPr>
          <a:xfrm>
            <a:off x="3301801" y="3774964"/>
            <a:ext cx="642170" cy="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Google Shape;525;p12">
            <a:extLst>
              <a:ext uri="{FF2B5EF4-FFF2-40B4-BE49-F238E27FC236}">
                <a16:creationId xmlns:a16="http://schemas.microsoft.com/office/drawing/2014/main" id="{9D7D989C-E4B2-1E04-523E-CAE517FB8306}"/>
              </a:ext>
            </a:extLst>
          </p:cNvPr>
          <p:cNvSpPr/>
          <p:nvPr/>
        </p:nvSpPr>
        <p:spPr>
          <a:xfrm>
            <a:off x="8123204" y="3246120"/>
            <a:ext cx="1371600" cy="365760"/>
          </a:xfrm>
          <a:prstGeom prst="roundRect">
            <a:avLst>
              <a:gd name="adj" fmla="val 11729"/>
            </a:avLst>
          </a:prstGeom>
          <a:solidFill>
            <a:srgbClr val="DAE3F3">
              <a:alpha val="70588"/>
            </a:srgbClr>
          </a:solidFill>
          <a:ln w="9525" cap="flat" cmpd="sng">
            <a:noFill/>
            <a:prstDash val="solid"/>
            <a:round/>
            <a:headEnd type="none" w="sm" len="sm"/>
            <a:tailEnd type="none" w="sm" len="sm"/>
          </a:ln>
        </p:spPr>
        <p:txBody>
          <a:bodyPr spcFirstLastPara="1" wrap="square" lIns="102853" tIns="102853" rIns="102853" bIns="102853" anchor="ctr" anchorCtr="0">
            <a:noAutofit/>
          </a:bodyPr>
          <a:lstStyle/>
          <a:p>
            <a:pPr algn="ctr"/>
            <a:r>
              <a:rPr lang="en-US" sz="2000" dirty="0">
                <a:cs typeface="Segoe UI" panose="020B0502040204020203" pitchFamily="34" charset="0"/>
              </a:rPr>
              <a:t>Decoder</a:t>
            </a:r>
            <a:endParaRPr sz="2000" dirty="0">
              <a:cs typeface="Segoe UI" panose="020B0502040204020203" pitchFamily="34" charset="0"/>
            </a:endParaRPr>
          </a:p>
        </p:txBody>
      </p:sp>
      <p:sp>
        <p:nvSpPr>
          <p:cNvPr id="17" name="Right Brace 16">
            <a:extLst>
              <a:ext uri="{FF2B5EF4-FFF2-40B4-BE49-F238E27FC236}">
                <a16:creationId xmlns:a16="http://schemas.microsoft.com/office/drawing/2014/main" id="{C281D720-2059-9B8E-AA1D-84AA52C43FE0}"/>
              </a:ext>
            </a:extLst>
          </p:cNvPr>
          <p:cNvSpPr/>
          <p:nvPr/>
        </p:nvSpPr>
        <p:spPr>
          <a:xfrm>
            <a:off x="5856803" y="2969695"/>
            <a:ext cx="91928" cy="9513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6D418854-A76F-0F51-5255-215430196EDE}"/>
              </a:ext>
            </a:extLst>
          </p:cNvPr>
          <p:cNvCxnSpPr>
            <a:cxnSpLocks/>
            <a:stCxn id="17" idx="1"/>
            <a:endCxn id="16" idx="1"/>
          </p:cNvCxnSpPr>
          <p:nvPr/>
        </p:nvCxnSpPr>
        <p:spPr>
          <a:xfrm flipV="1">
            <a:off x="5948731" y="3429000"/>
            <a:ext cx="2174473" cy="16388"/>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45F84339-8478-FF54-7F83-E3F7825C1A20}"/>
              </a:ext>
            </a:extLst>
          </p:cNvPr>
          <p:cNvGrpSpPr/>
          <p:nvPr/>
        </p:nvGrpSpPr>
        <p:grpSpPr>
          <a:xfrm>
            <a:off x="1194474" y="2677684"/>
            <a:ext cx="2112452" cy="367009"/>
            <a:chOff x="5636385" y="9434857"/>
            <a:chExt cx="2112452" cy="367009"/>
          </a:xfrm>
        </p:grpSpPr>
        <p:sp>
          <p:nvSpPr>
            <p:cNvPr id="20" name="Google Shape;452;p12">
              <a:extLst>
                <a:ext uri="{FF2B5EF4-FFF2-40B4-BE49-F238E27FC236}">
                  <a16:creationId xmlns:a16="http://schemas.microsoft.com/office/drawing/2014/main" id="{DC4F37B3-A3C9-A072-EF16-BF56F2EFC910}"/>
                </a:ext>
              </a:extLst>
            </p:cNvPr>
            <p:cNvSpPr/>
            <p:nvPr/>
          </p:nvSpPr>
          <p:spPr>
            <a:xfrm>
              <a:off x="6834437" y="9436106"/>
              <a:ext cx="914400" cy="365760"/>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r>
                <a:rPr lang="en-US" dirty="0">
                  <a:cs typeface="Segoe UI" panose="020B0502040204020203" pitchFamily="34" charset="0"/>
                  <a:sym typeface="Calibri"/>
                </a:rPr>
                <a:t>Query</a:t>
              </a:r>
              <a:endParaRPr dirty="0">
                <a:cs typeface="Segoe UI" panose="020B0502040204020203" pitchFamily="34" charset="0"/>
                <a:sym typeface="Calibri"/>
              </a:endParaRPr>
            </a:p>
          </p:txBody>
        </p:sp>
        <p:sp>
          <p:nvSpPr>
            <p:cNvPr id="21" name="Google Shape;454;p12">
              <a:extLst>
                <a:ext uri="{FF2B5EF4-FFF2-40B4-BE49-F238E27FC236}">
                  <a16:creationId xmlns:a16="http://schemas.microsoft.com/office/drawing/2014/main" id="{70C3C0F8-50D5-2983-BD60-878DADF567F7}"/>
                </a:ext>
              </a:extLst>
            </p:cNvPr>
            <p:cNvSpPr/>
            <p:nvPr/>
          </p:nvSpPr>
          <p:spPr>
            <a:xfrm>
              <a:off x="5636385" y="9434857"/>
              <a:ext cx="1188720" cy="365760"/>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r>
                <a:rPr lang="en-US" dirty="0">
                  <a:cs typeface="Segoe UI"/>
                  <a:sym typeface="Calibri"/>
                </a:rPr>
                <a:t>Passage1</a:t>
              </a:r>
              <a:endParaRPr dirty="0">
                <a:cs typeface="Segoe UI"/>
                <a:sym typeface="Calibri"/>
              </a:endParaRPr>
            </a:p>
          </p:txBody>
        </p:sp>
      </p:grpSp>
      <p:grpSp>
        <p:nvGrpSpPr>
          <p:cNvPr id="22" name="Group 21">
            <a:extLst>
              <a:ext uri="{FF2B5EF4-FFF2-40B4-BE49-F238E27FC236}">
                <a16:creationId xmlns:a16="http://schemas.microsoft.com/office/drawing/2014/main" id="{DB6EDA7C-17E4-BBC5-829F-BAF3691E69D9}"/>
              </a:ext>
            </a:extLst>
          </p:cNvPr>
          <p:cNvGrpSpPr/>
          <p:nvPr/>
        </p:nvGrpSpPr>
        <p:grpSpPr>
          <a:xfrm>
            <a:off x="1187411" y="3134884"/>
            <a:ext cx="2115965" cy="365760"/>
            <a:chOff x="10529779" y="8133810"/>
            <a:chExt cx="2115965" cy="365760"/>
          </a:xfrm>
        </p:grpSpPr>
        <p:sp>
          <p:nvSpPr>
            <p:cNvPr id="23" name="Google Shape;454;p12">
              <a:extLst>
                <a:ext uri="{FF2B5EF4-FFF2-40B4-BE49-F238E27FC236}">
                  <a16:creationId xmlns:a16="http://schemas.microsoft.com/office/drawing/2014/main" id="{69B7FDA6-4D29-DE1D-0A7B-FA471D6BD6C4}"/>
                </a:ext>
              </a:extLst>
            </p:cNvPr>
            <p:cNvSpPr/>
            <p:nvPr/>
          </p:nvSpPr>
          <p:spPr>
            <a:xfrm>
              <a:off x="10529779" y="8133810"/>
              <a:ext cx="1188720" cy="365760"/>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r>
                <a:rPr lang="en-US" dirty="0">
                  <a:cs typeface="Segoe UI"/>
                  <a:sym typeface="Calibri"/>
                </a:rPr>
                <a:t>Passage2</a:t>
              </a:r>
              <a:endParaRPr dirty="0">
                <a:cs typeface="Segoe UI"/>
                <a:sym typeface="Calibri"/>
              </a:endParaRPr>
            </a:p>
          </p:txBody>
        </p:sp>
        <p:sp>
          <p:nvSpPr>
            <p:cNvPr id="24" name="Google Shape;452;p12">
              <a:extLst>
                <a:ext uri="{FF2B5EF4-FFF2-40B4-BE49-F238E27FC236}">
                  <a16:creationId xmlns:a16="http://schemas.microsoft.com/office/drawing/2014/main" id="{CE635405-E306-9E16-D2D1-927BC25F5ED0}"/>
                </a:ext>
              </a:extLst>
            </p:cNvPr>
            <p:cNvSpPr/>
            <p:nvPr/>
          </p:nvSpPr>
          <p:spPr>
            <a:xfrm>
              <a:off x="11731344" y="8133810"/>
              <a:ext cx="914400" cy="365760"/>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r>
                <a:rPr lang="en-US" dirty="0">
                  <a:cs typeface="Segoe UI" panose="020B0502040204020203" pitchFamily="34" charset="0"/>
                  <a:sym typeface="Calibri"/>
                </a:rPr>
                <a:t>Query</a:t>
              </a:r>
              <a:endParaRPr dirty="0">
                <a:cs typeface="Segoe UI" panose="020B0502040204020203" pitchFamily="34" charset="0"/>
                <a:sym typeface="Calibri"/>
              </a:endParaRPr>
            </a:p>
          </p:txBody>
        </p:sp>
      </p:grpSp>
      <p:grpSp>
        <p:nvGrpSpPr>
          <p:cNvPr id="25" name="Group 24">
            <a:extLst>
              <a:ext uri="{FF2B5EF4-FFF2-40B4-BE49-F238E27FC236}">
                <a16:creationId xmlns:a16="http://schemas.microsoft.com/office/drawing/2014/main" id="{59871723-20E4-5E9B-D0F8-3A34544A9EA6}"/>
              </a:ext>
            </a:extLst>
          </p:cNvPr>
          <p:cNvGrpSpPr/>
          <p:nvPr/>
        </p:nvGrpSpPr>
        <p:grpSpPr>
          <a:xfrm>
            <a:off x="1187411" y="3592084"/>
            <a:ext cx="2114390" cy="365760"/>
            <a:chOff x="10531635" y="8484165"/>
            <a:chExt cx="2114390" cy="365760"/>
          </a:xfrm>
        </p:grpSpPr>
        <p:sp>
          <p:nvSpPr>
            <p:cNvPr id="26" name="Google Shape;454;p12">
              <a:extLst>
                <a:ext uri="{FF2B5EF4-FFF2-40B4-BE49-F238E27FC236}">
                  <a16:creationId xmlns:a16="http://schemas.microsoft.com/office/drawing/2014/main" id="{E2971A10-9942-E3DF-E3AA-8B9B38FA17A6}"/>
                </a:ext>
              </a:extLst>
            </p:cNvPr>
            <p:cNvSpPr/>
            <p:nvPr/>
          </p:nvSpPr>
          <p:spPr>
            <a:xfrm>
              <a:off x="10531635" y="8484165"/>
              <a:ext cx="1188720" cy="365760"/>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r>
                <a:rPr lang="en-US" dirty="0">
                  <a:cs typeface="Segoe UI"/>
                  <a:sym typeface="Calibri"/>
                </a:rPr>
                <a:t>Passage3</a:t>
              </a:r>
              <a:endParaRPr dirty="0">
                <a:cs typeface="Segoe UI"/>
                <a:sym typeface="Calibri"/>
              </a:endParaRPr>
            </a:p>
          </p:txBody>
        </p:sp>
        <p:sp>
          <p:nvSpPr>
            <p:cNvPr id="27" name="Google Shape;452;p12">
              <a:extLst>
                <a:ext uri="{FF2B5EF4-FFF2-40B4-BE49-F238E27FC236}">
                  <a16:creationId xmlns:a16="http://schemas.microsoft.com/office/drawing/2014/main" id="{5873CFAD-8893-AE38-F579-EE6B673421C9}"/>
                </a:ext>
              </a:extLst>
            </p:cNvPr>
            <p:cNvSpPr/>
            <p:nvPr/>
          </p:nvSpPr>
          <p:spPr>
            <a:xfrm>
              <a:off x="11731625" y="8484165"/>
              <a:ext cx="914400" cy="365760"/>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r>
                <a:rPr lang="en-US" dirty="0">
                  <a:cs typeface="Segoe UI" panose="020B0502040204020203" pitchFamily="34" charset="0"/>
                  <a:sym typeface="Calibri"/>
                </a:rPr>
                <a:t>Query</a:t>
              </a:r>
              <a:endParaRPr dirty="0">
                <a:cs typeface="Segoe UI" panose="020B0502040204020203" pitchFamily="34" charset="0"/>
                <a:sym typeface="Calibri"/>
              </a:endParaRPr>
            </a:p>
          </p:txBody>
        </p:sp>
      </p:grpSp>
      <p:grpSp>
        <p:nvGrpSpPr>
          <p:cNvPr id="28" name="Group 27">
            <a:extLst>
              <a:ext uri="{FF2B5EF4-FFF2-40B4-BE49-F238E27FC236}">
                <a16:creationId xmlns:a16="http://schemas.microsoft.com/office/drawing/2014/main" id="{EB3CE230-2209-3D9C-4572-F73D0D544AF2}"/>
              </a:ext>
            </a:extLst>
          </p:cNvPr>
          <p:cNvGrpSpPr/>
          <p:nvPr/>
        </p:nvGrpSpPr>
        <p:grpSpPr>
          <a:xfrm>
            <a:off x="5978616" y="3178472"/>
            <a:ext cx="1690407" cy="181053"/>
            <a:chOff x="4851927" y="9224892"/>
            <a:chExt cx="1690407" cy="181053"/>
          </a:xfrm>
        </p:grpSpPr>
        <p:sp>
          <p:nvSpPr>
            <p:cNvPr id="29" name="Google Shape;521;p12">
              <a:extLst>
                <a:ext uri="{FF2B5EF4-FFF2-40B4-BE49-F238E27FC236}">
                  <a16:creationId xmlns:a16="http://schemas.microsoft.com/office/drawing/2014/main" id="{C8E72F65-8B49-10F7-D935-97E87ABE211B}"/>
                </a:ext>
              </a:extLst>
            </p:cNvPr>
            <p:cNvSpPr>
              <a:spLocks noChangeAspect="1"/>
            </p:cNvSpPr>
            <p:nvPr/>
          </p:nvSpPr>
          <p:spPr>
            <a:xfrm>
              <a:off x="5796417" y="9229202"/>
              <a:ext cx="182880" cy="176743"/>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dirty="0">
                <a:cs typeface="Segoe UI"/>
              </a:endParaRPr>
            </a:p>
          </p:txBody>
        </p:sp>
        <p:sp>
          <p:nvSpPr>
            <p:cNvPr id="30" name="Google Shape;519;p12">
              <a:extLst>
                <a:ext uri="{FF2B5EF4-FFF2-40B4-BE49-F238E27FC236}">
                  <a16:creationId xmlns:a16="http://schemas.microsoft.com/office/drawing/2014/main" id="{A5D2AFA4-D89A-7669-2060-D5996D8B2701}"/>
                </a:ext>
              </a:extLst>
            </p:cNvPr>
            <p:cNvSpPr>
              <a:spLocks noChangeAspect="1"/>
            </p:cNvSpPr>
            <p:nvPr/>
          </p:nvSpPr>
          <p:spPr>
            <a:xfrm>
              <a:off x="6176574" y="9225102"/>
              <a:ext cx="182880" cy="176743"/>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sp>
          <p:nvSpPr>
            <p:cNvPr id="31" name="Google Shape;521;p12">
              <a:extLst>
                <a:ext uri="{FF2B5EF4-FFF2-40B4-BE49-F238E27FC236}">
                  <a16:creationId xmlns:a16="http://schemas.microsoft.com/office/drawing/2014/main" id="{0368F6F1-F691-A994-5E33-5247612C76E1}"/>
                </a:ext>
              </a:extLst>
            </p:cNvPr>
            <p:cNvSpPr>
              <a:spLocks noChangeAspect="1"/>
            </p:cNvSpPr>
            <p:nvPr/>
          </p:nvSpPr>
          <p:spPr>
            <a:xfrm>
              <a:off x="6359454" y="9225102"/>
              <a:ext cx="182880" cy="176743"/>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sp>
          <p:nvSpPr>
            <p:cNvPr id="32" name="Google Shape;519;p12">
              <a:extLst>
                <a:ext uri="{FF2B5EF4-FFF2-40B4-BE49-F238E27FC236}">
                  <a16:creationId xmlns:a16="http://schemas.microsoft.com/office/drawing/2014/main" id="{E94F3215-AFF2-049C-CBD0-37842B21D136}"/>
                </a:ext>
              </a:extLst>
            </p:cNvPr>
            <p:cNvSpPr>
              <a:spLocks noChangeAspect="1"/>
            </p:cNvSpPr>
            <p:nvPr/>
          </p:nvSpPr>
          <p:spPr>
            <a:xfrm>
              <a:off x="5042285" y="9225102"/>
              <a:ext cx="182880" cy="176743"/>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sp>
          <p:nvSpPr>
            <p:cNvPr id="33" name="Google Shape;521;p12">
              <a:extLst>
                <a:ext uri="{FF2B5EF4-FFF2-40B4-BE49-F238E27FC236}">
                  <a16:creationId xmlns:a16="http://schemas.microsoft.com/office/drawing/2014/main" id="{5D3E7322-66F5-1778-6D73-8F1A93B48034}"/>
                </a:ext>
              </a:extLst>
            </p:cNvPr>
            <p:cNvSpPr>
              <a:spLocks noChangeAspect="1"/>
            </p:cNvSpPr>
            <p:nvPr/>
          </p:nvSpPr>
          <p:spPr>
            <a:xfrm>
              <a:off x="5225165" y="9225102"/>
              <a:ext cx="182880" cy="176743"/>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sp>
          <p:nvSpPr>
            <p:cNvPr id="34" name="Google Shape;521;p12">
              <a:extLst>
                <a:ext uri="{FF2B5EF4-FFF2-40B4-BE49-F238E27FC236}">
                  <a16:creationId xmlns:a16="http://schemas.microsoft.com/office/drawing/2014/main" id="{D3D0F2FD-73B7-854F-9332-52289CA5E1C3}"/>
                </a:ext>
              </a:extLst>
            </p:cNvPr>
            <p:cNvSpPr>
              <a:spLocks noChangeAspect="1"/>
            </p:cNvSpPr>
            <p:nvPr/>
          </p:nvSpPr>
          <p:spPr>
            <a:xfrm>
              <a:off x="4851927" y="9224892"/>
              <a:ext cx="182880" cy="176743"/>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panose="020B0502040204020203" pitchFamily="34" charset="0"/>
              </a:endParaRPr>
            </a:p>
          </p:txBody>
        </p:sp>
        <p:sp>
          <p:nvSpPr>
            <p:cNvPr id="35" name="Google Shape;519;p12">
              <a:extLst>
                <a:ext uri="{FF2B5EF4-FFF2-40B4-BE49-F238E27FC236}">
                  <a16:creationId xmlns:a16="http://schemas.microsoft.com/office/drawing/2014/main" id="{4A5E0436-8410-EE76-51FD-E13AE4F267CA}"/>
                </a:ext>
              </a:extLst>
            </p:cNvPr>
            <p:cNvSpPr>
              <a:spLocks noChangeAspect="1"/>
            </p:cNvSpPr>
            <p:nvPr/>
          </p:nvSpPr>
          <p:spPr>
            <a:xfrm>
              <a:off x="5613537" y="9229202"/>
              <a:ext cx="182880" cy="176743"/>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sp>
          <p:nvSpPr>
            <p:cNvPr id="36" name="Google Shape;521;p12">
              <a:extLst>
                <a:ext uri="{FF2B5EF4-FFF2-40B4-BE49-F238E27FC236}">
                  <a16:creationId xmlns:a16="http://schemas.microsoft.com/office/drawing/2014/main" id="{C3839AC8-52A5-425C-673B-D5BE50184E69}"/>
                </a:ext>
              </a:extLst>
            </p:cNvPr>
            <p:cNvSpPr>
              <a:spLocks noChangeAspect="1"/>
            </p:cNvSpPr>
            <p:nvPr/>
          </p:nvSpPr>
          <p:spPr>
            <a:xfrm>
              <a:off x="5423179" y="9228992"/>
              <a:ext cx="182880" cy="176743"/>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panose="020B0502040204020203" pitchFamily="34" charset="0"/>
              </a:endParaRPr>
            </a:p>
          </p:txBody>
        </p:sp>
        <p:sp>
          <p:nvSpPr>
            <p:cNvPr id="37" name="Google Shape;521;p12">
              <a:extLst>
                <a:ext uri="{FF2B5EF4-FFF2-40B4-BE49-F238E27FC236}">
                  <a16:creationId xmlns:a16="http://schemas.microsoft.com/office/drawing/2014/main" id="{DF28DB04-348A-319C-A508-433FCCA473CE}"/>
                </a:ext>
              </a:extLst>
            </p:cNvPr>
            <p:cNvSpPr>
              <a:spLocks noChangeAspect="1"/>
            </p:cNvSpPr>
            <p:nvPr/>
          </p:nvSpPr>
          <p:spPr>
            <a:xfrm>
              <a:off x="5986216" y="9224892"/>
              <a:ext cx="182880" cy="176743"/>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panose="020B0502040204020203" pitchFamily="34" charset="0"/>
              </a:endParaRPr>
            </a:p>
          </p:txBody>
        </p:sp>
      </p:grpSp>
      <p:grpSp>
        <p:nvGrpSpPr>
          <p:cNvPr id="38" name="Group 37">
            <a:extLst>
              <a:ext uri="{FF2B5EF4-FFF2-40B4-BE49-F238E27FC236}">
                <a16:creationId xmlns:a16="http://schemas.microsoft.com/office/drawing/2014/main" id="{35B7FBF5-553A-F3F5-5308-B82B728F3993}"/>
              </a:ext>
            </a:extLst>
          </p:cNvPr>
          <p:cNvGrpSpPr/>
          <p:nvPr/>
        </p:nvGrpSpPr>
        <p:grpSpPr>
          <a:xfrm>
            <a:off x="5300433" y="3744337"/>
            <a:ext cx="556118" cy="176953"/>
            <a:chOff x="4866607" y="9670188"/>
            <a:chExt cx="556118" cy="176953"/>
          </a:xfrm>
        </p:grpSpPr>
        <p:grpSp>
          <p:nvGrpSpPr>
            <p:cNvPr id="39" name="Group 38">
              <a:extLst>
                <a:ext uri="{FF2B5EF4-FFF2-40B4-BE49-F238E27FC236}">
                  <a16:creationId xmlns:a16="http://schemas.microsoft.com/office/drawing/2014/main" id="{2A235447-4A22-09DC-E512-B95305ED196E}"/>
                </a:ext>
              </a:extLst>
            </p:cNvPr>
            <p:cNvGrpSpPr/>
            <p:nvPr/>
          </p:nvGrpSpPr>
          <p:grpSpPr>
            <a:xfrm>
              <a:off x="5056965" y="9670398"/>
              <a:ext cx="365760" cy="176743"/>
              <a:chOff x="2926080" y="5486400"/>
              <a:chExt cx="365760" cy="182880"/>
            </a:xfrm>
            <a:solidFill>
              <a:schemeClr val="accent1">
                <a:lumMod val="40000"/>
                <a:lumOff val="60000"/>
              </a:schemeClr>
            </a:solidFill>
          </p:grpSpPr>
          <p:sp>
            <p:nvSpPr>
              <p:cNvPr id="41" name="Google Shape;519;p12">
                <a:extLst>
                  <a:ext uri="{FF2B5EF4-FFF2-40B4-BE49-F238E27FC236}">
                    <a16:creationId xmlns:a16="http://schemas.microsoft.com/office/drawing/2014/main" id="{2DF87591-D677-C9B2-CCAC-A2635546B53C}"/>
                  </a:ext>
                </a:extLst>
              </p:cNvPr>
              <p:cNvSpPr>
                <a:spLocks noChangeAspect="1"/>
              </p:cNvSpPr>
              <p:nvPr/>
            </p:nvSpPr>
            <p:spPr>
              <a:xfrm>
                <a:off x="2926080" y="5486400"/>
                <a:ext cx="182880" cy="182880"/>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sp>
            <p:nvSpPr>
              <p:cNvPr id="42" name="Google Shape;521;p12">
                <a:extLst>
                  <a:ext uri="{FF2B5EF4-FFF2-40B4-BE49-F238E27FC236}">
                    <a16:creationId xmlns:a16="http://schemas.microsoft.com/office/drawing/2014/main" id="{E1BA3568-C67E-48B4-8F6C-663FADC591A4}"/>
                  </a:ext>
                </a:extLst>
              </p:cNvPr>
              <p:cNvSpPr>
                <a:spLocks noChangeAspect="1"/>
              </p:cNvSpPr>
              <p:nvPr/>
            </p:nvSpPr>
            <p:spPr>
              <a:xfrm>
                <a:off x="3108960" y="5486400"/>
                <a:ext cx="182880" cy="182880"/>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grpSp>
        <p:sp>
          <p:nvSpPr>
            <p:cNvPr id="40" name="Google Shape;521;p12">
              <a:extLst>
                <a:ext uri="{FF2B5EF4-FFF2-40B4-BE49-F238E27FC236}">
                  <a16:creationId xmlns:a16="http://schemas.microsoft.com/office/drawing/2014/main" id="{A244A8AC-3D0A-8533-B174-746955744830}"/>
                </a:ext>
              </a:extLst>
            </p:cNvPr>
            <p:cNvSpPr>
              <a:spLocks noChangeAspect="1"/>
            </p:cNvSpPr>
            <p:nvPr/>
          </p:nvSpPr>
          <p:spPr>
            <a:xfrm>
              <a:off x="4866607" y="9670188"/>
              <a:ext cx="182880" cy="176743"/>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panose="020B0502040204020203" pitchFamily="34" charset="0"/>
              </a:endParaRPr>
            </a:p>
          </p:txBody>
        </p:sp>
      </p:grpSp>
      <p:grpSp>
        <p:nvGrpSpPr>
          <p:cNvPr id="43" name="Group 42">
            <a:extLst>
              <a:ext uri="{FF2B5EF4-FFF2-40B4-BE49-F238E27FC236}">
                <a16:creationId xmlns:a16="http://schemas.microsoft.com/office/drawing/2014/main" id="{39166022-01A5-3582-4348-D55F68E5DBD1}"/>
              </a:ext>
            </a:extLst>
          </p:cNvPr>
          <p:cNvGrpSpPr/>
          <p:nvPr/>
        </p:nvGrpSpPr>
        <p:grpSpPr>
          <a:xfrm>
            <a:off x="5296694" y="3281165"/>
            <a:ext cx="556118" cy="176953"/>
            <a:chOff x="4866607" y="9670188"/>
            <a:chExt cx="556118" cy="176953"/>
          </a:xfrm>
        </p:grpSpPr>
        <p:grpSp>
          <p:nvGrpSpPr>
            <p:cNvPr id="44" name="Group 43">
              <a:extLst>
                <a:ext uri="{FF2B5EF4-FFF2-40B4-BE49-F238E27FC236}">
                  <a16:creationId xmlns:a16="http://schemas.microsoft.com/office/drawing/2014/main" id="{60DCCB07-4C9B-1E21-70D2-58F429994EFD}"/>
                </a:ext>
              </a:extLst>
            </p:cNvPr>
            <p:cNvGrpSpPr/>
            <p:nvPr/>
          </p:nvGrpSpPr>
          <p:grpSpPr>
            <a:xfrm>
              <a:off x="5056965" y="9670398"/>
              <a:ext cx="365760" cy="176743"/>
              <a:chOff x="2926080" y="5486400"/>
              <a:chExt cx="365760" cy="182880"/>
            </a:xfrm>
            <a:solidFill>
              <a:schemeClr val="accent1">
                <a:lumMod val="40000"/>
                <a:lumOff val="60000"/>
              </a:schemeClr>
            </a:solidFill>
          </p:grpSpPr>
          <p:sp>
            <p:nvSpPr>
              <p:cNvPr id="46" name="Google Shape;519;p12">
                <a:extLst>
                  <a:ext uri="{FF2B5EF4-FFF2-40B4-BE49-F238E27FC236}">
                    <a16:creationId xmlns:a16="http://schemas.microsoft.com/office/drawing/2014/main" id="{AA658067-A357-6677-590A-9CA71B14C035}"/>
                  </a:ext>
                </a:extLst>
              </p:cNvPr>
              <p:cNvSpPr>
                <a:spLocks noChangeAspect="1"/>
              </p:cNvSpPr>
              <p:nvPr/>
            </p:nvSpPr>
            <p:spPr>
              <a:xfrm>
                <a:off x="2926080" y="5486400"/>
                <a:ext cx="182880" cy="182880"/>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sp>
            <p:nvSpPr>
              <p:cNvPr id="47" name="Google Shape;521;p12">
                <a:extLst>
                  <a:ext uri="{FF2B5EF4-FFF2-40B4-BE49-F238E27FC236}">
                    <a16:creationId xmlns:a16="http://schemas.microsoft.com/office/drawing/2014/main" id="{1E364298-3828-C868-F525-C89A1B7E8D3E}"/>
                  </a:ext>
                </a:extLst>
              </p:cNvPr>
              <p:cNvSpPr>
                <a:spLocks noChangeAspect="1"/>
              </p:cNvSpPr>
              <p:nvPr/>
            </p:nvSpPr>
            <p:spPr>
              <a:xfrm>
                <a:off x="3108960" y="5486400"/>
                <a:ext cx="182880" cy="182880"/>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grpSp>
        <p:sp>
          <p:nvSpPr>
            <p:cNvPr id="45" name="Google Shape;521;p12">
              <a:extLst>
                <a:ext uri="{FF2B5EF4-FFF2-40B4-BE49-F238E27FC236}">
                  <a16:creationId xmlns:a16="http://schemas.microsoft.com/office/drawing/2014/main" id="{F9C81E02-925C-CCA5-94CE-C8EC778E0D9B}"/>
                </a:ext>
              </a:extLst>
            </p:cNvPr>
            <p:cNvSpPr>
              <a:spLocks noChangeAspect="1"/>
            </p:cNvSpPr>
            <p:nvPr/>
          </p:nvSpPr>
          <p:spPr>
            <a:xfrm>
              <a:off x="4866607" y="9670188"/>
              <a:ext cx="182880" cy="176743"/>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panose="020B0502040204020203" pitchFamily="34" charset="0"/>
              </a:endParaRPr>
            </a:p>
          </p:txBody>
        </p:sp>
      </p:grpSp>
      <p:grpSp>
        <p:nvGrpSpPr>
          <p:cNvPr id="48" name="Group 47">
            <a:extLst>
              <a:ext uri="{FF2B5EF4-FFF2-40B4-BE49-F238E27FC236}">
                <a16:creationId xmlns:a16="http://schemas.microsoft.com/office/drawing/2014/main" id="{D93F849E-6C7B-0963-02E7-DA56DD1AB98A}"/>
              </a:ext>
            </a:extLst>
          </p:cNvPr>
          <p:cNvGrpSpPr/>
          <p:nvPr/>
        </p:nvGrpSpPr>
        <p:grpSpPr>
          <a:xfrm>
            <a:off x="5296940" y="2822226"/>
            <a:ext cx="556118" cy="176953"/>
            <a:chOff x="4866607" y="9670188"/>
            <a:chExt cx="556118" cy="176953"/>
          </a:xfrm>
        </p:grpSpPr>
        <p:grpSp>
          <p:nvGrpSpPr>
            <p:cNvPr id="49" name="Group 48">
              <a:extLst>
                <a:ext uri="{FF2B5EF4-FFF2-40B4-BE49-F238E27FC236}">
                  <a16:creationId xmlns:a16="http://schemas.microsoft.com/office/drawing/2014/main" id="{258CCFA8-8072-E0D0-EF82-B7A5820F5CD6}"/>
                </a:ext>
              </a:extLst>
            </p:cNvPr>
            <p:cNvGrpSpPr/>
            <p:nvPr/>
          </p:nvGrpSpPr>
          <p:grpSpPr>
            <a:xfrm>
              <a:off x="5056965" y="9670398"/>
              <a:ext cx="365760" cy="176743"/>
              <a:chOff x="2926080" y="5486400"/>
              <a:chExt cx="365760" cy="182880"/>
            </a:xfrm>
            <a:solidFill>
              <a:schemeClr val="accent1">
                <a:lumMod val="40000"/>
                <a:lumOff val="60000"/>
              </a:schemeClr>
            </a:solidFill>
          </p:grpSpPr>
          <p:sp>
            <p:nvSpPr>
              <p:cNvPr id="51" name="Google Shape;519;p12">
                <a:extLst>
                  <a:ext uri="{FF2B5EF4-FFF2-40B4-BE49-F238E27FC236}">
                    <a16:creationId xmlns:a16="http://schemas.microsoft.com/office/drawing/2014/main" id="{33E76B9F-8EA0-7897-0010-610A7CE01169}"/>
                  </a:ext>
                </a:extLst>
              </p:cNvPr>
              <p:cNvSpPr>
                <a:spLocks noChangeAspect="1"/>
              </p:cNvSpPr>
              <p:nvPr/>
            </p:nvSpPr>
            <p:spPr>
              <a:xfrm>
                <a:off x="2926080" y="5486400"/>
                <a:ext cx="182880" cy="182880"/>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sp>
            <p:nvSpPr>
              <p:cNvPr id="52" name="Google Shape;521;p12">
                <a:extLst>
                  <a:ext uri="{FF2B5EF4-FFF2-40B4-BE49-F238E27FC236}">
                    <a16:creationId xmlns:a16="http://schemas.microsoft.com/office/drawing/2014/main" id="{821B5CF5-AB7F-D20B-5BCA-7A54E47325AA}"/>
                  </a:ext>
                </a:extLst>
              </p:cNvPr>
              <p:cNvSpPr>
                <a:spLocks noChangeAspect="1"/>
              </p:cNvSpPr>
              <p:nvPr/>
            </p:nvSpPr>
            <p:spPr>
              <a:xfrm>
                <a:off x="3108960" y="5486400"/>
                <a:ext cx="182880" cy="182880"/>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grpSp>
        <p:sp>
          <p:nvSpPr>
            <p:cNvPr id="50" name="Google Shape;521;p12">
              <a:extLst>
                <a:ext uri="{FF2B5EF4-FFF2-40B4-BE49-F238E27FC236}">
                  <a16:creationId xmlns:a16="http://schemas.microsoft.com/office/drawing/2014/main" id="{7FCAD3EE-A5F5-686E-CA8C-18D6C17615D9}"/>
                </a:ext>
              </a:extLst>
            </p:cNvPr>
            <p:cNvSpPr>
              <a:spLocks noChangeAspect="1"/>
            </p:cNvSpPr>
            <p:nvPr/>
          </p:nvSpPr>
          <p:spPr>
            <a:xfrm>
              <a:off x="4866607" y="9670188"/>
              <a:ext cx="182880" cy="176743"/>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panose="020B0502040204020203" pitchFamily="34" charset="0"/>
              </a:endParaRPr>
            </a:p>
          </p:txBody>
        </p:sp>
      </p:grpSp>
      <p:sp>
        <p:nvSpPr>
          <p:cNvPr id="53" name="Rounded Rectangle 52">
            <a:extLst>
              <a:ext uri="{FF2B5EF4-FFF2-40B4-BE49-F238E27FC236}">
                <a16:creationId xmlns:a16="http://schemas.microsoft.com/office/drawing/2014/main" id="{C0CC7DCB-D25E-BCE9-0F4A-42EE4D5E08BA}"/>
              </a:ext>
            </a:extLst>
          </p:cNvPr>
          <p:cNvSpPr/>
          <p:nvPr/>
        </p:nvSpPr>
        <p:spPr>
          <a:xfrm>
            <a:off x="4948787" y="4203028"/>
            <a:ext cx="2672522" cy="640080"/>
          </a:xfrm>
          <a:prstGeom prst="roundRect">
            <a:avLst/>
          </a:prstGeom>
          <a:solidFill>
            <a:schemeClr val="accent6">
              <a:lumMod val="75000"/>
              <a:alpha val="70196"/>
            </a:schemeClr>
          </a:solidFill>
          <a:ln w="28575">
            <a:solidFill>
              <a:schemeClr val="accent6"/>
            </a:solidFill>
            <a:prstDash val="dash"/>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Cacheable Binary Token Representations</a:t>
            </a:r>
          </a:p>
        </p:txBody>
      </p:sp>
      <p:sp>
        <p:nvSpPr>
          <p:cNvPr id="54" name="Rounded Rectangle 53">
            <a:extLst>
              <a:ext uri="{FF2B5EF4-FFF2-40B4-BE49-F238E27FC236}">
                <a16:creationId xmlns:a16="http://schemas.microsoft.com/office/drawing/2014/main" id="{ACF5679E-4CE3-ED62-91C5-6CC5C390AA17}"/>
              </a:ext>
            </a:extLst>
          </p:cNvPr>
          <p:cNvSpPr/>
          <p:nvPr/>
        </p:nvSpPr>
        <p:spPr>
          <a:xfrm>
            <a:off x="7955884" y="4209981"/>
            <a:ext cx="1645920" cy="640080"/>
          </a:xfrm>
          <a:prstGeom prst="roundRect">
            <a:avLst/>
          </a:prstGeom>
          <a:solidFill>
            <a:schemeClr val="accent6">
              <a:lumMod val="75000"/>
              <a:alpha val="70196"/>
            </a:schemeClr>
          </a:solidFill>
          <a:ln w="28575">
            <a:solidFill>
              <a:schemeClr val="accent6"/>
            </a:solidFill>
            <a:prstDash val="dash"/>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Offline compression</a:t>
            </a:r>
          </a:p>
        </p:txBody>
      </p:sp>
      <p:sp>
        <p:nvSpPr>
          <p:cNvPr id="55" name="Rounded Rectangle 54">
            <a:extLst>
              <a:ext uri="{FF2B5EF4-FFF2-40B4-BE49-F238E27FC236}">
                <a16:creationId xmlns:a16="http://schemas.microsoft.com/office/drawing/2014/main" id="{60DDA516-68F6-9C05-F165-2D780FC6B5D6}"/>
              </a:ext>
            </a:extLst>
          </p:cNvPr>
          <p:cNvSpPr/>
          <p:nvPr/>
        </p:nvSpPr>
        <p:spPr>
          <a:xfrm>
            <a:off x="7986044" y="2148291"/>
            <a:ext cx="1645920" cy="640080"/>
          </a:xfrm>
          <a:prstGeom prst="roundRect">
            <a:avLst/>
          </a:prstGeom>
          <a:solidFill>
            <a:schemeClr val="accent6">
              <a:lumMod val="75000"/>
              <a:alpha val="70196"/>
            </a:schemeClr>
          </a:solidFill>
          <a:ln w="28575">
            <a:solidFill>
              <a:schemeClr val="accent6"/>
            </a:solidFill>
            <a:prstDash val="dash"/>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Runtime compression</a:t>
            </a:r>
          </a:p>
        </p:txBody>
      </p:sp>
      <p:cxnSp>
        <p:nvCxnSpPr>
          <p:cNvPr id="56" name="Elbow Connector 55">
            <a:extLst>
              <a:ext uri="{FF2B5EF4-FFF2-40B4-BE49-F238E27FC236}">
                <a16:creationId xmlns:a16="http://schemas.microsoft.com/office/drawing/2014/main" id="{48CCFF47-7222-2CE5-F662-71AF338131B2}"/>
              </a:ext>
            </a:extLst>
          </p:cNvPr>
          <p:cNvCxnSpPr>
            <a:cxnSpLocks/>
            <a:stCxn id="8" idx="2"/>
            <a:endCxn id="53" idx="1"/>
          </p:cNvCxnSpPr>
          <p:nvPr/>
        </p:nvCxnSpPr>
        <p:spPr>
          <a:xfrm rot="16200000" flipH="1">
            <a:off x="4559933" y="4134214"/>
            <a:ext cx="418046" cy="359661"/>
          </a:xfrm>
          <a:prstGeom prst="bentConnector2">
            <a:avLst/>
          </a:prstGeom>
          <a:ln w="38100">
            <a:solidFill>
              <a:srgbClr val="70AD47"/>
            </a:solidFill>
            <a:tailEnd type="triangle"/>
          </a:ln>
        </p:spPr>
        <p:style>
          <a:lnRef idx="1">
            <a:schemeClr val="accent2"/>
          </a:lnRef>
          <a:fillRef idx="0">
            <a:schemeClr val="accent2"/>
          </a:fillRef>
          <a:effectRef idx="0">
            <a:schemeClr val="accent2"/>
          </a:effectRef>
          <a:fontRef idx="minor">
            <a:schemeClr val="tx1"/>
          </a:fontRef>
        </p:style>
      </p:cxnSp>
      <p:sp>
        <p:nvSpPr>
          <p:cNvPr id="57" name="TextBox 56">
            <a:extLst>
              <a:ext uri="{FF2B5EF4-FFF2-40B4-BE49-F238E27FC236}">
                <a16:creationId xmlns:a16="http://schemas.microsoft.com/office/drawing/2014/main" id="{B376F2A5-05C3-E6FB-E72D-800114FCDA79}"/>
              </a:ext>
            </a:extLst>
          </p:cNvPr>
          <p:cNvSpPr txBox="1"/>
          <p:nvPr/>
        </p:nvSpPr>
        <p:spPr>
          <a:xfrm>
            <a:off x="1142286" y="4237634"/>
            <a:ext cx="2377440" cy="584775"/>
          </a:xfrm>
          <a:prstGeom prst="rect">
            <a:avLst/>
          </a:prstGeom>
          <a:noFill/>
        </p:spPr>
        <p:txBody>
          <a:bodyPr wrap="square">
            <a:spAutoFit/>
          </a:bodyPr>
          <a:lstStyle/>
          <a:p>
            <a:pPr algn="ctr"/>
            <a:r>
              <a:rPr lang="en-US" sz="1600" dirty="0">
                <a:solidFill>
                  <a:schemeClr val="accent6">
                    <a:lumMod val="75000"/>
                  </a:schemeClr>
                </a:solidFill>
              </a:rPr>
              <a:t>Decomposition and</a:t>
            </a:r>
            <a:r>
              <a:rPr lang="en-US" sz="1600" dirty="0">
                <a:solidFill>
                  <a:schemeClr val="accent6">
                    <a:lumMod val="75000"/>
                  </a:schemeClr>
                </a:solidFill>
                <a:ea typeface="Calibri"/>
                <a:cs typeface="Calibri"/>
              </a:rPr>
              <a:t> </a:t>
            </a:r>
          </a:p>
          <a:p>
            <a:pPr algn="ctr"/>
            <a:r>
              <a:rPr lang="en-US" sz="1600" dirty="0">
                <a:solidFill>
                  <a:schemeClr val="accent6">
                    <a:lumMod val="75000"/>
                  </a:schemeClr>
                </a:solidFill>
                <a:ea typeface="Calibri"/>
                <a:cs typeface="Calibri"/>
              </a:rPr>
              <a:t>Calibrated Binarization</a:t>
            </a:r>
            <a:endParaRPr lang="en-US" sz="1600" dirty="0">
              <a:solidFill>
                <a:schemeClr val="accent6">
                  <a:lumMod val="75000"/>
                </a:schemeClr>
              </a:solidFill>
            </a:endParaRPr>
          </a:p>
        </p:txBody>
      </p:sp>
      <p:cxnSp>
        <p:nvCxnSpPr>
          <p:cNvPr id="58" name="Elbow Connector 57">
            <a:extLst>
              <a:ext uri="{FF2B5EF4-FFF2-40B4-BE49-F238E27FC236}">
                <a16:creationId xmlns:a16="http://schemas.microsoft.com/office/drawing/2014/main" id="{5C34CA26-6B34-AADB-893F-929020D8BC09}"/>
              </a:ext>
            </a:extLst>
          </p:cNvPr>
          <p:cNvCxnSpPr>
            <a:cxnSpLocks/>
            <a:stCxn id="55" idx="1"/>
            <a:endCxn id="10" idx="0"/>
          </p:cNvCxnSpPr>
          <p:nvPr/>
        </p:nvCxnSpPr>
        <p:spPr>
          <a:xfrm rot="10800000" flipV="1">
            <a:off x="4584052" y="2468330"/>
            <a:ext cx="3401993" cy="209353"/>
          </a:xfrm>
          <a:prstGeom prst="bentConnector2">
            <a:avLst/>
          </a:prstGeom>
          <a:ln w="38100">
            <a:solidFill>
              <a:srgbClr val="70AD47"/>
            </a:solidFill>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a:extLst>
              <a:ext uri="{FF2B5EF4-FFF2-40B4-BE49-F238E27FC236}">
                <a16:creationId xmlns:a16="http://schemas.microsoft.com/office/drawing/2014/main" id="{37288F49-6C2A-72D1-1DD2-F0EA81CBB600}"/>
              </a:ext>
            </a:extLst>
          </p:cNvPr>
          <p:cNvCxnSpPr>
            <a:cxnSpLocks/>
            <a:stCxn id="55" idx="2"/>
            <a:endCxn id="16" idx="0"/>
          </p:cNvCxnSpPr>
          <p:nvPr/>
        </p:nvCxnSpPr>
        <p:spPr>
          <a:xfrm>
            <a:off x="8809004" y="2788371"/>
            <a:ext cx="0" cy="457749"/>
          </a:xfrm>
          <a:prstGeom prst="straightConnector1">
            <a:avLst/>
          </a:prstGeom>
          <a:ln w="38100">
            <a:solidFill>
              <a:srgbClr val="70AD47"/>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a:extLst>
              <a:ext uri="{FF2B5EF4-FFF2-40B4-BE49-F238E27FC236}">
                <a16:creationId xmlns:a16="http://schemas.microsoft.com/office/drawing/2014/main" id="{48F138EA-28D8-FB48-1436-5AE8A6C619D2}"/>
              </a:ext>
            </a:extLst>
          </p:cNvPr>
          <p:cNvCxnSpPr>
            <a:cxnSpLocks/>
            <a:stCxn id="54" idx="1"/>
            <a:endCxn id="53" idx="3"/>
          </p:cNvCxnSpPr>
          <p:nvPr/>
        </p:nvCxnSpPr>
        <p:spPr>
          <a:xfrm flipH="1" flipV="1">
            <a:off x="7621309" y="4523068"/>
            <a:ext cx="334575" cy="6953"/>
          </a:xfrm>
          <a:prstGeom prst="straightConnector1">
            <a:avLst/>
          </a:prstGeom>
          <a:ln w="38100">
            <a:solidFill>
              <a:srgbClr val="70AD47"/>
            </a:solidFill>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a:extLst>
              <a:ext uri="{FF2B5EF4-FFF2-40B4-BE49-F238E27FC236}">
                <a16:creationId xmlns:a16="http://schemas.microsoft.com/office/drawing/2014/main" id="{2C3376E8-CD3F-A9C9-7CD5-FE2CE8549B4A}"/>
              </a:ext>
            </a:extLst>
          </p:cNvPr>
          <p:cNvCxnSpPr>
            <a:cxnSpLocks/>
            <a:stCxn id="57" idx="3"/>
            <a:endCxn id="53" idx="1"/>
          </p:cNvCxnSpPr>
          <p:nvPr/>
        </p:nvCxnSpPr>
        <p:spPr>
          <a:xfrm flipV="1">
            <a:off x="3519726" y="4523068"/>
            <a:ext cx="1429061" cy="6954"/>
          </a:xfrm>
          <a:prstGeom prst="straightConnector1">
            <a:avLst/>
          </a:prstGeom>
          <a:ln w="38100">
            <a:solidFill>
              <a:srgbClr val="70AD47"/>
            </a:solidFill>
            <a:tailEnd type="triangle"/>
          </a:ln>
        </p:spPr>
        <p:style>
          <a:lnRef idx="1">
            <a:schemeClr val="accent2"/>
          </a:lnRef>
          <a:fillRef idx="0">
            <a:schemeClr val="accent2"/>
          </a:fillRef>
          <a:effectRef idx="0">
            <a:schemeClr val="accent2"/>
          </a:effectRef>
          <a:fontRef idx="minor">
            <a:schemeClr val="tx1"/>
          </a:fontRef>
        </p:style>
      </p:cxnSp>
      <p:sp>
        <p:nvSpPr>
          <p:cNvPr id="3" name="Footer Placeholder 2">
            <a:extLst>
              <a:ext uri="{FF2B5EF4-FFF2-40B4-BE49-F238E27FC236}">
                <a16:creationId xmlns:a16="http://schemas.microsoft.com/office/drawing/2014/main" id="{2C086197-0B77-AF6E-A6F2-C2A5BA875C89}"/>
              </a:ext>
            </a:extLst>
          </p:cNvPr>
          <p:cNvSpPr>
            <a:spLocks noGrp="1"/>
          </p:cNvSpPr>
          <p:nvPr>
            <p:ph type="ftr" sz="quarter" idx="11"/>
          </p:nvPr>
        </p:nvSpPr>
        <p:spPr/>
        <p:txBody>
          <a:bodyPr/>
          <a:lstStyle/>
          <a:p>
            <a:r>
              <a:rPr lang="en-US"/>
              <a:t>BTR, ICLR2024</a:t>
            </a:r>
            <a:endParaRPr lang="en-US" dirty="0"/>
          </a:p>
        </p:txBody>
      </p:sp>
    </p:spTree>
    <p:extLst>
      <p:ext uri="{BB962C8B-B14F-4D97-AF65-F5344CB8AC3E}">
        <p14:creationId xmlns:p14="http://schemas.microsoft.com/office/powerpoint/2010/main" val="199223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blinds(horizontal)">
                                      <p:cBhvr>
                                        <p:cTn id="10" dur="500"/>
                                        <p:tgtEl>
                                          <p:spTgt spid="57"/>
                                        </p:tgtEl>
                                      </p:cBhvr>
                                    </p:animEffect>
                                  </p:childTnLst>
                                </p:cTn>
                              </p:par>
                              <p:par>
                                <p:cTn id="11" presetID="3" presetClass="entr" presetSubtype="1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blinds(horizontal)">
                                      <p:cBhvr>
                                        <p:cTn id="13" dur="500"/>
                                        <p:tgtEl>
                                          <p:spTgt spid="61"/>
                                        </p:tgtEl>
                                      </p:cBhvr>
                                    </p:animEffect>
                                  </p:childTnLst>
                                </p:cTn>
                              </p:par>
                              <p:par>
                                <p:cTn id="14" presetID="3" presetClass="entr" presetSubtype="1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blinds(horizontal)">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checkerboard(across)">
                                      <p:cBhvr>
                                        <p:cTn id="21" dur="500"/>
                                        <p:tgtEl>
                                          <p:spTgt spid="5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dissolve">
                                      <p:cBhvr>
                                        <p:cTn id="26" dur="500"/>
                                        <p:tgtEl>
                                          <p:spTgt spid="54"/>
                                        </p:tgtEl>
                                      </p:cBhvr>
                                    </p:animEffect>
                                  </p:childTnLst>
                                </p:cTn>
                              </p:par>
                              <p:par>
                                <p:cTn id="27" presetID="9" presetClass="entr" presetSubtype="0" fill="hold" nodeType="with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dissolve">
                                      <p:cBhvr>
                                        <p:cTn id="29" dur="500"/>
                                        <p:tgtEl>
                                          <p:spTgt spid="6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blinds(horizontal)">
                                      <p:cBhvr>
                                        <p:cTn id="34" dur="500"/>
                                        <p:tgtEl>
                                          <p:spTgt spid="5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blinds(horizontal)">
                                      <p:cBhvr>
                                        <p:cTn id="37" dur="500"/>
                                        <p:tgtEl>
                                          <p:spTgt spid="55"/>
                                        </p:tgtEl>
                                      </p:cBhvr>
                                    </p:animEffect>
                                  </p:childTnLst>
                                </p:cTn>
                              </p:par>
                              <p:par>
                                <p:cTn id="38" presetID="3" presetClass="entr" presetSubtype="10" fill="hold"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blinds(horizontal)">
                                      <p:cBhvr>
                                        <p:cTn id="4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3" grpId="0" animBg="1"/>
      <p:bldP spid="54" grpId="0" animBg="1"/>
      <p:bldP spid="55" grpId="0" animBg="1"/>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8E55-5326-42A1-C95A-C0C91FA54CF3}"/>
              </a:ext>
            </a:extLst>
          </p:cNvPr>
          <p:cNvSpPr>
            <a:spLocks noGrp="1"/>
          </p:cNvSpPr>
          <p:nvPr>
            <p:ph type="title"/>
          </p:nvPr>
        </p:nvSpPr>
        <p:spPr/>
        <p:txBody>
          <a:bodyPr>
            <a:normAutofit fontScale="90000"/>
          </a:bodyPr>
          <a:lstStyle/>
          <a:p>
            <a:r>
              <a:rPr lang="en-US" dirty="0"/>
              <a:t>Cacheable binary passage token representations</a:t>
            </a:r>
          </a:p>
        </p:txBody>
      </p:sp>
      <p:sp>
        <p:nvSpPr>
          <p:cNvPr id="4" name="Slide Number Placeholder 3">
            <a:extLst>
              <a:ext uri="{FF2B5EF4-FFF2-40B4-BE49-F238E27FC236}">
                <a16:creationId xmlns:a16="http://schemas.microsoft.com/office/drawing/2014/main" id="{E7C2ADAD-1D9E-44DB-BB5D-7A8C23E12EFF}"/>
              </a:ext>
            </a:extLst>
          </p:cNvPr>
          <p:cNvSpPr>
            <a:spLocks noGrp="1"/>
          </p:cNvSpPr>
          <p:nvPr>
            <p:ph type="sldNum" sz="quarter" idx="12"/>
          </p:nvPr>
        </p:nvSpPr>
        <p:spPr/>
        <p:txBody>
          <a:bodyPr/>
          <a:lstStyle/>
          <a:p>
            <a:fld id="{31956DAD-D1DD-664D-8094-2A95DFD5A69C}" type="slidenum">
              <a:rPr lang="en-US" smtClean="0"/>
              <a:t>5</a:t>
            </a:fld>
            <a:endParaRPr lang="en-US"/>
          </a:p>
        </p:txBody>
      </p:sp>
      <p:sp>
        <p:nvSpPr>
          <p:cNvPr id="79" name="Rounded Rectangle 78">
            <a:extLst>
              <a:ext uri="{FF2B5EF4-FFF2-40B4-BE49-F238E27FC236}">
                <a16:creationId xmlns:a16="http://schemas.microsoft.com/office/drawing/2014/main" id="{1E78EF88-8E25-4C58-14F8-2F3A3F7B744F}"/>
              </a:ext>
            </a:extLst>
          </p:cNvPr>
          <p:cNvSpPr/>
          <p:nvPr/>
        </p:nvSpPr>
        <p:spPr>
          <a:xfrm>
            <a:off x="5748676" y="3775613"/>
            <a:ext cx="1065561" cy="1653257"/>
          </a:xfrm>
          <a:prstGeom prst="roundRect">
            <a:avLst>
              <a:gd name="adj" fmla="val 3042"/>
            </a:avLst>
          </a:prstGeom>
          <a:noFill/>
          <a:ln w="19050">
            <a:solidFill>
              <a:schemeClr val="bg1">
                <a:lumMod val="50000"/>
              </a:schemeClr>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2">
                  <a:lumMod val="25000"/>
                </a:schemeClr>
              </a:solidFill>
            </a:endParaRPr>
          </a:p>
        </p:txBody>
      </p:sp>
      <p:sp>
        <p:nvSpPr>
          <p:cNvPr id="80" name="Google Shape;525;p12">
            <a:extLst>
              <a:ext uri="{FF2B5EF4-FFF2-40B4-BE49-F238E27FC236}">
                <a16:creationId xmlns:a16="http://schemas.microsoft.com/office/drawing/2014/main" id="{1354FFEA-DF6F-33F2-88C1-389C55B3978A}"/>
              </a:ext>
            </a:extLst>
          </p:cNvPr>
          <p:cNvSpPr/>
          <p:nvPr/>
        </p:nvSpPr>
        <p:spPr>
          <a:xfrm>
            <a:off x="5182662" y="4875755"/>
            <a:ext cx="525381" cy="488415"/>
          </a:xfrm>
          <a:prstGeom prst="roundRect">
            <a:avLst>
              <a:gd name="adj" fmla="val 16667"/>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sz="1600" dirty="0">
              <a:solidFill>
                <a:schemeClr val="accent1">
                  <a:lumMod val="75000"/>
                </a:schemeClr>
              </a:solidFill>
            </a:endParaRPr>
          </a:p>
        </p:txBody>
      </p:sp>
      <p:sp>
        <p:nvSpPr>
          <p:cNvPr id="81" name="Rounded Rectangle 80">
            <a:extLst>
              <a:ext uri="{FF2B5EF4-FFF2-40B4-BE49-F238E27FC236}">
                <a16:creationId xmlns:a16="http://schemas.microsoft.com/office/drawing/2014/main" id="{E9787303-1829-57F5-649A-604D94F884C4}"/>
              </a:ext>
            </a:extLst>
          </p:cNvPr>
          <p:cNvSpPr/>
          <p:nvPr/>
        </p:nvSpPr>
        <p:spPr>
          <a:xfrm>
            <a:off x="5119601" y="1755051"/>
            <a:ext cx="2802035" cy="3741140"/>
          </a:xfrm>
          <a:prstGeom prst="roundRect">
            <a:avLst>
              <a:gd name="adj" fmla="val 7925"/>
            </a:avLst>
          </a:prstGeom>
          <a:noFill/>
          <a:ln w="38100">
            <a:solidFill>
              <a:schemeClr val="accent1">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Helvetica" pitchFamily="2" charset="0"/>
            </a:endParaRPr>
          </a:p>
        </p:txBody>
      </p:sp>
      <p:sp>
        <p:nvSpPr>
          <p:cNvPr id="82" name="Google Shape;525;p12">
            <a:extLst>
              <a:ext uri="{FF2B5EF4-FFF2-40B4-BE49-F238E27FC236}">
                <a16:creationId xmlns:a16="http://schemas.microsoft.com/office/drawing/2014/main" id="{D1F9DFF6-7F9B-E7E1-54E5-FCAF0737E9C4}"/>
              </a:ext>
            </a:extLst>
          </p:cNvPr>
          <p:cNvSpPr/>
          <p:nvPr/>
        </p:nvSpPr>
        <p:spPr>
          <a:xfrm>
            <a:off x="5790392" y="4875755"/>
            <a:ext cx="934012" cy="488415"/>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1">
                  <a:lumMod val="75000"/>
                </a:schemeClr>
              </a:solidFill>
            </a:endParaRPr>
          </a:p>
        </p:txBody>
      </p:sp>
      <p:sp>
        <p:nvSpPr>
          <p:cNvPr id="83" name="Google Shape;525;p12">
            <a:extLst>
              <a:ext uri="{FF2B5EF4-FFF2-40B4-BE49-F238E27FC236}">
                <a16:creationId xmlns:a16="http://schemas.microsoft.com/office/drawing/2014/main" id="{6912A8F7-08C3-FE6F-BB35-D6823239A4DF}"/>
              </a:ext>
            </a:extLst>
          </p:cNvPr>
          <p:cNvSpPr/>
          <p:nvPr/>
        </p:nvSpPr>
        <p:spPr>
          <a:xfrm>
            <a:off x="5789137" y="4080084"/>
            <a:ext cx="934012" cy="488415"/>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1">
                  <a:lumMod val="75000"/>
                </a:schemeClr>
              </a:solidFill>
            </a:endParaRPr>
          </a:p>
        </p:txBody>
      </p:sp>
      <p:sp>
        <p:nvSpPr>
          <p:cNvPr id="84" name="Google Shape;525;p12">
            <a:extLst>
              <a:ext uri="{FF2B5EF4-FFF2-40B4-BE49-F238E27FC236}">
                <a16:creationId xmlns:a16="http://schemas.microsoft.com/office/drawing/2014/main" id="{62B67CA1-5161-71FA-4FF1-417706F1745B}"/>
              </a:ext>
            </a:extLst>
          </p:cNvPr>
          <p:cNvSpPr/>
          <p:nvPr/>
        </p:nvSpPr>
        <p:spPr>
          <a:xfrm>
            <a:off x="5185352" y="4080084"/>
            <a:ext cx="525381" cy="488415"/>
          </a:xfrm>
          <a:prstGeom prst="roundRect">
            <a:avLst>
              <a:gd name="adj" fmla="val 16667"/>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1">
                  <a:lumMod val="75000"/>
                </a:schemeClr>
              </a:solidFill>
            </a:endParaRPr>
          </a:p>
        </p:txBody>
      </p:sp>
      <p:sp>
        <p:nvSpPr>
          <p:cNvPr id="91" name="Google Shape;452;p12">
            <a:extLst>
              <a:ext uri="{FF2B5EF4-FFF2-40B4-BE49-F238E27FC236}">
                <a16:creationId xmlns:a16="http://schemas.microsoft.com/office/drawing/2014/main" id="{D9AB4826-106A-D9A6-C75D-E5BC1456756C}"/>
              </a:ext>
            </a:extLst>
          </p:cNvPr>
          <p:cNvSpPr/>
          <p:nvPr/>
        </p:nvSpPr>
        <p:spPr>
          <a:xfrm>
            <a:off x="5029600" y="5720445"/>
            <a:ext cx="851528" cy="458286"/>
          </a:xfrm>
          <a:prstGeom prst="roundRect">
            <a:avLst>
              <a:gd name="adj" fmla="val 16667"/>
            </a:avLst>
          </a:prstGeom>
          <a:noFill/>
          <a:ln w="9525" cap="flat" cmpd="sng">
            <a:noFill/>
            <a:prstDash val="solid"/>
            <a:round/>
            <a:headEnd type="none" w="sm" len="sm"/>
            <a:tailEnd type="none" w="sm" len="sm"/>
          </a:ln>
        </p:spPr>
        <p:txBody>
          <a:bodyPr spcFirstLastPara="1" wrap="square" lIns="102853" tIns="102853" rIns="102853" bIns="102853" anchor="ctr" anchorCtr="0">
            <a:noAutofit/>
          </a:bodyPr>
          <a:lstStyle/>
          <a:p>
            <a:pPr algn="ctr"/>
            <a:r>
              <a:rPr lang="en-US" sz="1400" dirty="0">
                <a:ea typeface="Calibri"/>
                <a:cs typeface="Segoe UI" panose="020B0502040204020203" pitchFamily="34" charset="0"/>
                <a:sym typeface="Calibri"/>
              </a:rPr>
              <a:t>Query</a:t>
            </a:r>
            <a:endParaRPr sz="1400" dirty="0">
              <a:ea typeface="Calibri"/>
              <a:cs typeface="Segoe UI" panose="020B0502040204020203" pitchFamily="34" charset="0"/>
              <a:sym typeface="Calibri"/>
            </a:endParaRPr>
          </a:p>
        </p:txBody>
      </p:sp>
      <p:sp>
        <p:nvSpPr>
          <p:cNvPr id="92" name="Google Shape;454;p12">
            <a:extLst>
              <a:ext uri="{FF2B5EF4-FFF2-40B4-BE49-F238E27FC236}">
                <a16:creationId xmlns:a16="http://schemas.microsoft.com/office/drawing/2014/main" id="{F8403E60-B256-75EA-B282-4E9601E1F8F6}"/>
              </a:ext>
            </a:extLst>
          </p:cNvPr>
          <p:cNvSpPr/>
          <p:nvPr/>
        </p:nvSpPr>
        <p:spPr>
          <a:xfrm>
            <a:off x="5725370" y="5768664"/>
            <a:ext cx="1270758" cy="356104"/>
          </a:xfrm>
          <a:prstGeom prst="roundRect">
            <a:avLst>
              <a:gd name="adj" fmla="val 16667"/>
            </a:avLst>
          </a:prstGeom>
          <a:noFill/>
          <a:ln w="9525" cap="flat" cmpd="sng">
            <a:noFill/>
            <a:prstDash val="solid"/>
            <a:round/>
            <a:headEnd type="none" w="sm" len="sm"/>
            <a:tailEnd type="none" w="sm" len="sm"/>
          </a:ln>
        </p:spPr>
        <p:txBody>
          <a:bodyPr spcFirstLastPara="1" wrap="square" lIns="102853" tIns="102853" rIns="102853" bIns="102853" anchor="ctr" anchorCtr="0">
            <a:noAutofit/>
          </a:bodyPr>
          <a:lstStyle/>
          <a:p>
            <a:pPr algn="ctr"/>
            <a:r>
              <a:rPr lang="en-US" sz="1400" dirty="0">
                <a:ea typeface="Calibri"/>
                <a:cs typeface="Segoe UI" panose="020B0502040204020203" pitchFamily="34" charset="0"/>
                <a:sym typeface="Calibri"/>
              </a:rPr>
              <a:t>Passages</a:t>
            </a:r>
            <a:endParaRPr sz="1400" dirty="0">
              <a:ea typeface="Calibri"/>
              <a:cs typeface="Segoe UI" panose="020B0502040204020203" pitchFamily="34" charset="0"/>
              <a:sym typeface="Calibri"/>
            </a:endParaRPr>
          </a:p>
        </p:txBody>
      </p:sp>
      <p:sp>
        <p:nvSpPr>
          <p:cNvPr id="93" name="Google Shape;453;p12">
            <a:extLst>
              <a:ext uri="{FF2B5EF4-FFF2-40B4-BE49-F238E27FC236}">
                <a16:creationId xmlns:a16="http://schemas.microsoft.com/office/drawing/2014/main" id="{E9A91321-08F7-DD6A-F03D-0B2D3D7AB7BD}"/>
              </a:ext>
            </a:extLst>
          </p:cNvPr>
          <p:cNvSpPr/>
          <p:nvPr/>
        </p:nvSpPr>
        <p:spPr>
          <a:xfrm rot="16200000">
            <a:off x="5342934" y="5596388"/>
            <a:ext cx="183201" cy="105145"/>
          </a:xfrm>
          <a:prstGeom prst="rightArrow">
            <a:avLst>
              <a:gd name="adj1" fmla="val 50000"/>
              <a:gd name="adj2" fmla="val 50000"/>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94" name="Google Shape;455;p12">
            <a:extLst>
              <a:ext uri="{FF2B5EF4-FFF2-40B4-BE49-F238E27FC236}">
                <a16:creationId xmlns:a16="http://schemas.microsoft.com/office/drawing/2014/main" id="{EBE90120-337C-7FEC-6898-A417A46640E7}"/>
              </a:ext>
            </a:extLst>
          </p:cNvPr>
          <p:cNvSpPr/>
          <p:nvPr/>
        </p:nvSpPr>
        <p:spPr>
          <a:xfrm rot="16200000">
            <a:off x="6108413" y="5591665"/>
            <a:ext cx="183201" cy="107515"/>
          </a:xfrm>
          <a:prstGeom prst="rightArrow">
            <a:avLst>
              <a:gd name="adj1" fmla="val 50000"/>
              <a:gd name="adj2" fmla="val 50000"/>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95" name="TextBox 94">
            <a:extLst>
              <a:ext uri="{FF2B5EF4-FFF2-40B4-BE49-F238E27FC236}">
                <a16:creationId xmlns:a16="http://schemas.microsoft.com/office/drawing/2014/main" id="{9FD11329-3C97-707A-0450-E32D5D14DD16}"/>
              </a:ext>
            </a:extLst>
          </p:cNvPr>
          <p:cNvSpPr txBox="1"/>
          <p:nvPr/>
        </p:nvSpPr>
        <p:spPr>
          <a:xfrm>
            <a:off x="6659043" y="1834371"/>
            <a:ext cx="1232121" cy="338554"/>
          </a:xfrm>
          <a:prstGeom prst="rect">
            <a:avLst/>
          </a:prstGeom>
          <a:noFill/>
        </p:spPr>
        <p:txBody>
          <a:bodyPr wrap="square" rtlCol="0">
            <a:spAutoFit/>
          </a:bodyPr>
          <a:lstStyle/>
          <a:p>
            <a:r>
              <a:rPr lang="en-US" sz="1600" dirty="0">
                <a:solidFill>
                  <a:schemeClr val="accent1"/>
                </a:solidFill>
              </a:rPr>
              <a:t>Encoder</a:t>
            </a:r>
          </a:p>
        </p:txBody>
      </p:sp>
      <p:sp>
        <p:nvSpPr>
          <p:cNvPr id="96" name="Rounded Rectangle 95">
            <a:extLst>
              <a:ext uri="{FF2B5EF4-FFF2-40B4-BE49-F238E27FC236}">
                <a16:creationId xmlns:a16="http://schemas.microsoft.com/office/drawing/2014/main" id="{9E19AED2-7A48-1581-CC88-3C41EBC43A89}"/>
              </a:ext>
            </a:extLst>
          </p:cNvPr>
          <p:cNvSpPr/>
          <p:nvPr/>
        </p:nvSpPr>
        <p:spPr>
          <a:xfrm>
            <a:off x="5730533" y="3779747"/>
            <a:ext cx="1109139" cy="244208"/>
          </a:xfrm>
          <a:prstGeom prst="roundRect">
            <a:avLst/>
          </a:prstGeom>
          <a:solidFill>
            <a:schemeClr val="accent6">
              <a:lumMod val="75000"/>
              <a:alpha val="70196"/>
            </a:schemeClr>
          </a:solidFill>
          <a:ln w="28575">
            <a:solidFill>
              <a:schemeClr val="accent6"/>
            </a:solidFill>
            <a:prstDash val="dash"/>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bg1"/>
                </a:solidFill>
              </a:rPr>
              <a:t>Binarizatin</a:t>
            </a:r>
            <a:endParaRPr lang="en-US" sz="1200" b="1" dirty="0">
              <a:solidFill>
                <a:schemeClr val="bg1"/>
              </a:solidFill>
            </a:endParaRPr>
          </a:p>
        </p:txBody>
      </p:sp>
      <p:grpSp>
        <p:nvGrpSpPr>
          <p:cNvPr id="97" name="Group 96">
            <a:extLst>
              <a:ext uri="{FF2B5EF4-FFF2-40B4-BE49-F238E27FC236}">
                <a16:creationId xmlns:a16="http://schemas.microsoft.com/office/drawing/2014/main" id="{330F0A4B-6219-F46B-C2B2-E683F532F0DE}"/>
              </a:ext>
            </a:extLst>
          </p:cNvPr>
          <p:cNvGrpSpPr/>
          <p:nvPr/>
        </p:nvGrpSpPr>
        <p:grpSpPr>
          <a:xfrm>
            <a:off x="5639892" y="3585764"/>
            <a:ext cx="1148029" cy="181231"/>
            <a:chOff x="5973389" y="11128119"/>
            <a:chExt cx="1798278" cy="271438"/>
          </a:xfrm>
        </p:grpSpPr>
        <p:sp>
          <p:nvSpPr>
            <p:cNvPr id="152" name="TextBox 151">
              <a:extLst>
                <a:ext uri="{FF2B5EF4-FFF2-40B4-BE49-F238E27FC236}">
                  <a16:creationId xmlns:a16="http://schemas.microsoft.com/office/drawing/2014/main" id="{36A1B97A-147B-D732-6213-F2D03EA928F3}"/>
                </a:ext>
              </a:extLst>
            </p:cNvPr>
            <p:cNvSpPr txBox="1"/>
            <p:nvPr/>
          </p:nvSpPr>
          <p:spPr>
            <a:xfrm>
              <a:off x="5973389" y="11129444"/>
              <a:ext cx="418705" cy="261610"/>
            </a:xfrm>
            <a:prstGeom prst="rect">
              <a:avLst/>
            </a:prstGeom>
            <a:noFill/>
          </p:spPr>
          <p:txBody>
            <a:bodyPr wrap="none" rtlCol="0">
              <a:spAutoFit/>
            </a:bodyPr>
            <a:lstStyle/>
            <a:p>
              <a:r>
                <a:rPr lang="en-US" sz="1100" dirty="0">
                  <a:cs typeface="Segoe UI" panose="020B0502040204020203" pitchFamily="34" charset="0"/>
                </a:rPr>
                <a:t>010</a:t>
              </a:r>
            </a:p>
          </p:txBody>
        </p:sp>
        <p:sp>
          <p:nvSpPr>
            <p:cNvPr id="153" name="TextBox 152">
              <a:extLst>
                <a:ext uri="{FF2B5EF4-FFF2-40B4-BE49-F238E27FC236}">
                  <a16:creationId xmlns:a16="http://schemas.microsoft.com/office/drawing/2014/main" id="{10BD549F-B054-6308-1A9A-D3C79024F307}"/>
                </a:ext>
              </a:extLst>
            </p:cNvPr>
            <p:cNvSpPr txBox="1"/>
            <p:nvPr/>
          </p:nvSpPr>
          <p:spPr>
            <a:xfrm>
              <a:off x="6322104" y="11133350"/>
              <a:ext cx="393056" cy="261610"/>
            </a:xfrm>
            <a:prstGeom prst="rect">
              <a:avLst/>
            </a:prstGeom>
            <a:noFill/>
          </p:spPr>
          <p:txBody>
            <a:bodyPr wrap="none" rtlCol="0">
              <a:spAutoFit/>
            </a:bodyPr>
            <a:lstStyle/>
            <a:p>
              <a:r>
                <a:rPr lang="en-US" sz="1100" dirty="0">
                  <a:cs typeface="Segoe UI" panose="020B0502040204020203" pitchFamily="34" charset="0"/>
                </a:rPr>
                <a:t>101</a:t>
              </a:r>
            </a:p>
          </p:txBody>
        </p:sp>
        <p:sp>
          <p:nvSpPr>
            <p:cNvPr id="154" name="TextBox 153">
              <a:extLst>
                <a:ext uri="{FF2B5EF4-FFF2-40B4-BE49-F238E27FC236}">
                  <a16:creationId xmlns:a16="http://schemas.microsoft.com/office/drawing/2014/main" id="{703D7339-92CF-114E-1171-CD0F0EE77FA4}"/>
                </a:ext>
              </a:extLst>
            </p:cNvPr>
            <p:cNvSpPr txBox="1"/>
            <p:nvPr/>
          </p:nvSpPr>
          <p:spPr>
            <a:xfrm>
              <a:off x="6657950" y="11137947"/>
              <a:ext cx="393056" cy="261610"/>
            </a:xfrm>
            <a:prstGeom prst="rect">
              <a:avLst/>
            </a:prstGeom>
            <a:noFill/>
          </p:spPr>
          <p:txBody>
            <a:bodyPr wrap="none" rtlCol="0">
              <a:spAutoFit/>
            </a:bodyPr>
            <a:lstStyle/>
            <a:p>
              <a:r>
                <a:rPr lang="en-US" sz="1100" dirty="0">
                  <a:cs typeface="Segoe UI" panose="020B0502040204020203" pitchFamily="34" charset="0"/>
                </a:rPr>
                <a:t>110</a:t>
              </a:r>
            </a:p>
          </p:txBody>
        </p:sp>
        <p:sp>
          <p:nvSpPr>
            <p:cNvPr id="155" name="TextBox 154">
              <a:extLst>
                <a:ext uri="{FF2B5EF4-FFF2-40B4-BE49-F238E27FC236}">
                  <a16:creationId xmlns:a16="http://schemas.microsoft.com/office/drawing/2014/main" id="{07B9BE38-5429-B39D-6DA8-F1D7312175B1}"/>
                </a:ext>
              </a:extLst>
            </p:cNvPr>
            <p:cNvSpPr txBox="1"/>
            <p:nvPr/>
          </p:nvSpPr>
          <p:spPr>
            <a:xfrm>
              <a:off x="6973751" y="11128119"/>
              <a:ext cx="418705" cy="261610"/>
            </a:xfrm>
            <a:prstGeom prst="rect">
              <a:avLst/>
            </a:prstGeom>
            <a:noFill/>
          </p:spPr>
          <p:txBody>
            <a:bodyPr wrap="none" rtlCol="0">
              <a:spAutoFit/>
            </a:bodyPr>
            <a:lstStyle/>
            <a:p>
              <a:r>
                <a:rPr lang="en-US" sz="1100" dirty="0">
                  <a:cs typeface="Segoe UI" panose="020B0502040204020203" pitchFamily="34" charset="0"/>
                </a:rPr>
                <a:t>100</a:t>
              </a:r>
            </a:p>
          </p:txBody>
        </p:sp>
        <p:sp>
          <p:nvSpPr>
            <p:cNvPr id="156" name="TextBox 155">
              <a:extLst>
                <a:ext uri="{FF2B5EF4-FFF2-40B4-BE49-F238E27FC236}">
                  <a16:creationId xmlns:a16="http://schemas.microsoft.com/office/drawing/2014/main" id="{31CDE738-2A50-C060-917B-3B82D1E29240}"/>
                </a:ext>
              </a:extLst>
            </p:cNvPr>
            <p:cNvSpPr txBox="1"/>
            <p:nvPr/>
          </p:nvSpPr>
          <p:spPr>
            <a:xfrm>
              <a:off x="7352962" y="11136349"/>
              <a:ext cx="418705" cy="261610"/>
            </a:xfrm>
            <a:prstGeom prst="rect">
              <a:avLst/>
            </a:prstGeom>
            <a:noFill/>
          </p:spPr>
          <p:txBody>
            <a:bodyPr wrap="none" rtlCol="0">
              <a:spAutoFit/>
            </a:bodyPr>
            <a:lstStyle/>
            <a:p>
              <a:r>
                <a:rPr lang="en-US" sz="1100" dirty="0">
                  <a:cs typeface="Segoe UI" panose="020B0502040204020203" pitchFamily="34" charset="0"/>
                </a:rPr>
                <a:t>001</a:t>
              </a:r>
            </a:p>
          </p:txBody>
        </p:sp>
      </p:grpSp>
      <p:sp>
        <p:nvSpPr>
          <p:cNvPr id="98" name="TextBox 97">
            <a:extLst>
              <a:ext uri="{FF2B5EF4-FFF2-40B4-BE49-F238E27FC236}">
                <a16:creationId xmlns:a16="http://schemas.microsoft.com/office/drawing/2014/main" id="{9F084EEB-B31D-BDC3-5EB0-FCC68B6251ED}"/>
              </a:ext>
            </a:extLst>
          </p:cNvPr>
          <p:cNvSpPr txBox="1"/>
          <p:nvPr/>
        </p:nvSpPr>
        <p:spPr>
          <a:xfrm>
            <a:off x="5759716" y="4411516"/>
            <a:ext cx="1433406" cy="523220"/>
          </a:xfrm>
          <a:prstGeom prst="rect">
            <a:avLst/>
          </a:prstGeom>
          <a:noFill/>
        </p:spPr>
        <p:txBody>
          <a:bodyPr wrap="none" rtlCol="0">
            <a:spAutoFit/>
          </a:bodyPr>
          <a:lstStyle/>
          <a:p>
            <a:pPr algn="ctr"/>
            <a:r>
              <a:rPr lang="en-US" sz="1400" b="1" dirty="0">
                <a:solidFill>
                  <a:schemeClr val="accent6"/>
                </a:solidFill>
              </a:rPr>
              <a:t>Precomputed</a:t>
            </a:r>
          </a:p>
          <a:p>
            <a:pPr algn="ctr"/>
            <a:r>
              <a:rPr lang="en-US" sz="1400" b="1" dirty="0">
                <a:solidFill>
                  <a:schemeClr val="accent6"/>
                </a:solidFill>
              </a:rPr>
              <a:t>offline</a:t>
            </a:r>
          </a:p>
        </p:txBody>
      </p:sp>
      <p:grpSp>
        <p:nvGrpSpPr>
          <p:cNvPr id="100" name="Google Shape;547;p12">
            <a:extLst>
              <a:ext uri="{FF2B5EF4-FFF2-40B4-BE49-F238E27FC236}">
                <a16:creationId xmlns:a16="http://schemas.microsoft.com/office/drawing/2014/main" id="{CBEDB3E2-28D7-F369-E07C-EF33291ADDA8}"/>
              </a:ext>
            </a:extLst>
          </p:cNvPr>
          <p:cNvGrpSpPr/>
          <p:nvPr/>
        </p:nvGrpSpPr>
        <p:grpSpPr>
          <a:xfrm>
            <a:off x="5881129" y="2717419"/>
            <a:ext cx="39429" cy="198447"/>
            <a:chOff x="3701725" y="2185416"/>
            <a:chExt cx="54900" cy="237780"/>
          </a:xfrm>
          <a:solidFill>
            <a:schemeClr val="accent1">
              <a:lumMod val="20000"/>
              <a:lumOff val="80000"/>
            </a:schemeClr>
          </a:solidFill>
        </p:grpSpPr>
        <p:sp>
          <p:nvSpPr>
            <p:cNvPr id="146" name="Google Shape;548;p12">
              <a:extLst>
                <a:ext uri="{FF2B5EF4-FFF2-40B4-BE49-F238E27FC236}">
                  <a16:creationId xmlns:a16="http://schemas.microsoft.com/office/drawing/2014/main" id="{D4F16106-9908-851C-0166-64AC0E2251DA}"/>
                </a:ext>
              </a:extLst>
            </p:cNvPr>
            <p:cNvSpPr/>
            <p:nvPr/>
          </p:nvSpPr>
          <p:spPr>
            <a:xfrm>
              <a:off x="3701725" y="218541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147" name="Google Shape;549;p12">
              <a:extLst>
                <a:ext uri="{FF2B5EF4-FFF2-40B4-BE49-F238E27FC236}">
                  <a16:creationId xmlns:a16="http://schemas.microsoft.com/office/drawing/2014/main" id="{D7773984-677D-8FD9-6094-93089DE062A3}"/>
                </a:ext>
              </a:extLst>
            </p:cNvPr>
            <p:cNvSpPr/>
            <p:nvPr/>
          </p:nvSpPr>
          <p:spPr>
            <a:xfrm>
              <a:off x="3701725" y="227685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148" name="Google Shape;550;p12">
              <a:extLst>
                <a:ext uri="{FF2B5EF4-FFF2-40B4-BE49-F238E27FC236}">
                  <a16:creationId xmlns:a16="http://schemas.microsoft.com/office/drawing/2014/main" id="{38C29E43-336C-E117-0C00-A164F27570AA}"/>
                </a:ext>
              </a:extLst>
            </p:cNvPr>
            <p:cNvSpPr/>
            <p:nvPr/>
          </p:nvSpPr>
          <p:spPr>
            <a:xfrm>
              <a:off x="3701725" y="236829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grpSp>
      <p:grpSp>
        <p:nvGrpSpPr>
          <p:cNvPr id="101" name="Google Shape;547;p12">
            <a:extLst>
              <a:ext uri="{FF2B5EF4-FFF2-40B4-BE49-F238E27FC236}">
                <a16:creationId xmlns:a16="http://schemas.microsoft.com/office/drawing/2014/main" id="{18E0C62F-0B9F-1253-B134-62DBF182B9FE}"/>
              </a:ext>
            </a:extLst>
          </p:cNvPr>
          <p:cNvGrpSpPr/>
          <p:nvPr/>
        </p:nvGrpSpPr>
        <p:grpSpPr>
          <a:xfrm>
            <a:off x="5414424" y="4637612"/>
            <a:ext cx="39429" cy="198447"/>
            <a:chOff x="3701725" y="2185416"/>
            <a:chExt cx="54900" cy="237780"/>
          </a:xfrm>
          <a:solidFill>
            <a:schemeClr val="accent1">
              <a:lumMod val="20000"/>
              <a:lumOff val="80000"/>
            </a:schemeClr>
          </a:solidFill>
        </p:grpSpPr>
        <p:sp>
          <p:nvSpPr>
            <p:cNvPr id="143" name="Google Shape;548;p12">
              <a:extLst>
                <a:ext uri="{FF2B5EF4-FFF2-40B4-BE49-F238E27FC236}">
                  <a16:creationId xmlns:a16="http://schemas.microsoft.com/office/drawing/2014/main" id="{2F6B1C9B-F235-F8F9-03D6-D07F99002207}"/>
                </a:ext>
              </a:extLst>
            </p:cNvPr>
            <p:cNvSpPr/>
            <p:nvPr/>
          </p:nvSpPr>
          <p:spPr>
            <a:xfrm>
              <a:off x="3701725" y="218541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144" name="Google Shape;549;p12">
              <a:extLst>
                <a:ext uri="{FF2B5EF4-FFF2-40B4-BE49-F238E27FC236}">
                  <a16:creationId xmlns:a16="http://schemas.microsoft.com/office/drawing/2014/main" id="{7E39CAC3-5DA4-5AB0-727E-D84EF82AB278}"/>
                </a:ext>
              </a:extLst>
            </p:cNvPr>
            <p:cNvSpPr/>
            <p:nvPr/>
          </p:nvSpPr>
          <p:spPr>
            <a:xfrm>
              <a:off x="3701725" y="227685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145" name="Google Shape;550;p12">
              <a:extLst>
                <a:ext uri="{FF2B5EF4-FFF2-40B4-BE49-F238E27FC236}">
                  <a16:creationId xmlns:a16="http://schemas.microsoft.com/office/drawing/2014/main" id="{A14630B5-8B74-95FE-3A57-B1F5CA4B57C3}"/>
                </a:ext>
              </a:extLst>
            </p:cNvPr>
            <p:cNvSpPr/>
            <p:nvPr/>
          </p:nvSpPr>
          <p:spPr>
            <a:xfrm>
              <a:off x="3701725" y="236829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grpSp>
      <p:grpSp>
        <p:nvGrpSpPr>
          <p:cNvPr id="102" name="Google Shape;547;p12">
            <a:extLst>
              <a:ext uri="{FF2B5EF4-FFF2-40B4-BE49-F238E27FC236}">
                <a16:creationId xmlns:a16="http://schemas.microsoft.com/office/drawing/2014/main" id="{31B1D5C4-61FB-E34B-9C54-165E742837F8}"/>
              </a:ext>
            </a:extLst>
          </p:cNvPr>
          <p:cNvGrpSpPr/>
          <p:nvPr/>
        </p:nvGrpSpPr>
        <p:grpSpPr>
          <a:xfrm>
            <a:off x="6217013" y="4638032"/>
            <a:ext cx="39429" cy="198447"/>
            <a:chOff x="3701725" y="2185416"/>
            <a:chExt cx="54900" cy="237780"/>
          </a:xfrm>
          <a:solidFill>
            <a:schemeClr val="accent1">
              <a:lumMod val="20000"/>
              <a:lumOff val="80000"/>
            </a:schemeClr>
          </a:solidFill>
        </p:grpSpPr>
        <p:sp>
          <p:nvSpPr>
            <p:cNvPr id="140" name="Google Shape;548;p12">
              <a:extLst>
                <a:ext uri="{FF2B5EF4-FFF2-40B4-BE49-F238E27FC236}">
                  <a16:creationId xmlns:a16="http://schemas.microsoft.com/office/drawing/2014/main" id="{7F3F6C5B-CA67-4CF8-7ED8-562E36F35661}"/>
                </a:ext>
              </a:extLst>
            </p:cNvPr>
            <p:cNvSpPr/>
            <p:nvPr/>
          </p:nvSpPr>
          <p:spPr>
            <a:xfrm>
              <a:off x="3701725" y="218541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141" name="Google Shape;549;p12">
              <a:extLst>
                <a:ext uri="{FF2B5EF4-FFF2-40B4-BE49-F238E27FC236}">
                  <a16:creationId xmlns:a16="http://schemas.microsoft.com/office/drawing/2014/main" id="{FA81C9C8-D495-7A20-176B-BFB9B3DC030C}"/>
                </a:ext>
              </a:extLst>
            </p:cNvPr>
            <p:cNvSpPr/>
            <p:nvPr/>
          </p:nvSpPr>
          <p:spPr>
            <a:xfrm>
              <a:off x="3701725" y="227685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142" name="Google Shape;550;p12">
              <a:extLst>
                <a:ext uri="{FF2B5EF4-FFF2-40B4-BE49-F238E27FC236}">
                  <a16:creationId xmlns:a16="http://schemas.microsoft.com/office/drawing/2014/main" id="{CD3D087B-27BA-572C-32CF-BB5445114625}"/>
                </a:ext>
              </a:extLst>
            </p:cNvPr>
            <p:cNvSpPr/>
            <p:nvPr/>
          </p:nvSpPr>
          <p:spPr>
            <a:xfrm>
              <a:off x="3701725" y="236829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grpSp>
      <p:sp>
        <p:nvSpPr>
          <p:cNvPr id="103" name="Google Shape;470;p12">
            <a:extLst>
              <a:ext uri="{FF2B5EF4-FFF2-40B4-BE49-F238E27FC236}">
                <a16:creationId xmlns:a16="http://schemas.microsoft.com/office/drawing/2014/main" id="{5DF555B9-69D3-CEA7-0963-DC88497365DF}"/>
              </a:ext>
            </a:extLst>
          </p:cNvPr>
          <p:cNvSpPr txBox="1"/>
          <p:nvPr/>
        </p:nvSpPr>
        <p:spPr>
          <a:xfrm>
            <a:off x="4387829" y="4015171"/>
            <a:ext cx="838297" cy="366311"/>
          </a:xfrm>
          <a:prstGeom prst="rect">
            <a:avLst/>
          </a:prstGeom>
          <a:noFill/>
          <a:ln>
            <a:noFill/>
          </a:ln>
        </p:spPr>
        <p:txBody>
          <a:bodyPr spcFirstLastPara="1" wrap="square" lIns="102853" tIns="102853" rIns="102853" bIns="102853" anchor="ctr" anchorCtr="0">
            <a:noAutofit/>
          </a:bodyPr>
          <a:lstStyle/>
          <a:p>
            <a:r>
              <a:rPr lang="en-US" sz="1600" dirty="0">
                <a:solidFill>
                  <a:schemeClr val="accent1">
                    <a:lumMod val="75000"/>
                  </a:schemeClr>
                </a:solidFill>
                <a:ea typeface="Calibri"/>
                <a:cs typeface="Segoe UI" panose="020B0502040204020203" pitchFamily="34" charset="0"/>
                <a:sym typeface="Calibri"/>
              </a:rPr>
              <a:t>Layer k</a:t>
            </a:r>
            <a:endParaRPr sz="1600" dirty="0">
              <a:solidFill>
                <a:schemeClr val="accent1">
                  <a:lumMod val="75000"/>
                </a:schemeClr>
              </a:solidFill>
              <a:ea typeface="Calibri"/>
              <a:cs typeface="Segoe UI" panose="020B0502040204020203" pitchFamily="34" charset="0"/>
              <a:sym typeface="Calibri"/>
            </a:endParaRPr>
          </a:p>
        </p:txBody>
      </p:sp>
      <p:sp>
        <p:nvSpPr>
          <p:cNvPr id="104" name="Google Shape;471;p12">
            <a:extLst>
              <a:ext uri="{FF2B5EF4-FFF2-40B4-BE49-F238E27FC236}">
                <a16:creationId xmlns:a16="http://schemas.microsoft.com/office/drawing/2014/main" id="{73DA11C4-008C-741D-0DA7-D626763DDD36}"/>
              </a:ext>
            </a:extLst>
          </p:cNvPr>
          <p:cNvSpPr txBox="1"/>
          <p:nvPr/>
        </p:nvSpPr>
        <p:spPr>
          <a:xfrm>
            <a:off x="4394028" y="2172988"/>
            <a:ext cx="758884" cy="366311"/>
          </a:xfrm>
          <a:prstGeom prst="rect">
            <a:avLst/>
          </a:prstGeom>
          <a:noFill/>
          <a:ln>
            <a:noFill/>
          </a:ln>
        </p:spPr>
        <p:txBody>
          <a:bodyPr spcFirstLastPara="1" wrap="square" lIns="102853" tIns="102853" rIns="102853" bIns="102853" anchor="ctr" anchorCtr="0">
            <a:noAutofit/>
          </a:bodyPr>
          <a:lstStyle/>
          <a:p>
            <a:r>
              <a:rPr lang="en-US" sz="1600" dirty="0">
                <a:solidFill>
                  <a:schemeClr val="accent1">
                    <a:lumMod val="75000"/>
                  </a:schemeClr>
                </a:solidFill>
                <a:ea typeface="Calibri"/>
                <a:cs typeface="Segoe UI" panose="020B0502040204020203" pitchFamily="34" charset="0"/>
                <a:sym typeface="Calibri"/>
              </a:rPr>
              <a:t>Layer n</a:t>
            </a:r>
            <a:endParaRPr sz="1600" dirty="0">
              <a:solidFill>
                <a:schemeClr val="accent1">
                  <a:lumMod val="75000"/>
                </a:schemeClr>
              </a:solidFill>
              <a:ea typeface="Calibri"/>
              <a:cs typeface="Segoe UI" panose="020B0502040204020203" pitchFamily="34" charset="0"/>
              <a:sym typeface="Calibri"/>
            </a:endParaRPr>
          </a:p>
        </p:txBody>
      </p:sp>
      <p:sp>
        <p:nvSpPr>
          <p:cNvPr id="105" name="Google Shape;472;p12">
            <a:extLst>
              <a:ext uri="{FF2B5EF4-FFF2-40B4-BE49-F238E27FC236}">
                <a16:creationId xmlns:a16="http://schemas.microsoft.com/office/drawing/2014/main" id="{D2CEE2B8-C51B-C7F6-FB50-8A3EA4565029}"/>
              </a:ext>
            </a:extLst>
          </p:cNvPr>
          <p:cNvSpPr txBox="1"/>
          <p:nvPr/>
        </p:nvSpPr>
        <p:spPr>
          <a:xfrm>
            <a:off x="4387829" y="3022882"/>
            <a:ext cx="797498" cy="366311"/>
          </a:xfrm>
          <a:prstGeom prst="rect">
            <a:avLst/>
          </a:prstGeom>
          <a:noFill/>
          <a:ln>
            <a:noFill/>
          </a:ln>
        </p:spPr>
        <p:txBody>
          <a:bodyPr spcFirstLastPara="1" wrap="square" lIns="102853" tIns="102853" rIns="102853" bIns="102853" anchor="ctr" anchorCtr="0">
            <a:noAutofit/>
          </a:bodyPr>
          <a:lstStyle/>
          <a:p>
            <a:r>
              <a:rPr lang="en-US" sz="1600" dirty="0">
                <a:solidFill>
                  <a:schemeClr val="accent1">
                    <a:lumMod val="75000"/>
                  </a:schemeClr>
                </a:solidFill>
                <a:ea typeface="Calibri"/>
                <a:cs typeface="Segoe UI" panose="020B0502040204020203" pitchFamily="34" charset="0"/>
                <a:sym typeface="Calibri"/>
              </a:rPr>
              <a:t>Layer k+1</a:t>
            </a:r>
            <a:endParaRPr sz="1600" dirty="0">
              <a:solidFill>
                <a:schemeClr val="accent1">
                  <a:lumMod val="75000"/>
                </a:schemeClr>
              </a:solidFill>
              <a:ea typeface="Calibri"/>
              <a:cs typeface="Segoe UI" panose="020B0502040204020203" pitchFamily="34" charset="0"/>
              <a:sym typeface="Calibri"/>
            </a:endParaRPr>
          </a:p>
        </p:txBody>
      </p:sp>
      <p:sp>
        <p:nvSpPr>
          <p:cNvPr id="106" name="Google Shape;471;p12">
            <a:extLst>
              <a:ext uri="{FF2B5EF4-FFF2-40B4-BE49-F238E27FC236}">
                <a16:creationId xmlns:a16="http://schemas.microsoft.com/office/drawing/2014/main" id="{82689216-7775-0B26-4FDA-6FBFEF878F42}"/>
              </a:ext>
            </a:extLst>
          </p:cNvPr>
          <p:cNvSpPr txBox="1"/>
          <p:nvPr/>
        </p:nvSpPr>
        <p:spPr>
          <a:xfrm>
            <a:off x="4387829" y="4903609"/>
            <a:ext cx="842675" cy="366311"/>
          </a:xfrm>
          <a:prstGeom prst="rect">
            <a:avLst/>
          </a:prstGeom>
          <a:noFill/>
          <a:ln>
            <a:noFill/>
          </a:ln>
        </p:spPr>
        <p:txBody>
          <a:bodyPr spcFirstLastPara="1" wrap="square" lIns="102853" tIns="102853" rIns="102853" bIns="102853" anchor="ctr" anchorCtr="0">
            <a:noAutofit/>
          </a:bodyPr>
          <a:lstStyle/>
          <a:p>
            <a:r>
              <a:rPr lang="en-US" sz="1600" dirty="0">
                <a:solidFill>
                  <a:schemeClr val="accent1">
                    <a:lumMod val="75000"/>
                  </a:schemeClr>
                </a:solidFill>
                <a:ea typeface="Calibri"/>
                <a:cs typeface="Segoe UI" panose="020B0502040204020203" pitchFamily="34" charset="0"/>
                <a:sym typeface="Calibri"/>
              </a:rPr>
              <a:t>Layer 1</a:t>
            </a:r>
            <a:endParaRPr sz="1600" dirty="0">
              <a:solidFill>
                <a:schemeClr val="accent1">
                  <a:lumMod val="75000"/>
                </a:schemeClr>
              </a:solidFill>
              <a:ea typeface="Calibri"/>
              <a:cs typeface="Segoe UI" panose="020B0502040204020203" pitchFamily="34" charset="0"/>
              <a:sym typeface="Calibri"/>
            </a:endParaRPr>
          </a:p>
        </p:txBody>
      </p:sp>
      <p:sp>
        <p:nvSpPr>
          <p:cNvPr id="107" name="TextBox 106">
            <a:extLst>
              <a:ext uri="{FF2B5EF4-FFF2-40B4-BE49-F238E27FC236}">
                <a16:creationId xmlns:a16="http://schemas.microsoft.com/office/drawing/2014/main" id="{6CF5797F-7D88-AB1B-6664-2FF31DD6F836}"/>
              </a:ext>
            </a:extLst>
          </p:cNvPr>
          <p:cNvSpPr txBox="1"/>
          <p:nvPr/>
        </p:nvSpPr>
        <p:spPr>
          <a:xfrm>
            <a:off x="6539640" y="3306607"/>
            <a:ext cx="1750800" cy="307777"/>
          </a:xfrm>
          <a:prstGeom prst="rect">
            <a:avLst/>
          </a:prstGeom>
          <a:noFill/>
        </p:spPr>
        <p:txBody>
          <a:bodyPr wrap="none" rtlCol="0">
            <a:spAutoFit/>
          </a:bodyPr>
          <a:lstStyle/>
          <a:p>
            <a:r>
              <a:rPr lang="en-US" sz="1400" b="1" dirty="0">
                <a:solidFill>
                  <a:schemeClr val="accent6"/>
                </a:solidFill>
              </a:rPr>
              <a:t>Runtime look-up</a:t>
            </a:r>
          </a:p>
        </p:txBody>
      </p:sp>
      <p:cxnSp>
        <p:nvCxnSpPr>
          <p:cNvPr id="129" name="Straight Arrow Connector 128">
            <a:extLst>
              <a:ext uri="{FF2B5EF4-FFF2-40B4-BE49-F238E27FC236}">
                <a16:creationId xmlns:a16="http://schemas.microsoft.com/office/drawing/2014/main" id="{3909315A-109E-2F0C-8ED7-297000AD3F29}"/>
              </a:ext>
            </a:extLst>
          </p:cNvPr>
          <p:cNvCxnSpPr>
            <a:cxnSpLocks/>
            <a:stCxn id="132" idx="0"/>
            <a:endCxn id="138" idx="1"/>
          </p:cNvCxnSpPr>
          <p:nvPr/>
        </p:nvCxnSpPr>
        <p:spPr>
          <a:xfrm flipV="1">
            <a:off x="8826574" y="4111473"/>
            <a:ext cx="362206" cy="724586"/>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Elbow Connector 130">
            <a:extLst>
              <a:ext uri="{FF2B5EF4-FFF2-40B4-BE49-F238E27FC236}">
                <a16:creationId xmlns:a16="http://schemas.microsoft.com/office/drawing/2014/main" id="{D082B3A7-21FF-AC74-549C-4650F24CC5D2}"/>
              </a:ext>
            </a:extLst>
          </p:cNvPr>
          <p:cNvCxnSpPr>
            <a:cxnSpLocks/>
            <a:stCxn id="136" idx="2"/>
            <a:endCxn id="138" idx="0"/>
          </p:cNvCxnSpPr>
          <p:nvPr/>
        </p:nvCxnSpPr>
        <p:spPr>
          <a:xfrm rot="16200000" flipH="1">
            <a:off x="7467381" y="1881815"/>
            <a:ext cx="370228" cy="3542734"/>
          </a:xfrm>
          <a:prstGeom prst="bentConnector3">
            <a:avLst>
              <a:gd name="adj1" fmla="val 50000"/>
            </a:avLst>
          </a:prstGeom>
          <a:ln w="28575">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2" name="Rounded Rectangle 131">
            <a:extLst>
              <a:ext uri="{FF2B5EF4-FFF2-40B4-BE49-F238E27FC236}">
                <a16:creationId xmlns:a16="http://schemas.microsoft.com/office/drawing/2014/main" id="{126FCA49-99C0-5F83-0F06-7008A31CAFA9}"/>
              </a:ext>
            </a:extLst>
          </p:cNvPr>
          <p:cNvSpPr/>
          <p:nvPr/>
        </p:nvSpPr>
        <p:spPr>
          <a:xfrm>
            <a:off x="8155222" y="4836059"/>
            <a:ext cx="1342704" cy="546352"/>
          </a:xfrm>
          <a:prstGeom prst="roundRect">
            <a:avLst/>
          </a:prstGeom>
          <a:solidFill>
            <a:schemeClr val="accent6">
              <a:lumMod val="75000"/>
              <a:alpha val="70196"/>
            </a:schemeClr>
          </a:solidFill>
          <a:ln w="28575">
            <a:solidFill>
              <a:schemeClr val="accent6"/>
            </a:solidFill>
            <a:prstDash val="dash"/>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Offline compression</a:t>
            </a:r>
          </a:p>
        </p:txBody>
      </p:sp>
      <p:grpSp>
        <p:nvGrpSpPr>
          <p:cNvPr id="133" name="Google Shape;536;p12">
            <a:extLst>
              <a:ext uri="{FF2B5EF4-FFF2-40B4-BE49-F238E27FC236}">
                <a16:creationId xmlns:a16="http://schemas.microsoft.com/office/drawing/2014/main" id="{1D51BE39-0189-F719-3BD9-7E3E31A89B9A}"/>
              </a:ext>
            </a:extLst>
          </p:cNvPr>
          <p:cNvGrpSpPr/>
          <p:nvPr/>
        </p:nvGrpSpPr>
        <p:grpSpPr>
          <a:xfrm>
            <a:off x="9007677" y="3838297"/>
            <a:ext cx="2203662" cy="1073463"/>
            <a:chOff x="5833447" y="3776268"/>
            <a:chExt cx="3068290" cy="1286226"/>
          </a:xfrm>
        </p:grpSpPr>
        <p:pic>
          <p:nvPicPr>
            <p:cNvPr id="138" name="Google Shape;446;p12">
              <a:extLst>
                <a:ext uri="{FF2B5EF4-FFF2-40B4-BE49-F238E27FC236}">
                  <a16:creationId xmlns:a16="http://schemas.microsoft.com/office/drawing/2014/main" id="{CBB56B1D-231A-CEEF-4A6B-7E1CEF6801B3}"/>
                </a:ext>
              </a:extLst>
            </p:cNvPr>
            <p:cNvPicPr preferRelativeResize="0"/>
            <p:nvPr/>
          </p:nvPicPr>
          <p:blipFill rotWithShape="1">
            <a:blip r:embed="rId3">
              <a:alphaModFix amt="50000"/>
            </a:blip>
            <a:srcRect/>
            <a:stretch/>
          </p:blipFill>
          <p:spPr>
            <a:xfrm>
              <a:off x="6085606" y="3776268"/>
              <a:ext cx="654640" cy="654640"/>
            </a:xfrm>
            <a:prstGeom prst="rect">
              <a:avLst/>
            </a:prstGeom>
            <a:solidFill>
              <a:schemeClr val="bg1"/>
            </a:solidFill>
            <a:ln>
              <a:noFill/>
            </a:ln>
          </p:spPr>
        </p:pic>
        <p:sp>
          <p:nvSpPr>
            <p:cNvPr id="139" name="Google Shape;537;p12">
              <a:extLst>
                <a:ext uri="{FF2B5EF4-FFF2-40B4-BE49-F238E27FC236}">
                  <a16:creationId xmlns:a16="http://schemas.microsoft.com/office/drawing/2014/main" id="{8C4A983E-ACF8-ACA6-CDB1-208E22D2E986}"/>
                </a:ext>
              </a:extLst>
            </p:cNvPr>
            <p:cNvSpPr txBox="1"/>
            <p:nvPr/>
          </p:nvSpPr>
          <p:spPr>
            <a:xfrm>
              <a:off x="5833447" y="4236089"/>
              <a:ext cx="3068290" cy="826405"/>
            </a:xfrm>
            <a:prstGeom prst="rect">
              <a:avLst/>
            </a:prstGeom>
            <a:noFill/>
            <a:ln>
              <a:noFill/>
            </a:ln>
          </p:spPr>
          <p:txBody>
            <a:bodyPr spcFirstLastPara="1" wrap="square" lIns="102853" tIns="102853" rIns="102853" bIns="102853" anchor="ctr" anchorCtr="0">
              <a:noAutofit/>
            </a:bodyPr>
            <a:lstStyle/>
            <a:p>
              <a:r>
                <a:rPr lang="en-US" sz="1400" dirty="0">
                  <a:ea typeface="Calibri"/>
                  <a:cs typeface="Segoe UI" panose="020B0502040204020203" pitchFamily="34" charset="0"/>
                  <a:sym typeface="Calibri"/>
                </a:rPr>
                <a:t>Key-value store of binary vectors and variance</a:t>
              </a:r>
              <a:endParaRPr sz="1400" dirty="0">
                <a:ea typeface="Calibri"/>
                <a:cs typeface="Segoe UI" panose="020B0502040204020203" pitchFamily="34" charset="0"/>
                <a:sym typeface="Calibri"/>
              </a:endParaRPr>
            </a:p>
          </p:txBody>
        </p:sp>
      </p:grpSp>
      <p:sp>
        <p:nvSpPr>
          <p:cNvPr id="135" name="Google Shape;525;p12">
            <a:extLst>
              <a:ext uri="{FF2B5EF4-FFF2-40B4-BE49-F238E27FC236}">
                <a16:creationId xmlns:a16="http://schemas.microsoft.com/office/drawing/2014/main" id="{25293BED-8EF5-2F45-A102-24CE81A97B15}"/>
              </a:ext>
            </a:extLst>
          </p:cNvPr>
          <p:cNvSpPr/>
          <p:nvPr/>
        </p:nvSpPr>
        <p:spPr>
          <a:xfrm>
            <a:off x="5317086" y="2138337"/>
            <a:ext cx="1167514" cy="488415"/>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Transformer block</a:t>
            </a:r>
          </a:p>
        </p:txBody>
      </p:sp>
      <p:sp>
        <p:nvSpPr>
          <p:cNvPr id="136" name="Google Shape;525;p12">
            <a:extLst>
              <a:ext uri="{FF2B5EF4-FFF2-40B4-BE49-F238E27FC236}">
                <a16:creationId xmlns:a16="http://schemas.microsoft.com/office/drawing/2014/main" id="{58A9419B-9F3F-935B-26CD-9028EBEE178C}"/>
              </a:ext>
            </a:extLst>
          </p:cNvPr>
          <p:cNvSpPr/>
          <p:nvPr/>
        </p:nvSpPr>
        <p:spPr>
          <a:xfrm>
            <a:off x="5297371" y="2979653"/>
            <a:ext cx="1167514" cy="488415"/>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Transformer block</a:t>
            </a:r>
          </a:p>
        </p:txBody>
      </p:sp>
      <p:cxnSp>
        <p:nvCxnSpPr>
          <p:cNvPr id="137" name="Curved Connector 136">
            <a:extLst>
              <a:ext uri="{FF2B5EF4-FFF2-40B4-BE49-F238E27FC236}">
                <a16:creationId xmlns:a16="http://schemas.microsoft.com/office/drawing/2014/main" id="{368E625E-BCEE-0315-4EC2-93ABBD692A02}"/>
              </a:ext>
            </a:extLst>
          </p:cNvPr>
          <p:cNvCxnSpPr>
            <a:cxnSpLocks/>
            <a:stCxn id="96" idx="3"/>
            <a:endCxn id="132" idx="1"/>
          </p:cNvCxnSpPr>
          <p:nvPr/>
        </p:nvCxnSpPr>
        <p:spPr>
          <a:xfrm>
            <a:off x="6839672" y="3901851"/>
            <a:ext cx="1315550" cy="1207384"/>
          </a:xfrm>
          <a:prstGeom prst="curved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3" name="Rounded Rectangle 182">
            <a:extLst>
              <a:ext uri="{FF2B5EF4-FFF2-40B4-BE49-F238E27FC236}">
                <a16:creationId xmlns:a16="http://schemas.microsoft.com/office/drawing/2014/main" id="{5A4F74CF-8817-FC34-8262-37769FE28B68}"/>
              </a:ext>
            </a:extLst>
          </p:cNvPr>
          <p:cNvSpPr/>
          <p:nvPr/>
        </p:nvSpPr>
        <p:spPr>
          <a:xfrm>
            <a:off x="574794" y="3777470"/>
            <a:ext cx="6421334" cy="1829422"/>
          </a:xfrm>
          <a:prstGeom prst="roundRect">
            <a:avLst/>
          </a:prstGeom>
          <a:noFill/>
          <a:ln w="28575">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a:extLst>
              <a:ext uri="{FF2B5EF4-FFF2-40B4-BE49-F238E27FC236}">
                <a16:creationId xmlns:a16="http://schemas.microsoft.com/office/drawing/2014/main" id="{3BC16BF2-9F2F-2868-25FF-E32273E0380E}"/>
              </a:ext>
            </a:extLst>
          </p:cNvPr>
          <p:cNvSpPr txBox="1"/>
          <p:nvPr/>
        </p:nvSpPr>
        <p:spPr>
          <a:xfrm>
            <a:off x="722447" y="4067595"/>
            <a:ext cx="3739433" cy="646331"/>
          </a:xfrm>
          <a:prstGeom prst="rect">
            <a:avLst/>
          </a:prstGeom>
          <a:noFill/>
        </p:spPr>
        <p:txBody>
          <a:bodyPr wrap="square" rtlCol="0">
            <a:spAutoFit/>
          </a:bodyPr>
          <a:lstStyle/>
          <a:p>
            <a:r>
              <a:rPr lang="en-US" dirty="0"/>
              <a:t>Decomposing query and passage encoding in the lower layers </a:t>
            </a:r>
          </a:p>
        </p:txBody>
      </p:sp>
      <p:sp>
        <p:nvSpPr>
          <p:cNvPr id="185" name="TextBox 184">
            <a:extLst>
              <a:ext uri="{FF2B5EF4-FFF2-40B4-BE49-F238E27FC236}">
                <a16:creationId xmlns:a16="http://schemas.microsoft.com/office/drawing/2014/main" id="{EDDB1C52-066C-A049-0DE4-68D12F4CBF18}"/>
              </a:ext>
            </a:extLst>
          </p:cNvPr>
          <p:cNvSpPr txBox="1"/>
          <p:nvPr/>
        </p:nvSpPr>
        <p:spPr>
          <a:xfrm>
            <a:off x="542592" y="4874771"/>
            <a:ext cx="3572843" cy="646331"/>
          </a:xfrm>
          <a:prstGeom prst="rect">
            <a:avLst/>
          </a:prstGeom>
          <a:noFill/>
        </p:spPr>
        <p:txBody>
          <a:bodyPr wrap="square" rtlCol="0">
            <a:spAutoFit/>
          </a:bodyPr>
          <a:lstStyle/>
          <a:p>
            <a:pPr algn="ctr"/>
            <a:r>
              <a:rPr lang="en-US" dirty="0" err="1"/>
              <a:t>DeFormer</a:t>
            </a:r>
            <a:r>
              <a:rPr lang="en-US" dirty="0"/>
              <a:t> </a:t>
            </a:r>
          </a:p>
          <a:p>
            <a:pPr algn="ctr"/>
            <a:r>
              <a:rPr lang="en-US" dirty="0"/>
              <a:t>(ACL 2020, Q. Cao et, al)</a:t>
            </a:r>
          </a:p>
        </p:txBody>
      </p:sp>
      <p:sp>
        <p:nvSpPr>
          <p:cNvPr id="3" name="Footer Placeholder 2">
            <a:extLst>
              <a:ext uri="{FF2B5EF4-FFF2-40B4-BE49-F238E27FC236}">
                <a16:creationId xmlns:a16="http://schemas.microsoft.com/office/drawing/2014/main" id="{434B2627-0082-E3EE-6DC8-24A9332E8D45}"/>
              </a:ext>
            </a:extLst>
          </p:cNvPr>
          <p:cNvSpPr>
            <a:spLocks noGrp="1"/>
          </p:cNvSpPr>
          <p:nvPr>
            <p:ph type="ftr" sz="quarter" idx="11"/>
          </p:nvPr>
        </p:nvSpPr>
        <p:spPr/>
        <p:txBody>
          <a:bodyPr/>
          <a:lstStyle/>
          <a:p>
            <a:r>
              <a:rPr lang="en-US"/>
              <a:t>BTR, ICLR2024</a:t>
            </a:r>
            <a:endParaRPr lang="en-US" dirty="0"/>
          </a:p>
        </p:txBody>
      </p:sp>
    </p:spTree>
    <p:extLst>
      <p:ext uri="{BB962C8B-B14F-4D97-AF65-F5344CB8AC3E}">
        <p14:creationId xmlns:p14="http://schemas.microsoft.com/office/powerpoint/2010/main" val="102789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blinds(horizontal)">
                                      <p:cBhvr>
                                        <p:cTn id="7" dur="500"/>
                                        <p:tgtEl>
                                          <p:spTgt spid="18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5"/>
                                        </p:tgtEl>
                                        <p:attrNameLst>
                                          <p:attrName>style.visibility</p:attrName>
                                        </p:attrNameLst>
                                      </p:cBhvr>
                                      <p:to>
                                        <p:strVal val="visible"/>
                                      </p:to>
                                    </p:set>
                                    <p:animEffect transition="in" filter="blinds(horizontal)">
                                      <p:cBhvr>
                                        <p:cTn id="10" dur="500"/>
                                        <p:tgtEl>
                                          <p:spTgt spid="18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3"/>
                                        </p:tgtEl>
                                        <p:attrNameLst>
                                          <p:attrName>style.visibility</p:attrName>
                                        </p:attrNameLst>
                                      </p:cBhvr>
                                      <p:to>
                                        <p:strVal val="visible"/>
                                      </p:to>
                                    </p:set>
                                    <p:animEffect transition="in" filter="blinds(horizontal)">
                                      <p:cBhvr>
                                        <p:cTn id="13" dur="500"/>
                                        <p:tgtEl>
                                          <p:spTgt spid="18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9"/>
                                        </p:tgtEl>
                                        <p:attrNameLst>
                                          <p:attrName>style.visibility</p:attrName>
                                        </p:attrNameLst>
                                      </p:cBhvr>
                                      <p:to>
                                        <p:strVal val="visible"/>
                                      </p:to>
                                    </p:set>
                                    <p:animEffect transition="in" filter="blinds(horizontal)">
                                      <p:cBhvr>
                                        <p:cTn id="18" dur="500"/>
                                        <p:tgtEl>
                                          <p:spTgt spid="7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blinds(horizontal)">
                                      <p:cBhvr>
                                        <p:cTn id="21" dur="500"/>
                                        <p:tgtEl>
                                          <p:spTgt spid="9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6"/>
                                        </p:tgtEl>
                                        <p:attrNameLst>
                                          <p:attrName>style.visibility</p:attrName>
                                        </p:attrNameLst>
                                      </p:cBhvr>
                                      <p:to>
                                        <p:strVal val="visible"/>
                                      </p:to>
                                    </p:set>
                                    <p:animEffect transition="in" filter="blinds(horizontal)">
                                      <p:cBhvr>
                                        <p:cTn id="26" dur="500"/>
                                        <p:tgtEl>
                                          <p:spTgt spid="96"/>
                                        </p:tgtEl>
                                      </p:cBhvr>
                                    </p:animEffect>
                                  </p:childTnLst>
                                </p:cTn>
                              </p:par>
                              <p:par>
                                <p:cTn id="27" presetID="3" presetClass="entr" presetSubtype="10" fill="hold" nodeType="withEffect">
                                  <p:stCondLst>
                                    <p:cond delay="0"/>
                                  </p:stCondLst>
                                  <p:childTnLst>
                                    <p:set>
                                      <p:cBhvr>
                                        <p:cTn id="28" dur="1" fill="hold">
                                          <p:stCondLst>
                                            <p:cond delay="0"/>
                                          </p:stCondLst>
                                        </p:cTn>
                                        <p:tgtEl>
                                          <p:spTgt spid="97"/>
                                        </p:tgtEl>
                                        <p:attrNameLst>
                                          <p:attrName>style.visibility</p:attrName>
                                        </p:attrNameLst>
                                      </p:cBhvr>
                                      <p:to>
                                        <p:strVal val="visible"/>
                                      </p:to>
                                    </p:set>
                                    <p:animEffect transition="in" filter="blinds(horizontal)">
                                      <p:cBhvr>
                                        <p:cTn id="29" dur="500"/>
                                        <p:tgtEl>
                                          <p:spTgt spid="97"/>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132"/>
                                        </p:tgtEl>
                                        <p:attrNameLst>
                                          <p:attrName>style.visibility</p:attrName>
                                        </p:attrNameLst>
                                      </p:cBhvr>
                                      <p:to>
                                        <p:strVal val="visible"/>
                                      </p:to>
                                    </p:set>
                                    <p:animEffect transition="in" filter="dissolve">
                                      <p:cBhvr>
                                        <p:cTn id="33" dur="500"/>
                                        <p:tgtEl>
                                          <p:spTgt spid="132"/>
                                        </p:tgtEl>
                                      </p:cBhvr>
                                    </p:animEffect>
                                  </p:childTnLst>
                                </p:cTn>
                              </p:par>
                              <p:par>
                                <p:cTn id="34" presetID="9" presetClass="entr" presetSubtype="0" fill="hold" nodeType="withEffect">
                                  <p:stCondLst>
                                    <p:cond delay="0"/>
                                  </p:stCondLst>
                                  <p:childTnLst>
                                    <p:set>
                                      <p:cBhvr>
                                        <p:cTn id="35" dur="1" fill="hold">
                                          <p:stCondLst>
                                            <p:cond delay="0"/>
                                          </p:stCondLst>
                                        </p:cTn>
                                        <p:tgtEl>
                                          <p:spTgt spid="137"/>
                                        </p:tgtEl>
                                        <p:attrNameLst>
                                          <p:attrName>style.visibility</p:attrName>
                                        </p:attrNameLst>
                                      </p:cBhvr>
                                      <p:to>
                                        <p:strVal val="visible"/>
                                      </p:to>
                                    </p:set>
                                    <p:animEffect transition="in" filter="dissolve">
                                      <p:cBhvr>
                                        <p:cTn id="36" dur="500"/>
                                        <p:tgtEl>
                                          <p:spTgt spid="137"/>
                                        </p:tgtEl>
                                      </p:cBhvr>
                                    </p:animEffect>
                                  </p:childTnLst>
                                </p:cTn>
                              </p:par>
                              <p:par>
                                <p:cTn id="37" presetID="9" presetClass="entr" presetSubtype="0" fill="hold" nodeType="with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dissolve">
                                      <p:cBhvr>
                                        <p:cTn id="39" dur="500"/>
                                        <p:tgtEl>
                                          <p:spTgt spid="129"/>
                                        </p:tgtEl>
                                      </p:cBhvr>
                                    </p:animEffect>
                                  </p:childTnLst>
                                </p:cTn>
                              </p:par>
                              <p:par>
                                <p:cTn id="40" presetID="9" presetClass="entr" presetSubtype="0" fill="hold" nodeType="withEffect">
                                  <p:stCondLst>
                                    <p:cond delay="0"/>
                                  </p:stCondLst>
                                  <p:childTnLst>
                                    <p:set>
                                      <p:cBhvr>
                                        <p:cTn id="41" dur="1" fill="hold">
                                          <p:stCondLst>
                                            <p:cond delay="0"/>
                                          </p:stCondLst>
                                        </p:cTn>
                                        <p:tgtEl>
                                          <p:spTgt spid="133"/>
                                        </p:tgtEl>
                                        <p:attrNameLst>
                                          <p:attrName>style.visibility</p:attrName>
                                        </p:attrNameLst>
                                      </p:cBhvr>
                                      <p:to>
                                        <p:strVal val="visible"/>
                                      </p:to>
                                    </p:set>
                                    <p:animEffect transition="in" filter="dissolve">
                                      <p:cBhvr>
                                        <p:cTn id="42" dur="500"/>
                                        <p:tgtEl>
                                          <p:spTgt spid="133"/>
                                        </p:tgtEl>
                                      </p:cBhvr>
                                    </p:animEffect>
                                  </p:childTnLst>
                                </p:cTn>
                              </p:par>
                            </p:childTnLst>
                          </p:cTn>
                        </p:par>
                        <p:par>
                          <p:cTn id="43" fill="hold">
                            <p:stCondLst>
                              <p:cond delay="1000"/>
                            </p:stCondLst>
                            <p:childTnLst>
                              <p:par>
                                <p:cTn id="44" presetID="9" presetClass="entr" presetSubtype="0" fill="hold" nodeType="afterEffect">
                                  <p:stCondLst>
                                    <p:cond delay="0"/>
                                  </p:stCondLst>
                                  <p:childTnLst>
                                    <p:set>
                                      <p:cBhvr>
                                        <p:cTn id="45" dur="1" fill="hold">
                                          <p:stCondLst>
                                            <p:cond delay="0"/>
                                          </p:stCondLst>
                                        </p:cTn>
                                        <p:tgtEl>
                                          <p:spTgt spid="131"/>
                                        </p:tgtEl>
                                        <p:attrNameLst>
                                          <p:attrName>style.visibility</p:attrName>
                                        </p:attrNameLst>
                                      </p:cBhvr>
                                      <p:to>
                                        <p:strVal val="visible"/>
                                      </p:to>
                                    </p:set>
                                    <p:animEffect transition="in" filter="dissolve">
                                      <p:cBhvr>
                                        <p:cTn id="46" dur="500"/>
                                        <p:tgtEl>
                                          <p:spTgt spid="13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dissolve">
                                      <p:cBhvr>
                                        <p:cTn id="49"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6" grpId="0" animBg="1"/>
      <p:bldP spid="98" grpId="0"/>
      <p:bldP spid="107" grpId="0"/>
      <p:bldP spid="132" grpId="0" animBg="1"/>
      <p:bldP spid="183" grpId="0" animBg="1"/>
      <p:bldP spid="184" grpId="0"/>
      <p:bldP spid="1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8E55-5326-42A1-C95A-C0C91FA54CF3}"/>
              </a:ext>
            </a:extLst>
          </p:cNvPr>
          <p:cNvSpPr>
            <a:spLocks noGrp="1"/>
          </p:cNvSpPr>
          <p:nvPr>
            <p:ph type="title"/>
          </p:nvPr>
        </p:nvSpPr>
        <p:spPr/>
        <p:txBody>
          <a:bodyPr>
            <a:normAutofit/>
          </a:bodyPr>
          <a:lstStyle/>
          <a:p>
            <a:r>
              <a:rPr lang="en-US" dirty="0"/>
              <a:t>Calibrated binarization</a:t>
            </a:r>
          </a:p>
        </p:txBody>
      </p:sp>
      <p:sp>
        <p:nvSpPr>
          <p:cNvPr id="4" name="Slide Number Placeholder 3">
            <a:extLst>
              <a:ext uri="{FF2B5EF4-FFF2-40B4-BE49-F238E27FC236}">
                <a16:creationId xmlns:a16="http://schemas.microsoft.com/office/drawing/2014/main" id="{E7C2ADAD-1D9E-44DB-BB5D-7A8C23E12EFF}"/>
              </a:ext>
            </a:extLst>
          </p:cNvPr>
          <p:cNvSpPr>
            <a:spLocks noGrp="1"/>
          </p:cNvSpPr>
          <p:nvPr>
            <p:ph type="sldNum" sz="quarter" idx="12"/>
          </p:nvPr>
        </p:nvSpPr>
        <p:spPr/>
        <p:txBody>
          <a:bodyPr/>
          <a:lstStyle/>
          <a:p>
            <a:fld id="{31956DAD-D1DD-664D-8094-2A95DFD5A69C}" type="slidenum">
              <a:rPr lang="en-US" smtClean="0"/>
              <a:t>6</a:t>
            </a:fld>
            <a:endParaRPr lang="en-US"/>
          </a:p>
        </p:txBody>
      </p:sp>
      <p:sp>
        <p:nvSpPr>
          <p:cNvPr id="79" name="Rounded Rectangle 78">
            <a:extLst>
              <a:ext uri="{FF2B5EF4-FFF2-40B4-BE49-F238E27FC236}">
                <a16:creationId xmlns:a16="http://schemas.microsoft.com/office/drawing/2014/main" id="{1E78EF88-8E25-4C58-14F8-2F3A3F7B744F}"/>
              </a:ext>
            </a:extLst>
          </p:cNvPr>
          <p:cNvSpPr/>
          <p:nvPr/>
        </p:nvSpPr>
        <p:spPr>
          <a:xfrm>
            <a:off x="2182674" y="4074108"/>
            <a:ext cx="1065561" cy="1653257"/>
          </a:xfrm>
          <a:prstGeom prst="roundRect">
            <a:avLst>
              <a:gd name="adj" fmla="val 3042"/>
            </a:avLst>
          </a:prstGeom>
          <a:noFill/>
          <a:ln w="19050">
            <a:solidFill>
              <a:schemeClr val="bg1">
                <a:lumMod val="50000"/>
              </a:schemeClr>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2">
                  <a:lumMod val="25000"/>
                </a:schemeClr>
              </a:solidFill>
            </a:endParaRPr>
          </a:p>
        </p:txBody>
      </p:sp>
      <p:sp>
        <p:nvSpPr>
          <p:cNvPr id="80" name="Google Shape;525;p12">
            <a:extLst>
              <a:ext uri="{FF2B5EF4-FFF2-40B4-BE49-F238E27FC236}">
                <a16:creationId xmlns:a16="http://schemas.microsoft.com/office/drawing/2014/main" id="{1354FFEA-DF6F-33F2-88C1-389C55B3978A}"/>
              </a:ext>
            </a:extLst>
          </p:cNvPr>
          <p:cNvSpPr/>
          <p:nvPr/>
        </p:nvSpPr>
        <p:spPr>
          <a:xfrm>
            <a:off x="1616660" y="5174250"/>
            <a:ext cx="525382" cy="488415"/>
          </a:xfrm>
          <a:prstGeom prst="roundRect">
            <a:avLst>
              <a:gd name="adj" fmla="val 16667"/>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sz="1600" dirty="0">
              <a:solidFill>
                <a:schemeClr val="accent1">
                  <a:lumMod val="75000"/>
                </a:schemeClr>
              </a:solidFill>
            </a:endParaRPr>
          </a:p>
        </p:txBody>
      </p:sp>
      <p:sp>
        <p:nvSpPr>
          <p:cNvPr id="81" name="Rounded Rectangle 80">
            <a:extLst>
              <a:ext uri="{FF2B5EF4-FFF2-40B4-BE49-F238E27FC236}">
                <a16:creationId xmlns:a16="http://schemas.microsoft.com/office/drawing/2014/main" id="{E9787303-1829-57F5-649A-604D94F884C4}"/>
              </a:ext>
            </a:extLst>
          </p:cNvPr>
          <p:cNvSpPr/>
          <p:nvPr/>
        </p:nvSpPr>
        <p:spPr>
          <a:xfrm>
            <a:off x="1553599" y="2053546"/>
            <a:ext cx="2524181" cy="3741140"/>
          </a:xfrm>
          <a:prstGeom prst="roundRect">
            <a:avLst>
              <a:gd name="adj" fmla="val 7925"/>
            </a:avLst>
          </a:prstGeom>
          <a:noFill/>
          <a:ln w="38100">
            <a:solidFill>
              <a:schemeClr val="accent1">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Helvetica" pitchFamily="2" charset="0"/>
            </a:endParaRPr>
          </a:p>
        </p:txBody>
      </p:sp>
      <p:sp>
        <p:nvSpPr>
          <p:cNvPr id="82" name="Google Shape;525;p12">
            <a:extLst>
              <a:ext uri="{FF2B5EF4-FFF2-40B4-BE49-F238E27FC236}">
                <a16:creationId xmlns:a16="http://schemas.microsoft.com/office/drawing/2014/main" id="{D1F9DFF6-7F9B-E7E1-54E5-FCAF0737E9C4}"/>
              </a:ext>
            </a:extLst>
          </p:cNvPr>
          <p:cNvSpPr/>
          <p:nvPr/>
        </p:nvSpPr>
        <p:spPr>
          <a:xfrm>
            <a:off x="2224390" y="5174250"/>
            <a:ext cx="934012" cy="488415"/>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1">
                  <a:lumMod val="75000"/>
                </a:schemeClr>
              </a:solidFill>
            </a:endParaRPr>
          </a:p>
        </p:txBody>
      </p:sp>
      <p:sp>
        <p:nvSpPr>
          <p:cNvPr id="83" name="Google Shape;525;p12">
            <a:extLst>
              <a:ext uri="{FF2B5EF4-FFF2-40B4-BE49-F238E27FC236}">
                <a16:creationId xmlns:a16="http://schemas.microsoft.com/office/drawing/2014/main" id="{6912A8F7-08C3-FE6F-BB35-D6823239A4DF}"/>
              </a:ext>
            </a:extLst>
          </p:cNvPr>
          <p:cNvSpPr/>
          <p:nvPr/>
        </p:nvSpPr>
        <p:spPr>
          <a:xfrm>
            <a:off x="2223135" y="4378579"/>
            <a:ext cx="934012" cy="488415"/>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1">
                  <a:lumMod val="75000"/>
                </a:schemeClr>
              </a:solidFill>
            </a:endParaRPr>
          </a:p>
        </p:txBody>
      </p:sp>
      <p:sp>
        <p:nvSpPr>
          <p:cNvPr id="84" name="Google Shape;525;p12">
            <a:extLst>
              <a:ext uri="{FF2B5EF4-FFF2-40B4-BE49-F238E27FC236}">
                <a16:creationId xmlns:a16="http://schemas.microsoft.com/office/drawing/2014/main" id="{62B67CA1-5161-71FA-4FF1-417706F1745B}"/>
              </a:ext>
            </a:extLst>
          </p:cNvPr>
          <p:cNvSpPr/>
          <p:nvPr/>
        </p:nvSpPr>
        <p:spPr>
          <a:xfrm>
            <a:off x="1619350" y="4378579"/>
            <a:ext cx="525382" cy="488415"/>
          </a:xfrm>
          <a:prstGeom prst="roundRect">
            <a:avLst>
              <a:gd name="adj" fmla="val 16667"/>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1">
                  <a:lumMod val="75000"/>
                </a:schemeClr>
              </a:solidFill>
            </a:endParaRPr>
          </a:p>
        </p:txBody>
      </p:sp>
      <p:sp>
        <p:nvSpPr>
          <p:cNvPr id="91" name="Google Shape;452;p12">
            <a:extLst>
              <a:ext uri="{FF2B5EF4-FFF2-40B4-BE49-F238E27FC236}">
                <a16:creationId xmlns:a16="http://schemas.microsoft.com/office/drawing/2014/main" id="{D9AB4826-106A-D9A6-C75D-E5BC1456756C}"/>
              </a:ext>
            </a:extLst>
          </p:cNvPr>
          <p:cNvSpPr/>
          <p:nvPr/>
        </p:nvSpPr>
        <p:spPr>
          <a:xfrm>
            <a:off x="1463598" y="6018940"/>
            <a:ext cx="851528" cy="458286"/>
          </a:xfrm>
          <a:prstGeom prst="roundRect">
            <a:avLst>
              <a:gd name="adj" fmla="val 16667"/>
            </a:avLst>
          </a:prstGeom>
          <a:noFill/>
          <a:ln w="9525" cap="flat" cmpd="sng">
            <a:noFill/>
            <a:prstDash val="solid"/>
            <a:round/>
            <a:headEnd type="none" w="sm" len="sm"/>
            <a:tailEnd type="none" w="sm" len="sm"/>
          </a:ln>
        </p:spPr>
        <p:txBody>
          <a:bodyPr spcFirstLastPara="1" wrap="square" lIns="102853" tIns="102853" rIns="102853" bIns="102853" anchor="ctr" anchorCtr="0">
            <a:noAutofit/>
          </a:bodyPr>
          <a:lstStyle/>
          <a:p>
            <a:pPr algn="ctr"/>
            <a:r>
              <a:rPr lang="en-US" sz="1400" dirty="0">
                <a:ea typeface="Calibri"/>
                <a:cs typeface="Segoe UI" panose="020B0502040204020203" pitchFamily="34" charset="0"/>
                <a:sym typeface="Calibri"/>
              </a:rPr>
              <a:t>Query</a:t>
            </a:r>
            <a:endParaRPr sz="1400" dirty="0">
              <a:ea typeface="Calibri"/>
              <a:cs typeface="Segoe UI" panose="020B0502040204020203" pitchFamily="34" charset="0"/>
              <a:sym typeface="Calibri"/>
            </a:endParaRPr>
          </a:p>
        </p:txBody>
      </p:sp>
      <p:sp>
        <p:nvSpPr>
          <p:cNvPr id="92" name="Google Shape;454;p12">
            <a:extLst>
              <a:ext uri="{FF2B5EF4-FFF2-40B4-BE49-F238E27FC236}">
                <a16:creationId xmlns:a16="http://schemas.microsoft.com/office/drawing/2014/main" id="{F8403E60-B256-75EA-B282-4E9601E1F8F6}"/>
              </a:ext>
            </a:extLst>
          </p:cNvPr>
          <p:cNvSpPr/>
          <p:nvPr/>
        </p:nvSpPr>
        <p:spPr>
          <a:xfrm>
            <a:off x="2159368" y="6067159"/>
            <a:ext cx="1270758" cy="356104"/>
          </a:xfrm>
          <a:prstGeom prst="roundRect">
            <a:avLst>
              <a:gd name="adj" fmla="val 16667"/>
            </a:avLst>
          </a:prstGeom>
          <a:noFill/>
          <a:ln w="9525" cap="flat" cmpd="sng">
            <a:noFill/>
            <a:prstDash val="solid"/>
            <a:round/>
            <a:headEnd type="none" w="sm" len="sm"/>
            <a:tailEnd type="none" w="sm" len="sm"/>
          </a:ln>
        </p:spPr>
        <p:txBody>
          <a:bodyPr spcFirstLastPara="1" wrap="square" lIns="102853" tIns="102853" rIns="102853" bIns="102853" anchor="ctr" anchorCtr="0">
            <a:noAutofit/>
          </a:bodyPr>
          <a:lstStyle/>
          <a:p>
            <a:pPr algn="ctr"/>
            <a:r>
              <a:rPr lang="en-US" sz="1400" dirty="0">
                <a:ea typeface="Calibri"/>
                <a:cs typeface="Segoe UI" panose="020B0502040204020203" pitchFamily="34" charset="0"/>
                <a:sym typeface="Calibri"/>
              </a:rPr>
              <a:t>Passages</a:t>
            </a:r>
            <a:endParaRPr sz="1400" dirty="0">
              <a:ea typeface="Calibri"/>
              <a:cs typeface="Segoe UI" panose="020B0502040204020203" pitchFamily="34" charset="0"/>
              <a:sym typeface="Calibri"/>
            </a:endParaRPr>
          </a:p>
        </p:txBody>
      </p:sp>
      <p:sp>
        <p:nvSpPr>
          <p:cNvPr id="93" name="Google Shape;453;p12">
            <a:extLst>
              <a:ext uri="{FF2B5EF4-FFF2-40B4-BE49-F238E27FC236}">
                <a16:creationId xmlns:a16="http://schemas.microsoft.com/office/drawing/2014/main" id="{E9A91321-08F7-DD6A-F03D-0B2D3D7AB7BD}"/>
              </a:ext>
            </a:extLst>
          </p:cNvPr>
          <p:cNvSpPr/>
          <p:nvPr/>
        </p:nvSpPr>
        <p:spPr>
          <a:xfrm rot="16200000">
            <a:off x="1776932" y="5894883"/>
            <a:ext cx="183201" cy="105145"/>
          </a:xfrm>
          <a:prstGeom prst="rightArrow">
            <a:avLst>
              <a:gd name="adj1" fmla="val 50000"/>
              <a:gd name="adj2" fmla="val 50000"/>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94" name="Google Shape;455;p12">
            <a:extLst>
              <a:ext uri="{FF2B5EF4-FFF2-40B4-BE49-F238E27FC236}">
                <a16:creationId xmlns:a16="http://schemas.microsoft.com/office/drawing/2014/main" id="{EBE90120-337C-7FEC-6898-A417A46640E7}"/>
              </a:ext>
            </a:extLst>
          </p:cNvPr>
          <p:cNvSpPr/>
          <p:nvPr/>
        </p:nvSpPr>
        <p:spPr>
          <a:xfrm rot="16200000">
            <a:off x="2542411" y="5890160"/>
            <a:ext cx="183201" cy="107515"/>
          </a:xfrm>
          <a:prstGeom prst="rightArrow">
            <a:avLst>
              <a:gd name="adj1" fmla="val 50000"/>
              <a:gd name="adj2" fmla="val 50000"/>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95" name="TextBox 94">
            <a:extLst>
              <a:ext uri="{FF2B5EF4-FFF2-40B4-BE49-F238E27FC236}">
                <a16:creationId xmlns:a16="http://schemas.microsoft.com/office/drawing/2014/main" id="{9FD11329-3C97-707A-0450-E32D5D14DD16}"/>
              </a:ext>
            </a:extLst>
          </p:cNvPr>
          <p:cNvSpPr txBox="1"/>
          <p:nvPr/>
        </p:nvSpPr>
        <p:spPr>
          <a:xfrm>
            <a:off x="3042491" y="2073536"/>
            <a:ext cx="1232121" cy="338554"/>
          </a:xfrm>
          <a:prstGeom prst="rect">
            <a:avLst/>
          </a:prstGeom>
          <a:noFill/>
        </p:spPr>
        <p:txBody>
          <a:bodyPr wrap="square" rtlCol="0">
            <a:spAutoFit/>
          </a:bodyPr>
          <a:lstStyle/>
          <a:p>
            <a:r>
              <a:rPr lang="en-US" sz="1600" dirty="0">
                <a:solidFill>
                  <a:schemeClr val="accent1"/>
                </a:solidFill>
              </a:rPr>
              <a:t>Encoder</a:t>
            </a:r>
          </a:p>
        </p:txBody>
      </p:sp>
      <p:sp>
        <p:nvSpPr>
          <p:cNvPr id="96" name="Rounded Rectangle 95">
            <a:extLst>
              <a:ext uri="{FF2B5EF4-FFF2-40B4-BE49-F238E27FC236}">
                <a16:creationId xmlns:a16="http://schemas.microsoft.com/office/drawing/2014/main" id="{9E19AED2-7A48-1581-CC88-3C41EBC43A89}"/>
              </a:ext>
            </a:extLst>
          </p:cNvPr>
          <p:cNvSpPr/>
          <p:nvPr/>
        </p:nvSpPr>
        <p:spPr>
          <a:xfrm>
            <a:off x="2138027" y="4078241"/>
            <a:ext cx="1232121" cy="259721"/>
          </a:xfrm>
          <a:prstGeom prst="roundRect">
            <a:avLst/>
          </a:prstGeom>
          <a:solidFill>
            <a:schemeClr val="accent6">
              <a:lumMod val="75000"/>
              <a:alpha val="70196"/>
            </a:schemeClr>
          </a:solidFill>
          <a:ln w="28575">
            <a:solidFill>
              <a:schemeClr val="accent6"/>
            </a:solidFill>
            <a:prstDash val="dash"/>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Binarization</a:t>
            </a:r>
          </a:p>
        </p:txBody>
      </p:sp>
      <p:grpSp>
        <p:nvGrpSpPr>
          <p:cNvPr id="97" name="Group 96">
            <a:extLst>
              <a:ext uri="{FF2B5EF4-FFF2-40B4-BE49-F238E27FC236}">
                <a16:creationId xmlns:a16="http://schemas.microsoft.com/office/drawing/2014/main" id="{330F0A4B-6219-F46B-C2B2-E683F532F0DE}"/>
              </a:ext>
            </a:extLst>
          </p:cNvPr>
          <p:cNvGrpSpPr/>
          <p:nvPr/>
        </p:nvGrpSpPr>
        <p:grpSpPr>
          <a:xfrm>
            <a:off x="2073890" y="3884259"/>
            <a:ext cx="1148029" cy="181231"/>
            <a:chOff x="5973389" y="11128119"/>
            <a:chExt cx="1798278" cy="271438"/>
          </a:xfrm>
        </p:grpSpPr>
        <p:sp>
          <p:nvSpPr>
            <p:cNvPr id="152" name="TextBox 151">
              <a:extLst>
                <a:ext uri="{FF2B5EF4-FFF2-40B4-BE49-F238E27FC236}">
                  <a16:creationId xmlns:a16="http://schemas.microsoft.com/office/drawing/2014/main" id="{36A1B97A-147B-D732-6213-F2D03EA928F3}"/>
                </a:ext>
              </a:extLst>
            </p:cNvPr>
            <p:cNvSpPr txBox="1"/>
            <p:nvPr/>
          </p:nvSpPr>
          <p:spPr>
            <a:xfrm>
              <a:off x="5973389" y="11129444"/>
              <a:ext cx="418705" cy="261610"/>
            </a:xfrm>
            <a:prstGeom prst="rect">
              <a:avLst/>
            </a:prstGeom>
            <a:noFill/>
          </p:spPr>
          <p:txBody>
            <a:bodyPr wrap="none" rtlCol="0">
              <a:spAutoFit/>
            </a:bodyPr>
            <a:lstStyle/>
            <a:p>
              <a:r>
                <a:rPr lang="en-US" sz="1100" dirty="0">
                  <a:cs typeface="Segoe UI" panose="020B0502040204020203" pitchFamily="34" charset="0"/>
                </a:rPr>
                <a:t>010</a:t>
              </a:r>
            </a:p>
          </p:txBody>
        </p:sp>
        <p:sp>
          <p:nvSpPr>
            <p:cNvPr id="153" name="TextBox 152">
              <a:extLst>
                <a:ext uri="{FF2B5EF4-FFF2-40B4-BE49-F238E27FC236}">
                  <a16:creationId xmlns:a16="http://schemas.microsoft.com/office/drawing/2014/main" id="{10BD549F-B054-6308-1A9A-D3C79024F307}"/>
                </a:ext>
              </a:extLst>
            </p:cNvPr>
            <p:cNvSpPr txBox="1"/>
            <p:nvPr/>
          </p:nvSpPr>
          <p:spPr>
            <a:xfrm>
              <a:off x="6322104" y="11133350"/>
              <a:ext cx="393056" cy="261610"/>
            </a:xfrm>
            <a:prstGeom prst="rect">
              <a:avLst/>
            </a:prstGeom>
            <a:noFill/>
          </p:spPr>
          <p:txBody>
            <a:bodyPr wrap="none" rtlCol="0">
              <a:spAutoFit/>
            </a:bodyPr>
            <a:lstStyle/>
            <a:p>
              <a:r>
                <a:rPr lang="en-US" sz="1100" dirty="0">
                  <a:cs typeface="Segoe UI" panose="020B0502040204020203" pitchFamily="34" charset="0"/>
                </a:rPr>
                <a:t>101</a:t>
              </a:r>
            </a:p>
          </p:txBody>
        </p:sp>
        <p:sp>
          <p:nvSpPr>
            <p:cNvPr id="154" name="TextBox 153">
              <a:extLst>
                <a:ext uri="{FF2B5EF4-FFF2-40B4-BE49-F238E27FC236}">
                  <a16:creationId xmlns:a16="http://schemas.microsoft.com/office/drawing/2014/main" id="{703D7339-92CF-114E-1171-CD0F0EE77FA4}"/>
                </a:ext>
              </a:extLst>
            </p:cNvPr>
            <p:cNvSpPr txBox="1"/>
            <p:nvPr/>
          </p:nvSpPr>
          <p:spPr>
            <a:xfrm>
              <a:off x="6657950" y="11137947"/>
              <a:ext cx="393056" cy="261610"/>
            </a:xfrm>
            <a:prstGeom prst="rect">
              <a:avLst/>
            </a:prstGeom>
            <a:noFill/>
          </p:spPr>
          <p:txBody>
            <a:bodyPr wrap="none" rtlCol="0">
              <a:spAutoFit/>
            </a:bodyPr>
            <a:lstStyle/>
            <a:p>
              <a:r>
                <a:rPr lang="en-US" sz="1100" dirty="0">
                  <a:cs typeface="Segoe UI" panose="020B0502040204020203" pitchFamily="34" charset="0"/>
                </a:rPr>
                <a:t>110</a:t>
              </a:r>
            </a:p>
          </p:txBody>
        </p:sp>
        <p:sp>
          <p:nvSpPr>
            <p:cNvPr id="155" name="TextBox 154">
              <a:extLst>
                <a:ext uri="{FF2B5EF4-FFF2-40B4-BE49-F238E27FC236}">
                  <a16:creationId xmlns:a16="http://schemas.microsoft.com/office/drawing/2014/main" id="{07B9BE38-5429-B39D-6DA8-F1D7312175B1}"/>
                </a:ext>
              </a:extLst>
            </p:cNvPr>
            <p:cNvSpPr txBox="1"/>
            <p:nvPr/>
          </p:nvSpPr>
          <p:spPr>
            <a:xfrm>
              <a:off x="6973751" y="11128119"/>
              <a:ext cx="418705" cy="261610"/>
            </a:xfrm>
            <a:prstGeom prst="rect">
              <a:avLst/>
            </a:prstGeom>
            <a:noFill/>
          </p:spPr>
          <p:txBody>
            <a:bodyPr wrap="none" rtlCol="0">
              <a:spAutoFit/>
            </a:bodyPr>
            <a:lstStyle/>
            <a:p>
              <a:r>
                <a:rPr lang="en-US" sz="1100" dirty="0">
                  <a:cs typeface="Segoe UI" panose="020B0502040204020203" pitchFamily="34" charset="0"/>
                </a:rPr>
                <a:t>100</a:t>
              </a:r>
            </a:p>
          </p:txBody>
        </p:sp>
        <p:sp>
          <p:nvSpPr>
            <p:cNvPr id="156" name="TextBox 155">
              <a:extLst>
                <a:ext uri="{FF2B5EF4-FFF2-40B4-BE49-F238E27FC236}">
                  <a16:creationId xmlns:a16="http://schemas.microsoft.com/office/drawing/2014/main" id="{31CDE738-2A50-C060-917B-3B82D1E29240}"/>
                </a:ext>
              </a:extLst>
            </p:cNvPr>
            <p:cNvSpPr txBox="1"/>
            <p:nvPr/>
          </p:nvSpPr>
          <p:spPr>
            <a:xfrm>
              <a:off x="7352962" y="11136349"/>
              <a:ext cx="418705" cy="261610"/>
            </a:xfrm>
            <a:prstGeom prst="rect">
              <a:avLst/>
            </a:prstGeom>
            <a:noFill/>
          </p:spPr>
          <p:txBody>
            <a:bodyPr wrap="none" rtlCol="0">
              <a:spAutoFit/>
            </a:bodyPr>
            <a:lstStyle/>
            <a:p>
              <a:r>
                <a:rPr lang="en-US" sz="1100" dirty="0">
                  <a:cs typeface="Segoe UI" panose="020B0502040204020203" pitchFamily="34" charset="0"/>
                </a:rPr>
                <a:t>001</a:t>
              </a:r>
            </a:p>
          </p:txBody>
        </p:sp>
      </p:grpSp>
      <p:grpSp>
        <p:nvGrpSpPr>
          <p:cNvPr id="100" name="Google Shape;547;p12">
            <a:extLst>
              <a:ext uri="{FF2B5EF4-FFF2-40B4-BE49-F238E27FC236}">
                <a16:creationId xmlns:a16="http://schemas.microsoft.com/office/drawing/2014/main" id="{CBEDB3E2-28D7-F369-E07C-EF33291ADDA8}"/>
              </a:ext>
            </a:extLst>
          </p:cNvPr>
          <p:cNvGrpSpPr/>
          <p:nvPr/>
        </p:nvGrpSpPr>
        <p:grpSpPr>
          <a:xfrm>
            <a:off x="2315126" y="3015914"/>
            <a:ext cx="39429" cy="198447"/>
            <a:chOff x="3701725" y="2185416"/>
            <a:chExt cx="54900" cy="237780"/>
          </a:xfrm>
          <a:solidFill>
            <a:schemeClr val="accent1">
              <a:lumMod val="20000"/>
              <a:lumOff val="80000"/>
            </a:schemeClr>
          </a:solidFill>
        </p:grpSpPr>
        <p:sp>
          <p:nvSpPr>
            <p:cNvPr id="146" name="Google Shape;548;p12">
              <a:extLst>
                <a:ext uri="{FF2B5EF4-FFF2-40B4-BE49-F238E27FC236}">
                  <a16:creationId xmlns:a16="http://schemas.microsoft.com/office/drawing/2014/main" id="{D4F16106-9908-851C-0166-64AC0E2251DA}"/>
                </a:ext>
              </a:extLst>
            </p:cNvPr>
            <p:cNvSpPr/>
            <p:nvPr/>
          </p:nvSpPr>
          <p:spPr>
            <a:xfrm>
              <a:off x="3701725" y="218541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147" name="Google Shape;549;p12">
              <a:extLst>
                <a:ext uri="{FF2B5EF4-FFF2-40B4-BE49-F238E27FC236}">
                  <a16:creationId xmlns:a16="http://schemas.microsoft.com/office/drawing/2014/main" id="{D7773984-677D-8FD9-6094-93089DE062A3}"/>
                </a:ext>
              </a:extLst>
            </p:cNvPr>
            <p:cNvSpPr/>
            <p:nvPr/>
          </p:nvSpPr>
          <p:spPr>
            <a:xfrm>
              <a:off x="3701725" y="227685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148" name="Google Shape;550;p12">
              <a:extLst>
                <a:ext uri="{FF2B5EF4-FFF2-40B4-BE49-F238E27FC236}">
                  <a16:creationId xmlns:a16="http://schemas.microsoft.com/office/drawing/2014/main" id="{38C29E43-336C-E117-0C00-A164F27570AA}"/>
                </a:ext>
              </a:extLst>
            </p:cNvPr>
            <p:cNvSpPr/>
            <p:nvPr/>
          </p:nvSpPr>
          <p:spPr>
            <a:xfrm>
              <a:off x="3701725" y="236829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grpSp>
      <p:grpSp>
        <p:nvGrpSpPr>
          <p:cNvPr id="101" name="Google Shape;547;p12">
            <a:extLst>
              <a:ext uri="{FF2B5EF4-FFF2-40B4-BE49-F238E27FC236}">
                <a16:creationId xmlns:a16="http://schemas.microsoft.com/office/drawing/2014/main" id="{18E0C62F-0B9F-1253-B134-62DBF182B9FE}"/>
              </a:ext>
            </a:extLst>
          </p:cNvPr>
          <p:cNvGrpSpPr/>
          <p:nvPr/>
        </p:nvGrpSpPr>
        <p:grpSpPr>
          <a:xfrm>
            <a:off x="1848421" y="4936107"/>
            <a:ext cx="39429" cy="198447"/>
            <a:chOff x="3701725" y="2185416"/>
            <a:chExt cx="54900" cy="237780"/>
          </a:xfrm>
          <a:solidFill>
            <a:schemeClr val="accent1">
              <a:lumMod val="20000"/>
              <a:lumOff val="80000"/>
            </a:schemeClr>
          </a:solidFill>
        </p:grpSpPr>
        <p:sp>
          <p:nvSpPr>
            <p:cNvPr id="143" name="Google Shape;548;p12">
              <a:extLst>
                <a:ext uri="{FF2B5EF4-FFF2-40B4-BE49-F238E27FC236}">
                  <a16:creationId xmlns:a16="http://schemas.microsoft.com/office/drawing/2014/main" id="{2F6B1C9B-F235-F8F9-03D6-D07F99002207}"/>
                </a:ext>
              </a:extLst>
            </p:cNvPr>
            <p:cNvSpPr/>
            <p:nvPr/>
          </p:nvSpPr>
          <p:spPr>
            <a:xfrm>
              <a:off x="3701725" y="218541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144" name="Google Shape;549;p12">
              <a:extLst>
                <a:ext uri="{FF2B5EF4-FFF2-40B4-BE49-F238E27FC236}">
                  <a16:creationId xmlns:a16="http://schemas.microsoft.com/office/drawing/2014/main" id="{7E39CAC3-5DA4-5AB0-727E-D84EF82AB278}"/>
                </a:ext>
              </a:extLst>
            </p:cNvPr>
            <p:cNvSpPr/>
            <p:nvPr/>
          </p:nvSpPr>
          <p:spPr>
            <a:xfrm>
              <a:off x="3701725" y="227685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145" name="Google Shape;550;p12">
              <a:extLst>
                <a:ext uri="{FF2B5EF4-FFF2-40B4-BE49-F238E27FC236}">
                  <a16:creationId xmlns:a16="http://schemas.microsoft.com/office/drawing/2014/main" id="{A14630B5-8B74-95FE-3A57-B1F5CA4B57C3}"/>
                </a:ext>
              </a:extLst>
            </p:cNvPr>
            <p:cNvSpPr/>
            <p:nvPr/>
          </p:nvSpPr>
          <p:spPr>
            <a:xfrm>
              <a:off x="3701725" y="236829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grpSp>
      <p:grpSp>
        <p:nvGrpSpPr>
          <p:cNvPr id="102" name="Google Shape;547;p12">
            <a:extLst>
              <a:ext uri="{FF2B5EF4-FFF2-40B4-BE49-F238E27FC236}">
                <a16:creationId xmlns:a16="http://schemas.microsoft.com/office/drawing/2014/main" id="{31B1D5C4-61FB-E34B-9C54-165E742837F8}"/>
              </a:ext>
            </a:extLst>
          </p:cNvPr>
          <p:cNvGrpSpPr/>
          <p:nvPr/>
        </p:nvGrpSpPr>
        <p:grpSpPr>
          <a:xfrm>
            <a:off x="2651011" y="4936527"/>
            <a:ext cx="39429" cy="198447"/>
            <a:chOff x="3701725" y="2185416"/>
            <a:chExt cx="54900" cy="237780"/>
          </a:xfrm>
          <a:solidFill>
            <a:schemeClr val="accent1">
              <a:lumMod val="20000"/>
              <a:lumOff val="80000"/>
            </a:schemeClr>
          </a:solidFill>
        </p:grpSpPr>
        <p:sp>
          <p:nvSpPr>
            <p:cNvPr id="140" name="Google Shape;548;p12">
              <a:extLst>
                <a:ext uri="{FF2B5EF4-FFF2-40B4-BE49-F238E27FC236}">
                  <a16:creationId xmlns:a16="http://schemas.microsoft.com/office/drawing/2014/main" id="{7F3F6C5B-CA67-4CF8-7ED8-562E36F35661}"/>
                </a:ext>
              </a:extLst>
            </p:cNvPr>
            <p:cNvSpPr/>
            <p:nvPr/>
          </p:nvSpPr>
          <p:spPr>
            <a:xfrm>
              <a:off x="3701725" y="218541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141" name="Google Shape;549;p12">
              <a:extLst>
                <a:ext uri="{FF2B5EF4-FFF2-40B4-BE49-F238E27FC236}">
                  <a16:creationId xmlns:a16="http://schemas.microsoft.com/office/drawing/2014/main" id="{FA81C9C8-D495-7A20-176B-BFB9B3DC030C}"/>
                </a:ext>
              </a:extLst>
            </p:cNvPr>
            <p:cNvSpPr/>
            <p:nvPr/>
          </p:nvSpPr>
          <p:spPr>
            <a:xfrm>
              <a:off x="3701725" y="227685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142" name="Google Shape;550;p12">
              <a:extLst>
                <a:ext uri="{FF2B5EF4-FFF2-40B4-BE49-F238E27FC236}">
                  <a16:creationId xmlns:a16="http://schemas.microsoft.com/office/drawing/2014/main" id="{CD3D087B-27BA-572C-32CF-BB5445114625}"/>
                </a:ext>
              </a:extLst>
            </p:cNvPr>
            <p:cNvSpPr/>
            <p:nvPr/>
          </p:nvSpPr>
          <p:spPr>
            <a:xfrm>
              <a:off x="3701725" y="236829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grpSp>
      <p:sp>
        <p:nvSpPr>
          <p:cNvPr id="103" name="Google Shape;470;p12">
            <a:extLst>
              <a:ext uri="{FF2B5EF4-FFF2-40B4-BE49-F238E27FC236}">
                <a16:creationId xmlns:a16="http://schemas.microsoft.com/office/drawing/2014/main" id="{5DF555B9-69D3-CEA7-0963-DC88497365DF}"/>
              </a:ext>
            </a:extLst>
          </p:cNvPr>
          <p:cNvSpPr txBox="1"/>
          <p:nvPr/>
        </p:nvSpPr>
        <p:spPr>
          <a:xfrm>
            <a:off x="859534" y="4313666"/>
            <a:ext cx="800590" cy="366311"/>
          </a:xfrm>
          <a:prstGeom prst="rect">
            <a:avLst/>
          </a:prstGeom>
          <a:noFill/>
          <a:ln>
            <a:noFill/>
          </a:ln>
        </p:spPr>
        <p:txBody>
          <a:bodyPr spcFirstLastPara="1" wrap="square" lIns="102853" tIns="102853" rIns="102853" bIns="102853" anchor="ctr" anchorCtr="0">
            <a:noAutofit/>
          </a:bodyPr>
          <a:lstStyle/>
          <a:p>
            <a:r>
              <a:rPr lang="en-US" sz="1600" dirty="0">
                <a:solidFill>
                  <a:schemeClr val="accent1">
                    <a:lumMod val="75000"/>
                  </a:schemeClr>
                </a:solidFill>
                <a:ea typeface="Calibri"/>
                <a:cs typeface="Segoe UI" panose="020B0502040204020203" pitchFamily="34" charset="0"/>
                <a:sym typeface="Calibri"/>
              </a:rPr>
              <a:t>Layer k</a:t>
            </a:r>
            <a:endParaRPr sz="1600" dirty="0">
              <a:solidFill>
                <a:schemeClr val="accent1">
                  <a:lumMod val="75000"/>
                </a:schemeClr>
              </a:solidFill>
              <a:ea typeface="Calibri"/>
              <a:cs typeface="Segoe UI" panose="020B0502040204020203" pitchFamily="34" charset="0"/>
              <a:sym typeface="Calibri"/>
            </a:endParaRPr>
          </a:p>
        </p:txBody>
      </p:sp>
      <p:sp>
        <p:nvSpPr>
          <p:cNvPr id="104" name="Google Shape;471;p12">
            <a:extLst>
              <a:ext uri="{FF2B5EF4-FFF2-40B4-BE49-F238E27FC236}">
                <a16:creationId xmlns:a16="http://schemas.microsoft.com/office/drawing/2014/main" id="{73DA11C4-008C-741D-0DA7-D626763DDD36}"/>
              </a:ext>
            </a:extLst>
          </p:cNvPr>
          <p:cNvSpPr txBox="1"/>
          <p:nvPr/>
        </p:nvSpPr>
        <p:spPr>
          <a:xfrm>
            <a:off x="867834" y="2471483"/>
            <a:ext cx="719076" cy="366311"/>
          </a:xfrm>
          <a:prstGeom prst="rect">
            <a:avLst/>
          </a:prstGeom>
          <a:noFill/>
          <a:ln>
            <a:noFill/>
          </a:ln>
        </p:spPr>
        <p:txBody>
          <a:bodyPr spcFirstLastPara="1" wrap="square" lIns="102853" tIns="102853" rIns="102853" bIns="102853" anchor="ctr" anchorCtr="0">
            <a:noAutofit/>
          </a:bodyPr>
          <a:lstStyle/>
          <a:p>
            <a:r>
              <a:rPr lang="en-US" sz="1600" dirty="0">
                <a:solidFill>
                  <a:schemeClr val="accent1">
                    <a:lumMod val="75000"/>
                  </a:schemeClr>
                </a:solidFill>
                <a:ea typeface="Calibri"/>
                <a:cs typeface="Segoe UI" panose="020B0502040204020203" pitchFamily="34" charset="0"/>
                <a:sym typeface="Calibri"/>
              </a:rPr>
              <a:t>Layer n</a:t>
            </a:r>
            <a:endParaRPr sz="1600" dirty="0">
              <a:solidFill>
                <a:schemeClr val="accent1">
                  <a:lumMod val="75000"/>
                </a:schemeClr>
              </a:solidFill>
              <a:ea typeface="Calibri"/>
              <a:cs typeface="Segoe UI" panose="020B0502040204020203" pitchFamily="34" charset="0"/>
              <a:sym typeface="Calibri"/>
            </a:endParaRPr>
          </a:p>
        </p:txBody>
      </p:sp>
      <p:sp>
        <p:nvSpPr>
          <p:cNvPr id="105" name="Google Shape;472;p12">
            <a:extLst>
              <a:ext uri="{FF2B5EF4-FFF2-40B4-BE49-F238E27FC236}">
                <a16:creationId xmlns:a16="http://schemas.microsoft.com/office/drawing/2014/main" id="{D2CEE2B8-C51B-C7F6-FB50-8A3EA4565029}"/>
              </a:ext>
            </a:extLst>
          </p:cNvPr>
          <p:cNvSpPr txBox="1"/>
          <p:nvPr/>
        </p:nvSpPr>
        <p:spPr>
          <a:xfrm>
            <a:off x="856845" y="3321377"/>
            <a:ext cx="762480" cy="366311"/>
          </a:xfrm>
          <a:prstGeom prst="rect">
            <a:avLst/>
          </a:prstGeom>
          <a:noFill/>
          <a:ln>
            <a:noFill/>
          </a:ln>
        </p:spPr>
        <p:txBody>
          <a:bodyPr spcFirstLastPara="1" wrap="square" lIns="102853" tIns="102853" rIns="102853" bIns="102853" anchor="ctr" anchorCtr="0">
            <a:noAutofit/>
          </a:bodyPr>
          <a:lstStyle/>
          <a:p>
            <a:r>
              <a:rPr lang="en-US" sz="1600" dirty="0">
                <a:solidFill>
                  <a:schemeClr val="accent1">
                    <a:lumMod val="75000"/>
                  </a:schemeClr>
                </a:solidFill>
                <a:ea typeface="Calibri"/>
                <a:cs typeface="Segoe UI" panose="020B0502040204020203" pitchFamily="34" charset="0"/>
                <a:sym typeface="Calibri"/>
              </a:rPr>
              <a:t>Layer k+1</a:t>
            </a:r>
            <a:endParaRPr sz="1600" dirty="0">
              <a:solidFill>
                <a:schemeClr val="accent1">
                  <a:lumMod val="75000"/>
                </a:schemeClr>
              </a:solidFill>
              <a:ea typeface="Calibri"/>
              <a:cs typeface="Segoe UI" panose="020B0502040204020203" pitchFamily="34" charset="0"/>
              <a:sym typeface="Calibri"/>
            </a:endParaRPr>
          </a:p>
        </p:txBody>
      </p:sp>
      <p:sp>
        <p:nvSpPr>
          <p:cNvPr id="106" name="Google Shape;471;p12">
            <a:extLst>
              <a:ext uri="{FF2B5EF4-FFF2-40B4-BE49-F238E27FC236}">
                <a16:creationId xmlns:a16="http://schemas.microsoft.com/office/drawing/2014/main" id="{82689216-7775-0B26-4FDA-6FBFEF878F42}"/>
              </a:ext>
            </a:extLst>
          </p:cNvPr>
          <p:cNvSpPr txBox="1"/>
          <p:nvPr/>
        </p:nvSpPr>
        <p:spPr>
          <a:xfrm>
            <a:off x="856845" y="5202104"/>
            <a:ext cx="807658" cy="366311"/>
          </a:xfrm>
          <a:prstGeom prst="rect">
            <a:avLst/>
          </a:prstGeom>
          <a:noFill/>
          <a:ln>
            <a:noFill/>
          </a:ln>
        </p:spPr>
        <p:txBody>
          <a:bodyPr spcFirstLastPara="1" wrap="square" lIns="102853" tIns="102853" rIns="102853" bIns="102853" anchor="ctr" anchorCtr="0">
            <a:noAutofit/>
          </a:bodyPr>
          <a:lstStyle/>
          <a:p>
            <a:r>
              <a:rPr lang="en-US" sz="1600" dirty="0">
                <a:solidFill>
                  <a:schemeClr val="accent1">
                    <a:lumMod val="75000"/>
                  </a:schemeClr>
                </a:solidFill>
                <a:ea typeface="Calibri"/>
                <a:cs typeface="Segoe UI" panose="020B0502040204020203" pitchFamily="34" charset="0"/>
                <a:sym typeface="Calibri"/>
              </a:rPr>
              <a:t>Layer 1</a:t>
            </a:r>
            <a:endParaRPr sz="1600" dirty="0">
              <a:solidFill>
                <a:schemeClr val="accent1">
                  <a:lumMod val="75000"/>
                </a:schemeClr>
              </a:solidFill>
              <a:ea typeface="Calibri"/>
              <a:cs typeface="Segoe UI" panose="020B0502040204020203" pitchFamily="34" charset="0"/>
              <a:sym typeface="Calibri"/>
            </a:endParaRPr>
          </a:p>
        </p:txBody>
      </p:sp>
      <p:sp>
        <p:nvSpPr>
          <p:cNvPr id="109" name="Google Shape;525;p12">
            <a:extLst>
              <a:ext uri="{FF2B5EF4-FFF2-40B4-BE49-F238E27FC236}">
                <a16:creationId xmlns:a16="http://schemas.microsoft.com/office/drawing/2014/main" id="{3F0FDE5E-E3B4-548B-03D7-6547E67A10AC}"/>
              </a:ext>
            </a:extLst>
          </p:cNvPr>
          <p:cNvSpPr/>
          <p:nvPr/>
        </p:nvSpPr>
        <p:spPr>
          <a:xfrm>
            <a:off x="4321933" y="2461265"/>
            <a:ext cx="2155700" cy="3117492"/>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sz="1600">
              <a:solidFill>
                <a:schemeClr val="accent1">
                  <a:lumMod val="75000"/>
                </a:schemeClr>
              </a:solidFill>
            </a:endParaRPr>
          </a:p>
        </p:txBody>
      </p:sp>
      <p:sp>
        <p:nvSpPr>
          <p:cNvPr id="110" name="Rounded Rectangle 109">
            <a:extLst>
              <a:ext uri="{FF2B5EF4-FFF2-40B4-BE49-F238E27FC236}">
                <a16:creationId xmlns:a16="http://schemas.microsoft.com/office/drawing/2014/main" id="{36C49BBD-AAB6-1D54-4CBC-D60018EEC827}"/>
              </a:ext>
            </a:extLst>
          </p:cNvPr>
          <p:cNvSpPr/>
          <p:nvPr/>
        </p:nvSpPr>
        <p:spPr>
          <a:xfrm>
            <a:off x="4884897" y="5309448"/>
            <a:ext cx="1072908" cy="210564"/>
          </a:xfrm>
          <a:prstGeom prst="roundRect">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err="1">
                <a:solidFill>
                  <a:schemeClr val="accent1">
                    <a:lumMod val="75000"/>
                  </a:schemeClr>
                </a:solidFill>
              </a:rPr>
              <a:t>LayerNorm</a:t>
            </a:r>
            <a:endParaRPr lang="en-US" sz="1200" dirty="0">
              <a:solidFill>
                <a:schemeClr val="accent1">
                  <a:lumMod val="75000"/>
                </a:schemeClr>
              </a:solidFill>
            </a:endParaRPr>
          </a:p>
        </p:txBody>
      </p:sp>
      <p:sp>
        <p:nvSpPr>
          <p:cNvPr id="111" name="Rounded Rectangle 110">
            <a:extLst>
              <a:ext uri="{FF2B5EF4-FFF2-40B4-BE49-F238E27FC236}">
                <a16:creationId xmlns:a16="http://schemas.microsoft.com/office/drawing/2014/main" id="{748424A7-CF2D-A1DB-14BA-319292F06C57}"/>
              </a:ext>
            </a:extLst>
          </p:cNvPr>
          <p:cNvSpPr/>
          <p:nvPr/>
        </p:nvSpPr>
        <p:spPr>
          <a:xfrm>
            <a:off x="4884897" y="4393921"/>
            <a:ext cx="1058114" cy="266203"/>
          </a:xfrm>
          <a:prstGeom prst="roundRect">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accent1">
                    <a:lumMod val="75000"/>
                  </a:schemeClr>
                </a:solidFill>
              </a:rPr>
              <a:t>Attention</a:t>
            </a:r>
          </a:p>
        </p:txBody>
      </p:sp>
      <p:sp>
        <p:nvSpPr>
          <p:cNvPr id="112" name="Rounded Rectangle 111">
            <a:extLst>
              <a:ext uri="{FF2B5EF4-FFF2-40B4-BE49-F238E27FC236}">
                <a16:creationId xmlns:a16="http://schemas.microsoft.com/office/drawing/2014/main" id="{FF1EE1B6-B876-2399-22FB-BE142027B96D}"/>
              </a:ext>
            </a:extLst>
          </p:cNvPr>
          <p:cNvSpPr/>
          <p:nvPr/>
        </p:nvSpPr>
        <p:spPr>
          <a:xfrm>
            <a:off x="4884897" y="3238425"/>
            <a:ext cx="1058114" cy="196923"/>
          </a:xfrm>
          <a:prstGeom prst="roundRect">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a:solidFill>
                  <a:schemeClr val="accent1">
                    <a:lumMod val="75000"/>
                  </a:schemeClr>
                </a:solidFill>
              </a:rPr>
              <a:t>FFN</a:t>
            </a:r>
          </a:p>
        </p:txBody>
      </p: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0709EDA5-CE70-12DC-7BC2-30BB1E8748DA}"/>
                  </a:ext>
                </a:extLst>
              </p:cNvPr>
              <p:cNvSpPr txBox="1"/>
              <p:nvPr/>
            </p:nvSpPr>
            <p:spPr>
              <a:xfrm>
                <a:off x="4396704" y="5606928"/>
                <a:ext cx="46846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1" i="1" smtClean="0">
                              <a:solidFill>
                                <a:schemeClr val="tx1"/>
                              </a:solidFill>
                              <a:latin typeface="Cambria Math" panose="02040503050406030204" pitchFamily="18" charset="0"/>
                            </a:rPr>
                            <m:t>𝒉</m:t>
                          </m:r>
                        </m:e>
                        <m:sub>
                          <m:r>
                            <a:rPr lang="en-US" sz="1600" b="0" i="1" smtClean="0">
                              <a:solidFill>
                                <a:schemeClr val="tx1"/>
                              </a:solidFill>
                              <a:latin typeface="Cambria Math" panose="02040503050406030204" pitchFamily="18" charset="0"/>
                            </a:rPr>
                            <m:t>𝑘</m:t>
                          </m:r>
                        </m:sub>
                      </m:sSub>
                    </m:oMath>
                  </m:oMathPara>
                </a14:m>
                <a:endParaRPr lang="en-US" sz="1600" dirty="0">
                  <a:solidFill>
                    <a:schemeClr val="tx1"/>
                  </a:solidFill>
                </a:endParaRPr>
              </a:p>
            </p:txBody>
          </p:sp>
        </mc:Choice>
        <mc:Fallback xmlns="">
          <p:sp>
            <p:nvSpPr>
              <p:cNvPr id="113" name="TextBox 112">
                <a:extLst>
                  <a:ext uri="{FF2B5EF4-FFF2-40B4-BE49-F238E27FC236}">
                    <a16:creationId xmlns:a16="http://schemas.microsoft.com/office/drawing/2014/main" id="{0709EDA5-CE70-12DC-7BC2-30BB1E8748DA}"/>
                  </a:ext>
                </a:extLst>
              </p:cNvPr>
              <p:cNvSpPr txBox="1">
                <a:spLocks noRot="1" noChangeAspect="1" noMove="1" noResize="1" noEditPoints="1" noAdjustHandles="1" noChangeArrowheads="1" noChangeShapeType="1" noTextEdit="1"/>
              </p:cNvSpPr>
              <p:nvPr/>
            </p:nvSpPr>
            <p:spPr>
              <a:xfrm>
                <a:off x="4396704" y="5606928"/>
                <a:ext cx="468462" cy="3385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99DDB7C2-1CCE-6839-0799-2CFF20EE9D19}"/>
                  </a:ext>
                </a:extLst>
              </p:cNvPr>
              <p:cNvSpPr txBox="1"/>
              <p:nvPr/>
            </p:nvSpPr>
            <p:spPr>
              <a:xfrm>
                <a:off x="4296469" y="2160128"/>
                <a:ext cx="66402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1" i="1" smtClean="0">
                              <a:solidFill>
                                <a:schemeClr val="tx1"/>
                              </a:solidFill>
                              <a:latin typeface="Cambria Math" panose="02040503050406030204" pitchFamily="18" charset="0"/>
                            </a:rPr>
                            <m:t>𝒉</m:t>
                          </m:r>
                        </m:e>
                        <m:sub>
                          <m:r>
                            <a:rPr lang="en-US" sz="1600" b="0" i="1" smtClean="0">
                              <a:solidFill>
                                <a:schemeClr val="tx1"/>
                              </a:solidFill>
                              <a:latin typeface="Cambria Math" panose="02040503050406030204" pitchFamily="18" charset="0"/>
                            </a:rPr>
                            <m:t>𝑘</m:t>
                          </m:r>
                          <m:r>
                            <a:rPr lang="en-US" sz="1600" b="0" i="1" smtClean="0">
                              <a:solidFill>
                                <a:schemeClr val="tx1"/>
                              </a:solidFill>
                              <a:latin typeface="Cambria Math" panose="02040503050406030204" pitchFamily="18" charset="0"/>
                            </a:rPr>
                            <m:t>+1</m:t>
                          </m:r>
                        </m:sub>
                      </m:sSub>
                    </m:oMath>
                  </m:oMathPara>
                </a14:m>
                <a:endParaRPr lang="en-US" sz="1600" dirty="0">
                  <a:solidFill>
                    <a:schemeClr val="tx1"/>
                  </a:solidFill>
                </a:endParaRPr>
              </a:p>
            </p:txBody>
          </p:sp>
        </mc:Choice>
        <mc:Fallback xmlns="">
          <p:sp>
            <p:nvSpPr>
              <p:cNvPr id="114" name="TextBox 113">
                <a:extLst>
                  <a:ext uri="{FF2B5EF4-FFF2-40B4-BE49-F238E27FC236}">
                    <a16:creationId xmlns:a16="http://schemas.microsoft.com/office/drawing/2014/main" id="{99DDB7C2-1CCE-6839-0799-2CFF20EE9D19}"/>
                  </a:ext>
                </a:extLst>
              </p:cNvPr>
              <p:cNvSpPr txBox="1">
                <a:spLocks noRot="1" noChangeAspect="1" noMove="1" noResize="1" noEditPoints="1" noAdjustHandles="1" noChangeArrowheads="1" noChangeShapeType="1" noTextEdit="1"/>
              </p:cNvSpPr>
              <p:nvPr/>
            </p:nvSpPr>
            <p:spPr>
              <a:xfrm>
                <a:off x="4296469" y="2160128"/>
                <a:ext cx="664028" cy="338554"/>
              </a:xfrm>
              <a:prstGeom prst="rect">
                <a:avLst/>
              </a:prstGeom>
              <a:blipFill>
                <a:blip r:embed="rId4"/>
                <a:stretch>
                  <a:fillRect/>
                </a:stretch>
              </a:blipFill>
            </p:spPr>
            <p:txBody>
              <a:bodyPr/>
              <a:lstStyle/>
              <a:p>
                <a:r>
                  <a:rPr lang="en-US">
                    <a:noFill/>
                  </a:rPr>
                  <a:t> </a:t>
                </a:r>
              </a:p>
            </p:txBody>
          </p:sp>
        </mc:Fallback>
      </mc:AlternateContent>
      <p:sp>
        <p:nvSpPr>
          <p:cNvPr id="115" name="Rounded Rectangle 114">
            <a:extLst>
              <a:ext uri="{FF2B5EF4-FFF2-40B4-BE49-F238E27FC236}">
                <a16:creationId xmlns:a16="http://schemas.microsoft.com/office/drawing/2014/main" id="{4D17C0CF-FED9-92BB-B256-D52DF791B045}"/>
              </a:ext>
            </a:extLst>
          </p:cNvPr>
          <p:cNvSpPr/>
          <p:nvPr/>
        </p:nvSpPr>
        <p:spPr>
          <a:xfrm>
            <a:off x="4884897" y="3587928"/>
            <a:ext cx="1058114" cy="277090"/>
          </a:xfrm>
          <a:prstGeom prst="roundRect">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err="1">
                <a:solidFill>
                  <a:schemeClr val="accent1">
                    <a:lumMod val="75000"/>
                  </a:schemeClr>
                </a:solidFill>
              </a:rPr>
              <a:t>LayerNorm</a:t>
            </a:r>
            <a:endParaRPr lang="en-US" sz="1200" dirty="0">
              <a:solidFill>
                <a:schemeClr val="accent1">
                  <a:lumMod val="75000"/>
                </a:schemeClr>
              </a:solidFill>
            </a:endParaRPr>
          </a:p>
        </p:txBody>
      </p:sp>
      <p:cxnSp>
        <p:nvCxnSpPr>
          <p:cNvPr id="116" name="Straight Arrow Connector 115">
            <a:extLst>
              <a:ext uri="{FF2B5EF4-FFF2-40B4-BE49-F238E27FC236}">
                <a16:creationId xmlns:a16="http://schemas.microsoft.com/office/drawing/2014/main" id="{ED8A9B0E-BE64-D534-3748-072EE175F63E}"/>
              </a:ext>
            </a:extLst>
          </p:cNvPr>
          <p:cNvCxnSpPr>
            <a:cxnSpLocks/>
            <a:stCxn id="111" idx="0"/>
            <a:endCxn id="127" idx="2"/>
          </p:cNvCxnSpPr>
          <p:nvPr/>
        </p:nvCxnSpPr>
        <p:spPr>
          <a:xfrm flipH="1" flipV="1">
            <a:off x="4625272" y="4213228"/>
            <a:ext cx="788683" cy="1806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A2870426-E923-5ADE-C17D-4A355EAD5AEC}"/>
              </a:ext>
            </a:extLst>
          </p:cNvPr>
          <p:cNvCxnSpPr>
            <a:cxnSpLocks/>
            <a:stCxn id="113" idx="3"/>
            <a:endCxn id="110" idx="2"/>
          </p:cNvCxnSpPr>
          <p:nvPr/>
        </p:nvCxnSpPr>
        <p:spPr>
          <a:xfrm flipV="1">
            <a:off x="4865166" y="5520012"/>
            <a:ext cx="556185" cy="256193"/>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FDF83055-F813-07B0-E3B1-E6BD1DC5750F}"/>
              </a:ext>
            </a:extLst>
          </p:cNvPr>
          <p:cNvCxnSpPr>
            <a:cxnSpLocks/>
            <a:stCxn id="113" idx="0"/>
            <a:endCxn id="127" idx="2"/>
          </p:cNvCxnSpPr>
          <p:nvPr/>
        </p:nvCxnSpPr>
        <p:spPr>
          <a:xfrm flipH="1" flipV="1">
            <a:off x="4625272" y="4213228"/>
            <a:ext cx="5664" cy="139370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3B1AFDDE-E997-AB09-C706-F8541EA736C9}"/>
              </a:ext>
            </a:extLst>
          </p:cNvPr>
          <p:cNvCxnSpPr>
            <a:cxnSpLocks/>
            <a:stCxn id="127" idx="0"/>
            <a:endCxn id="115" idx="2"/>
          </p:cNvCxnSpPr>
          <p:nvPr/>
        </p:nvCxnSpPr>
        <p:spPr>
          <a:xfrm flipV="1">
            <a:off x="4625272" y="3865018"/>
            <a:ext cx="788683" cy="141637"/>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AD17272-65EA-A98A-13A7-47D6809414BB}"/>
              </a:ext>
            </a:extLst>
          </p:cNvPr>
          <p:cNvCxnSpPr>
            <a:cxnSpLocks/>
            <a:stCxn id="115" idx="0"/>
            <a:endCxn id="112" idx="2"/>
          </p:cNvCxnSpPr>
          <p:nvPr/>
        </p:nvCxnSpPr>
        <p:spPr>
          <a:xfrm flipV="1">
            <a:off x="5413954" y="3435348"/>
            <a:ext cx="0" cy="1525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55DDB18-B8A4-B765-FAC9-153E6C0DC453}"/>
              </a:ext>
            </a:extLst>
          </p:cNvPr>
          <p:cNvCxnSpPr>
            <a:cxnSpLocks/>
            <a:stCxn id="112" idx="0"/>
            <a:endCxn id="128" idx="2"/>
          </p:cNvCxnSpPr>
          <p:nvPr/>
        </p:nvCxnSpPr>
        <p:spPr>
          <a:xfrm flipH="1" flipV="1">
            <a:off x="4620119" y="3032177"/>
            <a:ext cx="793835" cy="206248"/>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CA17EC0C-01C1-CC15-4728-CA675B99CF46}"/>
              </a:ext>
            </a:extLst>
          </p:cNvPr>
          <p:cNvCxnSpPr>
            <a:cxnSpLocks/>
            <a:stCxn id="127" idx="0"/>
            <a:endCxn id="128" idx="2"/>
          </p:cNvCxnSpPr>
          <p:nvPr/>
        </p:nvCxnSpPr>
        <p:spPr>
          <a:xfrm flipH="1" flipV="1">
            <a:off x="4620119" y="3032177"/>
            <a:ext cx="5152" cy="974478"/>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67C0203-2FE9-89DB-0B57-C63C86204F2C}"/>
              </a:ext>
            </a:extLst>
          </p:cNvPr>
          <p:cNvCxnSpPr>
            <a:cxnSpLocks/>
            <a:stCxn id="128" idx="0"/>
            <a:endCxn id="114" idx="2"/>
          </p:cNvCxnSpPr>
          <p:nvPr/>
        </p:nvCxnSpPr>
        <p:spPr>
          <a:xfrm flipV="1">
            <a:off x="4620119" y="2498682"/>
            <a:ext cx="8364" cy="350339"/>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9F5C61DD-2855-698D-CDB8-7A242B85DA27}"/>
              </a:ext>
            </a:extLst>
          </p:cNvPr>
          <p:cNvSpPr txBox="1"/>
          <p:nvPr/>
        </p:nvSpPr>
        <p:spPr>
          <a:xfrm>
            <a:off x="4894806" y="2463306"/>
            <a:ext cx="1459393" cy="584775"/>
          </a:xfrm>
          <a:prstGeom prst="rect">
            <a:avLst/>
          </a:prstGeom>
          <a:noFill/>
        </p:spPr>
        <p:txBody>
          <a:bodyPr wrap="square" rtlCol="0">
            <a:spAutoFit/>
          </a:bodyPr>
          <a:lstStyle/>
          <a:p>
            <a:r>
              <a:rPr lang="en-US" sz="1600" dirty="0">
                <a:solidFill>
                  <a:schemeClr val="accent1"/>
                </a:solidFill>
              </a:rPr>
              <a:t>Transformer encoder block</a:t>
            </a:r>
          </a:p>
        </p:txBody>
      </p:sp>
      <p:cxnSp>
        <p:nvCxnSpPr>
          <p:cNvPr id="125" name="Straight Arrow Connector 124">
            <a:extLst>
              <a:ext uri="{FF2B5EF4-FFF2-40B4-BE49-F238E27FC236}">
                <a16:creationId xmlns:a16="http://schemas.microsoft.com/office/drawing/2014/main" id="{0883E570-AE89-C313-96A8-EB0B19331AA4}"/>
              </a:ext>
            </a:extLst>
          </p:cNvPr>
          <p:cNvCxnSpPr>
            <a:cxnSpLocks/>
            <a:stCxn id="110" idx="0"/>
            <a:endCxn id="111" idx="2"/>
          </p:cNvCxnSpPr>
          <p:nvPr/>
        </p:nvCxnSpPr>
        <p:spPr>
          <a:xfrm flipH="1" flipV="1">
            <a:off x="5413954" y="4660124"/>
            <a:ext cx="7397" cy="6493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6" name="Rounded Rectangle 125">
            <a:extLst>
              <a:ext uri="{FF2B5EF4-FFF2-40B4-BE49-F238E27FC236}">
                <a16:creationId xmlns:a16="http://schemas.microsoft.com/office/drawing/2014/main" id="{1602B745-D2BD-F0BC-F1CE-D10C58B7A031}"/>
              </a:ext>
            </a:extLst>
          </p:cNvPr>
          <p:cNvSpPr/>
          <p:nvPr/>
        </p:nvSpPr>
        <p:spPr>
          <a:xfrm>
            <a:off x="4692853" y="4768213"/>
            <a:ext cx="1459393" cy="488415"/>
          </a:xfrm>
          <a:prstGeom prst="roundRect">
            <a:avLst/>
          </a:prstGeom>
          <a:solidFill>
            <a:schemeClr val="accent6">
              <a:lumMod val="75000"/>
              <a:alpha val="70196"/>
            </a:schemeClr>
          </a:solidFill>
          <a:ln w="28575">
            <a:solidFill>
              <a:schemeClr val="accent6"/>
            </a:solidFill>
            <a:prstDash val="dash"/>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Calibrated Binarization</a:t>
            </a:r>
          </a:p>
        </p:txBody>
      </p:sp>
      <p:sp>
        <p:nvSpPr>
          <p:cNvPr id="127" name="Rounded Rectangle 126">
            <a:extLst>
              <a:ext uri="{FF2B5EF4-FFF2-40B4-BE49-F238E27FC236}">
                <a16:creationId xmlns:a16="http://schemas.microsoft.com/office/drawing/2014/main" id="{6BED3DFC-01D6-A6FA-6B5A-EDED33560F05}"/>
              </a:ext>
            </a:extLst>
          </p:cNvPr>
          <p:cNvSpPr/>
          <p:nvPr/>
        </p:nvSpPr>
        <p:spPr>
          <a:xfrm>
            <a:off x="4355736" y="4006655"/>
            <a:ext cx="539069" cy="206573"/>
          </a:xfrm>
          <a:prstGeom prst="roundRect">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accent1">
                    <a:lumMod val="75000"/>
                  </a:schemeClr>
                </a:solidFill>
              </a:rPr>
              <a:t>Add</a:t>
            </a:r>
          </a:p>
        </p:txBody>
      </p:sp>
      <p:sp>
        <p:nvSpPr>
          <p:cNvPr id="128" name="Rounded Rectangle 127">
            <a:extLst>
              <a:ext uri="{FF2B5EF4-FFF2-40B4-BE49-F238E27FC236}">
                <a16:creationId xmlns:a16="http://schemas.microsoft.com/office/drawing/2014/main" id="{C0A8F3B6-B599-C685-D338-6BFEA6A80F3B}"/>
              </a:ext>
            </a:extLst>
          </p:cNvPr>
          <p:cNvSpPr/>
          <p:nvPr/>
        </p:nvSpPr>
        <p:spPr>
          <a:xfrm>
            <a:off x="4355341" y="2849021"/>
            <a:ext cx="529556" cy="183156"/>
          </a:xfrm>
          <a:prstGeom prst="roundRect">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accent1">
                    <a:lumMod val="75000"/>
                  </a:schemeClr>
                </a:solidFill>
              </a:rPr>
              <a:t>Add</a:t>
            </a:r>
          </a:p>
        </p:txBody>
      </p:sp>
      <p:cxnSp>
        <p:nvCxnSpPr>
          <p:cNvPr id="130" name="Elbow Connector 129">
            <a:extLst>
              <a:ext uri="{FF2B5EF4-FFF2-40B4-BE49-F238E27FC236}">
                <a16:creationId xmlns:a16="http://schemas.microsoft.com/office/drawing/2014/main" id="{67399F35-3CD3-413F-29A8-7F65BA28EEEC}"/>
              </a:ext>
            </a:extLst>
          </p:cNvPr>
          <p:cNvCxnSpPr>
            <a:cxnSpLocks/>
            <a:stCxn id="96" idx="2"/>
          </p:cNvCxnSpPr>
          <p:nvPr/>
        </p:nvCxnSpPr>
        <p:spPr>
          <a:xfrm rot="16200000" flipH="1">
            <a:off x="3491919" y="3600131"/>
            <a:ext cx="76598" cy="1552260"/>
          </a:xfrm>
          <a:prstGeom prst="bentConnector2">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35" name="Google Shape;525;p12">
            <a:extLst>
              <a:ext uri="{FF2B5EF4-FFF2-40B4-BE49-F238E27FC236}">
                <a16:creationId xmlns:a16="http://schemas.microsoft.com/office/drawing/2014/main" id="{25293BED-8EF5-2F45-A102-24CE81A97B15}"/>
              </a:ext>
            </a:extLst>
          </p:cNvPr>
          <p:cNvSpPr/>
          <p:nvPr/>
        </p:nvSpPr>
        <p:spPr>
          <a:xfrm>
            <a:off x="1751084" y="2436832"/>
            <a:ext cx="1167515" cy="488415"/>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Transformer block</a:t>
            </a:r>
          </a:p>
        </p:txBody>
      </p:sp>
      <p:sp>
        <p:nvSpPr>
          <p:cNvPr id="136" name="Google Shape;525;p12">
            <a:extLst>
              <a:ext uri="{FF2B5EF4-FFF2-40B4-BE49-F238E27FC236}">
                <a16:creationId xmlns:a16="http://schemas.microsoft.com/office/drawing/2014/main" id="{58A9419B-9F3F-935B-26CD-9028EBEE178C}"/>
              </a:ext>
            </a:extLst>
          </p:cNvPr>
          <p:cNvSpPr/>
          <p:nvPr/>
        </p:nvSpPr>
        <p:spPr>
          <a:xfrm>
            <a:off x="1731369" y="3278148"/>
            <a:ext cx="1167515" cy="488415"/>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Transformer block</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F9E5C89-4C26-038B-578A-3B9E29173F59}"/>
                  </a:ext>
                </a:extLst>
              </p:cNvPr>
              <p:cNvSpPr txBox="1"/>
              <p:nvPr/>
            </p:nvSpPr>
            <p:spPr>
              <a:xfrm>
                <a:off x="6927072" y="2917094"/>
                <a:ext cx="4218247" cy="1323439"/>
              </a:xfrm>
              <a:prstGeom prst="rect">
                <a:avLst/>
              </a:prstGeom>
              <a:noFill/>
            </p:spPr>
            <p:txBody>
              <a:bodyPr wrap="square" rtlCol="0">
                <a:spAutoFit/>
              </a:bodyPr>
              <a:lstStyle/>
              <a:p>
                <a:r>
                  <a:rPr lang="en-US" sz="2000" dirty="0"/>
                  <a:t>Binarization via hashing function:</a:t>
                </a:r>
              </a:p>
              <a:p>
                <a:pPr algn="ctr"/>
                <a:r>
                  <a:rPr lang="en-US" sz="2000" dirty="0"/>
                  <a:t> </a:t>
                </a:r>
                <a14:m>
                  <m:oMath xmlns:m="http://schemas.openxmlformats.org/officeDocument/2006/math">
                    <m:r>
                      <m:rPr>
                        <m:sty m:val="p"/>
                      </m:rPr>
                      <a:rPr lang="en-US" sz="2000" b="0" i="1" smtClean="0">
                        <a:latin typeface="Cambria Math" panose="02040503050406030204" pitchFamily="18" charset="0"/>
                      </a:rPr>
                      <m:t>sign</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h</m:t>
                        </m:r>
                      </m:e>
                    </m:d>
                    <m:r>
                      <a:rPr lang="en-US" sz="2000" b="0" i="1" smtClean="0">
                        <a:latin typeface="Cambria Math" panose="02040503050406030204" pitchFamily="18" charset="0"/>
                      </a:rPr>
                      <m:t>∈{−1, 1 }</m:t>
                    </m:r>
                  </m:oMath>
                </a14:m>
                <a:r>
                  <a:rPr lang="en-US" sz="2000" dirty="0"/>
                  <a:t> </a:t>
                </a:r>
              </a:p>
              <a:p>
                <a:r>
                  <a:rPr lang="en-US" sz="2000" dirty="0"/>
                  <a:t>then use the differentiable tanh to approximate</a:t>
                </a:r>
                <a:r>
                  <a:rPr lang="en-US" sz="2000" b="0" dirty="0"/>
                  <a:t> </a:t>
                </a:r>
                <a14:m>
                  <m:oMath xmlns:m="http://schemas.openxmlformats.org/officeDocument/2006/math">
                    <m:r>
                      <m:rPr>
                        <m:sty m:val="p"/>
                      </m:rPr>
                      <a:rPr lang="en-US" sz="2000" b="0" i="1" smtClean="0">
                        <a:latin typeface="Cambria Math" panose="02040503050406030204" pitchFamily="18" charset="0"/>
                      </a:rPr>
                      <m:t>sign</m:t>
                    </m:r>
                  </m:oMath>
                </a14:m>
                <a:endParaRPr lang="en-US" sz="2000" dirty="0"/>
              </a:p>
            </p:txBody>
          </p:sp>
        </mc:Choice>
        <mc:Fallback xmlns="">
          <p:sp>
            <p:nvSpPr>
              <p:cNvPr id="3" name="TextBox 2">
                <a:extLst>
                  <a:ext uri="{FF2B5EF4-FFF2-40B4-BE49-F238E27FC236}">
                    <a16:creationId xmlns:a16="http://schemas.microsoft.com/office/drawing/2014/main" id="{1F9E5C89-4C26-038B-578A-3B9E29173F59}"/>
                  </a:ext>
                </a:extLst>
              </p:cNvPr>
              <p:cNvSpPr txBox="1">
                <a:spLocks noRot="1" noChangeAspect="1" noMove="1" noResize="1" noEditPoints="1" noAdjustHandles="1" noChangeArrowheads="1" noChangeShapeType="1" noTextEdit="1"/>
              </p:cNvSpPr>
              <p:nvPr/>
            </p:nvSpPr>
            <p:spPr>
              <a:xfrm>
                <a:off x="6927072" y="2917094"/>
                <a:ext cx="4218247" cy="1323439"/>
              </a:xfrm>
              <a:prstGeom prst="rect">
                <a:avLst/>
              </a:prstGeom>
              <a:blipFill>
                <a:blip r:embed="rId5"/>
                <a:stretch>
                  <a:fillRect l="-1502" t="-1887" b="-6604"/>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BCB45202-8339-41C3-94BB-D57A7D281D7D}"/>
              </a:ext>
            </a:extLst>
          </p:cNvPr>
          <p:cNvCxnSpPr>
            <a:cxnSpLocks/>
            <a:stCxn id="33" idx="3"/>
            <a:endCxn id="41" idx="1"/>
          </p:cNvCxnSpPr>
          <p:nvPr/>
        </p:nvCxnSpPr>
        <p:spPr>
          <a:xfrm>
            <a:off x="6537329" y="2052763"/>
            <a:ext cx="47973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74543323-5D5C-1DE7-697F-3BA0B7CCF8DB}"/>
              </a:ext>
            </a:extLst>
          </p:cNvPr>
          <p:cNvSpPr/>
          <p:nvPr/>
        </p:nvSpPr>
        <p:spPr>
          <a:xfrm>
            <a:off x="4251329" y="1876608"/>
            <a:ext cx="2286000" cy="352310"/>
          </a:xfrm>
          <a:prstGeom prst="roundRect">
            <a:avLst/>
          </a:prstGeom>
          <a:solidFill>
            <a:srgbClr val="C00000">
              <a:alpha val="70196"/>
            </a:srgbClr>
          </a:solidFill>
          <a:ln w="28575">
            <a:solidFill>
              <a:srgbClr val="FF0000"/>
            </a:solidFill>
            <a:prstDash val="dash"/>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Direct Binarization</a:t>
            </a:r>
          </a:p>
        </p:txBody>
      </p:sp>
      <p:sp>
        <p:nvSpPr>
          <p:cNvPr id="41" name="TextBox 40">
            <a:extLst>
              <a:ext uri="{FF2B5EF4-FFF2-40B4-BE49-F238E27FC236}">
                <a16:creationId xmlns:a16="http://schemas.microsoft.com/office/drawing/2014/main" id="{01651DE5-6458-5282-4120-C9A3305827C3}"/>
              </a:ext>
            </a:extLst>
          </p:cNvPr>
          <p:cNvSpPr txBox="1"/>
          <p:nvPr/>
        </p:nvSpPr>
        <p:spPr>
          <a:xfrm>
            <a:off x="7017059" y="1698820"/>
            <a:ext cx="4218247" cy="707886"/>
          </a:xfrm>
          <a:prstGeom prst="rect">
            <a:avLst/>
          </a:prstGeom>
          <a:noFill/>
        </p:spPr>
        <p:txBody>
          <a:bodyPr wrap="square" rtlCol="0">
            <a:spAutoFit/>
          </a:bodyPr>
          <a:lstStyle/>
          <a:p>
            <a:r>
              <a:rPr lang="en-US" sz="2000" dirty="0">
                <a:solidFill>
                  <a:srgbClr val="FF0000"/>
                </a:solidFill>
              </a:rPr>
              <a:t>fail because large-scale values collapse tanh into -1 and +1 quickly</a:t>
            </a:r>
          </a:p>
        </p:txBody>
      </p:sp>
      <p:sp>
        <p:nvSpPr>
          <p:cNvPr id="46" name="TextBox 45">
            <a:extLst>
              <a:ext uri="{FF2B5EF4-FFF2-40B4-BE49-F238E27FC236}">
                <a16:creationId xmlns:a16="http://schemas.microsoft.com/office/drawing/2014/main" id="{6DCE4EE0-3A24-991C-2989-5EE3172213BD}"/>
              </a:ext>
            </a:extLst>
          </p:cNvPr>
          <p:cNvSpPr txBox="1"/>
          <p:nvPr/>
        </p:nvSpPr>
        <p:spPr>
          <a:xfrm>
            <a:off x="7022213" y="4698729"/>
            <a:ext cx="4553615" cy="400110"/>
          </a:xfrm>
          <a:prstGeom prst="rect">
            <a:avLst/>
          </a:prstGeom>
          <a:noFill/>
        </p:spPr>
        <p:txBody>
          <a:bodyPr wrap="square" rtlCol="0">
            <a:spAutoFit/>
          </a:bodyPr>
          <a:lstStyle/>
          <a:p>
            <a:r>
              <a:rPr lang="en-US" sz="2000" dirty="0">
                <a:solidFill>
                  <a:schemeClr val="accent6">
                    <a:lumMod val="75000"/>
                  </a:schemeClr>
                </a:solidFill>
              </a:rPr>
              <a:t>1. Apply binarization after </a:t>
            </a:r>
            <a:r>
              <a:rPr lang="en-US" sz="2000" dirty="0" err="1">
                <a:solidFill>
                  <a:schemeClr val="accent6">
                    <a:lumMod val="75000"/>
                  </a:schemeClr>
                </a:solidFill>
              </a:rPr>
              <a:t>layernorm</a:t>
            </a:r>
            <a:endParaRPr lang="en-US" sz="2000" dirty="0">
              <a:solidFill>
                <a:schemeClr val="accent6">
                  <a:lumMod val="75000"/>
                </a:schemeClr>
              </a:solidFill>
            </a:endParaRPr>
          </a:p>
        </p:txBody>
      </p:sp>
      <p:sp>
        <p:nvSpPr>
          <p:cNvPr id="47" name="TextBox 46">
            <a:extLst>
              <a:ext uri="{FF2B5EF4-FFF2-40B4-BE49-F238E27FC236}">
                <a16:creationId xmlns:a16="http://schemas.microsoft.com/office/drawing/2014/main" id="{2743A3D0-490E-EC4A-EBDA-8EC7C7A31A5D}"/>
              </a:ext>
            </a:extLst>
          </p:cNvPr>
          <p:cNvSpPr txBox="1"/>
          <p:nvPr/>
        </p:nvSpPr>
        <p:spPr>
          <a:xfrm>
            <a:off x="7022213" y="5256669"/>
            <a:ext cx="4553615" cy="707886"/>
          </a:xfrm>
          <a:prstGeom prst="rect">
            <a:avLst/>
          </a:prstGeom>
          <a:noFill/>
        </p:spPr>
        <p:txBody>
          <a:bodyPr wrap="square" rtlCol="0">
            <a:spAutoFit/>
          </a:bodyPr>
          <a:lstStyle/>
          <a:p>
            <a:r>
              <a:rPr lang="en-US" sz="2000" dirty="0">
                <a:solidFill>
                  <a:schemeClr val="accent6">
                    <a:lumMod val="75000"/>
                  </a:schemeClr>
                </a:solidFill>
              </a:rPr>
              <a:t>2. save representation variance to recover the representation scales</a:t>
            </a:r>
          </a:p>
        </p:txBody>
      </p:sp>
      <p:cxnSp>
        <p:nvCxnSpPr>
          <p:cNvPr id="55" name="Straight Arrow Connector 54">
            <a:extLst>
              <a:ext uri="{FF2B5EF4-FFF2-40B4-BE49-F238E27FC236}">
                <a16:creationId xmlns:a16="http://schemas.microsoft.com/office/drawing/2014/main" id="{234C30D3-C507-4427-FA6C-40E46D12462E}"/>
              </a:ext>
            </a:extLst>
          </p:cNvPr>
          <p:cNvCxnSpPr>
            <a:cxnSpLocks/>
            <a:stCxn id="126" idx="3"/>
            <a:endCxn id="46" idx="1"/>
          </p:cNvCxnSpPr>
          <p:nvPr/>
        </p:nvCxnSpPr>
        <p:spPr>
          <a:xfrm flipV="1">
            <a:off x="6152246" y="4898784"/>
            <a:ext cx="869967" cy="11363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BAB23E1-CBBC-0157-0B5E-CC3F41F07352}"/>
              </a:ext>
            </a:extLst>
          </p:cNvPr>
          <p:cNvCxnSpPr>
            <a:cxnSpLocks/>
            <a:stCxn id="126" idx="3"/>
            <a:endCxn id="47" idx="1"/>
          </p:cNvCxnSpPr>
          <p:nvPr/>
        </p:nvCxnSpPr>
        <p:spPr>
          <a:xfrm>
            <a:off x="6152246" y="5012421"/>
            <a:ext cx="869967" cy="59819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B35F078A-0277-3A15-D395-30BD3A60037E}"/>
              </a:ext>
            </a:extLst>
          </p:cNvPr>
          <p:cNvSpPr>
            <a:spLocks noGrp="1"/>
          </p:cNvSpPr>
          <p:nvPr>
            <p:ph type="ftr" sz="quarter" idx="11"/>
          </p:nvPr>
        </p:nvSpPr>
        <p:spPr/>
        <p:txBody>
          <a:bodyPr/>
          <a:lstStyle/>
          <a:p>
            <a:r>
              <a:rPr lang="en-US"/>
              <a:t>BTR, ICLR2024</a:t>
            </a:r>
            <a:endParaRPr lang="en-US" dirty="0"/>
          </a:p>
        </p:txBody>
      </p:sp>
    </p:spTree>
    <p:extLst>
      <p:ext uri="{BB962C8B-B14F-4D97-AF65-F5344CB8AC3E}">
        <p14:creationId xmlns:p14="http://schemas.microsoft.com/office/powerpoint/2010/main" val="257179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dissolv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26"/>
                                        </p:tgtEl>
                                        <p:attrNameLst>
                                          <p:attrName>style.visibility</p:attrName>
                                        </p:attrNameLst>
                                      </p:cBhvr>
                                      <p:to>
                                        <p:strVal val="visible"/>
                                      </p:to>
                                    </p:set>
                                    <p:animEffect transition="in" filter="checkerboard(across)">
                                      <p:cBhvr>
                                        <p:cTn id="25" dur="500"/>
                                        <p:tgtEl>
                                          <p:spTgt spid="126"/>
                                        </p:tgtEl>
                                      </p:cBhvr>
                                    </p:animEffect>
                                  </p:childTnLst>
                                </p:cTn>
                              </p:par>
                              <p:par>
                                <p:cTn id="26" presetID="9"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dissolve">
                                      <p:cBhvr>
                                        <p:cTn id="28" dur="500"/>
                                        <p:tgtEl>
                                          <p:spTgt spid="5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checkerboard(across)">
                                      <p:cBhvr>
                                        <p:cTn id="36" dur="500"/>
                                        <p:tgtEl>
                                          <p:spTgt spid="58"/>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checkerboard(across)">
                                      <p:cBhvr>
                                        <p:cTn id="3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3" grpId="0"/>
      <p:bldP spid="33" grpId="0" animBg="1"/>
      <p:bldP spid="41" grpId="0"/>
      <p:bldP spid="46"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3320-6F19-9CF5-CED9-18647D1284B9}"/>
              </a:ext>
            </a:extLst>
          </p:cNvPr>
          <p:cNvSpPr>
            <a:spLocks noGrp="1"/>
          </p:cNvSpPr>
          <p:nvPr>
            <p:ph type="title"/>
          </p:nvPr>
        </p:nvSpPr>
        <p:spPr/>
        <p:txBody>
          <a:bodyPr/>
          <a:lstStyle/>
          <a:p>
            <a:r>
              <a:rPr lang="en-US" dirty="0"/>
              <a:t>Offline compression to further save storage</a:t>
            </a:r>
          </a:p>
        </p:txBody>
      </p:sp>
      <p:sp>
        <p:nvSpPr>
          <p:cNvPr id="4" name="Slide Number Placeholder 3">
            <a:extLst>
              <a:ext uri="{FF2B5EF4-FFF2-40B4-BE49-F238E27FC236}">
                <a16:creationId xmlns:a16="http://schemas.microsoft.com/office/drawing/2014/main" id="{D6CA636A-DA1B-A44A-2F6A-3D535E26AF1A}"/>
              </a:ext>
            </a:extLst>
          </p:cNvPr>
          <p:cNvSpPr>
            <a:spLocks noGrp="1"/>
          </p:cNvSpPr>
          <p:nvPr>
            <p:ph type="sldNum" sz="quarter" idx="12"/>
          </p:nvPr>
        </p:nvSpPr>
        <p:spPr/>
        <p:txBody>
          <a:bodyPr/>
          <a:lstStyle/>
          <a:p>
            <a:fld id="{31956DAD-D1DD-664D-8094-2A95DFD5A69C}" type="slidenum">
              <a:rPr lang="en-US" smtClean="0"/>
              <a:t>7</a:t>
            </a:fld>
            <a:endParaRPr lang="en-US"/>
          </a:p>
        </p:txBody>
      </p:sp>
      <p:pic>
        <p:nvPicPr>
          <p:cNvPr id="8194" name="Picture 2" descr="Fictional embedding vector points and clusters of &quot;cold&quot;.">
            <a:extLst>
              <a:ext uri="{FF2B5EF4-FFF2-40B4-BE49-F238E27FC236}">
                <a16:creationId xmlns:a16="http://schemas.microsoft.com/office/drawing/2014/main" id="{7284820F-11E6-FD50-67A1-D6CAA51A2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995" y="1832655"/>
            <a:ext cx="4544419" cy="30860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E1B655-7319-8393-4C7D-642A6CE3E783}"/>
              </a:ext>
            </a:extLst>
          </p:cNvPr>
          <p:cNvSpPr txBox="1"/>
          <p:nvPr/>
        </p:nvSpPr>
        <p:spPr>
          <a:xfrm>
            <a:off x="1026942" y="5106573"/>
            <a:ext cx="4443845" cy="246221"/>
          </a:xfrm>
          <a:prstGeom prst="rect">
            <a:avLst/>
          </a:prstGeom>
          <a:noFill/>
        </p:spPr>
        <p:txBody>
          <a:bodyPr wrap="none" rtlCol="0">
            <a:spAutoFit/>
          </a:bodyPr>
          <a:lstStyle/>
          <a:p>
            <a:pPr algn="l"/>
            <a:r>
              <a:rPr lang="en-US" sz="1000" dirty="0"/>
              <a:t>Source: </a:t>
            </a:r>
            <a:r>
              <a:rPr lang="en-US" sz="1000" b="0" i="0" dirty="0">
                <a:solidFill>
                  <a:srgbClr val="111111"/>
                </a:solidFill>
                <a:effectLst/>
              </a:rPr>
              <a:t>Enhancing Clinical Concept Extraction with Contextual Embedding</a:t>
            </a:r>
          </a:p>
        </p:txBody>
      </p:sp>
      <p:sp>
        <p:nvSpPr>
          <p:cNvPr id="6" name="TextBox 5">
            <a:extLst>
              <a:ext uri="{FF2B5EF4-FFF2-40B4-BE49-F238E27FC236}">
                <a16:creationId xmlns:a16="http://schemas.microsoft.com/office/drawing/2014/main" id="{DBB46313-F8B9-C09D-D123-B5E6A60875D9}"/>
              </a:ext>
            </a:extLst>
          </p:cNvPr>
          <p:cNvSpPr txBox="1"/>
          <p:nvPr/>
        </p:nvSpPr>
        <p:spPr>
          <a:xfrm>
            <a:off x="6036214" y="1832655"/>
            <a:ext cx="5513361" cy="1631216"/>
          </a:xfrm>
          <a:prstGeom prst="rect">
            <a:avLst/>
          </a:prstGeom>
          <a:noFill/>
        </p:spPr>
        <p:txBody>
          <a:bodyPr wrap="square" rtlCol="0">
            <a:spAutoFit/>
          </a:bodyPr>
          <a:lstStyle/>
          <a:p>
            <a:r>
              <a:rPr lang="en-US" sz="2000" dirty="0"/>
              <a:t>binary passage token representations have </a:t>
            </a:r>
            <a:r>
              <a:rPr lang="en-US" sz="2000" b="1" dirty="0"/>
              <a:t>context redundancy: </a:t>
            </a:r>
          </a:p>
          <a:p>
            <a:r>
              <a:rPr lang="en-US" sz="2000" dirty="0"/>
              <a:t>each token can occur millions of times in different contexts (passages) but many have similar semantic information </a:t>
            </a:r>
          </a:p>
        </p:txBody>
      </p:sp>
      <p:sp>
        <p:nvSpPr>
          <p:cNvPr id="7" name="TextBox 6">
            <a:extLst>
              <a:ext uri="{FF2B5EF4-FFF2-40B4-BE49-F238E27FC236}">
                <a16:creationId xmlns:a16="http://schemas.microsoft.com/office/drawing/2014/main" id="{517D4D37-673B-9CBE-0389-8E76232C8F37}"/>
              </a:ext>
            </a:extLst>
          </p:cNvPr>
          <p:cNvSpPr txBox="1"/>
          <p:nvPr/>
        </p:nvSpPr>
        <p:spPr>
          <a:xfrm>
            <a:off x="6036214" y="4055053"/>
            <a:ext cx="5513361" cy="1323439"/>
          </a:xfrm>
          <a:prstGeom prst="rect">
            <a:avLst/>
          </a:prstGeom>
          <a:noFill/>
        </p:spPr>
        <p:txBody>
          <a:bodyPr wrap="square" rtlCol="0">
            <a:spAutoFit/>
          </a:bodyPr>
          <a:lstStyle/>
          <a:p>
            <a:r>
              <a:rPr lang="en-US" sz="2000" dirty="0"/>
              <a:t>Compression algorithm: merge r% of the binary token representations based on their semantic similarity measured by Hamming distance</a:t>
            </a:r>
          </a:p>
        </p:txBody>
      </p:sp>
      <p:sp>
        <p:nvSpPr>
          <p:cNvPr id="3" name="Footer Placeholder 2">
            <a:extLst>
              <a:ext uri="{FF2B5EF4-FFF2-40B4-BE49-F238E27FC236}">
                <a16:creationId xmlns:a16="http://schemas.microsoft.com/office/drawing/2014/main" id="{7091F415-5CF5-284D-F282-F67ACDA05B8E}"/>
              </a:ext>
            </a:extLst>
          </p:cNvPr>
          <p:cNvSpPr>
            <a:spLocks noGrp="1"/>
          </p:cNvSpPr>
          <p:nvPr>
            <p:ph type="ftr" sz="quarter" idx="11"/>
          </p:nvPr>
        </p:nvSpPr>
        <p:spPr/>
        <p:txBody>
          <a:bodyPr/>
          <a:lstStyle/>
          <a:p>
            <a:r>
              <a:rPr lang="en-US"/>
              <a:t>BTR, ICLR2024</a:t>
            </a:r>
            <a:endParaRPr lang="en-US" dirty="0"/>
          </a:p>
        </p:txBody>
      </p:sp>
    </p:spTree>
    <p:extLst>
      <p:ext uri="{BB962C8B-B14F-4D97-AF65-F5344CB8AC3E}">
        <p14:creationId xmlns:p14="http://schemas.microsoft.com/office/powerpoint/2010/main" val="287291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796DE-A98A-7EE6-98E1-86C12495604A}"/>
              </a:ext>
            </a:extLst>
          </p:cNvPr>
          <p:cNvSpPr>
            <a:spLocks noGrp="1"/>
          </p:cNvSpPr>
          <p:nvPr>
            <p:ph type="title"/>
          </p:nvPr>
        </p:nvSpPr>
        <p:spPr/>
        <p:txBody>
          <a:bodyPr/>
          <a:lstStyle/>
          <a:p>
            <a:r>
              <a:rPr lang="en-US" dirty="0"/>
              <a:t>BTR training improves accuracy</a:t>
            </a:r>
          </a:p>
        </p:txBody>
      </p:sp>
      <p:sp>
        <p:nvSpPr>
          <p:cNvPr id="4" name="Slide Number Placeholder 3">
            <a:extLst>
              <a:ext uri="{FF2B5EF4-FFF2-40B4-BE49-F238E27FC236}">
                <a16:creationId xmlns:a16="http://schemas.microsoft.com/office/drawing/2014/main" id="{6EFAA346-E7D4-0CC8-4F18-DF8718FF09F5}"/>
              </a:ext>
            </a:extLst>
          </p:cNvPr>
          <p:cNvSpPr>
            <a:spLocks noGrp="1"/>
          </p:cNvSpPr>
          <p:nvPr>
            <p:ph type="sldNum" sz="quarter" idx="12"/>
          </p:nvPr>
        </p:nvSpPr>
        <p:spPr/>
        <p:txBody>
          <a:bodyPr/>
          <a:lstStyle/>
          <a:p>
            <a:fld id="{31956DAD-D1DD-664D-8094-2A95DFD5A69C}" type="slidenum">
              <a:rPr lang="en-US" smtClean="0"/>
              <a:t>8</a:t>
            </a:fld>
            <a:endParaRPr lang="en-US"/>
          </a:p>
        </p:txBody>
      </p:sp>
      <p:sp>
        <p:nvSpPr>
          <p:cNvPr id="6" name="TextBox 5">
            <a:extLst>
              <a:ext uri="{FF2B5EF4-FFF2-40B4-BE49-F238E27FC236}">
                <a16:creationId xmlns:a16="http://schemas.microsoft.com/office/drawing/2014/main" id="{8DF726E8-7CA2-BF7F-BE19-169F2D184089}"/>
              </a:ext>
            </a:extLst>
          </p:cNvPr>
          <p:cNvSpPr txBox="1"/>
          <p:nvPr/>
        </p:nvSpPr>
        <p:spPr>
          <a:xfrm>
            <a:off x="841022" y="2939442"/>
            <a:ext cx="5777337" cy="1015663"/>
          </a:xfrm>
          <a:prstGeom prst="rect">
            <a:avLst/>
          </a:prstGeom>
          <a:noFill/>
        </p:spPr>
        <p:txBody>
          <a:bodyPr wrap="square" rtlCol="0">
            <a:spAutoFit/>
          </a:bodyPr>
          <a:lstStyle/>
          <a:p>
            <a:r>
              <a:rPr lang="en-US" sz="2000" dirty="0"/>
              <a:t>2. train a decomposed model (no binarization) with the step1 model as teacher, using </a:t>
            </a:r>
            <a:r>
              <a:rPr lang="en-US" sz="2000" b="1" dirty="0"/>
              <a:t>query-aware passage token distillation</a:t>
            </a:r>
          </a:p>
        </p:txBody>
      </p:sp>
      <p:sp>
        <p:nvSpPr>
          <p:cNvPr id="7" name="TextBox 6">
            <a:extLst>
              <a:ext uri="{FF2B5EF4-FFF2-40B4-BE49-F238E27FC236}">
                <a16:creationId xmlns:a16="http://schemas.microsoft.com/office/drawing/2014/main" id="{591F1581-5F02-1315-202E-9D3429CDE331}"/>
              </a:ext>
            </a:extLst>
          </p:cNvPr>
          <p:cNvSpPr txBox="1"/>
          <p:nvPr/>
        </p:nvSpPr>
        <p:spPr>
          <a:xfrm>
            <a:off x="841023" y="4486535"/>
            <a:ext cx="5919194" cy="1323439"/>
          </a:xfrm>
          <a:prstGeom prst="rect">
            <a:avLst/>
          </a:prstGeom>
          <a:noFill/>
        </p:spPr>
        <p:txBody>
          <a:bodyPr wrap="square" rtlCol="0">
            <a:spAutoFit/>
          </a:bodyPr>
          <a:lstStyle/>
          <a:p>
            <a:r>
              <a:rPr lang="en-US" sz="2000" dirty="0"/>
              <a:t>3. train the decomposed reader with binarization, and add a </a:t>
            </a:r>
            <a:r>
              <a:rPr lang="en-US" sz="2000" b="1" dirty="0"/>
              <a:t>passage representation recovery </a:t>
            </a:r>
            <a:r>
              <a:rPr lang="en-US" sz="2000" dirty="0"/>
              <a:t>loss to maintain semantic information </a:t>
            </a:r>
          </a:p>
          <a:p>
            <a:r>
              <a:rPr lang="en-US" sz="2000" dirty="0"/>
              <a:t> </a:t>
            </a:r>
          </a:p>
        </p:txBody>
      </p:sp>
      <p:sp>
        <p:nvSpPr>
          <p:cNvPr id="8" name="TextBox 7">
            <a:extLst>
              <a:ext uri="{FF2B5EF4-FFF2-40B4-BE49-F238E27FC236}">
                <a16:creationId xmlns:a16="http://schemas.microsoft.com/office/drawing/2014/main" id="{B572E23A-1700-69E1-10E1-8F751B5753B3}"/>
              </a:ext>
            </a:extLst>
          </p:cNvPr>
          <p:cNvSpPr txBox="1"/>
          <p:nvPr/>
        </p:nvSpPr>
        <p:spPr>
          <a:xfrm>
            <a:off x="841023" y="1700126"/>
            <a:ext cx="6129029" cy="707886"/>
          </a:xfrm>
          <a:prstGeom prst="rect">
            <a:avLst/>
          </a:prstGeom>
          <a:noFill/>
        </p:spPr>
        <p:txBody>
          <a:bodyPr wrap="square" rtlCol="0">
            <a:spAutoFit/>
          </a:bodyPr>
          <a:lstStyle/>
          <a:p>
            <a:r>
              <a:rPr lang="en-US" sz="2000" dirty="0"/>
              <a:t>1. train a reader model without any decomposition or binarization</a:t>
            </a:r>
          </a:p>
        </p:txBody>
      </p:sp>
      <p:grpSp>
        <p:nvGrpSpPr>
          <p:cNvPr id="3" name="Group 2">
            <a:extLst>
              <a:ext uri="{FF2B5EF4-FFF2-40B4-BE49-F238E27FC236}">
                <a16:creationId xmlns:a16="http://schemas.microsoft.com/office/drawing/2014/main" id="{11ABDCD0-91EE-17D8-688B-66E23091CBF4}"/>
              </a:ext>
            </a:extLst>
          </p:cNvPr>
          <p:cNvGrpSpPr/>
          <p:nvPr/>
        </p:nvGrpSpPr>
        <p:grpSpPr>
          <a:xfrm>
            <a:off x="6625403" y="1546507"/>
            <a:ext cx="2608299" cy="4423680"/>
            <a:chOff x="4387829" y="1755051"/>
            <a:chExt cx="2608299" cy="4423680"/>
          </a:xfrm>
        </p:grpSpPr>
        <p:sp>
          <p:nvSpPr>
            <p:cNvPr id="5" name="Rounded Rectangle 4">
              <a:extLst>
                <a:ext uri="{FF2B5EF4-FFF2-40B4-BE49-F238E27FC236}">
                  <a16:creationId xmlns:a16="http://schemas.microsoft.com/office/drawing/2014/main" id="{D07234FD-89B8-2226-7A3B-D5DA0BC72779}"/>
                </a:ext>
              </a:extLst>
            </p:cNvPr>
            <p:cNvSpPr/>
            <p:nvPr/>
          </p:nvSpPr>
          <p:spPr>
            <a:xfrm>
              <a:off x="5748676" y="3775613"/>
              <a:ext cx="1065561" cy="1653257"/>
            </a:xfrm>
            <a:prstGeom prst="roundRect">
              <a:avLst>
                <a:gd name="adj" fmla="val 3042"/>
              </a:avLst>
            </a:prstGeom>
            <a:noFill/>
            <a:ln w="19050">
              <a:solidFill>
                <a:schemeClr val="bg1">
                  <a:lumMod val="50000"/>
                </a:schemeClr>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2">
                    <a:lumMod val="25000"/>
                  </a:schemeClr>
                </a:solidFill>
              </a:endParaRPr>
            </a:p>
          </p:txBody>
        </p:sp>
        <p:sp>
          <p:nvSpPr>
            <p:cNvPr id="9" name="Google Shape;525;p12">
              <a:extLst>
                <a:ext uri="{FF2B5EF4-FFF2-40B4-BE49-F238E27FC236}">
                  <a16:creationId xmlns:a16="http://schemas.microsoft.com/office/drawing/2014/main" id="{16BB0CC3-236E-5699-820E-815498954403}"/>
                </a:ext>
              </a:extLst>
            </p:cNvPr>
            <p:cNvSpPr/>
            <p:nvPr/>
          </p:nvSpPr>
          <p:spPr>
            <a:xfrm>
              <a:off x="5182662" y="4875755"/>
              <a:ext cx="525381" cy="488415"/>
            </a:xfrm>
            <a:prstGeom prst="roundRect">
              <a:avLst>
                <a:gd name="adj" fmla="val 16667"/>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sz="1600" dirty="0">
                <a:solidFill>
                  <a:schemeClr val="accent1">
                    <a:lumMod val="75000"/>
                  </a:schemeClr>
                </a:solidFill>
              </a:endParaRPr>
            </a:p>
          </p:txBody>
        </p:sp>
        <p:sp>
          <p:nvSpPr>
            <p:cNvPr id="10" name="Rounded Rectangle 9">
              <a:extLst>
                <a:ext uri="{FF2B5EF4-FFF2-40B4-BE49-F238E27FC236}">
                  <a16:creationId xmlns:a16="http://schemas.microsoft.com/office/drawing/2014/main" id="{F1FA2497-B8FE-C23C-505C-AA005313F5D8}"/>
                </a:ext>
              </a:extLst>
            </p:cNvPr>
            <p:cNvSpPr/>
            <p:nvPr/>
          </p:nvSpPr>
          <p:spPr>
            <a:xfrm>
              <a:off x="5119601" y="1755051"/>
              <a:ext cx="1876527" cy="3741140"/>
            </a:xfrm>
            <a:prstGeom prst="roundRect">
              <a:avLst>
                <a:gd name="adj" fmla="val 7925"/>
              </a:avLst>
            </a:prstGeom>
            <a:noFill/>
            <a:ln w="38100">
              <a:solidFill>
                <a:schemeClr val="accent1">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Helvetica" pitchFamily="2" charset="0"/>
              </a:endParaRPr>
            </a:p>
          </p:txBody>
        </p:sp>
        <p:sp>
          <p:nvSpPr>
            <p:cNvPr id="11" name="Google Shape;525;p12">
              <a:extLst>
                <a:ext uri="{FF2B5EF4-FFF2-40B4-BE49-F238E27FC236}">
                  <a16:creationId xmlns:a16="http://schemas.microsoft.com/office/drawing/2014/main" id="{8C49A1B9-AE66-FB00-76B6-9BA25EA4E58C}"/>
                </a:ext>
              </a:extLst>
            </p:cNvPr>
            <p:cNvSpPr/>
            <p:nvPr/>
          </p:nvSpPr>
          <p:spPr>
            <a:xfrm>
              <a:off x="5790392" y="4875755"/>
              <a:ext cx="934012" cy="488415"/>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1">
                    <a:lumMod val="75000"/>
                  </a:schemeClr>
                </a:solidFill>
              </a:endParaRPr>
            </a:p>
          </p:txBody>
        </p:sp>
        <p:sp>
          <p:nvSpPr>
            <p:cNvPr id="12" name="Google Shape;525;p12">
              <a:extLst>
                <a:ext uri="{FF2B5EF4-FFF2-40B4-BE49-F238E27FC236}">
                  <a16:creationId xmlns:a16="http://schemas.microsoft.com/office/drawing/2014/main" id="{19934484-0E58-C99E-833C-5C86B770386D}"/>
                </a:ext>
              </a:extLst>
            </p:cNvPr>
            <p:cNvSpPr/>
            <p:nvPr/>
          </p:nvSpPr>
          <p:spPr>
            <a:xfrm>
              <a:off x="5789137" y="4080084"/>
              <a:ext cx="934012" cy="488415"/>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1">
                    <a:lumMod val="75000"/>
                  </a:schemeClr>
                </a:solidFill>
              </a:endParaRPr>
            </a:p>
          </p:txBody>
        </p:sp>
        <p:sp>
          <p:nvSpPr>
            <p:cNvPr id="13" name="Google Shape;525;p12">
              <a:extLst>
                <a:ext uri="{FF2B5EF4-FFF2-40B4-BE49-F238E27FC236}">
                  <a16:creationId xmlns:a16="http://schemas.microsoft.com/office/drawing/2014/main" id="{FDF64751-8F7E-FF6B-9F22-8E4218D18DEC}"/>
                </a:ext>
              </a:extLst>
            </p:cNvPr>
            <p:cNvSpPr/>
            <p:nvPr/>
          </p:nvSpPr>
          <p:spPr>
            <a:xfrm>
              <a:off x="5185352" y="4080084"/>
              <a:ext cx="525381" cy="488415"/>
            </a:xfrm>
            <a:prstGeom prst="roundRect">
              <a:avLst>
                <a:gd name="adj" fmla="val 16667"/>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1">
                    <a:lumMod val="75000"/>
                  </a:schemeClr>
                </a:solidFill>
              </a:endParaRPr>
            </a:p>
          </p:txBody>
        </p:sp>
        <p:sp>
          <p:nvSpPr>
            <p:cNvPr id="14" name="Google Shape;452;p12">
              <a:extLst>
                <a:ext uri="{FF2B5EF4-FFF2-40B4-BE49-F238E27FC236}">
                  <a16:creationId xmlns:a16="http://schemas.microsoft.com/office/drawing/2014/main" id="{7D9873B0-AC9B-F0A3-80E1-4DF6A0B7F0A4}"/>
                </a:ext>
              </a:extLst>
            </p:cNvPr>
            <p:cNvSpPr/>
            <p:nvPr/>
          </p:nvSpPr>
          <p:spPr>
            <a:xfrm>
              <a:off x="5029600" y="5720445"/>
              <a:ext cx="851528" cy="458286"/>
            </a:xfrm>
            <a:prstGeom prst="roundRect">
              <a:avLst>
                <a:gd name="adj" fmla="val 16667"/>
              </a:avLst>
            </a:prstGeom>
            <a:noFill/>
            <a:ln w="9525" cap="flat" cmpd="sng">
              <a:noFill/>
              <a:prstDash val="solid"/>
              <a:round/>
              <a:headEnd type="none" w="sm" len="sm"/>
              <a:tailEnd type="none" w="sm" len="sm"/>
            </a:ln>
          </p:spPr>
          <p:txBody>
            <a:bodyPr spcFirstLastPara="1" wrap="square" lIns="102853" tIns="102853" rIns="102853" bIns="102853" anchor="ctr" anchorCtr="0">
              <a:noAutofit/>
            </a:bodyPr>
            <a:lstStyle/>
            <a:p>
              <a:pPr algn="ctr"/>
              <a:r>
                <a:rPr lang="en-US" sz="1400" dirty="0">
                  <a:ea typeface="Calibri"/>
                  <a:cs typeface="Segoe UI" panose="020B0502040204020203" pitchFamily="34" charset="0"/>
                  <a:sym typeface="Calibri"/>
                </a:rPr>
                <a:t>Query</a:t>
              </a:r>
              <a:endParaRPr sz="1400" dirty="0">
                <a:ea typeface="Calibri"/>
                <a:cs typeface="Segoe UI" panose="020B0502040204020203" pitchFamily="34" charset="0"/>
                <a:sym typeface="Calibri"/>
              </a:endParaRPr>
            </a:p>
          </p:txBody>
        </p:sp>
        <p:sp>
          <p:nvSpPr>
            <p:cNvPr id="15" name="Google Shape;454;p12">
              <a:extLst>
                <a:ext uri="{FF2B5EF4-FFF2-40B4-BE49-F238E27FC236}">
                  <a16:creationId xmlns:a16="http://schemas.microsoft.com/office/drawing/2014/main" id="{1854AFC7-950B-FA7C-39D2-B0BF4719FCA2}"/>
                </a:ext>
              </a:extLst>
            </p:cNvPr>
            <p:cNvSpPr/>
            <p:nvPr/>
          </p:nvSpPr>
          <p:spPr>
            <a:xfrm>
              <a:off x="5725370" y="5768664"/>
              <a:ext cx="1270758" cy="356104"/>
            </a:xfrm>
            <a:prstGeom prst="roundRect">
              <a:avLst>
                <a:gd name="adj" fmla="val 16667"/>
              </a:avLst>
            </a:prstGeom>
            <a:noFill/>
            <a:ln w="9525" cap="flat" cmpd="sng">
              <a:noFill/>
              <a:prstDash val="solid"/>
              <a:round/>
              <a:headEnd type="none" w="sm" len="sm"/>
              <a:tailEnd type="none" w="sm" len="sm"/>
            </a:ln>
          </p:spPr>
          <p:txBody>
            <a:bodyPr spcFirstLastPara="1" wrap="square" lIns="102853" tIns="102853" rIns="102853" bIns="102853" anchor="ctr" anchorCtr="0">
              <a:noAutofit/>
            </a:bodyPr>
            <a:lstStyle/>
            <a:p>
              <a:pPr algn="ctr"/>
              <a:r>
                <a:rPr lang="en-US" sz="1400" dirty="0">
                  <a:ea typeface="Calibri"/>
                  <a:cs typeface="Segoe UI" panose="020B0502040204020203" pitchFamily="34" charset="0"/>
                  <a:sym typeface="Calibri"/>
                </a:rPr>
                <a:t>Passages</a:t>
              </a:r>
              <a:endParaRPr sz="1400" dirty="0">
                <a:ea typeface="Calibri"/>
                <a:cs typeface="Segoe UI" panose="020B0502040204020203" pitchFamily="34" charset="0"/>
                <a:sym typeface="Calibri"/>
              </a:endParaRPr>
            </a:p>
          </p:txBody>
        </p:sp>
        <p:sp>
          <p:nvSpPr>
            <p:cNvPr id="16" name="Google Shape;453;p12">
              <a:extLst>
                <a:ext uri="{FF2B5EF4-FFF2-40B4-BE49-F238E27FC236}">
                  <a16:creationId xmlns:a16="http://schemas.microsoft.com/office/drawing/2014/main" id="{FADA08FD-A54C-EB0F-149D-B4966DF4BA4C}"/>
                </a:ext>
              </a:extLst>
            </p:cNvPr>
            <p:cNvSpPr/>
            <p:nvPr/>
          </p:nvSpPr>
          <p:spPr>
            <a:xfrm rot="16200000">
              <a:off x="5342934" y="5596388"/>
              <a:ext cx="183201" cy="105145"/>
            </a:xfrm>
            <a:prstGeom prst="rightArrow">
              <a:avLst>
                <a:gd name="adj1" fmla="val 50000"/>
                <a:gd name="adj2" fmla="val 50000"/>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17" name="Google Shape;455;p12">
              <a:extLst>
                <a:ext uri="{FF2B5EF4-FFF2-40B4-BE49-F238E27FC236}">
                  <a16:creationId xmlns:a16="http://schemas.microsoft.com/office/drawing/2014/main" id="{A9771C3F-3036-D823-9C8E-42DE796231E8}"/>
                </a:ext>
              </a:extLst>
            </p:cNvPr>
            <p:cNvSpPr/>
            <p:nvPr/>
          </p:nvSpPr>
          <p:spPr>
            <a:xfrm rot="16200000">
              <a:off x="6108413" y="5591665"/>
              <a:ext cx="183201" cy="107515"/>
            </a:xfrm>
            <a:prstGeom prst="rightArrow">
              <a:avLst>
                <a:gd name="adj1" fmla="val 50000"/>
                <a:gd name="adj2" fmla="val 50000"/>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18" name="TextBox 17">
              <a:extLst>
                <a:ext uri="{FF2B5EF4-FFF2-40B4-BE49-F238E27FC236}">
                  <a16:creationId xmlns:a16="http://schemas.microsoft.com/office/drawing/2014/main" id="{A768D488-0031-8FE4-3BD5-94174B4F474E}"/>
                </a:ext>
              </a:extLst>
            </p:cNvPr>
            <p:cNvSpPr txBox="1"/>
            <p:nvPr/>
          </p:nvSpPr>
          <p:spPr>
            <a:xfrm>
              <a:off x="5419387" y="1789727"/>
              <a:ext cx="1232121" cy="338554"/>
            </a:xfrm>
            <a:prstGeom prst="rect">
              <a:avLst/>
            </a:prstGeom>
            <a:noFill/>
          </p:spPr>
          <p:txBody>
            <a:bodyPr wrap="square" rtlCol="0">
              <a:spAutoFit/>
            </a:bodyPr>
            <a:lstStyle/>
            <a:p>
              <a:r>
                <a:rPr lang="en-US" sz="1600" dirty="0">
                  <a:solidFill>
                    <a:schemeClr val="accent1"/>
                  </a:solidFill>
                </a:rPr>
                <a:t>Encoder</a:t>
              </a:r>
            </a:p>
          </p:txBody>
        </p:sp>
        <p:sp>
          <p:nvSpPr>
            <p:cNvPr id="19" name="Rounded Rectangle 18">
              <a:extLst>
                <a:ext uri="{FF2B5EF4-FFF2-40B4-BE49-F238E27FC236}">
                  <a16:creationId xmlns:a16="http://schemas.microsoft.com/office/drawing/2014/main" id="{F6F4BF1B-8CB0-EF34-692E-461EC4812D6E}"/>
                </a:ext>
              </a:extLst>
            </p:cNvPr>
            <p:cNvSpPr/>
            <p:nvPr/>
          </p:nvSpPr>
          <p:spPr>
            <a:xfrm>
              <a:off x="5730533" y="3779747"/>
              <a:ext cx="1109139" cy="244208"/>
            </a:xfrm>
            <a:prstGeom prst="roundRect">
              <a:avLst/>
            </a:prstGeom>
            <a:solidFill>
              <a:schemeClr val="accent6">
                <a:lumMod val="75000"/>
                <a:alpha val="70196"/>
              </a:schemeClr>
            </a:solidFill>
            <a:ln w="28575">
              <a:solidFill>
                <a:schemeClr val="accent6"/>
              </a:solidFill>
              <a:prstDash val="dash"/>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bg1"/>
                  </a:solidFill>
                </a:rPr>
                <a:t>Binarizatin</a:t>
              </a:r>
              <a:endParaRPr lang="en-US" sz="1200" b="1" dirty="0">
                <a:solidFill>
                  <a:schemeClr val="bg1"/>
                </a:solidFill>
              </a:endParaRPr>
            </a:p>
          </p:txBody>
        </p:sp>
        <p:grpSp>
          <p:nvGrpSpPr>
            <p:cNvPr id="20" name="Group 19">
              <a:extLst>
                <a:ext uri="{FF2B5EF4-FFF2-40B4-BE49-F238E27FC236}">
                  <a16:creationId xmlns:a16="http://schemas.microsoft.com/office/drawing/2014/main" id="{3ECFA2F8-3580-AEF1-7F0F-263DE73B4DAE}"/>
                </a:ext>
              </a:extLst>
            </p:cNvPr>
            <p:cNvGrpSpPr/>
            <p:nvPr/>
          </p:nvGrpSpPr>
          <p:grpSpPr>
            <a:xfrm>
              <a:off x="5639892" y="3585764"/>
              <a:ext cx="1148029" cy="181231"/>
              <a:chOff x="5973389" y="11128119"/>
              <a:chExt cx="1798278" cy="271438"/>
            </a:xfrm>
          </p:grpSpPr>
          <p:sp>
            <p:nvSpPr>
              <p:cNvPr id="48" name="TextBox 47">
                <a:extLst>
                  <a:ext uri="{FF2B5EF4-FFF2-40B4-BE49-F238E27FC236}">
                    <a16:creationId xmlns:a16="http://schemas.microsoft.com/office/drawing/2014/main" id="{84C1A4E0-9422-5447-844A-C5E2D7BCACF9}"/>
                  </a:ext>
                </a:extLst>
              </p:cNvPr>
              <p:cNvSpPr txBox="1"/>
              <p:nvPr/>
            </p:nvSpPr>
            <p:spPr>
              <a:xfrm>
                <a:off x="5973389" y="11129444"/>
                <a:ext cx="418705" cy="261610"/>
              </a:xfrm>
              <a:prstGeom prst="rect">
                <a:avLst/>
              </a:prstGeom>
              <a:noFill/>
            </p:spPr>
            <p:txBody>
              <a:bodyPr wrap="none" rtlCol="0">
                <a:spAutoFit/>
              </a:bodyPr>
              <a:lstStyle/>
              <a:p>
                <a:r>
                  <a:rPr lang="en-US" sz="1100" dirty="0">
                    <a:cs typeface="Segoe UI" panose="020B0502040204020203" pitchFamily="34" charset="0"/>
                  </a:rPr>
                  <a:t>010</a:t>
                </a:r>
              </a:p>
            </p:txBody>
          </p:sp>
          <p:sp>
            <p:nvSpPr>
              <p:cNvPr id="49" name="TextBox 48">
                <a:extLst>
                  <a:ext uri="{FF2B5EF4-FFF2-40B4-BE49-F238E27FC236}">
                    <a16:creationId xmlns:a16="http://schemas.microsoft.com/office/drawing/2014/main" id="{89EA7500-FFB1-8182-2CD7-C0BF93DC1FC3}"/>
                  </a:ext>
                </a:extLst>
              </p:cNvPr>
              <p:cNvSpPr txBox="1"/>
              <p:nvPr/>
            </p:nvSpPr>
            <p:spPr>
              <a:xfrm>
                <a:off x="6322104" y="11133350"/>
                <a:ext cx="393056" cy="261610"/>
              </a:xfrm>
              <a:prstGeom prst="rect">
                <a:avLst/>
              </a:prstGeom>
              <a:noFill/>
            </p:spPr>
            <p:txBody>
              <a:bodyPr wrap="none" rtlCol="0">
                <a:spAutoFit/>
              </a:bodyPr>
              <a:lstStyle/>
              <a:p>
                <a:r>
                  <a:rPr lang="en-US" sz="1100" dirty="0">
                    <a:cs typeface="Segoe UI" panose="020B0502040204020203" pitchFamily="34" charset="0"/>
                  </a:rPr>
                  <a:t>101</a:t>
                </a:r>
              </a:p>
            </p:txBody>
          </p:sp>
          <p:sp>
            <p:nvSpPr>
              <p:cNvPr id="50" name="TextBox 49">
                <a:extLst>
                  <a:ext uri="{FF2B5EF4-FFF2-40B4-BE49-F238E27FC236}">
                    <a16:creationId xmlns:a16="http://schemas.microsoft.com/office/drawing/2014/main" id="{7FF9E2BC-73E9-3FD1-0C33-5248B8C6DA25}"/>
                  </a:ext>
                </a:extLst>
              </p:cNvPr>
              <p:cNvSpPr txBox="1"/>
              <p:nvPr/>
            </p:nvSpPr>
            <p:spPr>
              <a:xfrm>
                <a:off x="6657950" y="11137947"/>
                <a:ext cx="393056" cy="261610"/>
              </a:xfrm>
              <a:prstGeom prst="rect">
                <a:avLst/>
              </a:prstGeom>
              <a:noFill/>
            </p:spPr>
            <p:txBody>
              <a:bodyPr wrap="none" rtlCol="0">
                <a:spAutoFit/>
              </a:bodyPr>
              <a:lstStyle/>
              <a:p>
                <a:r>
                  <a:rPr lang="en-US" sz="1100" dirty="0">
                    <a:cs typeface="Segoe UI" panose="020B0502040204020203" pitchFamily="34" charset="0"/>
                  </a:rPr>
                  <a:t>110</a:t>
                </a:r>
              </a:p>
            </p:txBody>
          </p:sp>
          <p:sp>
            <p:nvSpPr>
              <p:cNvPr id="51" name="TextBox 50">
                <a:extLst>
                  <a:ext uri="{FF2B5EF4-FFF2-40B4-BE49-F238E27FC236}">
                    <a16:creationId xmlns:a16="http://schemas.microsoft.com/office/drawing/2014/main" id="{3EBAE4BB-1AA2-E3FA-D79B-0ADDF0433767}"/>
                  </a:ext>
                </a:extLst>
              </p:cNvPr>
              <p:cNvSpPr txBox="1"/>
              <p:nvPr/>
            </p:nvSpPr>
            <p:spPr>
              <a:xfrm>
                <a:off x="6973751" y="11128119"/>
                <a:ext cx="418705" cy="261610"/>
              </a:xfrm>
              <a:prstGeom prst="rect">
                <a:avLst/>
              </a:prstGeom>
              <a:noFill/>
            </p:spPr>
            <p:txBody>
              <a:bodyPr wrap="none" rtlCol="0">
                <a:spAutoFit/>
              </a:bodyPr>
              <a:lstStyle/>
              <a:p>
                <a:r>
                  <a:rPr lang="en-US" sz="1100" dirty="0">
                    <a:cs typeface="Segoe UI" panose="020B0502040204020203" pitchFamily="34" charset="0"/>
                  </a:rPr>
                  <a:t>100</a:t>
                </a:r>
              </a:p>
            </p:txBody>
          </p:sp>
          <p:sp>
            <p:nvSpPr>
              <p:cNvPr id="52" name="TextBox 51">
                <a:extLst>
                  <a:ext uri="{FF2B5EF4-FFF2-40B4-BE49-F238E27FC236}">
                    <a16:creationId xmlns:a16="http://schemas.microsoft.com/office/drawing/2014/main" id="{2746E76C-F983-BBC2-45D9-F43A2120E60A}"/>
                  </a:ext>
                </a:extLst>
              </p:cNvPr>
              <p:cNvSpPr txBox="1"/>
              <p:nvPr/>
            </p:nvSpPr>
            <p:spPr>
              <a:xfrm>
                <a:off x="7352962" y="11136349"/>
                <a:ext cx="418705" cy="261610"/>
              </a:xfrm>
              <a:prstGeom prst="rect">
                <a:avLst/>
              </a:prstGeom>
              <a:noFill/>
            </p:spPr>
            <p:txBody>
              <a:bodyPr wrap="none" rtlCol="0">
                <a:spAutoFit/>
              </a:bodyPr>
              <a:lstStyle/>
              <a:p>
                <a:r>
                  <a:rPr lang="en-US" sz="1100" dirty="0">
                    <a:cs typeface="Segoe UI" panose="020B0502040204020203" pitchFamily="34" charset="0"/>
                  </a:rPr>
                  <a:t>001</a:t>
                </a:r>
              </a:p>
            </p:txBody>
          </p:sp>
        </p:grpSp>
        <p:grpSp>
          <p:nvGrpSpPr>
            <p:cNvPr id="22" name="Google Shape;547;p12">
              <a:extLst>
                <a:ext uri="{FF2B5EF4-FFF2-40B4-BE49-F238E27FC236}">
                  <a16:creationId xmlns:a16="http://schemas.microsoft.com/office/drawing/2014/main" id="{45161CEE-D7B6-5EEC-1065-FC348E56F5F0}"/>
                </a:ext>
              </a:extLst>
            </p:cNvPr>
            <p:cNvGrpSpPr/>
            <p:nvPr/>
          </p:nvGrpSpPr>
          <p:grpSpPr>
            <a:xfrm>
              <a:off x="5881129" y="2717419"/>
              <a:ext cx="39429" cy="198447"/>
              <a:chOff x="3701725" y="2185416"/>
              <a:chExt cx="54900" cy="237780"/>
            </a:xfrm>
            <a:solidFill>
              <a:schemeClr val="accent1">
                <a:lumMod val="20000"/>
                <a:lumOff val="80000"/>
              </a:schemeClr>
            </a:solidFill>
          </p:grpSpPr>
          <p:sp>
            <p:nvSpPr>
              <p:cNvPr id="45" name="Google Shape;548;p12">
                <a:extLst>
                  <a:ext uri="{FF2B5EF4-FFF2-40B4-BE49-F238E27FC236}">
                    <a16:creationId xmlns:a16="http://schemas.microsoft.com/office/drawing/2014/main" id="{8804B538-D56B-B033-AE74-1D76FAD97728}"/>
                  </a:ext>
                </a:extLst>
              </p:cNvPr>
              <p:cNvSpPr/>
              <p:nvPr/>
            </p:nvSpPr>
            <p:spPr>
              <a:xfrm>
                <a:off x="3701725" y="218541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46" name="Google Shape;549;p12">
                <a:extLst>
                  <a:ext uri="{FF2B5EF4-FFF2-40B4-BE49-F238E27FC236}">
                    <a16:creationId xmlns:a16="http://schemas.microsoft.com/office/drawing/2014/main" id="{7E9AB2ED-0295-AF5C-8618-43DEFDF0EF61}"/>
                  </a:ext>
                </a:extLst>
              </p:cNvPr>
              <p:cNvSpPr/>
              <p:nvPr/>
            </p:nvSpPr>
            <p:spPr>
              <a:xfrm>
                <a:off x="3701725" y="227685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47" name="Google Shape;550;p12">
                <a:extLst>
                  <a:ext uri="{FF2B5EF4-FFF2-40B4-BE49-F238E27FC236}">
                    <a16:creationId xmlns:a16="http://schemas.microsoft.com/office/drawing/2014/main" id="{B462694F-1C1C-E26A-78C5-A45EA712D22F}"/>
                  </a:ext>
                </a:extLst>
              </p:cNvPr>
              <p:cNvSpPr/>
              <p:nvPr/>
            </p:nvSpPr>
            <p:spPr>
              <a:xfrm>
                <a:off x="3701725" y="236829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grpSp>
        <p:grpSp>
          <p:nvGrpSpPr>
            <p:cNvPr id="23" name="Google Shape;547;p12">
              <a:extLst>
                <a:ext uri="{FF2B5EF4-FFF2-40B4-BE49-F238E27FC236}">
                  <a16:creationId xmlns:a16="http://schemas.microsoft.com/office/drawing/2014/main" id="{6075280B-30A2-24CA-D7FD-6C8161694D2B}"/>
                </a:ext>
              </a:extLst>
            </p:cNvPr>
            <p:cNvGrpSpPr/>
            <p:nvPr/>
          </p:nvGrpSpPr>
          <p:grpSpPr>
            <a:xfrm>
              <a:off x="5414424" y="4637612"/>
              <a:ext cx="39429" cy="198447"/>
              <a:chOff x="3701725" y="2185416"/>
              <a:chExt cx="54900" cy="237780"/>
            </a:xfrm>
            <a:solidFill>
              <a:schemeClr val="accent1">
                <a:lumMod val="20000"/>
                <a:lumOff val="80000"/>
              </a:schemeClr>
            </a:solidFill>
          </p:grpSpPr>
          <p:sp>
            <p:nvSpPr>
              <p:cNvPr id="42" name="Google Shape;548;p12">
                <a:extLst>
                  <a:ext uri="{FF2B5EF4-FFF2-40B4-BE49-F238E27FC236}">
                    <a16:creationId xmlns:a16="http://schemas.microsoft.com/office/drawing/2014/main" id="{F03A4A0E-A388-85B8-4780-1ACC6C74F672}"/>
                  </a:ext>
                </a:extLst>
              </p:cNvPr>
              <p:cNvSpPr/>
              <p:nvPr/>
            </p:nvSpPr>
            <p:spPr>
              <a:xfrm>
                <a:off x="3701725" y="218541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43" name="Google Shape;549;p12">
                <a:extLst>
                  <a:ext uri="{FF2B5EF4-FFF2-40B4-BE49-F238E27FC236}">
                    <a16:creationId xmlns:a16="http://schemas.microsoft.com/office/drawing/2014/main" id="{DC19561C-39FC-40E6-48EA-6C210CFA01C2}"/>
                  </a:ext>
                </a:extLst>
              </p:cNvPr>
              <p:cNvSpPr/>
              <p:nvPr/>
            </p:nvSpPr>
            <p:spPr>
              <a:xfrm>
                <a:off x="3701725" y="227685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44" name="Google Shape;550;p12">
                <a:extLst>
                  <a:ext uri="{FF2B5EF4-FFF2-40B4-BE49-F238E27FC236}">
                    <a16:creationId xmlns:a16="http://schemas.microsoft.com/office/drawing/2014/main" id="{4E2EF05E-38AB-910C-BFEA-717AB53093F7}"/>
                  </a:ext>
                </a:extLst>
              </p:cNvPr>
              <p:cNvSpPr/>
              <p:nvPr/>
            </p:nvSpPr>
            <p:spPr>
              <a:xfrm>
                <a:off x="3701725" y="236829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grpSp>
        <p:grpSp>
          <p:nvGrpSpPr>
            <p:cNvPr id="24" name="Google Shape;547;p12">
              <a:extLst>
                <a:ext uri="{FF2B5EF4-FFF2-40B4-BE49-F238E27FC236}">
                  <a16:creationId xmlns:a16="http://schemas.microsoft.com/office/drawing/2014/main" id="{341D8C23-DD88-9F93-DF21-9D4AC86129E1}"/>
                </a:ext>
              </a:extLst>
            </p:cNvPr>
            <p:cNvGrpSpPr/>
            <p:nvPr/>
          </p:nvGrpSpPr>
          <p:grpSpPr>
            <a:xfrm>
              <a:off x="6217013" y="4638032"/>
              <a:ext cx="39429" cy="198447"/>
              <a:chOff x="3701725" y="2185416"/>
              <a:chExt cx="54900" cy="237780"/>
            </a:xfrm>
            <a:solidFill>
              <a:schemeClr val="accent1">
                <a:lumMod val="20000"/>
                <a:lumOff val="80000"/>
              </a:schemeClr>
            </a:solidFill>
          </p:grpSpPr>
          <p:sp>
            <p:nvSpPr>
              <p:cNvPr id="39" name="Google Shape;548;p12">
                <a:extLst>
                  <a:ext uri="{FF2B5EF4-FFF2-40B4-BE49-F238E27FC236}">
                    <a16:creationId xmlns:a16="http://schemas.microsoft.com/office/drawing/2014/main" id="{CB9385C3-89CB-DB6C-C81F-26DFD74F637F}"/>
                  </a:ext>
                </a:extLst>
              </p:cNvPr>
              <p:cNvSpPr/>
              <p:nvPr/>
            </p:nvSpPr>
            <p:spPr>
              <a:xfrm>
                <a:off x="3701725" y="218541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40" name="Google Shape;549;p12">
                <a:extLst>
                  <a:ext uri="{FF2B5EF4-FFF2-40B4-BE49-F238E27FC236}">
                    <a16:creationId xmlns:a16="http://schemas.microsoft.com/office/drawing/2014/main" id="{831F144F-1716-951F-2873-3DB5CAC2BB71}"/>
                  </a:ext>
                </a:extLst>
              </p:cNvPr>
              <p:cNvSpPr/>
              <p:nvPr/>
            </p:nvSpPr>
            <p:spPr>
              <a:xfrm>
                <a:off x="3701725" y="227685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41" name="Google Shape;550;p12">
                <a:extLst>
                  <a:ext uri="{FF2B5EF4-FFF2-40B4-BE49-F238E27FC236}">
                    <a16:creationId xmlns:a16="http://schemas.microsoft.com/office/drawing/2014/main" id="{CCD87E9D-2740-3FF2-74EE-4CF60B4546D4}"/>
                  </a:ext>
                </a:extLst>
              </p:cNvPr>
              <p:cNvSpPr/>
              <p:nvPr/>
            </p:nvSpPr>
            <p:spPr>
              <a:xfrm>
                <a:off x="3701725" y="236829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grpSp>
        <p:sp>
          <p:nvSpPr>
            <p:cNvPr id="25" name="Google Shape;470;p12">
              <a:extLst>
                <a:ext uri="{FF2B5EF4-FFF2-40B4-BE49-F238E27FC236}">
                  <a16:creationId xmlns:a16="http://schemas.microsoft.com/office/drawing/2014/main" id="{7AC8EE85-4C6E-1A04-5C1E-215037D7E662}"/>
                </a:ext>
              </a:extLst>
            </p:cNvPr>
            <p:cNvSpPr txBox="1"/>
            <p:nvPr/>
          </p:nvSpPr>
          <p:spPr>
            <a:xfrm>
              <a:off x="4387829" y="4015171"/>
              <a:ext cx="838297" cy="366311"/>
            </a:xfrm>
            <a:prstGeom prst="rect">
              <a:avLst/>
            </a:prstGeom>
            <a:noFill/>
            <a:ln>
              <a:noFill/>
            </a:ln>
          </p:spPr>
          <p:txBody>
            <a:bodyPr spcFirstLastPara="1" wrap="square" lIns="102853" tIns="102853" rIns="102853" bIns="102853" anchor="ctr" anchorCtr="0">
              <a:noAutofit/>
            </a:bodyPr>
            <a:lstStyle/>
            <a:p>
              <a:r>
                <a:rPr lang="en-US" sz="1600" dirty="0">
                  <a:solidFill>
                    <a:schemeClr val="accent1">
                      <a:lumMod val="75000"/>
                    </a:schemeClr>
                  </a:solidFill>
                  <a:ea typeface="Calibri"/>
                  <a:cs typeface="Segoe UI" panose="020B0502040204020203" pitchFamily="34" charset="0"/>
                  <a:sym typeface="Calibri"/>
                </a:rPr>
                <a:t>Layer k</a:t>
              </a:r>
              <a:endParaRPr sz="1600" dirty="0">
                <a:solidFill>
                  <a:schemeClr val="accent1">
                    <a:lumMod val="75000"/>
                  </a:schemeClr>
                </a:solidFill>
                <a:ea typeface="Calibri"/>
                <a:cs typeface="Segoe UI" panose="020B0502040204020203" pitchFamily="34" charset="0"/>
                <a:sym typeface="Calibri"/>
              </a:endParaRPr>
            </a:p>
          </p:txBody>
        </p:sp>
        <p:sp>
          <p:nvSpPr>
            <p:cNvPr id="26" name="Google Shape;471;p12">
              <a:extLst>
                <a:ext uri="{FF2B5EF4-FFF2-40B4-BE49-F238E27FC236}">
                  <a16:creationId xmlns:a16="http://schemas.microsoft.com/office/drawing/2014/main" id="{480F92EE-69C2-158F-6D77-C78F7BBC3825}"/>
                </a:ext>
              </a:extLst>
            </p:cNvPr>
            <p:cNvSpPr txBox="1"/>
            <p:nvPr/>
          </p:nvSpPr>
          <p:spPr>
            <a:xfrm>
              <a:off x="4394028" y="2172988"/>
              <a:ext cx="758884" cy="366311"/>
            </a:xfrm>
            <a:prstGeom prst="rect">
              <a:avLst/>
            </a:prstGeom>
            <a:noFill/>
            <a:ln>
              <a:noFill/>
            </a:ln>
          </p:spPr>
          <p:txBody>
            <a:bodyPr spcFirstLastPara="1" wrap="square" lIns="102853" tIns="102853" rIns="102853" bIns="102853" anchor="ctr" anchorCtr="0">
              <a:noAutofit/>
            </a:bodyPr>
            <a:lstStyle/>
            <a:p>
              <a:r>
                <a:rPr lang="en-US" sz="1600" dirty="0">
                  <a:solidFill>
                    <a:schemeClr val="accent1">
                      <a:lumMod val="75000"/>
                    </a:schemeClr>
                  </a:solidFill>
                  <a:ea typeface="Calibri"/>
                  <a:cs typeface="Segoe UI" panose="020B0502040204020203" pitchFamily="34" charset="0"/>
                  <a:sym typeface="Calibri"/>
                </a:rPr>
                <a:t>Layer n</a:t>
              </a:r>
              <a:endParaRPr sz="1600" dirty="0">
                <a:solidFill>
                  <a:schemeClr val="accent1">
                    <a:lumMod val="75000"/>
                  </a:schemeClr>
                </a:solidFill>
                <a:ea typeface="Calibri"/>
                <a:cs typeface="Segoe UI" panose="020B0502040204020203" pitchFamily="34" charset="0"/>
                <a:sym typeface="Calibri"/>
              </a:endParaRPr>
            </a:p>
          </p:txBody>
        </p:sp>
        <p:sp>
          <p:nvSpPr>
            <p:cNvPr id="27" name="Google Shape;472;p12">
              <a:extLst>
                <a:ext uri="{FF2B5EF4-FFF2-40B4-BE49-F238E27FC236}">
                  <a16:creationId xmlns:a16="http://schemas.microsoft.com/office/drawing/2014/main" id="{C32FBACA-967D-8AE3-1251-C3676A2B9A23}"/>
                </a:ext>
              </a:extLst>
            </p:cNvPr>
            <p:cNvSpPr txBox="1"/>
            <p:nvPr/>
          </p:nvSpPr>
          <p:spPr>
            <a:xfrm>
              <a:off x="4387829" y="3022882"/>
              <a:ext cx="797498" cy="366311"/>
            </a:xfrm>
            <a:prstGeom prst="rect">
              <a:avLst/>
            </a:prstGeom>
            <a:noFill/>
            <a:ln>
              <a:noFill/>
            </a:ln>
          </p:spPr>
          <p:txBody>
            <a:bodyPr spcFirstLastPara="1" wrap="square" lIns="102853" tIns="102853" rIns="102853" bIns="102853" anchor="ctr" anchorCtr="0">
              <a:noAutofit/>
            </a:bodyPr>
            <a:lstStyle/>
            <a:p>
              <a:r>
                <a:rPr lang="en-US" sz="1600" dirty="0">
                  <a:solidFill>
                    <a:schemeClr val="accent1">
                      <a:lumMod val="75000"/>
                    </a:schemeClr>
                  </a:solidFill>
                  <a:ea typeface="Calibri"/>
                  <a:cs typeface="Segoe UI" panose="020B0502040204020203" pitchFamily="34" charset="0"/>
                  <a:sym typeface="Calibri"/>
                </a:rPr>
                <a:t>Layer k+1</a:t>
              </a:r>
              <a:endParaRPr sz="1600" dirty="0">
                <a:solidFill>
                  <a:schemeClr val="accent1">
                    <a:lumMod val="75000"/>
                  </a:schemeClr>
                </a:solidFill>
                <a:ea typeface="Calibri"/>
                <a:cs typeface="Segoe UI" panose="020B0502040204020203" pitchFamily="34" charset="0"/>
                <a:sym typeface="Calibri"/>
              </a:endParaRPr>
            </a:p>
          </p:txBody>
        </p:sp>
        <p:sp>
          <p:nvSpPr>
            <p:cNvPr id="28" name="Google Shape;471;p12">
              <a:extLst>
                <a:ext uri="{FF2B5EF4-FFF2-40B4-BE49-F238E27FC236}">
                  <a16:creationId xmlns:a16="http://schemas.microsoft.com/office/drawing/2014/main" id="{A99E7277-D684-C813-B968-BF7311F150FD}"/>
                </a:ext>
              </a:extLst>
            </p:cNvPr>
            <p:cNvSpPr txBox="1"/>
            <p:nvPr/>
          </p:nvSpPr>
          <p:spPr>
            <a:xfrm>
              <a:off x="4387829" y="4903609"/>
              <a:ext cx="842675" cy="366311"/>
            </a:xfrm>
            <a:prstGeom prst="rect">
              <a:avLst/>
            </a:prstGeom>
            <a:noFill/>
            <a:ln>
              <a:noFill/>
            </a:ln>
          </p:spPr>
          <p:txBody>
            <a:bodyPr spcFirstLastPara="1" wrap="square" lIns="102853" tIns="102853" rIns="102853" bIns="102853" anchor="ctr" anchorCtr="0">
              <a:noAutofit/>
            </a:bodyPr>
            <a:lstStyle/>
            <a:p>
              <a:r>
                <a:rPr lang="en-US" sz="1600" dirty="0">
                  <a:solidFill>
                    <a:schemeClr val="accent1">
                      <a:lumMod val="75000"/>
                    </a:schemeClr>
                  </a:solidFill>
                  <a:ea typeface="Calibri"/>
                  <a:cs typeface="Segoe UI" panose="020B0502040204020203" pitchFamily="34" charset="0"/>
                  <a:sym typeface="Calibri"/>
                </a:rPr>
                <a:t>Layer 1</a:t>
              </a:r>
              <a:endParaRPr sz="1600" dirty="0">
                <a:solidFill>
                  <a:schemeClr val="accent1">
                    <a:lumMod val="75000"/>
                  </a:schemeClr>
                </a:solidFill>
                <a:ea typeface="Calibri"/>
                <a:cs typeface="Segoe UI" panose="020B0502040204020203" pitchFamily="34" charset="0"/>
                <a:sym typeface="Calibri"/>
              </a:endParaRPr>
            </a:p>
          </p:txBody>
        </p:sp>
        <p:sp>
          <p:nvSpPr>
            <p:cNvPr id="34" name="Google Shape;525;p12">
              <a:extLst>
                <a:ext uri="{FF2B5EF4-FFF2-40B4-BE49-F238E27FC236}">
                  <a16:creationId xmlns:a16="http://schemas.microsoft.com/office/drawing/2014/main" id="{6BD7E2F9-3083-481C-F528-5C6E23889ED7}"/>
                </a:ext>
              </a:extLst>
            </p:cNvPr>
            <p:cNvSpPr/>
            <p:nvPr/>
          </p:nvSpPr>
          <p:spPr>
            <a:xfrm>
              <a:off x="5317086" y="2138337"/>
              <a:ext cx="1167514" cy="488415"/>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Transformer block</a:t>
              </a:r>
            </a:p>
          </p:txBody>
        </p:sp>
        <p:sp>
          <p:nvSpPr>
            <p:cNvPr id="35" name="Google Shape;525;p12">
              <a:extLst>
                <a:ext uri="{FF2B5EF4-FFF2-40B4-BE49-F238E27FC236}">
                  <a16:creationId xmlns:a16="http://schemas.microsoft.com/office/drawing/2014/main" id="{8936A59D-6E49-8A74-210F-2DA3EAD4C04F}"/>
                </a:ext>
              </a:extLst>
            </p:cNvPr>
            <p:cNvSpPr/>
            <p:nvPr/>
          </p:nvSpPr>
          <p:spPr>
            <a:xfrm>
              <a:off x="5297371" y="2979653"/>
              <a:ext cx="1167514" cy="488415"/>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Transformer block</a:t>
              </a:r>
            </a:p>
          </p:txBody>
        </p:sp>
      </p:grpSp>
      <p:grpSp>
        <p:nvGrpSpPr>
          <p:cNvPr id="65" name="Group 64">
            <a:extLst>
              <a:ext uri="{FF2B5EF4-FFF2-40B4-BE49-F238E27FC236}">
                <a16:creationId xmlns:a16="http://schemas.microsoft.com/office/drawing/2014/main" id="{7F0630F2-449E-F7A4-E73E-72EAF55C6628}"/>
              </a:ext>
            </a:extLst>
          </p:cNvPr>
          <p:cNvGrpSpPr/>
          <p:nvPr/>
        </p:nvGrpSpPr>
        <p:grpSpPr>
          <a:xfrm>
            <a:off x="7480306" y="4036444"/>
            <a:ext cx="1349659" cy="180161"/>
            <a:chOff x="8597772" y="3890455"/>
            <a:chExt cx="1349659" cy="180161"/>
          </a:xfrm>
        </p:grpSpPr>
        <p:grpSp>
          <p:nvGrpSpPr>
            <p:cNvPr id="58" name="Group 57">
              <a:extLst>
                <a:ext uri="{FF2B5EF4-FFF2-40B4-BE49-F238E27FC236}">
                  <a16:creationId xmlns:a16="http://schemas.microsoft.com/office/drawing/2014/main" id="{A1FC7A61-1B04-50D1-4EFE-1160ED5AC71B}"/>
                </a:ext>
              </a:extLst>
            </p:cNvPr>
            <p:cNvGrpSpPr/>
            <p:nvPr/>
          </p:nvGrpSpPr>
          <p:grpSpPr>
            <a:xfrm>
              <a:off x="8597772" y="3893663"/>
              <a:ext cx="373238" cy="176953"/>
              <a:chOff x="4866607" y="9670188"/>
              <a:chExt cx="373238" cy="176953"/>
            </a:xfrm>
          </p:grpSpPr>
          <p:sp>
            <p:nvSpPr>
              <p:cNvPr id="61" name="Google Shape;519;p12">
                <a:extLst>
                  <a:ext uri="{FF2B5EF4-FFF2-40B4-BE49-F238E27FC236}">
                    <a16:creationId xmlns:a16="http://schemas.microsoft.com/office/drawing/2014/main" id="{4E7968BA-F7C4-3C74-689D-2FEBDB20EE50}"/>
                  </a:ext>
                </a:extLst>
              </p:cNvPr>
              <p:cNvSpPr>
                <a:spLocks noChangeAspect="1"/>
              </p:cNvSpPr>
              <p:nvPr/>
            </p:nvSpPr>
            <p:spPr>
              <a:xfrm>
                <a:off x="5056965" y="9670398"/>
                <a:ext cx="182880" cy="176743"/>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panose="020B0502040204020203" pitchFamily="34" charset="0"/>
                </a:endParaRPr>
              </a:p>
            </p:txBody>
          </p:sp>
          <p:sp>
            <p:nvSpPr>
              <p:cNvPr id="60" name="Google Shape;521;p12">
                <a:extLst>
                  <a:ext uri="{FF2B5EF4-FFF2-40B4-BE49-F238E27FC236}">
                    <a16:creationId xmlns:a16="http://schemas.microsoft.com/office/drawing/2014/main" id="{1A80ED3F-4BAD-C98F-FAC1-FCE0945F665E}"/>
                  </a:ext>
                </a:extLst>
              </p:cNvPr>
              <p:cNvSpPr>
                <a:spLocks noChangeAspect="1"/>
              </p:cNvSpPr>
              <p:nvPr/>
            </p:nvSpPr>
            <p:spPr>
              <a:xfrm>
                <a:off x="4866607" y="9670188"/>
                <a:ext cx="182880" cy="176743"/>
              </a:xfrm>
              <a:prstGeom prst="roundRect">
                <a:avLst>
                  <a:gd name="adj" fmla="val 16667"/>
                </a:avLst>
              </a:prstGeom>
              <a:solidFill>
                <a:srgbClr val="D9D2E9">
                  <a:alpha val="50196"/>
                </a:srgbClr>
              </a:solidFill>
              <a:ln w="9525" cap="flat" cmpd="sng">
                <a:solidFill>
                  <a:srgbClr val="7030A0">
                    <a:alpha val="50196"/>
                  </a:srgb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panose="020B0502040204020203" pitchFamily="34" charset="0"/>
                </a:endParaRPr>
              </a:p>
            </p:txBody>
          </p:sp>
        </p:grpSp>
        <p:grpSp>
          <p:nvGrpSpPr>
            <p:cNvPr id="64" name="Group 63">
              <a:extLst>
                <a:ext uri="{FF2B5EF4-FFF2-40B4-BE49-F238E27FC236}">
                  <a16:creationId xmlns:a16="http://schemas.microsoft.com/office/drawing/2014/main" id="{CA36EFFF-53C4-9695-CD84-8B2422D3FDE3}"/>
                </a:ext>
              </a:extLst>
            </p:cNvPr>
            <p:cNvGrpSpPr/>
            <p:nvPr/>
          </p:nvGrpSpPr>
          <p:grpSpPr>
            <a:xfrm>
              <a:off x="9203627" y="3890455"/>
              <a:ext cx="743804" cy="180055"/>
              <a:chOff x="9203627" y="3890455"/>
              <a:chExt cx="743804" cy="180055"/>
            </a:xfrm>
          </p:grpSpPr>
          <p:grpSp>
            <p:nvGrpSpPr>
              <p:cNvPr id="53" name="Group 52">
                <a:extLst>
                  <a:ext uri="{FF2B5EF4-FFF2-40B4-BE49-F238E27FC236}">
                    <a16:creationId xmlns:a16="http://schemas.microsoft.com/office/drawing/2014/main" id="{91888881-412B-84D8-9865-50DE4E62CA3A}"/>
                  </a:ext>
                </a:extLst>
              </p:cNvPr>
              <p:cNvGrpSpPr/>
              <p:nvPr/>
            </p:nvGrpSpPr>
            <p:grpSpPr>
              <a:xfrm>
                <a:off x="9203627" y="3893557"/>
                <a:ext cx="556118" cy="176953"/>
                <a:chOff x="4866607" y="9670188"/>
                <a:chExt cx="556118" cy="176953"/>
              </a:xfrm>
            </p:grpSpPr>
            <p:grpSp>
              <p:nvGrpSpPr>
                <p:cNvPr id="54" name="Group 53">
                  <a:extLst>
                    <a:ext uri="{FF2B5EF4-FFF2-40B4-BE49-F238E27FC236}">
                      <a16:creationId xmlns:a16="http://schemas.microsoft.com/office/drawing/2014/main" id="{9EA859D8-A252-6766-61E1-63B0B203ECA6}"/>
                    </a:ext>
                  </a:extLst>
                </p:cNvPr>
                <p:cNvGrpSpPr/>
                <p:nvPr/>
              </p:nvGrpSpPr>
              <p:grpSpPr>
                <a:xfrm>
                  <a:off x="5056965" y="9670398"/>
                  <a:ext cx="365760" cy="176743"/>
                  <a:chOff x="2926080" y="5486400"/>
                  <a:chExt cx="365760" cy="182880"/>
                </a:xfrm>
                <a:solidFill>
                  <a:schemeClr val="accent1">
                    <a:lumMod val="40000"/>
                    <a:lumOff val="60000"/>
                  </a:schemeClr>
                </a:solidFill>
              </p:grpSpPr>
              <p:sp>
                <p:nvSpPr>
                  <p:cNvPr id="56" name="Google Shape;519;p12">
                    <a:extLst>
                      <a:ext uri="{FF2B5EF4-FFF2-40B4-BE49-F238E27FC236}">
                        <a16:creationId xmlns:a16="http://schemas.microsoft.com/office/drawing/2014/main" id="{5D272CC5-FE15-3C0E-7E29-B18483FE58C0}"/>
                      </a:ext>
                    </a:extLst>
                  </p:cNvPr>
                  <p:cNvSpPr>
                    <a:spLocks noChangeAspect="1"/>
                  </p:cNvSpPr>
                  <p:nvPr/>
                </p:nvSpPr>
                <p:spPr>
                  <a:xfrm>
                    <a:off x="2926080" y="5486400"/>
                    <a:ext cx="182880" cy="182880"/>
                  </a:xfrm>
                  <a:prstGeom prst="roundRect">
                    <a:avLst>
                      <a:gd name="adj" fmla="val 16667"/>
                    </a:avLst>
                  </a:prstGeom>
                  <a:solidFill>
                    <a:srgbClr val="7030A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dirty="0">
                      <a:cs typeface="Segoe UI"/>
                    </a:endParaRPr>
                  </a:p>
                </p:txBody>
              </p:sp>
              <p:sp>
                <p:nvSpPr>
                  <p:cNvPr id="57" name="Google Shape;521;p12">
                    <a:extLst>
                      <a:ext uri="{FF2B5EF4-FFF2-40B4-BE49-F238E27FC236}">
                        <a16:creationId xmlns:a16="http://schemas.microsoft.com/office/drawing/2014/main" id="{58FCEC9F-EA34-3BE8-CE21-B762FDB8CB5B}"/>
                      </a:ext>
                    </a:extLst>
                  </p:cNvPr>
                  <p:cNvSpPr>
                    <a:spLocks noChangeAspect="1"/>
                  </p:cNvSpPr>
                  <p:nvPr/>
                </p:nvSpPr>
                <p:spPr>
                  <a:xfrm>
                    <a:off x="3108960" y="5486400"/>
                    <a:ext cx="182880" cy="182880"/>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grpSp>
            <p:sp>
              <p:nvSpPr>
                <p:cNvPr id="55" name="Google Shape;521;p12">
                  <a:extLst>
                    <a:ext uri="{FF2B5EF4-FFF2-40B4-BE49-F238E27FC236}">
                      <a16:creationId xmlns:a16="http://schemas.microsoft.com/office/drawing/2014/main" id="{A2BF7FE0-B7E8-C7E6-F54C-E4A3FC2198BD}"/>
                    </a:ext>
                  </a:extLst>
                </p:cNvPr>
                <p:cNvSpPr>
                  <a:spLocks noChangeAspect="1"/>
                </p:cNvSpPr>
                <p:nvPr/>
              </p:nvSpPr>
              <p:spPr>
                <a:xfrm>
                  <a:off x="4866607" y="9670188"/>
                  <a:ext cx="182880" cy="176743"/>
                </a:xfrm>
                <a:prstGeom prst="roundRect">
                  <a:avLst>
                    <a:gd name="adj" fmla="val 16667"/>
                  </a:avLst>
                </a:prstGeom>
                <a:solidFill>
                  <a:srgbClr val="7030A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grpSp>
          <p:sp>
            <p:nvSpPr>
              <p:cNvPr id="63" name="Google Shape;521;p12">
                <a:extLst>
                  <a:ext uri="{FF2B5EF4-FFF2-40B4-BE49-F238E27FC236}">
                    <a16:creationId xmlns:a16="http://schemas.microsoft.com/office/drawing/2014/main" id="{5B43947C-3287-C0E7-2F65-A88BC77B9A4D}"/>
                  </a:ext>
                </a:extLst>
              </p:cNvPr>
              <p:cNvSpPr>
                <a:spLocks noChangeAspect="1"/>
              </p:cNvSpPr>
              <p:nvPr/>
            </p:nvSpPr>
            <p:spPr>
              <a:xfrm>
                <a:off x="9764551" y="3890455"/>
                <a:ext cx="182880" cy="176743"/>
              </a:xfrm>
              <a:prstGeom prst="roundRect">
                <a:avLst>
                  <a:gd name="adj" fmla="val 16667"/>
                </a:avLst>
              </a:prstGeom>
              <a:solidFill>
                <a:srgbClr val="00B0F0">
                  <a:alpha val="14902"/>
                </a:srgbClr>
              </a:solidFill>
              <a:ln w="9525" cap="flat" cmpd="sng">
                <a:solidFill>
                  <a:schemeClr val="accent1">
                    <a:lumMod val="75000"/>
                    <a:alpha val="50196"/>
                  </a:schemeClr>
                </a:solidFill>
                <a:prstDash val="solid"/>
                <a:round/>
                <a:headEnd type="none" w="sm" len="sm"/>
                <a:tailEnd type="none" w="sm" len="sm"/>
              </a:ln>
            </p:spPr>
            <p:txBody>
              <a:bodyPr spcFirstLastPara="1" wrap="square" lIns="102853" tIns="102853" rIns="102853" bIns="102853" anchor="ctr" anchorCtr="0">
                <a:noAutofit/>
              </a:bodyPr>
              <a:lstStyle/>
              <a:p>
                <a:pPr algn="ctr"/>
                <a:endParaRPr sz="2000">
                  <a:cs typeface="Segoe UI"/>
                </a:endParaRPr>
              </a:p>
            </p:txBody>
          </p:sp>
        </p:grpSp>
      </p:grpSp>
      <p:sp>
        <p:nvSpPr>
          <p:cNvPr id="66" name="TextBox 65">
            <a:extLst>
              <a:ext uri="{FF2B5EF4-FFF2-40B4-BE49-F238E27FC236}">
                <a16:creationId xmlns:a16="http://schemas.microsoft.com/office/drawing/2014/main" id="{397464B0-3659-99AE-34EE-9BBC271D4613}"/>
              </a:ext>
            </a:extLst>
          </p:cNvPr>
          <p:cNvSpPr txBox="1"/>
          <p:nvPr/>
        </p:nvSpPr>
        <p:spPr>
          <a:xfrm>
            <a:off x="9429060" y="4279566"/>
            <a:ext cx="2541454" cy="830997"/>
          </a:xfrm>
          <a:prstGeom prst="rect">
            <a:avLst/>
          </a:prstGeom>
          <a:noFill/>
        </p:spPr>
        <p:txBody>
          <a:bodyPr wrap="square" rtlCol="0">
            <a:spAutoFit/>
          </a:bodyPr>
          <a:lstStyle/>
          <a:p>
            <a:r>
              <a:rPr lang="en-US" sz="1600" dirty="0"/>
              <a:t>distill top-k passage tokens that are most relevant to the query</a:t>
            </a:r>
          </a:p>
        </p:txBody>
      </p:sp>
      <p:cxnSp>
        <p:nvCxnSpPr>
          <p:cNvPr id="68" name="Straight Arrow Connector 67">
            <a:extLst>
              <a:ext uri="{FF2B5EF4-FFF2-40B4-BE49-F238E27FC236}">
                <a16:creationId xmlns:a16="http://schemas.microsoft.com/office/drawing/2014/main" id="{3F3C2DCB-FE46-3ECB-99D0-BC62561FEBD8}"/>
              </a:ext>
            </a:extLst>
          </p:cNvPr>
          <p:cNvCxnSpPr>
            <a:cxnSpLocks/>
            <a:stCxn id="56" idx="2"/>
            <a:endCxn id="66" idx="1"/>
          </p:cNvCxnSpPr>
          <p:nvPr/>
        </p:nvCxnSpPr>
        <p:spPr>
          <a:xfrm>
            <a:off x="8367959" y="4216499"/>
            <a:ext cx="1061101" cy="478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D2D9970E-D97F-C060-3D3E-A4C89C6C45BC}"/>
              </a:ext>
            </a:extLst>
          </p:cNvPr>
          <p:cNvSpPr txBox="1"/>
          <p:nvPr/>
        </p:nvSpPr>
        <p:spPr>
          <a:xfrm>
            <a:off x="9398788" y="2617877"/>
            <a:ext cx="2780528" cy="1077218"/>
          </a:xfrm>
          <a:prstGeom prst="rect">
            <a:avLst/>
          </a:prstGeom>
          <a:noFill/>
        </p:spPr>
        <p:txBody>
          <a:bodyPr wrap="square" rtlCol="0">
            <a:spAutoFit/>
          </a:bodyPr>
          <a:lstStyle/>
          <a:p>
            <a:r>
              <a:rPr lang="en-US" sz="1600" dirty="0"/>
              <a:t>use continuous passage vectors to supervise the linearly projected binary vectors</a:t>
            </a:r>
          </a:p>
        </p:txBody>
      </p:sp>
      <p:cxnSp>
        <p:nvCxnSpPr>
          <p:cNvPr id="79" name="Straight Arrow Connector 78">
            <a:extLst>
              <a:ext uri="{FF2B5EF4-FFF2-40B4-BE49-F238E27FC236}">
                <a16:creationId xmlns:a16="http://schemas.microsoft.com/office/drawing/2014/main" id="{92821F7F-1F9B-D7BC-70F9-0DCDACD8C3E7}"/>
              </a:ext>
            </a:extLst>
          </p:cNvPr>
          <p:cNvCxnSpPr>
            <a:cxnSpLocks/>
            <a:stCxn id="52" idx="3"/>
            <a:endCxn id="72" idx="1"/>
          </p:cNvCxnSpPr>
          <p:nvPr/>
        </p:nvCxnSpPr>
        <p:spPr>
          <a:xfrm flipV="1">
            <a:off x="9025495" y="3156486"/>
            <a:ext cx="373293" cy="313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ooter Placeholder 20">
            <a:extLst>
              <a:ext uri="{FF2B5EF4-FFF2-40B4-BE49-F238E27FC236}">
                <a16:creationId xmlns:a16="http://schemas.microsoft.com/office/drawing/2014/main" id="{1BC4E350-E00D-B576-A65D-DFF157B197FB}"/>
              </a:ext>
            </a:extLst>
          </p:cNvPr>
          <p:cNvSpPr>
            <a:spLocks noGrp="1"/>
          </p:cNvSpPr>
          <p:nvPr>
            <p:ph type="ftr" sz="quarter" idx="11"/>
          </p:nvPr>
        </p:nvSpPr>
        <p:spPr/>
        <p:txBody>
          <a:bodyPr/>
          <a:lstStyle/>
          <a:p>
            <a:r>
              <a:rPr lang="en-US"/>
              <a:t>BTR, ICLR2024</a:t>
            </a:r>
            <a:endParaRPr lang="en-US" dirty="0"/>
          </a:p>
        </p:txBody>
      </p:sp>
    </p:spTree>
    <p:extLst>
      <p:ext uri="{BB962C8B-B14F-4D97-AF65-F5344CB8AC3E}">
        <p14:creationId xmlns:p14="http://schemas.microsoft.com/office/powerpoint/2010/main" val="331837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blinds(horizontal)">
                                      <p:cBhvr>
                                        <p:cTn id="15" dur="500"/>
                                        <p:tgtEl>
                                          <p:spTgt spid="66"/>
                                        </p:tgtEl>
                                      </p:cBhvr>
                                    </p:animEffect>
                                  </p:childTnLst>
                                </p:cTn>
                              </p:par>
                              <p:par>
                                <p:cTn id="16" presetID="3" presetClass="entr" presetSubtype="10" fill="hold" nodeType="with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blinds(horizontal)">
                                      <p:cBhvr>
                                        <p:cTn id="18" dur="500"/>
                                        <p:tgtEl>
                                          <p:spTgt spid="6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blinds(horizontal)">
                                      <p:cBhvr>
                                        <p:cTn id="26" dur="500"/>
                                        <p:tgtEl>
                                          <p:spTgt spid="72"/>
                                        </p:tgtEl>
                                      </p:cBhvr>
                                    </p:animEffect>
                                  </p:childTnLst>
                                </p:cTn>
                              </p:par>
                              <p:par>
                                <p:cTn id="27" presetID="3" presetClass="entr" presetSubtype="1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blinds(horizontal)">
                                      <p:cBhvr>
                                        <p:cTn id="2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66" grpId="0"/>
      <p:bldP spid="72"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C802-2525-4F72-CB6B-F71497F3900D}"/>
              </a:ext>
            </a:extLst>
          </p:cNvPr>
          <p:cNvSpPr>
            <a:spLocks noGrp="1"/>
          </p:cNvSpPr>
          <p:nvPr>
            <p:ph type="title"/>
          </p:nvPr>
        </p:nvSpPr>
        <p:spPr>
          <a:xfrm>
            <a:off x="838200" y="220337"/>
            <a:ext cx="10744200" cy="963304"/>
          </a:xfrm>
        </p:spPr>
        <p:txBody>
          <a:bodyPr>
            <a:normAutofit/>
          </a:bodyPr>
          <a:lstStyle/>
          <a:p>
            <a:r>
              <a:rPr lang="en-US" dirty="0"/>
              <a:t>Runtime compression for faster BTR inference</a:t>
            </a:r>
          </a:p>
        </p:txBody>
      </p:sp>
      <p:sp>
        <p:nvSpPr>
          <p:cNvPr id="4" name="Slide Number Placeholder 3">
            <a:extLst>
              <a:ext uri="{FF2B5EF4-FFF2-40B4-BE49-F238E27FC236}">
                <a16:creationId xmlns:a16="http://schemas.microsoft.com/office/drawing/2014/main" id="{8F89E76C-3A06-0C3B-0910-43E5824C8DDC}"/>
              </a:ext>
            </a:extLst>
          </p:cNvPr>
          <p:cNvSpPr>
            <a:spLocks noGrp="1"/>
          </p:cNvSpPr>
          <p:nvPr>
            <p:ph type="sldNum" sz="quarter" idx="12"/>
          </p:nvPr>
        </p:nvSpPr>
        <p:spPr/>
        <p:txBody>
          <a:bodyPr/>
          <a:lstStyle/>
          <a:p>
            <a:fld id="{31956DAD-D1DD-664D-8094-2A95DFD5A69C}" type="slidenum">
              <a:rPr lang="en-US" smtClean="0"/>
              <a:t>9</a:t>
            </a:fld>
            <a:endParaRPr lang="en-US"/>
          </a:p>
        </p:txBody>
      </p:sp>
      <p:sp>
        <p:nvSpPr>
          <p:cNvPr id="6" name="Rounded Rectangle 5">
            <a:extLst>
              <a:ext uri="{FF2B5EF4-FFF2-40B4-BE49-F238E27FC236}">
                <a16:creationId xmlns:a16="http://schemas.microsoft.com/office/drawing/2014/main" id="{99F916B5-476A-1F35-9BCA-7A965222AA50}"/>
              </a:ext>
            </a:extLst>
          </p:cNvPr>
          <p:cNvSpPr/>
          <p:nvPr/>
        </p:nvSpPr>
        <p:spPr>
          <a:xfrm>
            <a:off x="2197692" y="4405470"/>
            <a:ext cx="1063244" cy="1673546"/>
          </a:xfrm>
          <a:prstGeom prst="roundRect">
            <a:avLst>
              <a:gd name="adj" fmla="val 3042"/>
            </a:avLst>
          </a:prstGeom>
          <a:noFill/>
          <a:ln w="19050">
            <a:solidFill>
              <a:schemeClr val="bg1">
                <a:lumMod val="50000"/>
              </a:schemeClr>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2">
                  <a:lumMod val="25000"/>
                </a:schemeClr>
              </a:solidFill>
            </a:endParaRPr>
          </a:p>
        </p:txBody>
      </p:sp>
      <p:sp>
        <p:nvSpPr>
          <p:cNvPr id="7" name="Google Shape;525;p12">
            <a:extLst>
              <a:ext uri="{FF2B5EF4-FFF2-40B4-BE49-F238E27FC236}">
                <a16:creationId xmlns:a16="http://schemas.microsoft.com/office/drawing/2014/main" id="{4E57A8B3-2ACC-7BF8-8344-CD970A2E4974}"/>
              </a:ext>
            </a:extLst>
          </p:cNvPr>
          <p:cNvSpPr/>
          <p:nvPr/>
        </p:nvSpPr>
        <p:spPr>
          <a:xfrm>
            <a:off x="1632908" y="5519113"/>
            <a:ext cx="524239" cy="494409"/>
          </a:xfrm>
          <a:prstGeom prst="roundRect">
            <a:avLst>
              <a:gd name="adj" fmla="val 16667"/>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sz="1600" dirty="0">
              <a:solidFill>
                <a:schemeClr val="accent1">
                  <a:lumMod val="75000"/>
                </a:schemeClr>
              </a:solidFill>
            </a:endParaRPr>
          </a:p>
        </p:txBody>
      </p:sp>
      <p:sp>
        <p:nvSpPr>
          <p:cNvPr id="8" name="Rounded Rectangle 7">
            <a:extLst>
              <a:ext uri="{FF2B5EF4-FFF2-40B4-BE49-F238E27FC236}">
                <a16:creationId xmlns:a16="http://schemas.microsoft.com/office/drawing/2014/main" id="{94466BC1-23E1-8600-EC9D-EDFB907478F9}"/>
              </a:ext>
            </a:extLst>
          </p:cNvPr>
          <p:cNvSpPr/>
          <p:nvPr/>
        </p:nvSpPr>
        <p:spPr>
          <a:xfrm>
            <a:off x="1569984" y="1821084"/>
            <a:ext cx="2795943" cy="4326080"/>
          </a:xfrm>
          <a:prstGeom prst="roundRect">
            <a:avLst>
              <a:gd name="adj" fmla="val 7925"/>
            </a:avLst>
          </a:prstGeom>
          <a:noFill/>
          <a:ln w="38100">
            <a:solidFill>
              <a:schemeClr val="accent1">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Helvetica" pitchFamily="2" charset="0"/>
            </a:endParaRPr>
          </a:p>
        </p:txBody>
      </p:sp>
      <p:sp>
        <p:nvSpPr>
          <p:cNvPr id="9" name="Google Shape;525;p12">
            <a:extLst>
              <a:ext uri="{FF2B5EF4-FFF2-40B4-BE49-F238E27FC236}">
                <a16:creationId xmlns:a16="http://schemas.microsoft.com/office/drawing/2014/main" id="{5F3FC9CF-168E-9085-D370-39E71531A3FC}"/>
              </a:ext>
            </a:extLst>
          </p:cNvPr>
          <p:cNvSpPr/>
          <p:nvPr/>
        </p:nvSpPr>
        <p:spPr>
          <a:xfrm>
            <a:off x="2239317" y="5519113"/>
            <a:ext cx="931981" cy="494409"/>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1">
                  <a:lumMod val="75000"/>
                </a:schemeClr>
              </a:solidFill>
            </a:endParaRPr>
          </a:p>
        </p:txBody>
      </p:sp>
      <p:sp>
        <p:nvSpPr>
          <p:cNvPr id="10" name="Google Shape;525;p12">
            <a:extLst>
              <a:ext uri="{FF2B5EF4-FFF2-40B4-BE49-F238E27FC236}">
                <a16:creationId xmlns:a16="http://schemas.microsoft.com/office/drawing/2014/main" id="{FD95A1D6-42AF-5050-B799-EB410A14D3B3}"/>
              </a:ext>
            </a:extLst>
          </p:cNvPr>
          <p:cNvSpPr/>
          <p:nvPr/>
        </p:nvSpPr>
        <p:spPr>
          <a:xfrm>
            <a:off x="2238064" y="4713678"/>
            <a:ext cx="931981" cy="494409"/>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1">
                  <a:lumMod val="75000"/>
                </a:schemeClr>
              </a:solidFill>
            </a:endParaRPr>
          </a:p>
        </p:txBody>
      </p:sp>
      <p:sp>
        <p:nvSpPr>
          <p:cNvPr id="11" name="Google Shape;525;p12">
            <a:extLst>
              <a:ext uri="{FF2B5EF4-FFF2-40B4-BE49-F238E27FC236}">
                <a16:creationId xmlns:a16="http://schemas.microsoft.com/office/drawing/2014/main" id="{20D12D77-F387-C706-4F6D-01FA2F401E7E}"/>
              </a:ext>
            </a:extLst>
          </p:cNvPr>
          <p:cNvSpPr/>
          <p:nvPr/>
        </p:nvSpPr>
        <p:spPr>
          <a:xfrm>
            <a:off x="1635593" y="4713678"/>
            <a:ext cx="524239" cy="494409"/>
          </a:xfrm>
          <a:prstGeom prst="roundRect">
            <a:avLst>
              <a:gd name="adj" fmla="val 16667"/>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1">
                  <a:lumMod val="75000"/>
                </a:schemeClr>
              </a:solidFill>
            </a:endParaRPr>
          </a:p>
        </p:txBody>
      </p:sp>
      <p:sp>
        <p:nvSpPr>
          <p:cNvPr id="12" name="Rounded Rectangle 11">
            <a:extLst>
              <a:ext uri="{FF2B5EF4-FFF2-40B4-BE49-F238E27FC236}">
                <a16:creationId xmlns:a16="http://schemas.microsoft.com/office/drawing/2014/main" id="{CCDE4713-1F6E-E54F-9F09-EA7840916CC0}"/>
              </a:ext>
            </a:extLst>
          </p:cNvPr>
          <p:cNvSpPr/>
          <p:nvPr/>
        </p:nvSpPr>
        <p:spPr>
          <a:xfrm>
            <a:off x="2972235" y="3242826"/>
            <a:ext cx="1301310" cy="491930"/>
          </a:xfrm>
          <a:prstGeom prst="roundRect">
            <a:avLst/>
          </a:prstGeom>
          <a:solidFill>
            <a:schemeClr val="accent6">
              <a:lumMod val="75000"/>
              <a:alpha val="70196"/>
            </a:schemeClr>
          </a:solidFill>
          <a:ln w="28575">
            <a:solidFill>
              <a:schemeClr val="accent6"/>
            </a:solidFill>
            <a:prstDash val="dash"/>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Runtime compression</a:t>
            </a:r>
          </a:p>
        </p:txBody>
      </p:sp>
      <p:cxnSp>
        <p:nvCxnSpPr>
          <p:cNvPr id="13" name="Curved Connector 12">
            <a:extLst>
              <a:ext uri="{FF2B5EF4-FFF2-40B4-BE49-F238E27FC236}">
                <a16:creationId xmlns:a16="http://schemas.microsoft.com/office/drawing/2014/main" id="{EA9EF247-B3F7-43D9-1539-D6024F97A67C}"/>
              </a:ext>
            </a:extLst>
          </p:cNvPr>
          <p:cNvCxnSpPr>
            <a:cxnSpLocks/>
            <a:stCxn id="51" idx="3"/>
            <a:endCxn id="12" idx="2"/>
          </p:cNvCxnSpPr>
          <p:nvPr/>
        </p:nvCxnSpPr>
        <p:spPr>
          <a:xfrm flipV="1">
            <a:off x="2912344" y="3734756"/>
            <a:ext cx="710546" cy="112191"/>
          </a:xfrm>
          <a:prstGeom prst="curved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D71E8B5B-304D-47F1-4F38-088F1BAFC79C}"/>
              </a:ext>
            </a:extLst>
          </p:cNvPr>
          <p:cNvCxnSpPr>
            <a:cxnSpLocks/>
            <a:stCxn id="12" idx="0"/>
            <a:endCxn id="50" idx="3"/>
          </p:cNvCxnSpPr>
          <p:nvPr/>
        </p:nvCxnSpPr>
        <p:spPr>
          <a:xfrm rot="16200000" flipV="1">
            <a:off x="3153693" y="2773629"/>
            <a:ext cx="247520" cy="690874"/>
          </a:xfrm>
          <a:prstGeom prst="curved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4F390BB4-476F-147F-3C6E-F9ECCD9CF0AF}"/>
              </a:ext>
            </a:extLst>
          </p:cNvPr>
          <p:cNvSpPr/>
          <p:nvPr/>
        </p:nvSpPr>
        <p:spPr>
          <a:xfrm>
            <a:off x="2972236" y="2326028"/>
            <a:ext cx="1301310" cy="494409"/>
          </a:xfrm>
          <a:prstGeom prst="roundRect">
            <a:avLst/>
          </a:prstGeom>
          <a:solidFill>
            <a:schemeClr val="accent6">
              <a:lumMod val="75000"/>
              <a:alpha val="70196"/>
            </a:schemeClr>
          </a:solidFill>
          <a:ln w="28575">
            <a:solidFill>
              <a:schemeClr val="accent6"/>
            </a:solidFill>
            <a:prstDash val="dash"/>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 Runtime  compression</a:t>
            </a:r>
          </a:p>
        </p:txBody>
      </p:sp>
      <p:cxnSp>
        <p:nvCxnSpPr>
          <p:cNvPr id="16" name="Curved Connector 15">
            <a:extLst>
              <a:ext uri="{FF2B5EF4-FFF2-40B4-BE49-F238E27FC236}">
                <a16:creationId xmlns:a16="http://schemas.microsoft.com/office/drawing/2014/main" id="{4BF1E145-DD72-F26D-8EB9-9391B00C3F05}"/>
              </a:ext>
            </a:extLst>
          </p:cNvPr>
          <p:cNvCxnSpPr>
            <a:cxnSpLocks/>
            <a:stCxn id="15" idx="0"/>
            <a:endCxn id="48" idx="3"/>
          </p:cNvCxnSpPr>
          <p:nvPr/>
        </p:nvCxnSpPr>
        <p:spPr>
          <a:xfrm rot="16200000" flipV="1">
            <a:off x="3210386" y="1913522"/>
            <a:ext cx="134137" cy="690875"/>
          </a:xfrm>
          <a:prstGeom prst="curved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F2B18FCD-84C5-E5AF-2FC2-AABDFF1A0DDC}"/>
              </a:ext>
            </a:extLst>
          </p:cNvPr>
          <p:cNvCxnSpPr>
            <a:cxnSpLocks/>
            <a:stCxn id="50" idx="3"/>
            <a:endCxn id="15" idx="2"/>
          </p:cNvCxnSpPr>
          <p:nvPr/>
        </p:nvCxnSpPr>
        <p:spPr>
          <a:xfrm flipV="1">
            <a:off x="2932016" y="2820437"/>
            <a:ext cx="690875" cy="174869"/>
          </a:xfrm>
          <a:prstGeom prst="curved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7B67965C-4CCC-4B87-B96D-183FA9127196}"/>
              </a:ext>
            </a:extLst>
          </p:cNvPr>
          <p:cNvCxnSpPr>
            <a:cxnSpLocks/>
            <a:stCxn id="8" idx="0"/>
            <a:endCxn id="42" idx="2"/>
          </p:cNvCxnSpPr>
          <p:nvPr/>
        </p:nvCxnSpPr>
        <p:spPr>
          <a:xfrm rot="16200000" flipH="1">
            <a:off x="2602444" y="2186594"/>
            <a:ext cx="4017073" cy="3286052"/>
          </a:xfrm>
          <a:prstGeom prst="bentConnector5">
            <a:avLst>
              <a:gd name="adj1" fmla="val -3846"/>
              <a:gd name="adj2" fmla="val 50000"/>
              <a:gd name="adj3" fmla="val 103846"/>
            </a:avLst>
          </a:prstGeom>
          <a:ln w="38100">
            <a:gradFill>
              <a:gsLst>
                <a:gs pos="0">
                  <a:schemeClr val="accent1">
                    <a:lumMod val="20000"/>
                    <a:lumOff val="80000"/>
                  </a:schemeClr>
                </a:gs>
                <a:gs pos="99000">
                  <a:schemeClr val="accent1">
                    <a:lumMod val="40000"/>
                    <a:lumOff val="6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19" name="Google Shape;452;p12">
            <a:extLst>
              <a:ext uri="{FF2B5EF4-FFF2-40B4-BE49-F238E27FC236}">
                <a16:creationId xmlns:a16="http://schemas.microsoft.com/office/drawing/2014/main" id="{42851EB9-DBEB-4D20-9AB3-51F7B4639C57}"/>
              </a:ext>
            </a:extLst>
          </p:cNvPr>
          <p:cNvSpPr/>
          <p:nvPr/>
        </p:nvSpPr>
        <p:spPr>
          <a:xfrm>
            <a:off x="1398907" y="6404294"/>
            <a:ext cx="969859" cy="271403"/>
          </a:xfrm>
          <a:prstGeom prst="roundRect">
            <a:avLst>
              <a:gd name="adj" fmla="val 16667"/>
            </a:avLst>
          </a:prstGeom>
          <a:noFill/>
          <a:ln w="9525" cap="flat" cmpd="sng">
            <a:noFill/>
            <a:prstDash val="solid"/>
            <a:round/>
            <a:headEnd type="none" w="sm" len="sm"/>
            <a:tailEnd type="none" w="sm" len="sm"/>
          </a:ln>
        </p:spPr>
        <p:txBody>
          <a:bodyPr spcFirstLastPara="1" wrap="square" lIns="102853" tIns="102853" rIns="102853" bIns="102853" anchor="ctr" anchorCtr="0">
            <a:noAutofit/>
          </a:bodyPr>
          <a:lstStyle/>
          <a:p>
            <a:pPr algn="ctr"/>
            <a:r>
              <a:rPr lang="en-US" sz="1400" dirty="0">
                <a:ea typeface="Calibri"/>
                <a:cs typeface="Segoe UI" panose="020B0502040204020203" pitchFamily="34" charset="0"/>
                <a:sym typeface="Calibri"/>
              </a:rPr>
              <a:t>Query</a:t>
            </a:r>
            <a:endParaRPr sz="1400" dirty="0">
              <a:ea typeface="Calibri"/>
              <a:cs typeface="Segoe UI" panose="020B0502040204020203" pitchFamily="34" charset="0"/>
              <a:sym typeface="Calibri"/>
            </a:endParaRPr>
          </a:p>
        </p:txBody>
      </p:sp>
      <p:sp>
        <p:nvSpPr>
          <p:cNvPr id="20" name="Google Shape;454;p12">
            <a:extLst>
              <a:ext uri="{FF2B5EF4-FFF2-40B4-BE49-F238E27FC236}">
                <a16:creationId xmlns:a16="http://schemas.microsoft.com/office/drawing/2014/main" id="{609C9C0F-5FB5-411A-8552-1DCB7609BD66}"/>
              </a:ext>
            </a:extLst>
          </p:cNvPr>
          <p:cNvSpPr/>
          <p:nvPr/>
        </p:nvSpPr>
        <p:spPr>
          <a:xfrm>
            <a:off x="2301852" y="6442436"/>
            <a:ext cx="1067542" cy="224250"/>
          </a:xfrm>
          <a:prstGeom prst="roundRect">
            <a:avLst>
              <a:gd name="adj" fmla="val 16667"/>
            </a:avLst>
          </a:prstGeom>
          <a:noFill/>
          <a:ln w="9525" cap="flat" cmpd="sng">
            <a:noFill/>
            <a:prstDash val="solid"/>
            <a:round/>
            <a:headEnd type="none" w="sm" len="sm"/>
            <a:tailEnd type="none" w="sm" len="sm"/>
          </a:ln>
        </p:spPr>
        <p:txBody>
          <a:bodyPr spcFirstLastPara="1" wrap="square" lIns="102853" tIns="102853" rIns="102853" bIns="102853" anchor="ctr" anchorCtr="0">
            <a:noAutofit/>
          </a:bodyPr>
          <a:lstStyle/>
          <a:p>
            <a:pPr algn="ctr"/>
            <a:r>
              <a:rPr lang="en-US" sz="1400" dirty="0">
                <a:ea typeface="Calibri"/>
                <a:cs typeface="Segoe UI" panose="020B0502040204020203" pitchFamily="34" charset="0"/>
                <a:sym typeface="Calibri"/>
              </a:rPr>
              <a:t>Passages</a:t>
            </a:r>
            <a:endParaRPr sz="1400" dirty="0">
              <a:ea typeface="Calibri"/>
              <a:cs typeface="Segoe UI" panose="020B0502040204020203" pitchFamily="34" charset="0"/>
              <a:sym typeface="Calibri"/>
            </a:endParaRPr>
          </a:p>
        </p:txBody>
      </p:sp>
      <p:sp>
        <p:nvSpPr>
          <p:cNvPr id="21" name="Google Shape;453;p12">
            <a:extLst>
              <a:ext uri="{FF2B5EF4-FFF2-40B4-BE49-F238E27FC236}">
                <a16:creationId xmlns:a16="http://schemas.microsoft.com/office/drawing/2014/main" id="{6DFDC56C-AA28-3905-79EA-27F32350E550}"/>
              </a:ext>
            </a:extLst>
          </p:cNvPr>
          <p:cNvSpPr/>
          <p:nvPr/>
        </p:nvSpPr>
        <p:spPr>
          <a:xfrm rot="16200000">
            <a:off x="1791508" y="6249348"/>
            <a:ext cx="185449" cy="104917"/>
          </a:xfrm>
          <a:prstGeom prst="rightArrow">
            <a:avLst>
              <a:gd name="adj1" fmla="val 50000"/>
              <a:gd name="adj2" fmla="val 50000"/>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22" name="Google Shape;455;p12">
            <a:extLst>
              <a:ext uri="{FF2B5EF4-FFF2-40B4-BE49-F238E27FC236}">
                <a16:creationId xmlns:a16="http://schemas.microsoft.com/office/drawing/2014/main" id="{F771D2F5-B6FC-29B1-7965-5A83A8FBB63A}"/>
              </a:ext>
            </a:extLst>
          </p:cNvPr>
          <p:cNvSpPr/>
          <p:nvPr/>
        </p:nvSpPr>
        <p:spPr>
          <a:xfrm rot="16200000">
            <a:off x="2555323" y="6244585"/>
            <a:ext cx="185449" cy="107281"/>
          </a:xfrm>
          <a:prstGeom prst="rightArrow">
            <a:avLst>
              <a:gd name="adj1" fmla="val 50000"/>
              <a:gd name="adj2" fmla="val 50000"/>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23" name="TextBox 22">
            <a:extLst>
              <a:ext uri="{FF2B5EF4-FFF2-40B4-BE49-F238E27FC236}">
                <a16:creationId xmlns:a16="http://schemas.microsoft.com/office/drawing/2014/main" id="{11CBA4B4-AD37-72A2-0F85-07D7594BAAEF}"/>
              </a:ext>
            </a:extLst>
          </p:cNvPr>
          <p:cNvSpPr txBox="1"/>
          <p:nvPr/>
        </p:nvSpPr>
        <p:spPr>
          <a:xfrm>
            <a:off x="3263185" y="1794538"/>
            <a:ext cx="1040670" cy="369332"/>
          </a:xfrm>
          <a:prstGeom prst="rect">
            <a:avLst/>
          </a:prstGeom>
          <a:noFill/>
        </p:spPr>
        <p:txBody>
          <a:bodyPr wrap="none" rtlCol="0">
            <a:spAutoFit/>
          </a:bodyPr>
          <a:lstStyle/>
          <a:p>
            <a:r>
              <a:rPr lang="en-US" dirty="0">
                <a:solidFill>
                  <a:schemeClr val="accent1"/>
                </a:solidFill>
              </a:rPr>
              <a:t>Encoder</a:t>
            </a:r>
          </a:p>
        </p:txBody>
      </p:sp>
      <p:sp>
        <p:nvSpPr>
          <p:cNvPr id="24" name="Rounded Rectangle 23">
            <a:extLst>
              <a:ext uri="{FF2B5EF4-FFF2-40B4-BE49-F238E27FC236}">
                <a16:creationId xmlns:a16="http://schemas.microsoft.com/office/drawing/2014/main" id="{C122F61A-13A0-CD68-12A1-BBC2D6271C40}"/>
              </a:ext>
            </a:extLst>
          </p:cNvPr>
          <p:cNvSpPr/>
          <p:nvPr/>
        </p:nvSpPr>
        <p:spPr>
          <a:xfrm>
            <a:off x="2089234" y="4368945"/>
            <a:ext cx="1280160" cy="273153"/>
          </a:xfrm>
          <a:prstGeom prst="roundRect">
            <a:avLst/>
          </a:prstGeom>
          <a:solidFill>
            <a:schemeClr val="accent6">
              <a:lumMod val="75000"/>
              <a:alpha val="70196"/>
            </a:schemeClr>
          </a:solidFill>
          <a:ln w="28575">
            <a:solidFill>
              <a:schemeClr val="accent6"/>
            </a:solidFill>
            <a:prstDash val="dash"/>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Binarization</a:t>
            </a:r>
          </a:p>
        </p:txBody>
      </p:sp>
      <p:sp>
        <p:nvSpPr>
          <p:cNvPr id="26" name="TextBox 25">
            <a:extLst>
              <a:ext uri="{FF2B5EF4-FFF2-40B4-BE49-F238E27FC236}">
                <a16:creationId xmlns:a16="http://schemas.microsoft.com/office/drawing/2014/main" id="{B9751583-1EFE-DE85-96AA-3FAFF98E0DB2}"/>
              </a:ext>
            </a:extLst>
          </p:cNvPr>
          <p:cNvSpPr txBox="1"/>
          <p:nvPr/>
        </p:nvSpPr>
        <p:spPr>
          <a:xfrm>
            <a:off x="2768315" y="5122431"/>
            <a:ext cx="1433405" cy="523220"/>
          </a:xfrm>
          <a:prstGeom prst="rect">
            <a:avLst/>
          </a:prstGeom>
          <a:noFill/>
        </p:spPr>
        <p:txBody>
          <a:bodyPr wrap="none" rtlCol="0">
            <a:spAutoFit/>
          </a:bodyPr>
          <a:lstStyle/>
          <a:p>
            <a:pPr algn="ctr"/>
            <a:r>
              <a:rPr lang="en-US" sz="1400" b="1" dirty="0">
                <a:solidFill>
                  <a:schemeClr val="accent6"/>
                </a:solidFill>
              </a:rPr>
              <a:t>Precomputed</a:t>
            </a:r>
          </a:p>
          <a:p>
            <a:pPr algn="ctr"/>
            <a:r>
              <a:rPr lang="en-US" sz="1400" b="1" dirty="0">
                <a:solidFill>
                  <a:schemeClr val="accent6"/>
                </a:solidFill>
              </a:rPr>
              <a:t>offline</a:t>
            </a:r>
          </a:p>
        </p:txBody>
      </p:sp>
      <p:grpSp>
        <p:nvGrpSpPr>
          <p:cNvPr id="27" name="Google Shape;547;p12">
            <a:extLst>
              <a:ext uri="{FF2B5EF4-FFF2-40B4-BE49-F238E27FC236}">
                <a16:creationId xmlns:a16="http://schemas.microsoft.com/office/drawing/2014/main" id="{6B6BFFAC-DF99-ADA2-7EC9-7C8098391EE7}"/>
              </a:ext>
            </a:extLst>
          </p:cNvPr>
          <p:cNvGrpSpPr/>
          <p:nvPr/>
        </p:nvGrpSpPr>
        <p:grpSpPr>
          <a:xfrm>
            <a:off x="2331993" y="2503479"/>
            <a:ext cx="39343" cy="200882"/>
            <a:chOff x="3701725" y="2185416"/>
            <a:chExt cx="54900" cy="237780"/>
          </a:xfrm>
          <a:solidFill>
            <a:schemeClr val="accent1">
              <a:lumMod val="20000"/>
              <a:lumOff val="80000"/>
            </a:schemeClr>
          </a:solidFill>
        </p:grpSpPr>
        <p:sp>
          <p:nvSpPr>
            <p:cNvPr id="71" name="Google Shape;548;p12">
              <a:extLst>
                <a:ext uri="{FF2B5EF4-FFF2-40B4-BE49-F238E27FC236}">
                  <a16:creationId xmlns:a16="http://schemas.microsoft.com/office/drawing/2014/main" id="{6773EBB9-3F25-EB2D-D54A-BF69849248A6}"/>
                </a:ext>
              </a:extLst>
            </p:cNvPr>
            <p:cNvSpPr/>
            <p:nvPr/>
          </p:nvSpPr>
          <p:spPr>
            <a:xfrm>
              <a:off x="3701725" y="218541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72" name="Google Shape;549;p12">
              <a:extLst>
                <a:ext uri="{FF2B5EF4-FFF2-40B4-BE49-F238E27FC236}">
                  <a16:creationId xmlns:a16="http://schemas.microsoft.com/office/drawing/2014/main" id="{73551049-2DE4-AFAC-D9BB-480D6EA925EC}"/>
                </a:ext>
              </a:extLst>
            </p:cNvPr>
            <p:cNvSpPr/>
            <p:nvPr/>
          </p:nvSpPr>
          <p:spPr>
            <a:xfrm>
              <a:off x="3701725" y="227685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73" name="Google Shape;550;p12">
              <a:extLst>
                <a:ext uri="{FF2B5EF4-FFF2-40B4-BE49-F238E27FC236}">
                  <a16:creationId xmlns:a16="http://schemas.microsoft.com/office/drawing/2014/main" id="{25C32CB4-D354-7C90-51AD-3029DFB85EA1}"/>
                </a:ext>
              </a:extLst>
            </p:cNvPr>
            <p:cNvSpPr/>
            <p:nvPr/>
          </p:nvSpPr>
          <p:spPr>
            <a:xfrm>
              <a:off x="3701725" y="236829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grpSp>
      <p:grpSp>
        <p:nvGrpSpPr>
          <p:cNvPr id="28" name="Google Shape;547;p12">
            <a:extLst>
              <a:ext uri="{FF2B5EF4-FFF2-40B4-BE49-F238E27FC236}">
                <a16:creationId xmlns:a16="http://schemas.microsoft.com/office/drawing/2014/main" id="{68F494ED-A4E0-700E-5EDC-FEEAECC4224C}"/>
              </a:ext>
            </a:extLst>
          </p:cNvPr>
          <p:cNvGrpSpPr/>
          <p:nvPr/>
        </p:nvGrpSpPr>
        <p:grpSpPr>
          <a:xfrm>
            <a:off x="2329856" y="3334290"/>
            <a:ext cx="39343" cy="200882"/>
            <a:chOff x="3701725" y="2185416"/>
            <a:chExt cx="54900" cy="237780"/>
          </a:xfrm>
          <a:solidFill>
            <a:schemeClr val="accent1">
              <a:lumMod val="20000"/>
              <a:lumOff val="80000"/>
            </a:schemeClr>
          </a:solidFill>
        </p:grpSpPr>
        <p:sp>
          <p:nvSpPr>
            <p:cNvPr id="68" name="Google Shape;548;p12">
              <a:extLst>
                <a:ext uri="{FF2B5EF4-FFF2-40B4-BE49-F238E27FC236}">
                  <a16:creationId xmlns:a16="http://schemas.microsoft.com/office/drawing/2014/main" id="{0738B28D-E11D-3C3F-CB2F-B9FB67BE3BB8}"/>
                </a:ext>
              </a:extLst>
            </p:cNvPr>
            <p:cNvSpPr/>
            <p:nvPr/>
          </p:nvSpPr>
          <p:spPr>
            <a:xfrm>
              <a:off x="3701725" y="218541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69" name="Google Shape;549;p12">
              <a:extLst>
                <a:ext uri="{FF2B5EF4-FFF2-40B4-BE49-F238E27FC236}">
                  <a16:creationId xmlns:a16="http://schemas.microsoft.com/office/drawing/2014/main" id="{62F5F59D-A56B-A6EE-32D5-5AB5DC138B05}"/>
                </a:ext>
              </a:extLst>
            </p:cNvPr>
            <p:cNvSpPr/>
            <p:nvPr/>
          </p:nvSpPr>
          <p:spPr>
            <a:xfrm>
              <a:off x="3701725" y="227685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70" name="Google Shape;550;p12">
              <a:extLst>
                <a:ext uri="{FF2B5EF4-FFF2-40B4-BE49-F238E27FC236}">
                  <a16:creationId xmlns:a16="http://schemas.microsoft.com/office/drawing/2014/main" id="{3DFC4511-0EDA-6074-10A7-9A4E87867785}"/>
                </a:ext>
              </a:extLst>
            </p:cNvPr>
            <p:cNvSpPr/>
            <p:nvPr/>
          </p:nvSpPr>
          <p:spPr>
            <a:xfrm>
              <a:off x="3701725" y="236829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grpSp>
      <p:grpSp>
        <p:nvGrpSpPr>
          <p:cNvPr id="29" name="Google Shape;547;p12">
            <a:extLst>
              <a:ext uri="{FF2B5EF4-FFF2-40B4-BE49-F238E27FC236}">
                <a16:creationId xmlns:a16="http://schemas.microsoft.com/office/drawing/2014/main" id="{D889FF35-C7E8-3F91-D600-FAE5A4014CA3}"/>
              </a:ext>
            </a:extLst>
          </p:cNvPr>
          <p:cNvGrpSpPr/>
          <p:nvPr/>
        </p:nvGrpSpPr>
        <p:grpSpPr>
          <a:xfrm>
            <a:off x="1864166" y="5278048"/>
            <a:ext cx="39343" cy="200882"/>
            <a:chOff x="3701725" y="2185416"/>
            <a:chExt cx="54900" cy="237780"/>
          </a:xfrm>
          <a:solidFill>
            <a:schemeClr val="accent1">
              <a:lumMod val="20000"/>
              <a:lumOff val="80000"/>
            </a:schemeClr>
          </a:solidFill>
        </p:grpSpPr>
        <p:sp>
          <p:nvSpPr>
            <p:cNvPr id="65" name="Google Shape;548;p12">
              <a:extLst>
                <a:ext uri="{FF2B5EF4-FFF2-40B4-BE49-F238E27FC236}">
                  <a16:creationId xmlns:a16="http://schemas.microsoft.com/office/drawing/2014/main" id="{07D8515A-22C0-7FDA-3FFC-B5253DFE0CE7}"/>
                </a:ext>
              </a:extLst>
            </p:cNvPr>
            <p:cNvSpPr/>
            <p:nvPr/>
          </p:nvSpPr>
          <p:spPr>
            <a:xfrm>
              <a:off x="3701725" y="218541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66" name="Google Shape;549;p12">
              <a:extLst>
                <a:ext uri="{FF2B5EF4-FFF2-40B4-BE49-F238E27FC236}">
                  <a16:creationId xmlns:a16="http://schemas.microsoft.com/office/drawing/2014/main" id="{138908E3-BE14-AB91-FDB1-EBEDDA973C48}"/>
                </a:ext>
              </a:extLst>
            </p:cNvPr>
            <p:cNvSpPr/>
            <p:nvPr/>
          </p:nvSpPr>
          <p:spPr>
            <a:xfrm>
              <a:off x="3701725" y="227685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67" name="Google Shape;550;p12">
              <a:extLst>
                <a:ext uri="{FF2B5EF4-FFF2-40B4-BE49-F238E27FC236}">
                  <a16:creationId xmlns:a16="http://schemas.microsoft.com/office/drawing/2014/main" id="{F9E63328-3461-DC7B-6450-7567600D6F8B}"/>
                </a:ext>
              </a:extLst>
            </p:cNvPr>
            <p:cNvSpPr/>
            <p:nvPr/>
          </p:nvSpPr>
          <p:spPr>
            <a:xfrm>
              <a:off x="3701725" y="236829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grpSp>
      <p:grpSp>
        <p:nvGrpSpPr>
          <p:cNvPr id="30" name="Google Shape;547;p12">
            <a:extLst>
              <a:ext uri="{FF2B5EF4-FFF2-40B4-BE49-F238E27FC236}">
                <a16:creationId xmlns:a16="http://schemas.microsoft.com/office/drawing/2014/main" id="{9663A071-35F8-9B3E-57BC-5F1897DB5566}"/>
              </a:ext>
            </a:extLst>
          </p:cNvPr>
          <p:cNvGrpSpPr/>
          <p:nvPr/>
        </p:nvGrpSpPr>
        <p:grpSpPr>
          <a:xfrm>
            <a:off x="2665010" y="5278472"/>
            <a:ext cx="39343" cy="200882"/>
            <a:chOff x="3701725" y="2185416"/>
            <a:chExt cx="54900" cy="237780"/>
          </a:xfrm>
          <a:solidFill>
            <a:schemeClr val="accent1">
              <a:lumMod val="20000"/>
              <a:lumOff val="80000"/>
            </a:schemeClr>
          </a:solidFill>
        </p:grpSpPr>
        <p:sp>
          <p:nvSpPr>
            <p:cNvPr id="62" name="Google Shape;548;p12">
              <a:extLst>
                <a:ext uri="{FF2B5EF4-FFF2-40B4-BE49-F238E27FC236}">
                  <a16:creationId xmlns:a16="http://schemas.microsoft.com/office/drawing/2014/main" id="{893830B9-E7BD-C319-EFE5-C3AD7689EDE3}"/>
                </a:ext>
              </a:extLst>
            </p:cNvPr>
            <p:cNvSpPr/>
            <p:nvPr/>
          </p:nvSpPr>
          <p:spPr>
            <a:xfrm>
              <a:off x="3701725" y="218541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63" name="Google Shape;549;p12">
              <a:extLst>
                <a:ext uri="{FF2B5EF4-FFF2-40B4-BE49-F238E27FC236}">
                  <a16:creationId xmlns:a16="http://schemas.microsoft.com/office/drawing/2014/main" id="{FB4BC1B5-84BC-3C82-8E99-C28DDFF6B9F4}"/>
                </a:ext>
              </a:extLst>
            </p:cNvPr>
            <p:cNvSpPr/>
            <p:nvPr/>
          </p:nvSpPr>
          <p:spPr>
            <a:xfrm>
              <a:off x="3701725" y="227685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64" name="Google Shape;550;p12">
              <a:extLst>
                <a:ext uri="{FF2B5EF4-FFF2-40B4-BE49-F238E27FC236}">
                  <a16:creationId xmlns:a16="http://schemas.microsoft.com/office/drawing/2014/main" id="{0D7D411B-E300-802E-159E-097B949B6C1E}"/>
                </a:ext>
              </a:extLst>
            </p:cNvPr>
            <p:cNvSpPr/>
            <p:nvPr/>
          </p:nvSpPr>
          <p:spPr>
            <a:xfrm>
              <a:off x="3701725" y="236829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grpSp>
      <p:sp>
        <p:nvSpPr>
          <p:cNvPr id="31" name="Google Shape;470;p12">
            <a:extLst>
              <a:ext uri="{FF2B5EF4-FFF2-40B4-BE49-F238E27FC236}">
                <a16:creationId xmlns:a16="http://schemas.microsoft.com/office/drawing/2014/main" id="{383DC06C-B1EA-5C4C-B074-5A57447A1A55}"/>
              </a:ext>
            </a:extLst>
          </p:cNvPr>
          <p:cNvSpPr txBox="1"/>
          <p:nvPr/>
        </p:nvSpPr>
        <p:spPr>
          <a:xfrm>
            <a:off x="838200" y="4647968"/>
            <a:ext cx="838078" cy="370807"/>
          </a:xfrm>
          <a:prstGeom prst="rect">
            <a:avLst/>
          </a:prstGeom>
          <a:noFill/>
          <a:ln>
            <a:noFill/>
          </a:ln>
        </p:spPr>
        <p:txBody>
          <a:bodyPr spcFirstLastPara="1" wrap="square" lIns="102853" tIns="102853" rIns="102853" bIns="102853" anchor="ctr" anchorCtr="0">
            <a:noAutofit/>
          </a:bodyPr>
          <a:lstStyle/>
          <a:p>
            <a:r>
              <a:rPr lang="en-US" sz="1600">
                <a:solidFill>
                  <a:schemeClr val="accent1">
                    <a:lumMod val="75000"/>
                  </a:schemeClr>
                </a:solidFill>
                <a:ea typeface="Calibri"/>
                <a:cs typeface="Segoe UI" panose="020B0502040204020203" pitchFamily="34" charset="0"/>
                <a:sym typeface="Calibri"/>
              </a:rPr>
              <a:t>Layer k</a:t>
            </a:r>
            <a:endParaRPr sz="1600">
              <a:solidFill>
                <a:schemeClr val="accent1">
                  <a:lumMod val="75000"/>
                </a:schemeClr>
              </a:solidFill>
              <a:ea typeface="Calibri"/>
              <a:cs typeface="Segoe UI" panose="020B0502040204020203" pitchFamily="34" charset="0"/>
              <a:sym typeface="Calibri"/>
            </a:endParaRPr>
          </a:p>
        </p:txBody>
      </p:sp>
      <p:sp>
        <p:nvSpPr>
          <p:cNvPr id="32" name="Google Shape;471;p12">
            <a:extLst>
              <a:ext uri="{FF2B5EF4-FFF2-40B4-BE49-F238E27FC236}">
                <a16:creationId xmlns:a16="http://schemas.microsoft.com/office/drawing/2014/main" id="{BB6F984C-5E34-E714-0FD3-D5A41DC53DA0}"/>
              </a:ext>
            </a:extLst>
          </p:cNvPr>
          <p:cNvSpPr txBox="1"/>
          <p:nvPr/>
        </p:nvSpPr>
        <p:spPr>
          <a:xfrm>
            <a:off x="838200" y="2041620"/>
            <a:ext cx="862951" cy="370807"/>
          </a:xfrm>
          <a:prstGeom prst="rect">
            <a:avLst/>
          </a:prstGeom>
          <a:noFill/>
          <a:ln>
            <a:noFill/>
          </a:ln>
        </p:spPr>
        <p:txBody>
          <a:bodyPr spcFirstLastPara="1" wrap="square" lIns="102853" tIns="102853" rIns="102853" bIns="102853" anchor="ctr" anchorCtr="0">
            <a:noAutofit/>
          </a:bodyPr>
          <a:lstStyle/>
          <a:p>
            <a:r>
              <a:rPr lang="en-US" sz="1600" dirty="0">
                <a:solidFill>
                  <a:schemeClr val="accent1">
                    <a:lumMod val="75000"/>
                  </a:schemeClr>
                </a:solidFill>
                <a:ea typeface="Calibri"/>
                <a:cs typeface="Segoe UI" panose="020B0502040204020203" pitchFamily="34" charset="0"/>
                <a:sym typeface="Calibri"/>
              </a:rPr>
              <a:t>Layer n</a:t>
            </a:r>
            <a:endParaRPr sz="1600" dirty="0">
              <a:solidFill>
                <a:schemeClr val="accent1">
                  <a:lumMod val="75000"/>
                </a:schemeClr>
              </a:solidFill>
              <a:ea typeface="Calibri"/>
              <a:cs typeface="Segoe UI" panose="020B0502040204020203" pitchFamily="34" charset="0"/>
              <a:sym typeface="Calibri"/>
            </a:endParaRPr>
          </a:p>
        </p:txBody>
      </p:sp>
      <p:sp>
        <p:nvSpPr>
          <p:cNvPr id="33" name="Google Shape;472;p12">
            <a:extLst>
              <a:ext uri="{FF2B5EF4-FFF2-40B4-BE49-F238E27FC236}">
                <a16:creationId xmlns:a16="http://schemas.microsoft.com/office/drawing/2014/main" id="{C6CE2122-6C95-363E-F4A7-D5087428F928}"/>
              </a:ext>
            </a:extLst>
          </p:cNvPr>
          <p:cNvSpPr txBox="1"/>
          <p:nvPr/>
        </p:nvSpPr>
        <p:spPr>
          <a:xfrm>
            <a:off x="838200" y="3669848"/>
            <a:ext cx="757234" cy="370807"/>
          </a:xfrm>
          <a:prstGeom prst="rect">
            <a:avLst/>
          </a:prstGeom>
          <a:noFill/>
          <a:ln>
            <a:noFill/>
          </a:ln>
        </p:spPr>
        <p:txBody>
          <a:bodyPr spcFirstLastPara="1" wrap="square" lIns="102853" tIns="102853" rIns="102853" bIns="102853" anchor="ctr" anchorCtr="0">
            <a:noAutofit/>
          </a:bodyPr>
          <a:lstStyle/>
          <a:p>
            <a:r>
              <a:rPr lang="en-US" sz="1600" dirty="0">
                <a:solidFill>
                  <a:schemeClr val="accent1">
                    <a:lumMod val="75000"/>
                  </a:schemeClr>
                </a:solidFill>
                <a:ea typeface="Calibri"/>
                <a:cs typeface="Segoe UI" panose="020B0502040204020203" pitchFamily="34" charset="0"/>
                <a:sym typeface="Calibri"/>
              </a:rPr>
              <a:t>Layer k+1</a:t>
            </a:r>
            <a:endParaRPr sz="1600" dirty="0">
              <a:solidFill>
                <a:schemeClr val="accent1">
                  <a:lumMod val="75000"/>
                </a:schemeClr>
              </a:solidFill>
              <a:ea typeface="Calibri"/>
              <a:cs typeface="Segoe UI" panose="020B0502040204020203" pitchFamily="34" charset="0"/>
              <a:sym typeface="Calibri"/>
            </a:endParaRPr>
          </a:p>
        </p:txBody>
      </p:sp>
      <p:sp>
        <p:nvSpPr>
          <p:cNvPr id="34" name="Google Shape;471;p12">
            <a:extLst>
              <a:ext uri="{FF2B5EF4-FFF2-40B4-BE49-F238E27FC236}">
                <a16:creationId xmlns:a16="http://schemas.microsoft.com/office/drawing/2014/main" id="{D2E486C7-10DC-23CF-D579-BFB3D166E506}"/>
              </a:ext>
            </a:extLst>
          </p:cNvPr>
          <p:cNvSpPr txBox="1"/>
          <p:nvPr/>
        </p:nvSpPr>
        <p:spPr>
          <a:xfrm>
            <a:off x="838201" y="5547308"/>
            <a:ext cx="842446" cy="370807"/>
          </a:xfrm>
          <a:prstGeom prst="rect">
            <a:avLst/>
          </a:prstGeom>
          <a:noFill/>
          <a:ln>
            <a:noFill/>
          </a:ln>
        </p:spPr>
        <p:txBody>
          <a:bodyPr spcFirstLastPara="1" wrap="square" lIns="102853" tIns="102853" rIns="102853" bIns="102853" anchor="ctr" anchorCtr="0">
            <a:noAutofit/>
          </a:bodyPr>
          <a:lstStyle/>
          <a:p>
            <a:r>
              <a:rPr lang="en-US" sz="1600" dirty="0">
                <a:solidFill>
                  <a:schemeClr val="accent1">
                    <a:lumMod val="75000"/>
                  </a:schemeClr>
                </a:solidFill>
                <a:ea typeface="Calibri"/>
                <a:cs typeface="Segoe UI" panose="020B0502040204020203" pitchFamily="34" charset="0"/>
                <a:sym typeface="Calibri"/>
              </a:rPr>
              <a:t>Layer 1</a:t>
            </a:r>
            <a:endParaRPr sz="1600" dirty="0">
              <a:solidFill>
                <a:schemeClr val="accent1">
                  <a:lumMod val="75000"/>
                </a:schemeClr>
              </a:solidFill>
              <a:ea typeface="Calibri"/>
              <a:cs typeface="Segoe UI" panose="020B0502040204020203" pitchFamily="34" charset="0"/>
              <a:sym typeface="Calibri"/>
            </a:endParaRPr>
          </a:p>
        </p:txBody>
      </p:sp>
      <p:sp>
        <p:nvSpPr>
          <p:cNvPr id="36" name="Rounded Rectangle 35">
            <a:extLst>
              <a:ext uri="{FF2B5EF4-FFF2-40B4-BE49-F238E27FC236}">
                <a16:creationId xmlns:a16="http://schemas.microsoft.com/office/drawing/2014/main" id="{4187E168-08B9-1F0D-1C2D-5E83516CA5EF}"/>
              </a:ext>
            </a:extLst>
          </p:cNvPr>
          <p:cNvSpPr/>
          <p:nvPr/>
        </p:nvSpPr>
        <p:spPr>
          <a:xfrm>
            <a:off x="6309618" y="4027893"/>
            <a:ext cx="1249592" cy="494409"/>
          </a:xfrm>
          <a:prstGeom prst="roundRect">
            <a:avLst/>
          </a:prstGeom>
          <a:solidFill>
            <a:schemeClr val="accent6">
              <a:lumMod val="75000"/>
              <a:alpha val="70196"/>
            </a:schemeClr>
          </a:solidFill>
          <a:ln w="28575">
            <a:solidFill>
              <a:schemeClr val="accent6"/>
            </a:solidFill>
            <a:prstDash val="dash"/>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Runtime compression</a:t>
            </a:r>
          </a:p>
        </p:txBody>
      </p:sp>
      <p:sp>
        <p:nvSpPr>
          <p:cNvPr id="37" name="Rounded Rectangle 36">
            <a:extLst>
              <a:ext uri="{FF2B5EF4-FFF2-40B4-BE49-F238E27FC236}">
                <a16:creationId xmlns:a16="http://schemas.microsoft.com/office/drawing/2014/main" id="{10C32F87-62F9-A352-BDC5-403D045016A2}"/>
              </a:ext>
            </a:extLst>
          </p:cNvPr>
          <p:cNvSpPr/>
          <p:nvPr/>
        </p:nvSpPr>
        <p:spPr>
          <a:xfrm>
            <a:off x="6312255" y="2333525"/>
            <a:ext cx="1246956" cy="494409"/>
          </a:xfrm>
          <a:prstGeom prst="roundRect">
            <a:avLst/>
          </a:prstGeom>
          <a:solidFill>
            <a:schemeClr val="accent6">
              <a:lumMod val="75000"/>
              <a:alpha val="70196"/>
            </a:schemeClr>
          </a:solidFill>
          <a:ln w="28575">
            <a:solidFill>
              <a:schemeClr val="accent6"/>
            </a:solidFill>
            <a:prstDash val="dash"/>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Runtime compression</a:t>
            </a:r>
          </a:p>
        </p:txBody>
      </p:sp>
      <p:cxnSp>
        <p:nvCxnSpPr>
          <p:cNvPr id="38" name="Curved Connector 37">
            <a:extLst>
              <a:ext uri="{FF2B5EF4-FFF2-40B4-BE49-F238E27FC236}">
                <a16:creationId xmlns:a16="http://schemas.microsoft.com/office/drawing/2014/main" id="{E86658FB-714C-7605-2A69-6F53D0A6312F}"/>
              </a:ext>
            </a:extLst>
          </p:cNvPr>
          <p:cNvCxnSpPr>
            <a:cxnSpLocks/>
            <a:stCxn id="54" idx="3"/>
            <a:endCxn id="36" idx="2"/>
          </p:cNvCxnSpPr>
          <p:nvPr/>
        </p:nvCxnSpPr>
        <p:spPr>
          <a:xfrm flipV="1">
            <a:off x="6190499" y="4522302"/>
            <a:ext cx="743915" cy="147046"/>
          </a:xfrm>
          <a:prstGeom prst="curved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a:extLst>
              <a:ext uri="{FF2B5EF4-FFF2-40B4-BE49-F238E27FC236}">
                <a16:creationId xmlns:a16="http://schemas.microsoft.com/office/drawing/2014/main" id="{694E6D16-97EB-60CE-99FD-1A37DDC16143}"/>
              </a:ext>
            </a:extLst>
          </p:cNvPr>
          <p:cNvCxnSpPr>
            <a:cxnSpLocks/>
            <a:stCxn id="36" idx="0"/>
            <a:endCxn id="53" idx="3"/>
          </p:cNvCxnSpPr>
          <p:nvPr/>
        </p:nvCxnSpPr>
        <p:spPr>
          <a:xfrm rot="16200000" flipV="1">
            <a:off x="6471038" y="3564516"/>
            <a:ext cx="182839" cy="743915"/>
          </a:xfrm>
          <a:prstGeom prst="curved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F29B0CB8-99B3-04B3-3992-32312B9E539E}"/>
              </a:ext>
            </a:extLst>
          </p:cNvPr>
          <p:cNvCxnSpPr>
            <a:cxnSpLocks/>
            <a:stCxn id="52" idx="3"/>
            <a:endCxn id="37" idx="2"/>
          </p:cNvCxnSpPr>
          <p:nvPr/>
        </p:nvCxnSpPr>
        <p:spPr>
          <a:xfrm flipV="1">
            <a:off x="6190499" y="2827934"/>
            <a:ext cx="745234" cy="167372"/>
          </a:xfrm>
          <a:prstGeom prst="curved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48BC2698-5D34-4507-4AAC-FAE6C8FB60C2}"/>
              </a:ext>
            </a:extLst>
          </p:cNvPr>
          <p:cNvCxnSpPr>
            <a:cxnSpLocks/>
            <a:stCxn id="37" idx="0"/>
            <a:endCxn id="49" idx="3"/>
          </p:cNvCxnSpPr>
          <p:nvPr/>
        </p:nvCxnSpPr>
        <p:spPr>
          <a:xfrm rot="16200000" flipV="1">
            <a:off x="6492299" y="1890091"/>
            <a:ext cx="141634" cy="745234"/>
          </a:xfrm>
          <a:prstGeom prst="curved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a:extLst>
              <a:ext uri="{FF2B5EF4-FFF2-40B4-BE49-F238E27FC236}">
                <a16:creationId xmlns:a16="http://schemas.microsoft.com/office/drawing/2014/main" id="{2C38A92E-343D-058C-C1A3-8D05AA1AE977}"/>
              </a:ext>
            </a:extLst>
          </p:cNvPr>
          <p:cNvSpPr/>
          <p:nvPr/>
        </p:nvSpPr>
        <p:spPr>
          <a:xfrm>
            <a:off x="4856035" y="1821083"/>
            <a:ext cx="2795943" cy="4017074"/>
          </a:xfrm>
          <a:prstGeom prst="roundRect">
            <a:avLst>
              <a:gd name="adj" fmla="val 5144"/>
            </a:avLst>
          </a:prstGeom>
          <a:noFill/>
          <a:ln w="38100">
            <a:solidFill>
              <a:schemeClr val="accent1">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Helvetica" pitchFamily="2" charset="0"/>
            </a:endParaRPr>
          </a:p>
        </p:txBody>
      </p:sp>
      <p:sp>
        <p:nvSpPr>
          <p:cNvPr id="43" name="TextBox 42">
            <a:extLst>
              <a:ext uri="{FF2B5EF4-FFF2-40B4-BE49-F238E27FC236}">
                <a16:creationId xmlns:a16="http://schemas.microsoft.com/office/drawing/2014/main" id="{6B413A48-4438-0378-D231-EAC37E7910E4}"/>
              </a:ext>
            </a:extLst>
          </p:cNvPr>
          <p:cNvSpPr txBox="1"/>
          <p:nvPr/>
        </p:nvSpPr>
        <p:spPr>
          <a:xfrm>
            <a:off x="6602049" y="1796363"/>
            <a:ext cx="1132041" cy="400110"/>
          </a:xfrm>
          <a:prstGeom prst="rect">
            <a:avLst/>
          </a:prstGeom>
          <a:noFill/>
        </p:spPr>
        <p:txBody>
          <a:bodyPr wrap="none" rtlCol="0">
            <a:spAutoFit/>
          </a:bodyPr>
          <a:lstStyle>
            <a:defPPr>
              <a:defRPr lang="en-US"/>
            </a:defPPr>
            <a:lvl1pPr>
              <a:defRPr sz="2800">
                <a:solidFill>
                  <a:schemeClr val="accent1"/>
                </a:solidFill>
              </a:defRPr>
            </a:lvl1pPr>
          </a:lstStyle>
          <a:p>
            <a:r>
              <a:rPr lang="en-US" sz="2000" dirty="0"/>
              <a:t>Decoder</a:t>
            </a:r>
          </a:p>
        </p:txBody>
      </p:sp>
      <p:grpSp>
        <p:nvGrpSpPr>
          <p:cNvPr id="44" name="Google Shape;547;p12">
            <a:extLst>
              <a:ext uri="{FF2B5EF4-FFF2-40B4-BE49-F238E27FC236}">
                <a16:creationId xmlns:a16="http://schemas.microsoft.com/office/drawing/2014/main" id="{78DF8183-2711-F352-E4E3-B7B316195EAC}"/>
              </a:ext>
            </a:extLst>
          </p:cNvPr>
          <p:cNvGrpSpPr/>
          <p:nvPr/>
        </p:nvGrpSpPr>
        <p:grpSpPr>
          <a:xfrm>
            <a:off x="5563769" y="3317410"/>
            <a:ext cx="39343" cy="200882"/>
            <a:chOff x="3701725" y="2185416"/>
            <a:chExt cx="54900" cy="237780"/>
          </a:xfrm>
          <a:solidFill>
            <a:schemeClr val="accent1">
              <a:lumMod val="20000"/>
              <a:lumOff val="80000"/>
            </a:schemeClr>
          </a:solidFill>
        </p:grpSpPr>
        <p:sp>
          <p:nvSpPr>
            <p:cNvPr id="59" name="Google Shape;548;p12">
              <a:extLst>
                <a:ext uri="{FF2B5EF4-FFF2-40B4-BE49-F238E27FC236}">
                  <a16:creationId xmlns:a16="http://schemas.microsoft.com/office/drawing/2014/main" id="{08DB3D83-55DE-3F0E-206F-A86633F2233C}"/>
                </a:ext>
              </a:extLst>
            </p:cNvPr>
            <p:cNvSpPr/>
            <p:nvPr/>
          </p:nvSpPr>
          <p:spPr>
            <a:xfrm>
              <a:off x="3701725" y="218541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60" name="Google Shape;549;p12">
              <a:extLst>
                <a:ext uri="{FF2B5EF4-FFF2-40B4-BE49-F238E27FC236}">
                  <a16:creationId xmlns:a16="http://schemas.microsoft.com/office/drawing/2014/main" id="{17029FFB-FE5E-2F4A-E3ED-A53A40EE11D8}"/>
                </a:ext>
              </a:extLst>
            </p:cNvPr>
            <p:cNvSpPr/>
            <p:nvPr/>
          </p:nvSpPr>
          <p:spPr>
            <a:xfrm>
              <a:off x="3701725" y="227685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61" name="Google Shape;550;p12">
              <a:extLst>
                <a:ext uri="{FF2B5EF4-FFF2-40B4-BE49-F238E27FC236}">
                  <a16:creationId xmlns:a16="http://schemas.microsoft.com/office/drawing/2014/main" id="{52193A0B-0298-7AB0-AC83-C69A14D0479D}"/>
                </a:ext>
              </a:extLst>
            </p:cNvPr>
            <p:cNvSpPr/>
            <p:nvPr/>
          </p:nvSpPr>
          <p:spPr>
            <a:xfrm>
              <a:off x="3701725" y="236829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grpSp>
      <p:grpSp>
        <p:nvGrpSpPr>
          <p:cNvPr id="45" name="Google Shape;547;p12">
            <a:extLst>
              <a:ext uri="{FF2B5EF4-FFF2-40B4-BE49-F238E27FC236}">
                <a16:creationId xmlns:a16="http://schemas.microsoft.com/office/drawing/2014/main" id="{77D91716-8B7E-C711-F13E-44DC1046E91D}"/>
              </a:ext>
            </a:extLst>
          </p:cNvPr>
          <p:cNvGrpSpPr/>
          <p:nvPr/>
        </p:nvGrpSpPr>
        <p:grpSpPr>
          <a:xfrm>
            <a:off x="5579086" y="4972394"/>
            <a:ext cx="39343" cy="200882"/>
            <a:chOff x="3701725" y="2185416"/>
            <a:chExt cx="54900" cy="237780"/>
          </a:xfrm>
          <a:solidFill>
            <a:schemeClr val="accent1">
              <a:lumMod val="20000"/>
              <a:lumOff val="80000"/>
            </a:schemeClr>
          </a:solidFill>
        </p:grpSpPr>
        <p:sp>
          <p:nvSpPr>
            <p:cNvPr id="56" name="Google Shape;548;p12">
              <a:extLst>
                <a:ext uri="{FF2B5EF4-FFF2-40B4-BE49-F238E27FC236}">
                  <a16:creationId xmlns:a16="http://schemas.microsoft.com/office/drawing/2014/main" id="{4C53EF2E-DB21-31E5-3545-4BCE424757D3}"/>
                </a:ext>
              </a:extLst>
            </p:cNvPr>
            <p:cNvSpPr/>
            <p:nvPr/>
          </p:nvSpPr>
          <p:spPr>
            <a:xfrm>
              <a:off x="3701725" y="218541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57" name="Google Shape;549;p12">
              <a:extLst>
                <a:ext uri="{FF2B5EF4-FFF2-40B4-BE49-F238E27FC236}">
                  <a16:creationId xmlns:a16="http://schemas.microsoft.com/office/drawing/2014/main" id="{21C6E0F2-558B-52D7-6CD9-91CA3AD14BC2}"/>
                </a:ext>
              </a:extLst>
            </p:cNvPr>
            <p:cNvSpPr/>
            <p:nvPr/>
          </p:nvSpPr>
          <p:spPr>
            <a:xfrm>
              <a:off x="3701725" y="227685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sp>
          <p:nvSpPr>
            <p:cNvPr id="58" name="Google Shape;550;p12">
              <a:extLst>
                <a:ext uri="{FF2B5EF4-FFF2-40B4-BE49-F238E27FC236}">
                  <a16:creationId xmlns:a16="http://schemas.microsoft.com/office/drawing/2014/main" id="{E0B14FFB-36D9-256A-4584-B4AC760FBA9E}"/>
                </a:ext>
              </a:extLst>
            </p:cNvPr>
            <p:cNvSpPr/>
            <p:nvPr/>
          </p:nvSpPr>
          <p:spPr>
            <a:xfrm>
              <a:off x="3701725" y="2368296"/>
              <a:ext cx="54900" cy="54900"/>
            </a:xfrm>
            <a:prstGeom prst="ellipse">
              <a:avLst/>
            </a:prstGeom>
            <a:grpFill/>
            <a:ln w="9525" cap="flat" cmpd="sng">
              <a:noFill/>
              <a:prstDash val="solid"/>
              <a:round/>
              <a:headEnd type="none" w="sm" len="sm"/>
              <a:tailEnd type="none" w="sm" len="sm"/>
            </a:ln>
          </p:spPr>
          <p:txBody>
            <a:bodyPr spcFirstLastPara="1" wrap="square" lIns="102853" tIns="102853" rIns="102853" bIns="102853" anchor="ctr" anchorCtr="0">
              <a:noAutofit/>
            </a:bodyPr>
            <a:lstStyle/>
            <a:p>
              <a:endParaRPr sz="4800">
                <a:latin typeface="Helvetica" pitchFamily="2" charset="0"/>
                <a:cs typeface="Segoe UI" panose="020B0502040204020203" pitchFamily="34" charset="0"/>
              </a:endParaRPr>
            </a:p>
          </p:txBody>
        </p:sp>
      </p:grpSp>
      <p:sp>
        <p:nvSpPr>
          <p:cNvPr id="46" name="Google Shape;540;p12">
            <a:extLst>
              <a:ext uri="{FF2B5EF4-FFF2-40B4-BE49-F238E27FC236}">
                <a16:creationId xmlns:a16="http://schemas.microsoft.com/office/drawing/2014/main" id="{F8498223-C9AD-AD97-6759-79604CFB84BA}"/>
              </a:ext>
            </a:extLst>
          </p:cNvPr>
          <p:cNvSpPr txBox="1"/>
          <p:nvPr/>
        </p:nvSpPr>
        <p:spPr>
          <a:xfrm>
            <a:off x="5405662" y="1417042"/>
            <a:ext cx="1696690" cy="198838"/>
          </a:xfrm>
          <a:prstGeom prst="rect">
            <a:avLst/>
          </a:prstGeom>
          <a:noFill/>
          <a:ln>
            <a:noFill/>
          </a:ln>
        </p:spPr>
        <p:txBody>
          <a:bodyPr spcFirstLastPara="1" wrap="square" lIns="102853" tIns="102853" rIns="102853" bIns="102853" anchor="ctr" anchorCtr="0">
            <a:noAutofit/>
          </a:bodyPr>
          <a:lstStyle/>
          <a:p>
            <a:pPr algn="ctr"/>
            <a:r>
              <a:rPr lang="en-US" sz="1600" dirty="0">
                <a:ea typeface="Calibri"/>
                <a:cs typeface="Segoe UI" panose="020B0502040204020203" pitchFamily="34" charset="0"/>
                <a:sym typeface="Calibri"/>
              </a:rPr>
              <a:t>Output</a:t>
            </a:r>
            <a:endParaRPr sz="1600" dirty="0">
              <a:ea typeface="Calibri"/>
              <a:cs typeface="Segoe UI" panose="020B0502040204020203" pitchFamily="34" charset="0"/>
              <a:sym typeface="Calibri"/>
            </a:endParaRPr>
          </a:p>
        </p:txBody>
      </p:sp>
      <p:cxnSp>
        <p:nvCxnSpPr>
          <p:cNvPr id="47" name="Google Shape;467;p12">
            <a:extLst>
              <a:ext uri="{FF2B5EF4-FFF2-40B4-BE49-F238E27FC236}">
                <a16:creationId xmlns:a16="http://schemas.microsoft.com/office/drawing/2014/main" id="{A4C816E3-0D44-FEB5-2799-936A9D33F2FF}"/>
              </a:ext>
            </a:extLst>
          </p:cNvPr>
          <p:cNvCxnSpPr>
            <a:cxnSpLocks/>
            <a:stCxn id="42" idx="0"/>
            <a:endCxn id="46" idx="2"/>
          </p:cNvCxnSpPr>
          <p:nvPr/>
        </p:nvCxnSpPr>
        <p:spPr>
          <a:xfrm flipV="1">
            <a:off x="6254007" y="1615880"/>
            <a:ext cx="0" cy="205203"/>
          </a:xfrm>
          <a:prstGeom prst="straightConnector1">
            <a:avLst/>
          </a:prstGeom>
          <a:ln w="38100">
            <a:solidFill>
              <a:srgbClr val="A6BADD"/>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48" name="Google Shape;525;p12">
            <a:extLst>
              <a:ext uri="{FF2B5EF4-FFF2-40B4-BE49-F238E27FC236}">
                <a16:creationId xmlns:a16="http://schemas.microsoft.com/office/drawing/2014/main" id="{CE8163BA-81D5-2B6D-263F-65CA5CB4F4E2}"/>
              </a:ext>
            </a:extLst>
          </p:cNvPr>
          <p:cNvSpPr/>
          <p:nvPr/>
        </p:nvSpPr>
        <p:spPr>
          <a:xfrm>
            <a:off x="1767040" y="1944686"/>
            <a:ext cx="1164976" cy="494409"/>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Transformer block</a:t>
            </a:r>
          </a:p>
        </p:txBody>
      </p:sp>
      <p:sp>
        <p:nvSpPr>
          <p:cNvPr id="49" name="Google Shape;525;p12">
            <a:extLst>
              <a:ext uri="{FF2B5EF4-FFF2-40B4-BE49-F238E27FC236}">
                <a16:creationId xmlns:a16="http://schemas.microsoft.com/office/drawing/2014/main" id="{B67F0AC2-C5C0-1A7E-52A8-6DAC370326BF}"/>
              </a:ext>
            </a:extLst>
          </p:cNvPr>
          <p:cNvSpPr/>
          <p:nvPr/>
        </p:nvSpPr>
        <p:spPr>
          <a:xfrm>
            <a:off x="5025523" y="1944686"/>
            <a:ext cx="1164976" cy="494409"/>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Transformer block</a:t>
            </a:r>
            <a:endParaRPr sz="1200" dirty="0">
              <a:solidFill>
                <a:schemeClr val="accent1">
                  <a:lumMod val="75000"/>
                </a:schemeClr>
              </a:solidFill>
            </a:endParaRPr>
          </a:p>
        </p:txBody>
      </p:sp>
      <p:sp>
        <p:nvSpPr>
          <p:cNvPr id="50" name="Google Shape;525;p12">
            <a:extLst>
              <a:ext uri="{FF2B5EF4-FFF2-40B4-BE49-F238E27FC236}">
                <a16:creationId xmlns:a16="http://schemas.microsoft.com/office/drawing/2014/main" id="{EAAB703E-3620-1E88-4CAF-C2BD82594AA0}"/>
              </a:ext>
            </a:extLst>
          </p:cNvPr>
          <p:cNvSpPr/>
          <p:nvPr/>
        </p:nvSpPr>
        <p:spPr>
          <a:xfrm>
            <a:off x="1767040" y="2748101"/>
            <a:ext cx="1164976" cy="494409"/>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Transformer block</a:t>
            </a:r>
          </a:p>
        </p:txBody>
      </p:sp>
      <p:sp>
        <p:nvSpPr>
          <p:cNvPr id="51" name="Google Shape;525;p12">
            <a:extLst>
              <a:ext uri="{FF2B5EF4-FFF2-40B4-BE49-F238E27FC236}">
                <a16:creationId xmlns:a16="http://schemas.microsoft.com/office/drawing/2014/main" id="{A74B3B9E-39AC-8B94-83A6-556A75474463}"/>
              </a:ext>
            </a:extLst>
          </p:cNvPr>
          <p:cNvSpPr/>
          <p:nvPr/>
        </p:nvSpPr>
        <p:spPr>
          <a:xfrm>
            <a:off x="1747368" y="3599742"/>
            <a:ext cx="1164976" cy="494409"/>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Transformer block</a:t>
            </a:r>
          </a:p>
        </p:txBody>
      </p:sp>
      <p:sp>
        <p:nvSpPr>
          <p:cNvPr id="52" name="Google Shape;525;p12">
            <a:extLst>
              <a:ext uri="{FF2B5EF4-FFF2-40B4-BE49-F238E27FC236}">
                <a16:creationId xmlns:a16="http://schemas.microsoft.com/office/drawing/2014/main" id="{8249BB89-35EA-9141-7DBA-A0EF6C320231}"/>
              </a:ext>
            </a:extLst>
          </p:cNvPr>
          <p:cNvSpPr/>
          <p:nvPr/>
        </p:nvSpPr>
        <p:spPr>
          <a:xfrm>
            <a:off x="5025523" y="2748101"/>
            <a:ext cx="1164976" cy="494409"/>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Transformer block</a:t>
            </a:r>
            <a:endParaRPr sz="1200" dirty="0">
              <a:solidFill>
                <a:schemeClr val="accent1">
                  <a:lumMod val="75000"/>
                </a:schemeClr>
              </a:solidFill>
            </a:endParaRPr>
          </a:p>
        </p:txBody>
      </p:sp>
      <p:sp>
        <p:nvSpPr>
          <p:cNvPr id="53" name="Google Shape;525;p12">
            <a:extLst>
              <a:ext uri="{FF2B5EF4-FFF2-40B4-BE49-F238E27FC236}">
                <a16:creationId xmlns:a16="http://schemas.microsoft.com/office/drawing/2014/main" id="{6F1B09E5-B81C-DDC5-9AE0-7AE8006EAB7E}"/>
              </a:ext>
            </a:extLst>
          </p:cNvPr>
          <p:cNvSpPr/>
          <p:nvPr/>
        </p:nvSpPr>
        <p:spPr>
          <a:xfrm>
            <a:off x="5025523" y="3597849"/>
            <a:ext cx="1164976" cy="494409"/>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Transformer block</a:t>
            </a:r>
            <a:endParaRPr sz="1200" dirty="0">
              <a:solidFill>
                <a:schemeClr val="accent1">
                  <a:lumMod val="75000"/>
                </a:schemeClr>
              </a:solidFill>
            </a:endParaRPr>
          </a:p>
        </p:txBody>
      </p:sp>
      <p:sp>
        <p:nvSpPr>
          <p:cNvPr id="54" name="Google Shape;525;p12">
            <a:extLst>
              <a:ext uri="{FF2B5EF4-FFF2-40B4-BE49-F238E27FC236}">
                <a16:creationId xmlns:a16="http://schemas.microsoft.com/office/drawing/2014/main" id="{6F1C6D22-7C96-EC24-1EFC-3B0B2827257D}"/>
              </a:ext>
            </a:extLst>
          </p:cNvPr>
          <p:cNvSpPr/>
          <p:nvPr/>
        </p:nvSpPr>
        <p:spPr>
          <a:xfrm>
            <a:off x="5025523" y="4422143"/>
            <a:ext cx="1164976" cy="494409"/>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Transformer block</a:t>
            </a:r>
            <a:endParaRPr sz="1200" dirty="0">
              <a:solidFill>
                <a:schemeClr val="accent1">
                  <a:lumMod val="75000"/>
                </a:schemeClr>
              </a:solidFill>
            </a:endParaRPr>
          </a:p>
        </p:txBody>
      </p:sp>
      <p:sp>
        <p:nvSpPr>
          <p:cNvPr id="55" name="Google Shape;525;p12">
            <a:extLst>
              <a:ext uri="{FF2B5EF4-FFF2-40B4-BE49-F238E27FC236}">
                <a16:creationId xmlns:a16="http://schemas.microsoft.com/office/drawing/2014/main" id="{2767B5A2-3425-1821-53EF-4A7D608C3384}"/>
              </a:ext>
            </a:extLst>
          </p:cNvPr>
          <p:cNvSpPr/>
          <p:nvPr/>
        </p:nvSpPr>
        <p:spPr>
          <a:xfrm>
            <a:off x="5025523" y="5227013"/>
            <a:ext cx="1164976" cy="494409"/>
          </a:xfrm>
          <a:prstGeom prst="roundRect">
            <a:avLst>
              <a:gd name="adj" fmla="val 11729"/>
            </a:avLst>
          </a:prstGeom>
          <a:solidFill>
            <a:srgbClr val="B4C7E7">
              <a:alpha val="50196"/>
            </a:srgbClr>
          </a:solidFill>
          <a:ln w="28575">
            <a:noFill/>
            <a:prstDash val="solid"/>
            <a:extLst>
              <a:ext uri="{C807C97D-BFC1-408E-A445-0C87EB9F89A2}">
                <ask:lineSketchStyleProps xmlns:ask="http://schemas.microsoft.com/office/drawing/2018/sketchyshapes" sd="1219033472">
                  <a:custGeom>
                    <a:avLst/>
                    <a:gdLst>
                      <a:gd name="connsiteX0" fmla="*/ 0 w 2034205"/>
                      <a:gd name="connsiteY0" fmla="*/ 122878 h 737256"/>
                      <a:gd name="connsiteX1" fmla="*/ 122878 w 2034205"/>
                      <a:gd name="connsiteY1" fmla="*/ 0 h 737256"/>
                      <a:gd name="connsiteX2" fmla="*/ 736912 w 2034205"/>
                      <a:gd name="connsiteY2" fmla="*/ 0 h 737256"/>
                      <a:gd name="connsiteX3" fmla="*/ 1333062 w 2034205"/>
                      <a:gd name="connsiteY3" fmla="*/ 0 h 737256"/>
                      <a:gd name="connsiteX4" fmla="*/ 1911327 w 2034205"/>
                      <a:gd name="connsiteY4" fmla="*/ 0 h 737256"/>
                      <a:gd name="connsiteX5" fmla="*/ 2034205 w 2034205"/>
                      <a:gd name="connsiteY5" fmla="*/ 122878 h 737256"/>
                      <a:gd name="connsiteX6" fmla="*/ 2034205 w 2034205"/>
                      <a:gd name="connsiteY6" fmla="*/ 614378 h 737256"/>
                      <a:gd name="connsiteX7" fmla="*/ 1911327 w 2034205"/>
                      <a:gd name="connsiteY7" fmla="*/ 737256 h 737256"/>
                      <a:gd name="connsiteX8" fmla="*/ 1297293 w 2034205"/>
                      <a:gd name="connsiteY8" fmla="*/ 737256 h 737256"/>
                      <a:gd name="connsiteX9" fmla="*/ 754797 w 2034205"/>
                      <a:gd name="connsiteY9" fmla="*/ 737256 h 737256"/>
                      <a:gd name="connsiteX10" fmla="*/ 122878 w 2034205"/>
                      <a:gd name="connsiteY10" fmla="*/ 737256 h 737256"/>
                      <a:gd name="connsiteX11" fmla="*/ 0 w 2034205"/>
                      <a:gd name="connsiteY11" fmla="*/ 614378 h 737256"/>
                      <a:gd name="connsiteX12" fmla="*/ 0 w 2034205"/>
                      <a:gd name="connsiteY12" fmla="*/ 122878 h 73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4205" h="737256" fill="none" extrusionOk="0">
                        <a:moveTo>
                          <a:pt x="0" y="122878"/>
                        </a:moveTo>
                        <a:cubicBezTo>
                          <a:pt x="-8377" y="56390"/>
                          <a:pt x="44506" y="-7250"/>
                          <a:pt x="122878" y="0"/>
                        </a:cubicBezTo>
                        <a:cubicBezTo>
                          <a:pt x="338875" y="-67540"/>
                          <a:pt x="534673" y="69283"/>
                          <a:pt x="736912" y="0"/>
                        </a:cubicBezTo>
                        <a:cubicBezTo>
                          <a:pt x="939151" y="-69283"/>
                          <a:pt x="1178945" y="45690"/>
                          <a:pt x="1333062" y="0"/>
                        </a:cubicBezTo>
                        <a:cubicBezTo>
                          <a:pt x="1487179" y="-45690"/>
                          <a:pt x="1707317" y="55733"/>
                          <a:pt x="1911327" y="0"/>
                        </a:cubicBezTo>
                        <a:cubicBezTo>
                          <a:pt x="1974364" y="199"/>
                          <a:pt x="2039870" y="44802"/>
                          <a:pt x="2034205" y="122878"/>
                        </a:cubicBezTo>
                        <a:cubicBezTo>
                          <a:pt x="2079178" y="355722"/>
                          <a:pt x="2026358" y="468253"/>
                          <a:pt x="2034205" y="614378"/>
                        </a:cubicBezTo>
                        <a:cubicBezTo>
                          <a:pt x="2037015" y="687807"/>
                          <a:pt x="1972465" y="740803"/>
                          <a:pt x="1911327" y="737256"/>
                        </a:cubicBezTo>
                        <a:cubicBezTo>
                          <a:pt x="1659221" y="764214"/>
                          <a:pt x="1499174" y="734628"/>
                          <a:pt x="1297293" y="737256"/>
                        </a:cubicBezTo>
                        <a:cubicBezTo>
                          <a:pt x="1095412" y="739884"/>
                          <a:pt x="903079" y="702205"/>
                          <a:pt x="754797" y="737256"/>
                        </a:cubicBezTo>
                        <a:cubicBezTo>
                          <a:pt x="606515" y="772307"/>
                          <a:pt x="305525" y="730898"/>
                          <a:pt x="122878" y="737256"/>
                        </a:cubicBezTo>
                        <a:cubicBezTo>
                          <a:pt x="66209" y="741174"/>
                          <a:pt x="5694" y="701421"/>
                          <a:pt x="0" y="614378"/>
                        </a:cubicBezTo>
                        <a:cubicBezTo>
                          <a:pt x="-23927" y="483817"/>
                          <a:pt x="22508" y="358107"/>
                          <a:pt x="0" y="122878"/>
                        </a:cubicBezTo>
                        <a:close/>
                      </a:path>
                      <a:path w="2034205" h="737256" stroke="0" extrusionOk="0">
                        <a:moveTo>
                          <a:pt x="0" y="122878"/>
                        </a:moveTo>
                        <a:cubicBezTo>
                          <a:pt x="-9685" y="49040"/>
                          <a:pt x="45337" y="3632"/>
                          <a:pt x="122878" y="0"/>
                        </a:cubicBezTo>
                        <a:cubicBezTo>
                          <a:pt x="287913" y="-8406"/>
                          <a:pt x="482652" y="57974"/>
                          <a:pt x="754797" y="0"/>
                        </a:cubicBezTo>
                        <a:cubicBezTo>
                          <a:pt x="1026942" y="-57974"/>
                          <a:pt x="1164446" y="33508"/>
                          <a:pt x="1333062" y="0"/>
                        </a:cubicBezTo>
                        <a:cubicBezTo>
                          <a:pt x="1501678" y="-33508"/>
                          <a:pt x="1729697" y="15223"/>
                          <a:pt x="1911327" y="0"/>
                        </a:cubicBezTo>
                        <a:cubicBezTo>
                          <a:pt x="1977155" y="-6557"/>
                          <a:pt x="2034773" y="52911"/>
                          <a:pt x="2034205" y="122878"/>
                        </a:cubicBezTo>
                        <a:cubicBezTo>
                          <a:pt x="2066924" y="273438"/>
                          <a:pt x="1988906" y="404238"/>
                          <a:pt x="2034205" y="614378"/>
                        </a:cubicBezTo>
                        <a:cubicBezTo>
                          <a:pt x="2032341" y="664465"/>
                          <a:pt x="1978193" y="738642"/>
                          <a:pt x="1911327" y="737256"/>
                        </a:cubicBezTo>
                        <a:cubicBezTo>
                          <a:pt x="1671606" y="787660"/>
                          <a:pt x="1578740" y="691815"/>
                          <a:pt x="1350946" y="737256"/>
                        </a:cubicBezTo>
                        <a:cubicBezTo>
                          <a:pt x="1123152" y="782697"/>
                          <a:pt x="993190" y="712286"/>
                          <a:pt x="754797" y="737256"/>
                        </a:cubicBezTo>
                        <a:cubicBezTo>
                          <a:pt x="516404" y="762226"/>
                          <a:pt x="369413" y="697494"/>
                          <a:pt x="122878" y="737256"/>
                        </a:cubicBezTo>
                        <a:cubicBezTo>
                          <a:pt x="69451" y="722990"/>
                          <a:pt x="4601" y="679275"/>
                          <a:pt x="0" y="614378"/>
                        </a:cubicBezTo>
                        <a:cubicBezTo>
                          <a:pt x="-43681" y="455927"/>
                          <a:pt x="10721" y="315616"/>
                          <a:pt x="0" y="12287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rPr>
              <a:t>Transformer block</a:t>
            </a:r>
            <a:endParaRPr sz="1200" dirty="0">
              <a:solidFill>
                <a:schemeClr val="accent1">
                  <a:lumMod val="75000"/>
                </a:schemeClr>
              </a:solidFill>
            </a:endParaRPr>
          </a:p>
        </p:txBody>
      </p:sp>
      <p:sp>
        <p:nvSpPr>
          <p:cNvPr id="99" name="TextBox 98">
            <a:extLst>
              <a:ext uri="{FF2B5EF4-FFF2-40B4-BE49-F238E27FC236}">
                <a16:creationId xmlns:a16="http://schemas.microsoft.com/office/drawing/2014/main" id="{F9E6CB6D-5E69-9554-16AD-2A0D97A1BBEE}"/>
              </a:ext>
            </a:extLst>
          </p:cNvPr>
          <p:cNvSpPr txBox="1"/>
          <p:nvPr/>
        </p:nvSpPr>
        <p:spPr>
          <a:xfrm>
            <a:off x="7821466" y="2163870"/>
            <a:ext cx="4260902"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Intra-passage token compression reduces redundant information in each passage in the encoder</a:t>
            </a:r>
          </a:p>
        </p:txBody>
      </p:sp>
      <p:sp>
        <p:nvSpPr>
          <p:cNvPr id="102" name="TextBox 101">
            <a:extLst>
              <a:ext uri="{FF2B5EF4-FFF2-40B4-BE49-F238E27FC236}">
                <a16:creationId xmlns:a16="http://schemas.microsoft.com/office/drawing/2014/main" id="{220E491A-46EA-8778-65A5-C8FE7C6CC873}"/>
              </a:ext>
            </a:extLst>
          </p:cNvPr>
          <p:cNvSpPr txBox="1"/>
          <p:nvPr/>
        </p:nvSpPr>
        <p:spPr>
          <a:xfrm>
            <a:off x="7766067" y="3734756"/>
            <a:ext cx="4260902" cy="1200329"/>
          </a:xfrm>
          <a:prstGeom prst="rect">
            <a:avLst/>
          </a:prstGeom>
          <a:noFill/>
        </p:spPr>
        <p:txBody>
          <a:bodyPr wrap="square">
            <a:spAutoFit/>
          </a:bodyPr>
          <a:lstStyle/>
          <a:p>
            <a:pPr marL="285750" indent="-285750">
              <a:buFont typeface="Arial" panose="020B0604020202020204" pitchFamily="34" charset="0"/>
              <a:buChar char="•"/>
            </a:pPr>
            <a:r>
              <a:rPr lang="en-US" dirty="0"/>
              <a:t>Cross-passage token compression reduces similar semantic information across different query-relevant passages</a:t>
            </a:r>
          </a:p>
        </p:txBody>
      </p:sp>
      <p:sp>
        <p:nvSpPr>
          <p:cNvPr id="3" name="Footer Placeholder 2">
            <a:extLst>
              <a:ext uri="{FF2B5EF4-FFF2-40B4-BE49-F238E27FC236}">
                <a16:creationId xmlns:a16="http://schemas.microsoft.com/office/drawing/2014/main" id="{9C3FE050-9B77-DA7D-25F2-39C6ACEA37DA}"/>
              </a:ext>
            </a:extLst>
          </p:cNvPr>
          <p:cNvSpPr>
            <a:spLocks noGrp="1"/>
          </p:cNvSpPr>
          <p:nvPr>
            <p:ph type="ftr" sz="quarter" idx="11"/>
          </p:nvPr>
        </p:nvSpPr>
        <p:spPr/>
        <p:txBody>
          <a:bodyPr/>
          <a:lstStyle/>
          <a:p>
            <a:r>
              <a:rPr lang="en-US"/>
              <a:t>BTR, ICLR2024</a:t>
            </a:r>
            <a:endParaRPr lang="en-US" dirty="0"/>
          </a:p>
        </p:txBody>
      </p:sp>
    </p:spTree>
    <p:extLst>
      <p:ext uri="{BB962C8B-B14F-4D97-AF65-F5344CB8AC3E}">
        <p14:creationId xmlns:p14="http://schemas.microsoft.com/office/powerpoint/2010/main" val="273421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par>
                                <p:cTn id="14" presetID="9"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dissolve">
                                      <p:cBhvr>
                                        <p:cTn id="19" dur="500"/>
                                        <p:tgtEl>
                                          <p:spTgt spid="15"/>
                                        </p:tgtEl>
                                      </p:cBhvr>
                                    </p:animEffect>
                                  </p:childTnLst>
                                </p:cTn>
                              </p:par>
                              <p:par>
                                <p:cTn id="20" presetID="9"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9"/>
                                        </p:tgtEl>
                                        <p:attrNameLst>
                                          <p:attrName>style.visibility</p:attrName>
                                        </p:attrNameLst>
                                      </p:cBhvr>
                                      <p:to>
                                        <p:strVal val="visible"/>
                                      </p:to>
                                    </p:set>
                                    <p:animEffect transition="in" filter="dissolve">
                                      <p:cBhvr>
                                        <p:cTn id="25" dur="500"/>
                                        <p:tgtEl>
                                          <p:spTgt spid="99"/>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checkerboard(across)">
                                      <p:cBhvr>
                                        <p:cTn id="30" dur="500"/>
                                        <p:tgtEl>
                                          <p:spTgt spid="36"/>
                                        </p:tgtEl>
                                      </p:cBhvr>
                                    </p:animEffect>
                                  </p:childTnLst>
                                </p:cTn>
                              </p:par>
                              <p:par>
                                <p:cTn id="31" presetID="5" presetClass="entr" presetSubtype="1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checkerboard(across)">
                                      <p:cBhvr>
                                        <p:cTn id="33" dur="500"/>
                                        <p:tgtEl>
                                          <p:spTgt spid="38"/>
                                        </p:tgtEl>
                                      </p:cBhvr>
                                    </p:animEffect>
                                  </p:childTnLst>
                                </p:cTn>
                              </p:par>
                              <p:par>
                                <p:cTn id="34" presetID="5" presetClass="entr" presetSubtype="1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checkerboard(across)">
                                      <p:cBhvr>
                                        <p:cTn id="36" dur="500"/>
                                        <p:tgtEl>
                                          <p:spTgt spid="39"/>
                                        </p:tgtEl>
                                      </p:cBhvr>
                                    </p:animEffect>
                                  </p:childTnLst>
                                </p:cTn>
                              </p:par>
                              <p:par>
                                <p:cTn id="37" presetID="5" presetClass="entr" presetSubtype="1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checkerboard(across)">
                                      <p:cBhvr>
                                        <p:cTn id="39" dur="500"/>
                                        <p:tgtEl>
                                          <p:spTgt spid="40"/>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checkerboard(across)">
                                      <p:cBhvr>
                                        <p:cTn id="42" dur="500"/>
                                        <p:tgtEl>
                                          <p:spTgt spid="37"/>
                                        </p:tgtEl>
                                      </p:cBhvr>
                                    </p:animEffect>
                                  </p:childTnLst>
                                </p:cTn>
                              </p:par>
                              <p:par>
                                <p:cTn id="43" presetID="5" presetClass="entr" presetSubtype="1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checkerboard(across)">
                                      <p:cBhvr>
                                        <p:cTn id="45" dur="500"/>
                                        <p:tgtEl>
                                          <p:spTgt spid="41"/>
                                        </p:tgtEl>
                                      </p:cBhvr>
                                    </p:animEffect>
                                  </p:childTnLst>
                                </p:cTn>
                              </p:par>
                            </p:childTnLst>
                          </p:cTn>
                        </p:par>
                        <p:par>
                          <p:cTn id="46" fill="hold">
                            <p:stCondLst>
                              <p:cond delay="500"/>
                            </p:stCondLst>
                            <p:childTnLst>
                              <p:par>
                                <p:cTn id="47" presetID="5" presetClass="entr" presetSubtype="10" fill="hold" grpId="0" nodeType="afterEffect">
                                  <p:stCondLst>
                                    <p:cond delay="0"/>
                                  </p:stCondLst>
                                  <p:childTnLst>
                                    <p:set>
                                      <p:cBhvr>
                                        <p:cTn id="48" dur="1" fill="hold">
                                          <p:stCondLst>
                                            <p:cond delay="0"/>
                                          </p:stCondLst>
                                        </p:cTn>
                                        <p:tgtEl>
                                          <p:spTgt spid="102"/>
                                        </p:tgtEl>
                                        <p:attrNameLst>
                                          <p:attrName>style.visibility</p:attrName>
                                        </p:attrNameLst>
                                      </p:cBhvr>
                                      <p:to>
                                        <p:strVal val="visible"/>
                                      </p:to>
                                    </p:set>
                                    <p:animEffect transition="in" filter="checkerboard(across)">
                                      <p:cBhvr>
                                        <p:cTn id="49"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36" grpId="0" animBg="1"/>
      <p:bldP spid="37" grpId="0" animBg="1"/>
      <p:bldP spid="99" grpId="0"/>
      <p:bldP spid="10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8.1|9.9"/>
</p:tagLst>
</file>

<file path=ppt/theme/theme1.xml><?xml version="1.0" encoding="utf-8"?>
<a:theme xmlns:a="http://schemas.openxmlformats.org/drawingml/2006/main" name="Office Theme">
  <a:themeElements>
    <a:clrScheme name="Custom 1">
      <a:dk1>
        <a:srgbClr val="4B2E83"/>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51434</TotalTime>
  <Words>2138</Words>
  <Application>Microsoft Macintosh PowerPoint</Application>
  <PresentationFormat>Widescreen</PresentationFormat>
  <Paragraphs>309</Paragraphs>
  <Slides>13</Slides>
  <Notes>13</Notes>
  <HiddenSlides>4</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13</vt:i4>
      </vt:variant>
    </vt:vector>
  </HeadingPairs>
  <TitlesOfParts>
    <vt:vector size="28" baseType="lpstr">
      <vt:lpstr>Encode Sans Normal Black</vt:lpstr>
      <vt:lpstr>Uni Sans</vt:lpstr>
      <vt:lpstr>Arial</vt:lpstr>
      <vt:lpstr>Calibri</vt:lpstr>
      <vt:lpstr>Cambria Math</vt:lpstr>
      <vt:lpstr>FiraCode-Retina</vt:lpstr>
      <vt:lpstr>Georgia</vt:lpstr>
      <vt:lpstr>Helvetica</vt:lpstr>
      <vt:lpstr>Lucida Grande</vt:lpstr>
      <vt:lpstr>Open Sans</vt:lpstr>
      <vt:lpstr>Open Sans Light</vt:lpstr>
      <vt:lpstr>Segoe UI</vt:lpstr>
      <vt:lpstr>Wingdings</vt:lpstr>
      <vt:lpstr>Office Theme</vt:lpstr>
      <vt:lpstr>1_Custom Design</vt:lpstr>
      <vt:lpstr>BTR: Binary Token Representations for Efficient Retrieval Augmented Language Models</vt:lpstr>
      <vt:lpstr>Retrieval LMs address issues like hallucination</vt:lpstr>
      <vt:lpstr>Retrieval-augmented language models are slow</vt:lpstr>
      <vt:lpstr>BTR Overview</vt:lpstr>
      <vt:lpstr>Cacheable binary passage token representations</vt:lpstr>
      <vt:lpstr>Calibrated binarization</vt:lpstr>
      <vt:lpstr>Offline compression to further save storage</vt:lpstr>
      <vt:lpstr>BTR training improves accuracy</vt:lpstr>
      <vt:lpstr>Runtime compression for faster BTR inference</vt:lpstr>
      <vt:lpstr>Evaluation setup</vt:lpstr>
      <vt:lpstr>BTR is more efficient and accurate </vt:lpstr>
      <vt:lpstr>Each component in BTR is effective</vt:lpstr>
      <vt:lpstr>BTR takeaways and impact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and Practical AI for Diverse Platforms</dc:title>
  <dc:creator>Qingqing Cao</dc:creator>
  <cp:lastModifiedBy>Qingqing Cao</cp:lastModifiedBy>
  <cp:revision>3</cp:revision>
  <dcterms:created xsi:type="dcterms:W3CDTF">2023-10-08T05:23:18Z</dcterms:created>
  <dcterms:modified xsi:type="dcterms:W3CDTF">2024-04-29T04:20:04Z</dcterms:modified>
</cp:coreProperties>
</file>