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09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00FA2-DAB2-0445-9DAA-A81FBD94927C}" v="66" dt="2024-04-29T04:06:4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94"/>
  </p:normalViewPr>
  <p:slideViewPr>
    <p:cSldViewPr snapToGrid="0">
      <p:cViewPr varScale="1">
        <p:scale>
          <a:sx n="61" d="100"/>
          <a:sy n="61" d="100"/>
        </p:scale>
        <p:origin x="5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B3B4-6E27-374E-BE72-7A90CA1023D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4FA8D-BA5E-B141-A3C2-4514F3143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1pPr>
    <a:lvl2pPr marL="248442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2pPr>
    <a:lvl3pPr marL="496885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3pPr>
    <a:lvl4pPr marL="745327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4pPr>
    <a:lvl5pPr marL="993770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5pPr>
    <a:lvl6pPr marL="1242212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6pPr>
    <a:lvl7pPr marL="1490655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7pPr>
    <a:lvl8pPr marL="1739097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8pPr>
    <a:lvl9pPr marL="1987540" algn="l" defTabSz="496885" rtl="0" eaLnBrk="1" latinLnBrk="0" hangingPunct="1">
      <a:defRPr sz="6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968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Retrieval-augmented language models use a retrieve-and-read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4FA8D-BA5E-B141-A3C2-4514F3143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B7D77-0C3E-B048-8765-B4D0464CD77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E1AB0-FA0D-2445-8B33-653F1B1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s://openreview.net/pdf?id=3TO3TtnOFl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AB02B3-FF6D-4ED8-9042-A3C19D418301}"/>
              </a:ext>
            </a:extLst>
          </p:cNvPr>
          <p:cNvSpPr/>
          <p:nvPr/>
        </p:nvSpPr>
        <p:spPr>
          <a:xfrm>
            <a:off x="16303342" y="1930241"/>
            <a:ext cx="12807090" cy="3937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" dirty="0"/>
              <a:t>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DCBAC-78BF-402D-9060-61A22D93863D}"/>
              </a:ext>
            </a:extLst>
          </p:cNvPr>
          <p:cNvSpPr/>
          <p:nvPr/>
        </p:nvSpPr>
        <p:spPr>
          <a:xfrm>
            <a:off x="13720386" y="8820963"/>
            <a:ext cx="6616275" cy="55572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" dirty="0"/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5580D-71CE-42D4-8A22-B739F70327E5}"/>
              </a:ext>
            </a:extLst>
          </p:cNvPr>
          <p:cNvSpPr txBox="1"/>
          <p:nvPr/>
        </p:nvSpPr>
        <p:spPr>
          <a:xfrm>
            <a:off x="16622383" y="2081015"/>
            <a:ext cx="12018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Retrieval-augmented models use a retrieve-and-read pipeline. The reader can be either an encoder or an encoder-decoder model.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BTR creates cacheable binary representations for the passages via decomposition and calibrated binarization to speed up reader inference.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BTR further reduces storage by offline compression and improves inference speed by runtime compression.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E1A1E-2D7E-4B05-BE73-DD92B6042928}"/>
              </a:ext>
            </a:extLst>
          </p:cNvPr>
          <p:cNvSpPr txBox="1"/>
          <p:nvPr/>
        </p:nvSpPr>
        <p:spPr>
          <a:xfrm>
            <a:off x="10474434" y="3269422"/>
            <a:ext cx="3820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Method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1238F7-B869-5806-4105-DDAFF5108B99}"/>
              </a:ext>
            </a:extLst>
          </p:cNvPr>
          <p:cNvGrpSpPr/>
          <p:nvPr/>
        </p:nvGrpSpPr>
        <p:grpSpPr>
          <a:xfrm>
            <a:off x="2838366" y="1193390"/>
            <a:ext cx="19092162" cy="584775"/>
            <a:chOff x="7109658" y="1155120"/>
            <a:chExt cx="19092162" cy="5847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AF8450-8BDB-B6B7-3F2D-6012658707B4}"/>
                </a:ext>
              </a:extLst>
            </p:cNvPr>
            <p:cNvGrpSpPr/>
            <p:nvPr/>
          </p:nvGrpSpPr>
          <p:grpSpPr>
            <a:xfrm>
              <a:off x="7109658" y="1155120"/>
              <a:ext cx="13119257" cy="584775"/>
              <a:chOff x="1842351" y="15142076"/>
              <a:chExt cx="15327702" cy="82680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EEB897-0113-0F63-1885-C5166A417CD4}"/>
                  </a:ext>
                </a:extLst>
              </p:cNvPr>
              <p:cNvSpPr txBox="1"/>
              <p:nvPr/>
            </p:nvSpPr>
            <p:spPr>
              <a:xfrm>
                <a:off x="2389133" y="15142076"/>
                <a:ext cx="14780920" cy="82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Qingqing</a:t>
                </a:r>
                <a:r>
                  <a:rPr lang="en-US" sz="3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Cao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3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Sewon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Min, </a:t>
                </a:r>
                <a:r>
                  <a:rPr lang="en-US" sz="3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Yizhong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Wang, and </a:t>
                </a:r>
                <a:r>
                  <a:rPr lang="en-US" sz="3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Hannaneh</a:t>
                </a:r>
                <a:r>
                  <a:rPr lang="en-US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3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Hajishirzi</a:t>
                </a:r>
                <a:endParaRPr lang="en-US" sz="3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Graphic 18">
                <a:extLst>
                  <a:ext uri="{FF2B5EF4-FFF2-40B4-BE49-F238E27FC236}">
                    <a16:creationId xmlns:a16="http://schemas.microsoft.com/office/drawing/2014/main" id="{E067DF81-4CB2-AFC1-CE66-4A5F92C4AF4F}"/>
                  </a:ext>
                </a:extLst>
              </p:cNvPr>
              <p:cNvSpPr/>
              <p:nvPr/>
            </p:nvSpPr>
            <p:spPr>
              <a:xfrm>
                <a:off x="1842351" y="15435248"/>
                <a:ext cx="360431" cy="335195"/>
              </a:xfrm>
              <a:custGeom>
                <a:avLst/>
                <a:gdLst>
                  <a:gd name="connsiteX0" fmla="*/ 310594 w 327663"/>
                  <a:gd name="connsiteY0" fmla="*/ 219906 h 335196"/>
                  <a:gd name="connsiteX1" fmla="*/ 246568 w 327663"/>
                  <a:gd name="connsiteY1" fmla="*/ 176217 h 335196"/>
                  <a:gd name="connsiteX2" fmla="*/ 212295 w 327663"/>
                  <a:gd name="connsiteY2" fmla="*/ 176217 h 335196"/>
                  <a:gd name="connsiteX3" fmla="*/ 165217 w 327663"/>
                  <a:gd name="connsiteY3" fmla="*/ 189022 h 335196"/>
                  <a:gd name="connsiteX4" fmla="*/ 118138 w 327663"/>
                  <a:gd name="connsiteY4" fmla="*/ 176217 h 335196"/>
                  <a:gd name="connsiteX5" fmla="*/ 83866 w 327663"/>
                  <a:gd name="connsiteY5" fmla="*/ 176217 h 335196"/>
                  <a:gd name="connsiteX6" fmla="*/ 19839 w 327663"/>
                  <a:gd name="connsiteY6" fmla="*/ 219906 h 335196"/>
                  <a:gd name="connsiteX7" fmla="*/ 1385 w 327663"/>
                  <a:gd name="connsiteY7" fmla="*/ 299750 h 335196"/>
                  <a:gd name="connsiteX8" fmla="*/ 165970 w 327663"/>
                  <a:gd name="connsiteY8" fmla="*/ 335529 h 335196"/>
                  <a:gd name="connsiteX9" fmla="*/ 329802 w 327663"/>
                  <a:gd name="connsiteY9" fmla="*/ 299750 h 335196"/>
                  <a:gd name="connsiteX10" fmla="*/ 310594 w 327663"/>
                  <a:gd name="connsiteY10" fmla="*/ 219906 h 335196"/>
                  <a:gd name="connsiteX11" fmla="*/ 165593 w 327663"/>
                  <a:gd name="connsiteY11" fmla="*/ 154749 h 335196"/>
                  <a:gd name="connsiteX12" fmla="*/ 242425 w 327663"/>
                  <a:gd name="connsiteY12" fmla="*/ 77918 h 335196"/>
                  <a:gd name="connsiteX13" fmla="*/ 165593 w 327663"/>
                  <a:gd name="connsiteY13" fmla="*/ 1086 h 335196"/>
                  <a:gd name="connsiteX14" fmla="*/ 88762 w 327663"/>
                  <a:gd name="connsiteY14" fmla="*/ 77918 h 335196"/>
                  <a:gd name="connsiteX15" fmla="*/ 165593 w 327663"/>
                  <a:gd name="connsiteY15" fmla="*/ 154749 h 33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7663" h="335196">
                    <a:moveTo>
                      <a:pt x="310594" y="219906"/>
                    </a:moveTo>
                    <a:cubicBezTo>
                      <a:pt x="287243" y="179983"/>
                      <a:pt x="246568" y="176217"/>
                      <a:pt x="246568" y="176217"/>
                    </a:cubicBezTo>
                    <a:lnTo>
                      <a:pt x="212295" y="176217"/>
                    </a:lnTo>
                    <a:cubicBezTo>
                      <a:pt x="198360" y="184126"/>
                      <a:pt x="182541" y="189022"/>
                      <a:pt x="165217" y="189022"/>
                    </a:cubicBezTo>
                    <a:cubicBezTo>
                      <a:pt x="147892" y="189022"/>
                      <a:pt x="132074" y="184503"/>
                      <a:pt x="118138" y="176217"/>
                    </a:cubicBezTo>
                    <a:lnTo>
                      <a:pt x="83866" y="176217"/>
                    </a:lnTo>
                    <a:cubicBezTo>
                      <a:pt x="83866" y="176217"/>
                      <a:pt x="43190" y="179983"/>
                      <a:pt x="19839" y="219906"/>
                    </a:cubicBezTo>
                    <a:cubicBezTo>
                      <a:pt x="-2758" y="259828"/>
                      <a:pt x="1385" y="299750"/>
                      <a:pt x="1385" y="299750"/>
                    </a:cubicBezTo>
                    <a:cubicBezTo>
                      <a:pt x="1385" y="299750"/>
                      <a:pt x="37164" y="335529"/>
                      <a:pt x="165970" y="335529"/>
                    </a:cubicBezTo>
                    <a:cubicBezTo>
                      <a:pt x="294776" y="335529"/>
                      <a:pt x="329802" y="299750"/>
                      <a:pt x="329802" y="299750"/>
                    </a:cubicBezTo>
                    <a:cubicBezTo>
                      <a:pt x="329802" y="299750"/>
                      <a:pt x="333945" y="259828"/>
                      <a:pt x="310594" y="219906"/>
                    </a:cubicBezTo>
                    <a:close/>
                    <a:moveTo>
                      <a:pt x="165593" y="154749"/>
                    </a:moveTo>
                    <a:cubicBezTo>
                      <a:pt x="208152" y="154749"/>
                      <a:pt x="242425" y="120477"/>
                      <a:pt x="242425" y="77918"/>
                    </a:cubicBezTo>
                    <a:cubicBezTo>
                      <a:pt x="242425" y="35359"/>
                      <a:pt x="208152" y="1086"/>
                      <a:pt x="165593" y="1086"/>
                    </a:cubicBezTo>
                    <a:cubicBezTo>
                      <a:pt x="123035" y="1086"/>
                      <a:pt x="88762" y="35736"/>
                      <a:pt x="88762" y="77918"/>
                    </a:cubicBezTo>
                    <a:cubicBezTo>
                      <a:pt x="88762" y="120477"/>
                      <a:pt x="123035" y="154749"/>
                      <a:pt x="165593" y="15474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6D8F45-3148-E9D2-8669-9D44590E2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8417" y="1198622"/>
              <a:ext cx="581340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3B0C4E-AAC7-CFE5-6E10-9980FB6A412C}"/>
              </a:ext>
            </a:extLst>
          </p:cNvPr>
          <p:cNvSpPr txBox="1"/>
          <p:nvPr/>
        </p:nvSpPr>
        <p:spPr>
          <a:xfrm>
            <a:off x="966170" y="78275"/>
            <a:ext cx="26650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BTR</a:t>
            </a:r>
            <a:r>
              <a:rPr lang="en-US" sz="5400" b="0" dirty="0">
                <a:latin typeface="Segoe UI" panose="020B0502040204020203" pitchFamily="34" charset="0"/>
                <a:cs typeface="Segoe UI" panose="020B0502040204020203" pitchFamily="34" charset="0"/>
              </a:rPr>
              <a:t>: Binary Token Representations for Efficient Retrieval Augmented Language Models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4C7DF2-CBE9-6298-AEBB-3CA9D8D60842}"/>
              </a:ext>
            </a:extLst>
          </p:cNvPr>
          <p:cNvGrpSpPr/>
          <p:nvPr/>
        </p:nvGrpSpPr>
        <p:grpSpPr>
          <a:xfrm>
            <a:off x="-3115" y="5977304"/>
            <a:ext cx="29263915" cy="2692503"/>
            <a:chOff x="0" y="5501761"/>
            <a:chExt cx="29263915" cy="26925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E03C34-F3CB-4D7E-BED6-4912BED00063}"/>
                </a:ext>
              </a:extLst>
            </p:cNvPr>
            <p:cNvSpPr/>
            <p:nvPr/>
          </p:nvSpPr>
          <p:spPr>
            <a:xfrm>
              <a:off x="0" y="5542855"/>
              <a:ext cx="29263915" cy="2651409"/>
            </a:xfrm>
            <a:prstGeom prst="rect">
              <a:avLst/>
            </a:prstGeom>
            <a:solidFill>
              <a:srgbClr val="4B2D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9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31600C-5D44-4BE7-8500-7C17A936BFE4}"/>
                </a:ext>
              </a:extLst>
            </p:cNvPr>
            <p:cNvSpPr txBox="1"/>
            <p:nvPr/>
          </p:nvSpPr>
          <p:spPr>
            <a:xfrm>
              <a:off x="225768" y="5501761"/>
              <a:ext cx="2817338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We create BTR: </a:t>
              </a:r>
              <a:r>
                <a:rPr lang="en-US" sz="5400" dirty="0">
                  <a:solidFill>
                    <a:srgbClr val="EDD59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cacheable and calibrated binary token presentations </a:t>
              </a:r>
              <a:r>
                <a:rPr lang="en-US" sz="54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that improve inference speed by </a:t>
              </a:r>
              <a:r>
                <a:rPr lang="en-US" sz="5400" dirty="0">
                  <a:solidFill>
                    <a:srgbClr val="EDD59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&gt;4x </a:t>
              </a:r>
              <a:r>
                <a:rPr lang="en-US" sz="54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and reduce </a:t>
              </a:r>
              <a:r>
                <a:rPr lang="en-US" sz="5400" dirty="0">
                  <a:solidFill>
                    <a:srgbClr val="EDD59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&gt;100x </a:t>
              </a:r>
              <a:r>
                <a:rPr lang="en-US" sz="54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storage for retrieval-augmented language models while maintaining knowledge-intensive NLP task performance.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F275F3-4F3F-62FA-8BDE-CFF7C950F74B}"/>
              </a:ext>
            </a:extLst>
          </p:cNvPr>
          <p:cNvSpPr txBox="1"/>
          <p:nvPr/>
        </p:nvSpPr>
        <p:spPr>
          <a:xfrm>
            <a:off x="13707524" y="9024055"/>
            <a:ext cx="63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b="1" dirty="0"/>
              <a:t>Offline and Runtime Compression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135C10-DB6E-28C8-A9FA-7B405DCD41B1}"/>
              </a:ext>
            </a:extLst>
          </p:cNvPr>
          <p:cNvSpPr/>
          <p:nvPr/>
        </p:nvSpPr>
        <p:spPr>
          <a:xfrm>
            <a:off x="20470205" y="8763131"/>
            <a:ext cx="8640227" cy="75847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" dirty="0"/>
              <a:t>v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40463EC-E656-B1AB-D04E-F3A9B86D3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1" t="4713" r="9892" b="4251"/>
          <a:stretch/>
        </p:blipFill>
        <p:spPr>
          <a:xfrm>
            <a:off x="20720343" y="9707782"/>
            <a:ext cx="8139952" cy="64180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EE3A735-734F-0EE2-6CB0-CFC186641314}"/>
              </a:ext>
            </a:extLst>
          </p:cNvPr>
          <p:cNvSpPr txBox="1"/>
          <p:nvPr/>
        </p:nvSpPr>
        <p:spPr>
          <a:xfrm>
            <a:off x="20720343" y="9024055"/>
            <a:ext cx="847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b="1" dirty="0"/>
              <a:t>Major Results for NQ dataset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0F378A-2EF4-93DA-48A4-EDE843757B2E}"/>
              </a:ext>
            </a:extLst>
          </p:cNvPr>
          <p:cNvSpPr/>
          <p:nvPr/>
        </p:nvSpPr>
        <p:spPr>
          <a:xfrm>
            <a:off x="13720386" y="14526653"/>
            <a:ext cx="6597367" cy="1821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" dirty="0"/>
              <a:t>v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084BCE-4AEE-FBE5-DB97-0AEF23122562}"/>
              </a:ext>
            </a:extLst>
          </p:cNvPr>
          <p:cNvGrpSpPr/>
          <p:nvPr/>
        </p:nvGrpSpPr>
        <p:grpSpPr>
          <a:xfrm>
            <a:off x="13856636" y="14606653"/>
            <a:ext cx="6165738" cy="1679773"/>
            <a:chOff x="13484897" y="14782373"/>
            <a:chExt cx="6165738" cy="16797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C1221C-A8A5-4C04-AF52-0D59051268BF}"/>
                </a:ext>
              </a:extLst>
            </p:cNvPr>
            <p:cNvSpPr txBox="1"/>
            <p:nvPr/>
          </p:nvSpPr>
          <p:spPr>
            <a:xfrm>
              <a:off x="15164670" y="14991317"/>
              <a:ext cx="448596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hlinkClick r:id="rId5"/>
                </a:rPr>
                <a:t>https://openreview.net/pdf?id=3TO3TtnOFl</a:t>
              </a:r>
              <a:r>
                <a:rPr lang="en-US" sz="2800" dirty="0"/>
                <a:t> </a:t>
              </a:r>
            </a:p>
            <a:p>
              <a:r>
                <a:rPr lang="en-US" sz="2000" dirty="0">
                  <a:latin typeface="Rift Soft Light" panose="00000400000000000000" pitchFamily="50" charset="0"/>
                </a:rPr>
                <a:t>(Or scan the left QR Code)</a:t>
              </a:r>
            </a:p>
          </p:txBody>
        </p:sp>
        <p:pic>
          <p:nvPicPr>
            <p:cNvPr id="9" name="Picture 8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BD5198F9-7A61-90E2-6324-0722A052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4897" y="14782373"/>
              <a:ext cx="1679773" cy="1679773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4AC4D3B-2242-7179-AA06-23B531CC90C1}"/>
              </a:ext>
            </a:extLst>
          </p:cNvPr>
          <p:cNvSpPr/>
          <p:nvPr/>
        </p:nvSpPr>
        <p:spPr>
          <a:xfrm>
            <a:off x="63231" y="1930242"/>
            <a:ext cx="16006478" cy="3937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" dirty="0"/>
              <a:t>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EDB0046-2679-FBBA-6958-5128FE7884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1"/>
          <a:stretch/>
        </p:blipFill>
        <p:spPr>
          <a:xfrm>
            <a:off x="296864" y="2137430"/>
            <a:ext cx="15772845" cy="3705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CA1833-A38E-E0A5-1074-EE85C82C640A}"/>
              </a:ext>
            </a:extLst>
          </p:cNvPr>
          <p:cNvSpPr txBox="1"/>
          <p:nvPr/>
        </p:nvSpPr>
        <p:spPr>
          <a:xfrm>
            <a:off x="296864" y="2032430"/>
            <a:ext cx="5855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b="1" dirty="0"/>
              <a:t>Overview of </a:t>
            </a:r>
            <a:r>
              <a:rPr lang="en-US" sz="2800" b="1" dirty="0"/>
              <a:t>retrieval-augmented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</a:t>
            </a:r>
            <a:r>
              <a:rPr lang="en-US" sz="2800" b="1" dirty="0"/>
              <a:t>models</a:t>
            </a:r>
            <a:r>
              <a:rPr lang="en-US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761199-81F7-7867-7D9C-11478AA71B9F}"/>
              </a:ext>
            </a:extLst>
          </p:cNvPr>
          <p:cNvSpPr/>
          <p:nvPr/>
        </p:nvSpPr>
        <p:spPr>
          <a:xfrm>
            <a:off x="63230" y="8777305"/>
            <a:ext cx="13504703" cy="7570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9" dirty="0"/>
              <a:t>v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CA571D-4BEE-1FF8-2601-7874CB88F0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30" t="1121"/>
          <a:stretch/>
        </p:blipFill>
        <p:spPr>
          <a:xfrm>
            <a:off x="258510" y="8820963"/>
            <a:ext cx="13175880" cy="746546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47F0B79-E48A-05A4-58A6-0426A3344BFE}"/>
              </a:ext>
            </a:extLst>
          </p:cNvPr>
          <p:cNvSpPr txBox="1"/>
          <p:nvPr/>
        </p:nvSpPr>
        <p:spPr>
          <a:xfrm>
            <a:off x="258510" y="8953029"/>
            <a:ext cx="585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b="1" dirty="0"/>
              <a:t>BTR reader architecture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6E88D-576A-402A-B2C7-5209071C12AC}"/>
              </a:ext>
            </a:extLst>
          </p:cNvPr>
          <p:cNvSpPr txBox="1"/>
          <p:nvPr/>
        </p:nvSpPr>
        <p:spPr>
          <a:xfrm>
            <a:off x="171373" y="15175677"/>
            <a:ext cx="4062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b="1" dirty="0"/>
              <a:t>Calibrated Binarization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A6F119-4A44-E9C2-3EFB-5FDD66241297}"/>
              </a:ext>
            </a:extLst>
          </p:cNvPr>
          <p:cNvSpPr txBox="1"/>
          <p:nvPr/>
        </p:nvSpPr>
        <p:spPr>
          <a:xfrm>
            <a:off x="13734952" y="9654455"/>
            <a:ext cx="65828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Offline token compression reduces </a:t>
            </a:r>
            <a:r>
              <a:rPr lang="en-US" sz="2800" i="1" dirty="0"/>
              <a:t>context redundancy </a:t>
            </a:r>
            <a:r>
              <a:rPr lang="en-US" sz="2800" dirty="0"/>
              <a:t>so we do not store token representations every time it appears in a different context.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Runtime token compression consists of intra-passage and cross-passage compression that remove similar information relevant to the query for different passages.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FCCF283-78DB-FD67-B382-F7419C70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05" y="1058082"/>
            <a:ext cx="1196637" cy="74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3AF2566-542E-E6A7-818D-C8A1F3E243CB}"/>
              </a:ext>
            </a:extLst>
          </p:cNvPr>
          <p:cNvGrpSpPr/>
          <p:nvPr/>
        </p:nvGrpSpPr>
        <p:grpSpPr>
          <a:xfrm>
            <a:off x="22368602" y="1192349"/>
            <a:ext cx="4843432" cy="610962"/>
            <a:chOff x="3414151" y="411939"/>
            <a:chExt cx="4843432" cy="610962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058775A5-9D22-837C-56EC-206F50CA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4151" y="433414"/>
              <a:ext cx="1974313" cy="58948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20222D8-3C28-758F-D973-E5FD17C95F66}"/>
                </a:ext>
              </a:extLst>
            </p:cNvPr>
            <p:cNvSpPr txBox="1"/>
            <p:nvPr/>
          </p:nvSpPr>
          <p:spPr>
            <a:xfrm>
              <a:off x="5388464" y="411939"/>
              <a:ext cx="2869119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40485A"/>
                  </a:solidFill>
                </a:rPr>
                <a:t>2024 (</a:t>
              </a:r>
              <a:r>
                <a:rPr lang="en-US" sz="3200" b="1" dirty="0">
                  <a:solidFill>
                    <a:srgbClr val="FF0000"/>
                  </a:solidFill>
                </a:rPr>
                <a:t>spotlight</a:t>
              </a:r>
              <a:r>
                <a:rPr lang="en-US" sz="3200" b="1" dirty="0">
                  <a:solidFill>
                    <a:srgbClr val="40485A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08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9982</TotalTime>
  <Words>210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Rift Soft Light</vt:lpstr>
      <vt:lpstr>Aptos</vt:lpstr>
      <vt:lpstr>Aptos Display</vt:lpstr>
      <vt:lpstr>Arial</vt:lpstr>
      <vt:lpstr>Segoe UI</vt:lpstr>
      <vt:lpstr>Segoe UI Black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Qingqing Cao</dc:creator>
  <cp:lastModifiedBy>Qingqing Cao</cp:lastModifiedBy>
  <cp:revision>2</cp:revision>
  <dcterms:created xsi:type="dcterms:W3CDTF">2024-04-15T04:15:35Z</dcterms:created>
  <dcterms:modified xsi:type="dcterms:W3CDTF">2024-06-11T00:40:57Z</dcterms:modified>
</cp:coreProperties>
</file>