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91" r:id="rId3"/>
    <p:sldId id="292" r:id="rId4"/>
    <p:sldId id="258" r:id="rId5"/>
    <p:sldId id="278" r:id="rId6"/>
    <p:sldId id="279" r:id="rId7"/>
    <p:sldId id="298" r:id="rId8"/>
    <p:sldId id="290" r:id="rId9"/>
    <p:sldId id="283" r:id="rId10"/>
    <p:sldId id="284" r:id="rId11"/>
    <p:sldId id="288" r:id="rId12"/>
    <p:sldId id="289" r:id="rId13"/>
    <p:sldId id="286" r:id="rId14"/>
    <p:sldId id="295" r:id="rId15"/>
    <p:sldId id="287" r:id="rId16"/>
    <p:sldId id="297" r:id="rId17"/>
    <p:sldId id="293" r:id="rId18"/>
    <p:sldId id="294" r:id="rId19"/>
    <p:sldId id="296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 Mon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409488-6FDA-4505-A00B-838E1061ECD4}">
  <a:tblStyle styleId="{03409488-6FDA-4505-A00B-838E1061EC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42644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28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7920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3566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9669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318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2087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1222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6631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082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40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2100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279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719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2019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303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53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1761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8175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026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de-AT" sz="4400" dirty="0" err="1">
                <a:solidFill>
                  <a:schemeClr val="accent1">
                    <a:lumMod val="50000"/>
                  </a:schemeClr>
                </a:solidFill>
              </a:rPr>
              <a:t>Semantic</a:t>
            </a:r>
            <a:r>
              <a:rPr lang="de-AT" sz="4400" dirty="0">
                <a:solidFill>
                  <a:schemeClr val="accent1">
                    <a:lumMod val="50000"/>
                  </a:schemeClr>
                </a:solidFill>
              </a:rPr>
              <a:t> Web – Food</a:t>
            </a:r>
            <a:r>
              <a:rPr lang="de-AT" sz="54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de-AT" sz="5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AT" sz="5400" b="1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de-AT" sz="5400" b="1" dirty="0" err="1" smtClean="0">
                <a:solidFill>
                  <a:schemeClr val="accent1">
                    <a:lumMod val="50000"/>
                  </a:schemeClr>
                </a:solidFill>
              </a:rPr>
              <a:t>Application</a:t>
            </a:r>
            <a:endParaRPr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4244591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AT"/>
              <a:t>Aspir Ahmet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AT"/>
              <a:t>Dick Tobias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AT"/>
              <a:t>Egger Daniel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AT"/>
              <a:t>Kaufmann Stefan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smtClean="0">
                <a:solidFill>
                  <a:schemeClr val="accent1">
                    <a:lumMod val="50000"/>
                  </a:schemeClr>
                </a:solidFill>
              </a:rPr>
              <a:t>LOD Linking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935822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de-AT" sz="2400" dirty="0" err="1" smtClean="0"/>
              <a:t>linked</a:t>
            </a:r>
            <a:r>
              <a:rPr lang="de-AT" sz="2400" dirty="0" smtClean="0"/>
              <a:t> </a:t>
            </a:r>
            <a:r>
              <a:rPr lang="de-AT" sz="2400" dirty="0" err="1" smtClean="0"/>
              <a:t>schema:Recipe</a:t>
            </a:r>
            <a:r>
              <a:rPr lang="de-AT" sz="2400" dirty="0" smtClean="0"/>
              <a:t> </a:t>
            </a:r>
            <a:r>
              <a:rPr lang="de-AT" sz="2400" dirty="0" err="1" smtClean="0"/>
              <a:t>with</a:t>
            </a:r>
            <a:r>
              <a:rPr lang="de-AT" sz="2400" dirty="0" smtClean="0"/>
              <a:t> </a:t>
            </a:r>
            <a:r>
              <a:rPr lang="de-AT" sz="2400" dirty="0" err="1" smtClean="0"/>
              <a:t>wikidata</a:t>
            </a:r>
            <a:r>
              <a:rPr lang="de-AT" sz="2400" dirty="0"/>
              <a:t> (</a:t>
            </a:r>
            <a:r>
              <a:rPr lang="de-AT" sz="2400" dirty="0" err="1"/>
              <a:t>Recipe</a:t>
            </a:r>
            <a:r>
              <a:rPr lang="de-AT" sz="2400" dirty="0"/>
              <a:t> = Q219239</a:t>
            </a:r>
            <a:r>
              <a:rPr lang="de-AT" sz="2400" dirty="0" smtClean="0"/>
              <a:t>)</a:t>
            </a:r>
          </a:p>
          <a:p>
            <a:r>
              <a:rPr lang="en-US" sz="2400" dirty="0"/>
              <a:t>subclasses are automatically inferred by the equivalence to </a:t>
            </a:r>
            <a:r>
              <a:rPr lang="en-US" sz="2400" dirty="0" err="1" smtClean="0"/>
              <a:t>schema:Recipe</a:t>
            </a:r>
            <a:endParaRPr lang="en-US" sz="2400" dirty="0"/>
          </a:p>
          <a:p>
            <a:pPr lvl="0"/>
            <a:endParaRPr lang="de-AT" sz="2400" dirty="0"/>
          </a:p>
          <a:p>
            <a:pPr marL="114300" indent="0">
              <a:buNone/>
            </a:pPr>
            <a:endParaRPr lang="de-AT" sz="2400" dirty="0" smtClean="0"/>
          </a:p>
          <a:p>
            <a:endParaRPr lang="de-AT" sz="2400" dirty="0" smtClean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7" name="Google Shape;164;p25"/>
          <p:cNvPicPr preferRelativeResize="0"/>
          <p:nvPr/>
        </p:nvPicPr>
        <p:blipFill rotWithShape="1">
          <a:blip r:embed="rId3">
            <a:alphaModFix/>
          </a:blip>
          <a:srcRect r="452" b="68635"/>
          <a:stretch/>
        </p:blipFill>
        <p:spPr>
          <a:xfrm>
            <a:off x="776858" y="3226416"/>
            <a:ext cx="5597108" cy="154975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8" name="Google Shape;166;p25"/>
          <p:cNvPicPr preferRelativeResize="0"/>
          <p:nvPr/>
        </p:nvPicPr>
        <p:blipFill rotWithShape="1">
          <a:blip r:embed="rId4">
            <a:alphaModFix/>
          </a:blip>
          <a:srcRect t="1809" r="902" b="3366"/>
          <a:stretch/>
        </p:blipFill>
        <p:spPr>
          <a:xfrm>
            <a:off x="776858" y="4942936"/>
            <a:ext cx="5632568" cy="145786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9" name="Google Shape;182;p27"/>
          <p:cNvPicPr preferRelativeResize="0"/>
          <p:nvPr/>
        </p:nvPicPr>
        <p:blipFill rotWithShape="1">
          <a:blip r:embed="rId5">
            <a:alphaModFix/>
          </a:blip>
          <a:srcRect l="37577" t="44844" r="36460" b="16319"/>
          <a:stretch/>
        </p:blipFill>
        <p:spPr>
          <a:xfrm>
            <a:off x="7100651" y="3032569"/>
            <a:ext cx="4253149" cy="34199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047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smtClean="0">
                <a:solidFill>
                  <a:schemeClr val="accent1">
                    <a:lumMod val="50000"/>
                  </a:schemeClr>
                </a:solidFill>
              </a:rPr>
              <a:t>Information </a:t>
            </a:r>
            <a:r>
              <a:rPr lang="de-AT" dirty="0" err="1" smtClean="0">
                <a:solidFill>
                  <a:schemeClr val="accent1">
                    <a:lumMod val="50000"/>
                  </a:schemeClr>
                </a:solidFill>
              </a:rPr>
              <a:t>Extraction</a:t>
            </a:r>
            <a:r>
              <a:rPr lang="de-AT" dirty="0" smtClean="0">
                <a:solidFill>
                  <a:schemeClr val="accent1">
                    <a:lumMod val="50000"/>
                  </a:schemeClr>
                </a:solidFill>
              </a:rPr>
              <a:t> (NLP)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935822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>
              <a:buNone/>
            </a:pPr>
            <a:r>
              <a:rPr lang="en-US" sz="2600" dirty="0"/>
              <a:t>u</a:t>
            </a:r>
            <a:r>
              <a:rPr lang="en-US" sz="2600" dirty="0" smtClean="0"/>
              <a:t>sed ML (NER)</a:t>
            </a:r>
          </a:p>
          <a:p>
            <a:pPr lvl="0"/>
            <a:endParaRPr lang="de-AT" sz="2400" dirty="0"/>
          </a:p>
          <a:p>
            <a:pPr marL="114300" indent="0">
              <a:buNone/>
            </a:pPr>
            <a:endParaRPr lang="de-AT" sz="2400" dirty="0" smtClean="0"/>
          </a:p>
          <a:p>
            <a:endParaRPr lang="de-AT" sz="2400" dirty="0" smtClean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6" name="Google Shape;231;p32"/>
          <p:cNvSpPr txBox="1"/>
          <p:nvPr/>
        </p:nvSpPr>
        <p:spPr>
          <a:xfrm>
            <a:off x="838198" y="2589126"/>
            <a:ext cx="3616255" cy="377716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AT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	</a:t>
            </a:r>
            <a:r>
              <a:rPr lang="de-AT" sz="16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QUANTITY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AT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glass</a:t>
            </a:r>
            <a:r>
              <a:rPr lang="de-AT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de-AT" sz="16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UNIT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AT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de-AT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de-AT" sz="16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NAME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AT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wine</a:t>
            </a:r>
            <a:r>
              <a:rPr lang="de-AT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de-AT" sz="16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NAME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AT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	</a:t>
            </a:r>
            <a:r>
              <a:rPr lang="de-AT" sz="16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QUANTITY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AT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yellow</a:t>
            </a:r>
            <a:r>
              <a:rPr lang="de-AT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de-AT" sz="16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NAME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AT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pepper</a:t>
            </a:r>
            <a:r>
              <a:rPr lang="de-AT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de-AT" sz="16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NAME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AT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	</a:t>
            </a:r>
            <a:r>
              <a:rPr lang="de-AT" sz="16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O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AT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deseeded</a:t>
            </a:r>
            <a:r>
              <a:rPr lang="de-AT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O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AT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de-AT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de-AT" sz="16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O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AT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thinly</a:t>
            </a:r>
            <a:r>
              <a:rPr lang="de-AT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de-AT" sz="16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O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AT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sliced</a:t>
            </a:r>
            <a:r>
              <a:rPr lang="de-AT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de-AT" sz="16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O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AT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232;p32"/>
          <p:cNvSpPr/>
          <p:nvPr/>
        </p:nvSpPr>
        <p:spPr>
          <a:xfrm>
            <a:off x="5000471" y="3814860"/>
            <a:ext cx="2709600" cy="132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400" dirty="0">
                <a:ln>
                  <a:solidFill>
                    <a:schemeClr val="accent1">
                      <a:lumMod val="50000"/>
                    </a:schemeClr>
                  </a:solidFill>
                </a:ln>
              </a:rPr>
              <a:t>Training</a:t>
            </a:r>
            <a:endParaRPr sz="2400" dirty="0">
              <a:ln>
                <a:solidFill>
                  <a:schemeClr val="accent1">
                    <a:lumMod val="50000"/>
                  </a:schemeClr>
                </a:solidFill>
              </a:ln>
            </a:endParaRPr>
          </a:p>
        </p:txBody>
      </p:sp>
      <p:sp>
        <p:nvSpPr>
          <p:cNvPr id="8" name="Google Shape;233;p32"/>
          <p:cNvSpPr/>
          <p:nvPr/>
        </p:nvSpPr>
        <p:spPr>
          <a:xfrm>
            <a:off x="8544898" y="3415260"/>
            <a:ext cx="2346300" cy="212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3000">
                <a:ln>
                  <a:solidFill>
                    <a:schemeClr val="accent1">
                      <a:lumMod val="50000"/>
                    </a:schemeClr>
                  </a:solidFill>
                </a:ln>
              </a:rPr>
              <a:t>Token Classifier Model</a:t>
            </a:r>
            <a:endParaRPr sz="3000">
              <a:ln>
                <a:solidFill>
                  <a:schemeClr val="accent1">
                    <a:lumMod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821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smtClean="0">
                <a:solidFill>
                  <a:schemeClr val="accent1">
                    <a:lumMod val="50000"/>
                  </a:schemeClr>
                </a:solidFill>
              </a:rPr>
              <a:t>Information </a:t>
            </a:r>
            <a:r>
              <a:rPr lang="de-AT" dirty="0" err="1" smtClean="0">
                <a:solidFill>
                  <a:schemeClr val="accent1">
                    <a:lumMod val="50000"/>
                  </a:schemeClr>
                </a:solidFill>
              </a:rPr>
              <a:t>Extraction</a:t>
            </a:r>
            <a:r>
              <a:rPr lang="de-AT" dirty="0" smtClean="0">
                <a:solidFill>
                  <a:schemeClr val="accent1">
                    <a:lumMod val="50000"/>
                  </a:schemeClr>
                </a:solidFill>
              </a:rPr>
              <a:t> (NLP)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935822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de-AT" sz="2400" dirty="0"/>
          </a:p>
          <a:p>
            <a:pPr marL="114300" indent="0">
              <a:buNone/>
            </a:pPr>
            <a:endParaRPr lang="de-AT" sz="2400" dirty="0" smtClean="0"/>
          </a:p>
          <a:p>
            <a:endParaRPr lang="de-AT" sz="2400" dirty="0" smtClean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80" y="1623381"/>
            <a:ext cx="6307528" cy="281666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203" y="3509619"/>
            <a:ext cx="7280877" cy="3157268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4" name="Gebogener Pfeil 3"/>
          <p:cNvSpPr/>
          <p:nvPr/>
        </p:nvSpPr>
        <p:spPr>
          <a:xfrm>
            <a:off x="5601598" y="1986026"/>
            <a:ext cx="2878167" cy="2734574"/>
          </a:xfrm>
          <a:prstGeom prst="circularArrow">
            <a:avLst>
              <a:gd name="adj1" fmla="val 12500"/>
              <a:gd name="adj2" fmla="val 1022997"/>
              <a:gd name="adj3" fmla="val 20457681"/>
              <a:gd name="adj4" fmla="val 16039842"/>
              <a:gd name="adj5" fmla="val 11095"/>
            </a:avLst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027239" y="2092141"/>
            <a:ext cx="286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err="1" smtClean="0"/>
              <a:t>applying</a:t>
            </a:r>
            <a:r>
              <a:rPr lang="de-AT" sz="2400" dirty="0" smtClean="0"/>
              <a:t> NLP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86879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err="1" smtClean="0">
                <a:solidFill>
                  <a:schemeClr val="accent1">
                    <a:lumMod val="50000"/>
                  </a:schemeClr>
                </a:solidFill>
              </a:rPr>
              <a:t>Overview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55820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AT" sz="2400" dirty="0" err="1" smtClean="0"/>
              <a:t>Introduction</a:t>
            </a:r>
            <a:endParaRPr lang="de-AT" sz="2400" dirty="0" smtClean="0"/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 err="1"/>
              <a:t>Use</a:t>
            </a:r>
            <a:r>
              <a:rPr lang="de-AT" sz="2000" dirty="0"/>
              <a:t> Case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Data </a:t>
            </a:r>
            <a:r>
              <a:rPr lang="de-AT" sz="2000" dirty="0" err="1"/>
              <a:t>Sources</a:t>
            </a:r>
            <a:endParaRPr lang="de-AT" sz="2000" dirty="0"/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 err="1"/>
              <a:t>Ontology</a:t>
            </a:r>
            <a:endParaRPr lang="de-AT" sz="2000" dirty="0"/>
          </a:p>
          <a:p>
            <a:pPr>
              <a:buChar char="●"/>
            </a:pPr>
            <a:r>
              <a:rPr lang="de-AT" sz="2400" dirty="0" err="1" smtClean="0"/>
              <a:t>Enrichment</a:t>
            </a:r>
            <a:endParaRPr lang="de-AT" sz="2400" dirty="0" smtClean="0"/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LOD Linking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Information </a:t>
            </a:r>
            <a:r>
              <a:rPr lang="de-AT" sz="2000" dirty="0" err="1"/>
              <a:t>Extraction</a:t>
            </a:r>
            <a:r>
              <a:rPr lang="de-AT" sz="2000" dirty="0"/>
              <a:t> (NLP)</a:t>
            </a:r>
          </a:p>
          <a:p>
            <a:pPr>
              <a:buChar char="●"/>
            </a:pPr>
            <a:r>
              <a:rPr lang="de-AT" sz="2400" b="1" dirty="0" err="1" smtClean="0">
                <a:solidFill>
                  <a:schemeClr val="accent1">
                    <a:lumMod val="50000"/>
                  </a:schemeClr>
                </a:solidFill>
              </a:rPr>
              <a:t>Application</a:t>
            </a:r>
            <a:endParaRPr lang="de-AT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General Description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Validation </a:t>
            </a:r>
            <a:r>
              <a:rPr lang="de-AT" sz="2000" dirty="0" err="1"/>
              <a:t>with</a:t>
            </a:r>
            <a:r>
              <a:rPr lang="de-AT" sz="2000" dirty="0"/>
              <a:t> SHACL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Demo</a:t>
            </a:r>
          </a:p>
          <a:p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420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err="1" smtClean="0">
                <a:solidFill>
                  <a:schemeClr val="accent1">
                    <a:lumMod val="50000"/>
                  </a:schemeClr>
                </a:solidFill>
              </a:rPr>
              <a:t>Application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de-AT" dirty="0" err="1" smtClean="0"/>
              <a:t>allows</a:t>
            </a:r>
            <a:r>
              <a:rPr lang="de-AT" dirty="0" smtClean="0"/>
              <a:t> </a:t>
            </a:r>
            <a:r>
              <a:rPr lang="de-AT" dirty="0" err="1" smtClean="0"/>
              <a:t>recipe</a:t>
            </a:r>
            <a:r>
              <a:rPr lang="de-AT" dirty="0" smtClean="0"/>
              <a:t> </a:t>
            </a:r>
            <a:r>
              <a:rPr lang="de-AT" dirty="0" err="1" smtClean="0"/>
              <a:t>search</a:t>
            </a:r>
            <a:r>
              <a:rPr lang="de-AT" dirty="0" smtClean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on</a:t>
            </a:r>
          </a:p>
          <a:p>
            <a:pPr lvl="1"/>
            <a:r>
              <a:rPr lang="de-AT" dirty="0"/>
              <a:t>m</a:t>
            </a:r>
            <a:r>
              <a:rPr lang="de-AT" dirty="0" smtClean="0"/>
              <a:t>ultiple </a:t>
            </a:r>
            <a:r>
              <a:rPr lang="de-AT" dirty="0" err="1" smtClean="0"/>
              <a:t>ingredients</a:t>
            </a:r>
            <a:endParaRPr lang="de-AT" dirty="0" smtClean="0"/>
          </a:p>
          <a:p>
            <a:pPr lvl="1"/>
            <a:r>
              <a:rPr lang="de-AT" dirty="0" err="1"/>
              <a:t>h</a:t>
            </a:r>
            <a:r>
              <a:rPr lang="de-AT" dirty="0" err="1" smtClean="0"/>
              <a:t>ealth</a:t>
            </a:r>
            <a:r>
              <a:rPr lang="de-AT" dirty="0" smtClean="0"/>
              <a:t> </a:t>
            </a:r>
            <a:r>
              <a:rPr lang="de-AT" dirty="0" err="1" smtClean="0"/>
              <a:t>labels</a:t>
            </a:r>
            <a:endParaRPr lang="de-AT" dirty="0" smtClean="0"/>
          </a:p>
          <a:p>
            <a:pPr lvl="1"/>
            <a:r>
              <a:rPr lang="de-AT" dirty="0" err="1"/>
              <a:t>d</a:t>
            </a:r>
            <a:r>
              <a:rPr lang="de-AT" dirty="0" err="1" smtClean="0"/>
              <a:t>iet</a:t>
            </a:r>
            <a:r>
              <a:rPr lang="de-AT" dirty="0" smtClean="0"/>
              <a:t> </a:t>
            </a:r>
            <a:r>
              <a:rPr lang="de-AT" dirty="0" err="1" smtClean="0"/>
              <a:t>labels</a:t>
            </a:r>
            <a:endParaRPr lang="de-AT" dirty="0" smtClean="0"/>
          </a:p>
          <a:p>
            <a:pPr marL="114300" indent="0">
              <a:buNone/>
            </a:pPr>
            <a:endParaRPr lang="de-AT" dirty="0"/>
          </a:p>
          <a:p>
            <a:pPr marL="114300" indent="0">
              <a:buNone/>
            </a:pPr>
            <a:r>
              <a:rPr lang="de-AT" dirty="0" err="1" smtClean="0"/>
              <a:t>currently</a:t>
            </a:r>
            <a:r>
              <a:rPr lang="de-AT" dirty="0" smtClean="0"/>
              <a:t> </a:t>
            </a:r>
            <a:r>
              <a:rPr lang="de-AT" dirty="0" err="1" smtClean="0"/>
              <a:t>contains</a:t>
            </a:r>
            <a:r>
              <a:rPr lang="de-AT" dirty="0"/>
              <a:t> </a:t>
            </a:r>
            <a:r>
              <a:rPr lang="de-AT" dirty="0" smtClean="0"/>
              <a:t>~4500 </a:t>
            </a:r>
            <a:r>
              <a:rPr lang="de-AT" dirty="0"/>
              <a:t>different </a:t>
            </a:r>
            <a:r>
              <a:rPr lang="de-AT" dirty="0" err="1" smtClean="0"/>
              <a:t>recipes</a:t>
            </a:r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 smtClean="0"/>
          </a:p>
          <a:p>
            <a:pPr marL="114300" indent="0"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49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err="1" smtClean="0">
                <a:solidFill>
                  <a:schemeClr val="accent1">
                    <a:lumMod val="50000"/>
                  </a:schemeClr>
                </a:solidFill>
              </a:rPr>
              <a:t>Application</a:t>
            </a:r>
            <a:r>
              <a:rPr lang="de-AT" dirty="0" smtClean="0">
                <a:solidFill>
                  <a:schemeClr val="accent1">
                    <a:lumMod val="50000"/>
                  </a:schemeClr>
                </a:solidFill>
              </a:rPr>
              <a:t> - </a:t>
            </a:r>
            <a:r>
              <a:rPr lang="de-AT" dirty="0" err="1" smtClean="0">
                <a:solidFill>
                  <a:schemeClr val="accent1">
                    <a:lumMod val="50000"/>
                  </a:schemeClr>
                </a:solidFill>
              </a:rPr>
              <a:t>Architecture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6" y="2794576"/>
            <a:ext cx="11596687" cy="241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1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err="1" smtClean="0">
                <a:solidFill>
                  <a:schemeClr val="accent1">
                    <a:lumMod val="50000"/>
                  </a:schemeClr>
                </a:solidFill>
              </a:rPr>
              <a:t>Obtaining</a:t>
            </a:r>
            <a:r>
              <a:rPr lang="de-AT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accent1">
                    <a:lumMod val="50000"/>
                  </a:schemeClr>
                </a:solidFill>
              </a:rPr>
              <a:t>Recipes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4" y="1975233"/>
            <a:ext cx="11432771" cy="405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3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smtClean="0">
                <a:solidFill>
                  <a:schemeClr val="accent1">
                    <a:lumMod val="50000"/>
                  </a:schemeClr>
                </a:solidFill>
              </a:rPr>
              <a:t>Validation </a:t>
            </a:r>
            <a:r>
              <a:rPr lang="de-AT" dirty="0" err="1" smtClean="0">
                <a:solidFill>
                  <a:schemeClr val="accent1">
                    <a:lumMod val="50000"/>
                  </a:schemeClr>
                </a:solidFill>
              </a:rPr>
              <a:t>with</a:t>
            </a:r>
            <a:r>
              <a:rPr lang="de-AT" dirty="0" smtClean="0">
                <a:solidFill>
                  <a:schemeClr val="accent1">
                    <a:lumMod val="50000"/>
                  </a:schemeClr>
                </a:solidFill>
              </a:rPr>
              <a:t> SHACL Shapes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de-AT" sz="2600" dirty="0" err="1" smtClean="0"/>
              <a:t>validate</a:t>
            </a:r>
            <a:r>
              <a:rPr lang="de-AT" sz="2600" dirty="0" smtClean="0"/>
              <a:t> </a:t>
            </a:r>
            <a:r>
              <a:rPr lang="de-AT" sz="2600" dirty="0" err="1" smtClean="0"/>
              <a:t>new</a:t>
            </a:r>
            <a:r>
              <a:rPr lang="de-AT" sz="2600" dirty="0" smtClean="0"/>
              <a:t> </a:t>
            </a:r>
            <a:r>
              <a:rPr lang="de-AT" sz="2600" dirty="0" err="1" smtClean="0"/>
              <a:t>recipes</a:t>
            </a:r>
            <a:r>
              <a:rPr lang="de-AT" sz="2600" dirty="0" smtClean="0"/>
              <a:t> </a:t>
            </a:r>
            <a:r>
              <a:rPr lang="de-AT" sz="2600" dirty="0" err="1" smtClean="0"/>
              <a:t>before</a:t>
            </a:r>
            <a:r>
              <a:rPr lang="de-AT" sz="2600" dirty="0" smtClean="0"/>
              <a:t> </a:t>
            </a:r>
            <a:r>
              <a:rPr lang="de-AT" sz="2600" dirty="0" err="1" smtClean="0"/>
              <a:t>uploading</a:t>
            </a:r>
            <a:r>
              <a:rPr lang="de-AT" sz="2600" dirty="0" smtClean="0"/>
              <a:t> </a:t>
            </a:r>
            <a:r>
              <a:rPr lang="de-AT" sz="2600" dirty="0" err="1" smtClean="0"/>
              <a:t>them</a:t>
            </a:r>
            <a:r>
              <a:rPr lang="de-AT" sz="2600" dirty="0" smtClean="0"/>
              <a:t> </a:t>
            </a:r>
            <a:r>
              <a:rPr lang="de-AT" sz="2600" dirty="0" err="1" smtClean="0"/>
              <a:t>to</a:t>
            </a:r>
            <a:r>
              <a:rPr lang="de-AT" sz="2600" dirty="0" smtClean="0"/>
              <a:t> </a:t>
            </a:r>
            <a:r>
              <a:rPr lang="de-AT" sz="2600" dirty="0" err="1" smtClean="0"/>
              <a:t>Fuseki</a:t>
            </a:r>
            <a:endParaRPr sz="26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60" y="2481908"/>
            <a:ext cx="11404080" cy="404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4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smtClean="0">
                <a:solidFill>
                  <a:schemeClr val="accent1">
                    <a:lumMod val="50000"/>
                  </a:schemeClr>
                </a:solidFill>
              </a:rPr>
              <a:t>Demo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41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smtClean="0">
                <a:solidFill>
                  <a:schemeClr val="accent1">
                    <a:lumMod val="50000"/>
                  </a:schemeClr>
                </a:solidFill>
              </a:rPr>
              <a:t>Screenshots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780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err="1" smtClean="0">
                <a:solidFill>
                  <a:schemeClr val="accent1">
                    <a:lumMod val="50000"/>
                  </a:schemeClr>
                </a:solidFill>
              </a:rPr>
              <a:t>Overview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55820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AT" sz="2400" dirty="0" err="1" smtClean="0"/>
              <a:t>Introduction</a:t>
            </a:r>
            <a:endParaRPr lang="de-AT" sz="2400" dirty="0" smtClean="0"/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 err="1"/>
              <a:t>Use</a:t>
            </a:r>
            <a:r>
              <a:rPr lang="de-AT" sz="2000" dirty="0"/>
              <a:t> Case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Data </a:t>
            </a:r>
            <a:r>
              <a:rPr lang="de-AT" sz="2000" dirty="0" err="1"/>
              <a:t>Sources</a:t>
            </a:r>
            <a:endParaRPr lang="de-AT" sz="2000" dirty="0"/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 err="1"/>
              <a:t>Ontology</a:t>
            </a:r>
            <a:endParaRPr lang="de-AT" sz="2000" dirty="0"/>
          </a:p>
          <a:p>
            <a:pPr>
              <a:buChar char="●"/>
            </a:pPr>
            <a:r>
              <a:rPr lang="de-AT" sz="2400" dirty="0" err="1" smtClean="0"/>
              <a:t>Enrichment</a:t>
            </a:r>
            <a:endParaRPr lang="de-AT" sz="2400" dirty="0" smtClean="0"/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LOD Linking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Information </a:t>
            </a:r>
            <a:r>
              <a:rPr lang="de-AT" sz="2000" dirty="0" err="1"/>
              <a:t>Extraction</a:t>
            </a:r>
            <a:r>
              <a:rPr lang="de-AT" sz="2000" dirty="0"/>
              <a:t> (NLP)</a:t>
            </a:r>
          </a:p>
          <a:p>
            <a:pPr>
              <a:buChar char="●"/>
            </a:pPr>
            <a:r>
              <a:rPr lang="de-AT" sz="2400" dirty="0" err="1" smtClean="0"/>
              <a:t>Application</a:t>
            </a:r>
            <a:endParaRPr lang="de-AT" sz="2400" dirty="0" smtClean="0"/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General Description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Validation </a:t>
            </a:r>
            <a:r>
              <a:rPr lang="de-AT" sz="2000" dirty="0" err="1"/>
              <a:t>with</a:t>
            </a:r>
            <a:r>
              <a:rPr lang="de-AT" sz="2000" dirty="0"/>
              <a:t> SHACL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Demo</a:t>
            </a:r>
          </a:p>
          <a:p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125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err="1" smtClean="0">
                <a:solidFill>
                  <a:schemeClr val="accent1">
                    <a:lumMod val="50000"/>
                  </a:schemeClr>
                </a:solidFill>
              </a:rPr>
              <a:t>Overview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55820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AT" sz="2400" b="1" dirty="0" err="1" smtClean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endParaRPr lang="de-AT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 err="1"/>
              <a:t>Use</a:t>
            </a:r>
            <a:r>
              <a:rPr lang="de-AT" sz="2000" dirty="0"/>
              <a:t> Case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Data </a:t>
            </a:r>
            <a:r>
              <a:rPr lang="de-AT" sz="2000" dirty="0" err="1"/>
              <a:t>Sources</a:t>
            </a:r>
            <a:endParaRPr lang="de-AT" sz="2000" dirty="0"/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 err="1"/>
              <a:t>Ontology</a:t>
            </a:r>
            <a:endParaRPr lang="de-AT" sz="2000" dirty="0"/>
          </a:p>
          <a:p>
            <a:pPr>
              <a:buChar char="●"/>
            </a:pPr>
            <a:r>
              <a:rPr lang="de-AT" sz="2400" dirty="0" err="1" smtClean="0"/>
              <a:t>Enrichment</a:t>
            </a:r>
            <a:endParaRPr lang="de-AT" sz="2400" dirty="0" smtClean="0"/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LOD Linking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Information </a:t>
            </a:r>
            <a:r>
              <a:rPr lang="de-AT" sz="2000" dirty="0" err="1"/>
              <a:t>Extraction</a:t>
            </a:r>
            <a:r>
              <a:rPr lang="de-AT" sz="2000" dirty="0"/>
              <a:t> (NLP)</a:t>
            </a:r>
          </a:p>
          <a:p>
            <a:pPr>
              <a:buChar char="●"/>
            </a:pPr>
            <a:r>
              <a:rPr lang="de-AT" sz="2400" dirty="0" err="1" smtClean="0"/>
              <a:t>Application</a:t>
            </a:r>
            <a:endParaRPr lang="de-AT" sz="2400" dirty="0" smtClean="0"/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General Description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Validation </a:t>
            </a:r>
            <a:r>
              <a:rPr lang="de-AT" sz="2000" dirty="0" err="1"/>
              <a:t>with</a:t>
            </a:r>
            <a:r>
              <a:rPr lang="de-AT" sz="2000" dirty="0"/>
              <a:t> SHACL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Demo</a:t>
            </a:r>
          </a:p>
          <a:p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044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err="1">
                <a:solidFill>
                  <a:schemeClr val="accent1">
                    <a:lumMod val="50000"/>
                  </a:schemeClr>
                </a:solidFill>
              </a:rPr>
              <a:t>Usecase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AT" dirty="0" err="1" smtClean="0"/>
              <a:t>knowledge</a:t>
            </a:r>
            <a:r>
              <a:rPr lang="de-AT" dirty="0" smtClean="0"/>
              <a:t>-graph </a:t>
            </a:r>
            <a:r>
              <a:rPr lang="de-AT" dirty="0" err="1"/>
              <a:t>recipe</a:t>
            </a:r>
            <a:r>
              <a:rPr lang="de-AT" dirty="0"/>
              <a:t> </a:t>
            </a:r>
            <a:r>
              <a:rPr lang="de-AT" dirty="0" err="1" smtClean="0"/>
              <a:t>application</a:t>
            </a:r>
            <a:endParaRPr lang="de-AT" dirty="0" smtClean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AT" dirty="0" err="1" smtClean="0"/>
              <a:t>recipe</a:t>
            </a:r>
            <a:r>
              <a:rPr lang="de-AT" dirty="0" smtClean="0"/>
              <a:t> </a:t>
            </a:r>
            <a:r>
              <a:rPr lang="de-AT" dirty="0" err="1"/>
              <a:t>search</a:t>
            </a:r>
            <a:r>
              <a:rPr lang="de-AT" dirty="0"/>
              <a:t> on a </a:t>
            </a:r>
            <a:r>
              <a:rPr lang="de-AT" dirty="0" err="1" smtClean="0"/>
              <a:t>website</a:t>
            </a:r>
            <a:r>
              <a:rPr lang="de-AT" dirty="0"/>
              <a:t>:</a:t>
            </a:r>
            <a:endParaRPr dirty="0"/>
          </a:p>
          <a:p>
            <a:pPr lvl="1" algn="l" rtl="0">
              <a:spcBef>
                <a:spcPts val="5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-AT" dirty="0" err="1"/>
              <a:t>ingredients</a:t>
            </a:r>
            <a:endParaRPr dirty="0"/>
          </a:p>
          <a:p>
            <a:pPr lvl="1" algn="l" rtl="0">
              <a:spcBef>
                <a:spcPts val="5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-AT" dirty="0" err="1"/>
              <a:t>h</a:t>
            </a:r>
            <a:r>
              <a:rPr lang="de-AT" dirty="0" err="1" smtClean="0"/>
              <a:t>ealth</a:t>
            </a:r>
            <a:r>
              <a:rPr lang="de-AT" dirty="0" smtClean="0"/>
              <a:t> </a:t>
            </a:r>
            <a:r>
              <a:rPr lang="de-AT" dirty="0" err="1" smtClean="0"/>
              <a:t>labels</a:t>
            </a:r>
            <a:endParaRPr lang="de-AT" dirty="0" smtClean="0"/>
          </a:p>
          <a:p>
            <a:pPr lvl="1" algn="l" rtl="0">
              <a:spcBef>
                <a:spcPts val="5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-AT" dirty="0" err="1"/>
              <a:t>d</a:t>
            </a:r>
            <a:r>
              <a:rPr lang="de-AT" dirty="0" err="1" smtClean="0"/>
              <a:t>iet</a:t>
            </a:r>
            <a:r>
              <a:rPr lang="de-AT" dirty="0" smtClean="0"/>
              <a:t> </a:t>
            </a:r>
            <a:r>
              <a:rPr lang="de-AT" dirty="0" err="1" smtClean="0"/>
              <a:t>labels</a:t>
            </a:r>
            <a:endParaRPr lang="de-AT" dirty="0"/>
          </a:p>
          <a:p>
            <a:pPr marL="914400" lvl="1" indent="-342900" algn="l" rtl="0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AT" dirty="0" err="1" smtClean="0"/>
              <a:t>multifunctional</a:t>
            </a:r>
            <a:r>
              <a:rPr lang="de-AT" dirty="0" smtClean="0"/>
              <a:t> </a:t>
            </a:r>
            <a:r>
              <a:rPr lang="de-AT" dirty="0" err="1"/>
              <a:t>search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respect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different user-</a:t>
            </a:r>
            <a:r>
              <a:rPr lang="de-AT" dirty="0" err="1"/>
              <a:t>intentions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smtClean="0">
                <a:solidFill>
                  <a:schemeClr val="accent1">
                    <a:lumMod val="50000"/>
                  </a:schemeClr>
                </a:solidFill>
              </a:rPr>
              <a:t>Data </a:t>
            </a:r>
            <a:r>
              <a:rPr lang="de-AT" dirty="0" err="1" smtClean="0">
                <a:solidFill>
                  <a:schemeClr val="accent1">
                    <a:lumMod val="50000"/>
                  </a:schemeClr>
                </a:solidFill>
              </a:rPr>
              <a:t>Sources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de-AT" dirty="0" err="1" smtClean="0"/>
              <a:t>Edamam</a:t>
            </a:r>
            <a:endParaRPr lang="de-AT" dirty="0" smtClean="0"/>
          </a:p>
          <a:p>
            <a:r>
              <a:rPr lang="en-US" sz="2400" dirty="0"/>
              <a:t>organizes the world's food knowledge in one </a:t>
            </a:r>
            <a:r>
              <a:rPr lang="en-US" sz="2400" dirty="0" smtClean="0"/>
              <a:t>database</a:t>
            </a:r>
          </a:p>
          <a:p>
            <a:pPr marL="457200" lvl="1">
              <a:spcBef>
                <a:spcPts val="1000"/>
              </a:spcBef>
            </a:pPr>
            <a:r>
              <a:rPr lang="de-AT" dirty="0"/>
              <a:t>1,7+ </a:t>
            </a:r>
            <a:r>
              <a:rPr lang="de-AT" dirty="0" err="1"/>
              <a:t>million</a:t>
            </a:r>
            <a:r>
              <a:rPr lang="de-AT" dirty="0"/>
              <a:t> </a:t>
            </a:r>
            <a:r>
              <a:rPr lang="de-AT" dirty="0" err="1" smtClean="0"/>
              <a:t>recipes</a:t>
            </a:r>
            <a:endParaRPr lang="de-AT" dirty="0" smtClean="0"/>
          </a:p>
          <a:p>
            <a:pPr marL="457200" lvl="1">
              <a:spcBef>
                <a:spcPts val="1000"/>
              </a:spcBef>
            </a:pPr>
            <a:r>
              <a:rPr lang="de-AT" dirty="0" err="1"/>
              <a:t>v</a:t>
            </a:r>
            <a:r>
              <a:rPr lang="de-AT" dirty="0" err="1" smtClean="0"/>
              <a:t>ery</a:t>
            </a:r>
            <a:r>
              <a:rPr lang="de-AT" dirty="0" smtClean="0"/>
              <a:t> </a:t>
            </a:r>
            <a:r>
              <a:rPr lang="de-AT" dirty="0" err="1" smtClean="0"/>
              <a:t>rich</a:t>
            </a:r>
            <a:r>
              <a:rPr lang="de-AT" dirty="0" smtClean="0"/>
              <a:t> in </a:t>
            </a:r>
            <a:r>
              <a:rPr lang="de-AT" dirty="0" err="1" smtClean="0"/>
              <a:t>terms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information</a:t>
            </a:r>
            <a:endParaRPr lang="de-AT" dirty="0"/>
          </a:p>
          <a:p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AT" dirty="0" smtClean="0"/>
              <a:t>Small Online Dataset</a:t>
            </a:r>
          </a:p>
          <a:p>
            <a:pPr indent="-457200"/>
            <a:r>
              <a:rPr lang="de-AT" sz="2400" dirty="0" smtClean="0"/>
              <a:t>518 </a:t>
            </a:r>
            <a:r>
              <a:rPr lang="de-AT" sz="2400" dirty="0" err="1" smtClean="0"/>
              <a:t>recipes</a:t>
            </a:r>
            <a:endParaRPr lang="de-AT" sz="2400" dirty="0" smtClean="0"/>
          </a:p>
          <a:p>
            <a:pPr indent="-457200"/>
            <a:r>
              <a:rPr lang="de-AT" sz="2400" dirty="0" err="1"/>
              <a:t>i</a:t>
            </a:r>
            <a:r>
              <a:rPr lang="de-AT" sz="2400" dirty="0" err="1" smtClean="0"/>
              <a:t>nsufficient</a:t>
            </a:r>
            <a:r>
              <a:rPr lang="de-AT" sz="2400" dirty="0" smtClean="0"/>
              <a:t> </a:t>
            </a:r>
            <a:r>
              <a:rPr lang="de-AT" sz="2400" dirty="0" err="1" smtClean="0"/>
              <a:t>recipe</a:t>
            </a:r>
            <a:r>
              <a:rPr lang="de-AT" sz="2400" dirty="0" smtClean="0"/>
              <a:t> </a:t>
            </a:r>
            <a:r>
              <a:rPr lang="de-AT" sz="2400" dirty="0" err="1" smtClean="0"/>
              <a:t>information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4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0018" y="5089135"/>
            <a:ext cx="3873782" cy="1087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60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849" y="1266211"/>
            <a:ext cx="6904008" cy="5224896"/>
          </a:xfrm>
          <a:prstGeom prst="rect">
            <a:avLst/>
          </a:prstGeom>
        </p:spPr>
      </p:pic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err="1" smtClean="0">
                <a:solidFill>
                  <a:schemeClr val="accent1">
                    <a:lumMod val="50000"/>
                  </a:schemeClr>
                </a:solidFill>
              </a:rPr>
              <a:t>Ontology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92490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de-AT" sz="2600" dirty="0" smtClean="0"/>
              <a:t>schema.org</a:t>
            </a:r>
          </a:p>
          <a:p>
            <a:r>
              <a:rPr lang="de-AT" sz="2400" dirty="0" err="1" smtClean="0"/>
              <a:t>base</a:t>
            </a:r>
            <a:r>
              <a:rPr lang="de-AT" sz="2400" dirty="0" smtClean="0"/>
              <a:t> </a:t>
            </a:r>
            <a:r>
              <a:rPr lang="de-AT" sz="2400" dirty="0" err="1" smtClean="0"/>
              <a:t>vocabulary</a:t>
            </a:r>
            <a:endParaRPr lang="de-AT" sz="2400" dirty="0" smtClean="0"/>
          </a:p>
          <a:p>
            <a:endParaRPr lang="de-AT" sz="2400" dirty="0"/>
          </a:p>
          <a:p>
            <a:pPr marL="114300" indent="0">
              <a:buNone/>
            </a:pPr>
            <a:r>
              <a:rPr lang="de-AT" sz="2600" dirty="0" smtClean="0">
                <a:solidFill>
                  <a:schemeClr val="tx1"/>
                </a:solidFill>
              </a:rPr>
              <a:t>Food </a:t>
            </a:r>
            <a:r>
              <a:rPr lang="de-AT" sz="2600" dirty="0" err="1" smtClean="0">
                <a:solidFill>
                  <a:schemeClr val="tx1"/>
                </a:solidFill>
              </a:rPr>
              <a:t>Ontology</a:t>
            </a:r>
            <a:endParaRPr lang="de-AT" sz="2600" dirty="0" smtClean="0">
              <a:solidFill>
                <a:schemeClr val="tx1"/>
              </a:solidFill>
            </a:endParaRPr>
          </a:p>
          <a:p>
            <a:r>
              <a:rPr lang="de-AT" sz="2400" dirty="0" err="1" smtClean="0"/>
              <a:t>cuisine</a:t>
            </a:r>
            <a:endParaRPr lang="de-AT" sz="2400" dirty="0" smtClean="0"/>
          </a:p>
          <a:p>
            <a:pPr marL="215900" lvl="0" indent="0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endParaRPr lang="de-AT" sz="2400" dirty="0" smtClean="0"/>
          </a:p>
          <a:p>
            <a:pPr marL="114300" indent="0">
              <a:buNone/>
            </a:pPr>
            <a:r>
              <a:rPr lang="de-AT" sz="2600" dirty="0" err="1"/>
              <a:t>extension</a:t>
            </a:r>
            <a:r>
              <a:rPr lang="de-AT" sz="2600" dirty="0"/>
              <a:t> </a:t>
            </a:r>
            <a:r>
              <a:rPr lang="de-AT" sz="2600" dirty="0" err="1"/>
              <a:t>of</a:t>
            </a:r>
            <a:r>
              <a:rPr lang="de-AT" sz="2600" dirty="0"/>
              <a:t> </a:t>
            </a:r>
            <a:r>
              <a:rPr lang="de-AT" sz="2600" dirty="0" err="1" smtClean="0"/>
              <a:t>schema:recipeIngredient</a:t>
            </a:r>
            <a:endParaRPr lang="de-AT" sz="2600" dirty="0"/>
          </a:p>
          <a:p>
            <a:r>
              <a:rPr lang="de-AT" sz="2000" dirty="0" err="1" smtClean="0"/>
              <a:t>allows</a:t>
            </a:r>
            <a:r>
              <a:rPr lang="de-AT" sz="2000" dirty="0" smtClean="0"/>
              <a:t> extensive </a:t>
            </a:r>
            <a:r>
              <a:rPr lang="de-AT" sz="2000" dirty="0" err="1" smtClean="0"/>
              <a:t>description</a:t>
            </a:r>
            <a:r>
              <a:rPr lang="de-AT" sz="2000" dirty="0" smtClean="0"/>
              <a:t> </a:t>
            </a:r>
            <a:r>
              <a:rPr lang="de-AT" sz="2000" dirty="0" err="1" smtClean="0"/>
              <a:t>for</a:t>
            </a:r>
            <a:r>
              <a:rPr lang="de-AT" sz="2000" dirty="0" smtClean="0"/>
              <a:t> </a:t>
            </a:r>
            <a:r>
              <a:rPr lang="de-AT" sz="2000" dirty="0" err="1" smtClean="0"/>
              <a:t>ingredients</a:t>
            </a:r>
            <a:endParaRPr lang="de-AT" sz="2000" dirty="0" smtClean="0"/>
          </a:p>
          <a:p>
            <a:endParaRPr lang="de-AT" sz="2400" dirty="0" smtClean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655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err="1" smtClean="0">
                <a:solidFill>
                  <a:schemeClr val="accent1">
                    <a:lumMod val="50000"/>
                  </a:schemeClr>
                </a:solidFill>
              </a:rPr>
              <a:t>Federated</a:t>
            </a:r>
            <a:r>
              <a:rPr lang="de-AT" dirty="0" smtClean="0">
                <a:solidFill>
                  <a:schemeClr val="accent1">
                    <a:lumMod val="50000"/>
                  </a:schemeClr>
                </a:solidFill>
              </a:rPr>
              <a:t> Query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92490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de-AT" sz="2400" dirty="0" smtClean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028" name="Picture 4" descr="https://cdn.discordapp.com/attachments/284685442073493504/539889463338205184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41" y="1825625"/>
            <a:ext cx="10203117" cy="481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78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err="1" smtClean="0">
                <a:solidFill>
                  <a:schemeClr val="accent1">
                    <a:lumMod val="50000"/>
                  </a:schemeClr>
                </a:solidFill>
              </a:rPr>
              <a:t>Overview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55820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AT" sz="2400" dirty="0" err="1" smtClean="0"/>
              <a:t>Introduction</a:t>
            </a:r>
            <a:endParaRPr lang="de-AT" sz="2400" dirty="0" smtClean="0"/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 err="1"/>
              <a:t>Use</a:t>
            </a:r>
            <a:r>
              <a:rPr lang="de-AT" sz="2000" dirty="0"/>
              <a:t> Case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Data </a:t>
            </a:r>
            <a:r>
              <a:rPr lang="de-AT" sz="2000" dirty="0" err="1"/>
              <a:t>Sources</a:t>
            </a:r>
            <a:endParaRPr lang="de-AT" sz="2000" dirty="0"/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 err="1"/>
              <a:t>Ontology</a:t>
            </a:r>
            <a:endParaRPr lang="de-AT" sz="2000" dirty="0"/>
          </a:p>
          <a:p>
            <a:pPr>
              <a:buChar char="●"/>
            </a:pPr>
            <a:r>
              <a:rPr lang="de-AT" sz="2400" b="1" dirty="0" err="1" smtClean="0">
                <a:solidFill>
                  <a:schemeClr val="accent1">
                    <a:lumMod val="50000"/>
                  </a:schemeClr>
                </a:solidFill>
              </a:rPr>
              <a:t>Enrichment</a:t>
            </a:r>
            <a:endParaRPr lang="de-AT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LOD Linking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Information </a:t>
            </a:r>
            <a:r>
              <a:rPr lang="de-AT" sz="2000" dirty="0" err="1"/>
              <a:t>Extraction</a:t>
            </a:r>
            <a:r>
              <a:rPr lang="de-AT" sz="2000" dirty="0"/>
              <a:t> (NLP)</a:t>
            </a:r>
          </a:p>
          <a:p>
            <a:pPr>
              <a:buChar char="●"/>
            </a:pPr>
            <a:r>
              <a:rPr lang="de-AT" sz="2400" dirty="0" err="1" smtClean="0"/>
              <a:t>Application</a:t>
            </a:r>
            <a:endParaRPr lang="de-AT" sz="2400" dirty="0" smtClean="0"/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General Description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Validation </a:t>
            </a:r>
            <a:r>
              <a:rPr lang="de-AT" sz="2000" dirty="0" err="1"/>
              <a:t>with</a:t>
            </a:r>
            <a:r>
              <a:rPr lang="de-AT" sz="2000" dirty="0"/>
              <a:t> SHACL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2000" dirty="0"/>
              <a:t>Demo</a:t>
            </a:r>
          </a:p>
          <a:p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35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 dirty="0" smtClean="0">
                <a:solidFill>
                  <a:schemeClr val="accent1">
                    <a:lumMod val="50000"/>
                  </a:schemeClr>
                </a:solidFill>
              </a:rPr>
              <a:t>LOD Linking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406160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de-AT" sz="2600" dirty="0" err="1" smtClean="0"/>
              <a:t>extented</a:t>
            </a:r>
            <a:r>
              <a:rPr lang="de-AT" sz="2600" dirty="0" smtClean="0"/>
              <a:t> schema-</a:t>
            </a:r>
            <a:r>
              <a:rPr lang="de-AT" sz="2600" dirty="0" err="1" smtClean="0"/>
              <a:t>vocabulary</a:t>
            </a:r>
            <a:r>
              <a:rPr lang="de-AT" sz="2600" dirty="0" smtClean="0"/>
              <a:t> </a:t>
            </a:r>
            <a:r>
              <a:rPr lang="de-AT" sz="2600" dirty="0" err="1" smtClean="0"/>
              <a:t>with</a:t>
            </a:r>
            <a:r>
              <a:rPr lang="de-AT" sz="2600" dirty="0" smtClean="0"/>
              <a:t> </a:t>
            </a:r>
            <a:r>
              <a:rPr lang="de-AT" sz="2600" dirty="0" err="1" smtClean="0"/>
              <a:t>schema:Food</a:t>
            </a:r>
            <a:endParaRPr lang="de-AT" sz="2600" dirty="0" smtClean="0"/>
          </a:p>
          <a:p>
            <a:endParaRPr lang="de-AT" sz="2400" dirty="0" smtClean="0"/>
          </a:p>
          <a:p>
            <a:r>
              <a:rPr lang="de-AT" sz="2600" dirty="0" err="1" smtClean="0"/>
              <a:t>stated</a:t>
            </a:r>
            <a:r>
              <a:rPr lang="de-AT" sz="2600" dirty="0" smtClean="0"/>
              <a:t> OWL </a:t>
            </a:r>
            <a:r>
              <a:rPr lang="de-AT" sz="2600" dirty="0" err="1" smtClean="0"/>
              <a:t>axioms</a:t>
            </a:r>
            <a:r>
              <a:rPr lang="de-AT" sz="2600" dirty="0" smtClean="0"/>
              <a:t> </a:t>
            </a:r>
            <a:r>
              <a:rPr lang="de-AT" sz="2600" dirty="0" err="1" smtClean="0"/>
              <a:t>for</a:t>
            </a:r>
            <a:r>
              <a:rPr lang="de-AT" sz="2600" dirty="0" smtClean="0"/>
              <a:t> </a:t>
            </a:r>
            <a:r>
              <a:rPr lang="de-AT" sz="2600" dirty="0" err="1" smtClean="0"/>
              <a:t>the</a:t>
            </a:r>
            <a:r>
              <a:rPr lang="de-AT" sz="2600" dirty="0" smtClean="0"/>
              <a:t> </a:t>
            </a:r>
            <a:r>
              <a:rPr lang="de-AT" sz="2600" dirty="0" err="1" smtClean="0"/>
              <a:t>recipe</a:t>
            </a:r>
            <a:r>
              <a:rPr lang="de-AT" sz="2600" dirty="0" smtClean="0"/>
              <a:t> </a:t>
            </a:r>
            <a:r>
              <a:rPr lang="de-AT" sz="2600" dirty="0" err="1" smtClean="0"/>
              <a:t>class</a:t>
            </a:r>
            <a:r>
              <a:rPr lang="de-AT" sz="2600" dirty="0" smtClean="0"/>
              <a:t> </a:t>
            </a:r>
            <a:endParaRPr sz="26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4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803" y="1825625"/>
            <a:ext cx="7015807" cy="4862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Google Shape;171;p26"/>
          <p:cNvCxnSpPr/>
          <p:nvPr/>
        </p:nvCxnSpPr>
        <p:spPr>
          <a:xfrm>
            <a:off x="3873620" y="4222452"/>
            <a:ext cx="530100" cy="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172;p26"/>
          <p:cNvCxnSpPr/>
          <p:nvPr/>
        </p:nvCxnSpPr>
        <p:spPr>
          <a:xfrm>
            <a:off x="3873620" y="2899887"/>
            <a:ext cx="519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427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Breitbild</PresentationFormat>
  <Paragraphs>153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Calibri</vt:lpstr>
      <vt:lpstr>Arial</vt:lpstr>
      <vt:lpstr>Roboto Mono</vt:lpstr>
      <vt:lpstr>Larissa</vt:lpstr>
      <vt:lpstr>Semantic Web – Food The Application</vt:lpstr>
      <vt:lpstr>Overview</vt:lpstr>
      <vt:lpstr>Overview</vt:lpstr>
      <vt:lpstr>Usecase</vt:lpstr>
      <vt:lpstr>Data Sources</vt:lpstr>
      <vt:lpstr>Ontology</vt:lpstr>
      <vt:lpstr>Federated Query</vt:lpstr>
      <vt:lpstr>Overview</vt:lpstr>
      <vt:lpstr>LOD Linking</vt:lpstr>
      <vt:lpstr>LOD Linking</vt:lpstr>
      <vt:lpstr>Information Extraction (NLP)</vt:lpstr>
      <vt:lpstr>Information Extraction (NLP)</vt:lpstr>
      <vt:lpstr>Overview</vt:lpstr>
      <vt:lpstr>Application</vt:lpstr>
      <vt:lpstr>Application - Architecture</vt:lpstr>
      <vt:lpstr>Obtaining Recipes</vt:lpstr>
      <vt:lpstr>Validation with SHACL Shapes</vt:lpstr>
      <vt:lpstr>Demo</vt:lpstr>
      <vt:lpstr>Screenshots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 – Food The Knowledge Graph</dc:title>
  <cp:lastModifiedBy>Daniel</cp:lastModifiedBy>
  <cp:revision>23</cp:revision>
  <dcterms:modified xsi:type="dcterms:W3CDTF">2019-01-29T19:34:27Z</dcterms:modified>
</cp:coreProperties>
</file>