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70476-76F5-4EBE-B2D1-2CD30AC43DFE}" type="datetimeFigureOut">
              <a:rPr lang="hu-HU" smtClean="0"/>
              <a:t>2017. 05. 15.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5DEDB-634A-4671-8E54-332D71A169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043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7EA7-1B95-4C01-9662-9ED9D27522F7}" type="datetime1">
              <a:rPr lang="en-US" smtClean="0"/>
              <a:t>5/15/2017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AE1A-1CF5-4303-AB1D-B536C7011C90}" type="datetime1">
              <a:rPr lang="en-US" smtClean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54109-80BB-4C9C-907A-3962AA099A10}" type="datetime1">
              <a:rPr lang="en-US" smtClean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B701-9C8E-40DB-8DED-BF4ADD325BF9}" type="datetime1">
              <a:rPr lang="en-US" smtClean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197F-D2C0-4AD2-A4AE-2AC1ED8A2FD2}" type="datetime1">
              <a:rPr lang="en-US" smtClean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C278-F19F-4E24-8089-D0AFCB1D5D38}" type="datetime1">
              <a:rPr lang="en-US" smtClean="0"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2012-E1DF-44CE-8A07-51C322779B59}" type="datetime1">
              <a:rPr lang="en-US" smtClean="0"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C67D-73E3-4E44-82B6-8E66D9CFE22A}" type="datetime1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F9D3-D0A8-4037-9129-323FD593C6BB}" type="datetime1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A3B0-F8D4-4296-B72B-1E75CE768928}" type="datetime1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FED7-FAF7-4C43-ADB2-0B5839DA6312}" type="datetime1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57E01-9956-4B71-9F12-B9A5B001BCF7}" type="datetime1">
              <a:rPr lang="en-US" smtClean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BF24-85E2-4241-A511-8CE82F95CB02}" type="datetime1">
              <a:rPr lang="en-US" smtClean="0"/>
              <a:t>5/15/2017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3917-EAE3-463E-85CF-F575B571EB4D}" type="datetime1">
              <a:rPr lang="en-US" smtClean="0"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47F-7A3F-4F39-9D36-12CF1DDD3491}" type="datetime1">
              <a:rPr lang="en-US" smtClean="0"/>
              <a:t>5/15/2017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E096-5F76-4FF2-A3CB-82307EBFB5B9}" type="datetime1">
              <a:rPr lang="en-US" smtClean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3BA8-A3A6-4A52-BE68-56AF473D710E}" type="datetime1">
              <a:rPr lang="en-US" smtClean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A5979D0-4336-42DF-9153-66C957877EA6}" type="datetime1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Térinformatikai és távérzékelési alkalmazások  fejlesztése 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DETECTION AND RECOGNITION OF CHANGES IN BUILDING GEOMETRY </a:t>
            </a:r>
            <a:br>
              <a:rPr lang="en-US" dirty="0"/>
            </a:br>
            <a:r>
              <a:rPr lang="en-US" dirty="0"/>
              <a:t>DERIVED FROM MULTITEMPORAL LASERSCANNING DATA </a:t>
            </a:r>
            <a:br>
              <a:rPr lang="en-US" dirty="0"/>
            </a:br>
            <a:r>
              <a:rPr lang="hu-HU" dirty="0"/>
              <a:t>T. </a:t>
            </a:r>
            <a:r>
              <a:rPr lang="hu-HU" dirty="0" err="1"/>
              <a:t>Vögtle</a:t>
            </a:r>
            <a:r>
              <a:rPr lang="hu-HU" dirty="0"/>
              <a:t>, E. </a:t>
            </a:r>
            <a:r>
              <a:rPr lang="hu-HU" dirty="0" err="1"/>
              <a:t>Steinle</a:t>
            </a:r>
            <a:r>
              <a:rPr lang="hu-HU" dirty="0"/>
              <a:t> 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Bálint Márton 2017</a:t>
            </a:r>
          </a:p>
        </p:txBody>
      </p:sp>
    </p:spTree>
    <p:extLst>
      <p:ext uri="{BB962C8B-B14F-4D97-AF65-F5344CB8AC3E}">
        <p14:creationId xmlns:p14="http://schemas.microsoft.com/office/powerpoint/2010/main" val="113220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/>
              <a:t>Zajszűrés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20000" y="1825625"/>
            <a:ext cx="5048980" cy="4351338"/>
          </a:xfrm>
        </p:spPr>
        <p:txBody>
          <a:bodyPr/>
          <a:lstStyle/>
          <a:p>
            <a:r>
              <a:rPr lang="hu-HU"/>
              <a:t>Lehetnek olyan pontok a LIDAR technológiából adódóan, ahol nincs mérési adatunk.</a:t>
            </a:r>
          </a:p>
          <a:p>
            <a:r>
              <a:rPr lang="hu-HU"/>
              <a:t>Ha csak kicsik ezek a területek, akkor kiszűrhetőek</a:t>
            </a:r>
          </a:p>
          <a:p>
            <a:r>
              <a:rPr lang="hu-HU"/>
              <a:t>Ha nagyok, akkor meg se próbáljuk értelmezni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368" y="293418"/>
            <a:ext cx="3848637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0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Megvalósítás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Környezet</a:t>
            </a:r>
          </a:p>
          <a:p>
            <a:pPr lvl="1"/>
            <a:r>
              <a:rPr lang="hu-HU" dirty="0"/>
              <a:t>C++</a:t>
            </a:r>
          </a:p>
          <a:p>
            <a:pPr lvl="2"/>
            <a:r>
              <a:rPr lang="hu-HU" dirty="0"/>
              <a:t>Gyors</a:t>
            </a:r>
          </a:p>
          <a:p>
            <a:pPr lvl="1"/>
            <a:r>
              <a:rPr lang="hu-HU" dirty="0"/>
              <a:t>Windows (MFC)</a:t>
            </a:r>
          </a:p>
          <a:p>
            <a:pPr lvl="1"/>
            <a:r>
              <a:rPr lang="hu-HU" dirty="0" err="1"/>
              <a:t>OpenCV</a:t>
            </a:r>
            <a:endParaRPr lang="hu-HU" dirty="0"/>
          </a:p>
          <a:p>
            <a:pPr lvl="2"/>
            <a:r>
              <a:rPr lang="hu-HU" dirty="0"/>
              <a:t>Kényelmes beépített matematikai osztályok</a:t>
            </a:r>
          </a:p>
          <a:p>
            <a:pPr lvl="2"/>
            <a:r>
              <a:rPr lang="hu-HU" dirty="0"/>
              <a:t>Rengeteg segítség a raszteres képfeldolgozáshoz</a:t>
            </a:r>
          </a:p>
          <a:p>
            <a:pPr lvl="2"/>
            <a:r>
              <a:rPr lang="hu-HU" dirty="0"/>
              <a:t>GPU gyorsítás bizonyos algoritmusokhoz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73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515897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Köszönöm a figyelmet</a:t>
            </a:r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47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Cél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Két, eltérő időben készült LIDAR kép alapján felderíteni az új, vagy lerombolt épületeket</a:t>
            </a:r>
          </a:p>
          <a:p>
            <a:r>
              <a:rPr lang="hu-HU" dirty="0"/>
              <a:t>Technológia: LIDAR (</a:t>
            </a:r>
            <a:r>
              <a:rPr lang="hu-HU" dirty="0" err="1"/>
              <a:t>Light</a:t>
            </a:r>
            <a:r>
              <a:rPr lang="hu-HU" dirty="0"/>
              <a:t> </a:t>
            </a:r>
            <a:r>
              <a:rPr lang="hu-HU" dirty="0" err="1"/>
              <a:t>Detection</a:t>
            </a:r>
            <a:r>
              <a:rPr lang="hu-HU" dirty="0"/>
              <a:t> And Ranging)</a:t>
            </a:r>
          </a:p>
          <a:p>
            <a:r>
              <a:rPr lang="hu-HU" dirty="0"/>
              <a:t>Csak magasságértékeink vannak</a:t>
            </a:r>
          </a:p>
          <a:p>
            <a:r>
              <a:rPr lang="hu-HU" dirty="0"/>
              <a:t>Az illesztés problémáját megoldottnak tekintjük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3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Motiváció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Földrengés, egyéb katasztrófa estén a bajbajutottak gyors felderítése</a:t>
            </a:r>
          </a:p>
          <a:p>
            <a:r>
              <a:rPr lang="hu-HU" dirty="0"/>
              <a:t>Kárfelmérés</a:t>
            </a:r>
          </a:p>
          <a:p>
            <a:r>
              <a:rPr lang="hu-HU" dirty="0"/>
              <a:t>Civil </a:t>
            </a:r>
            <a:r>
              <a:rPr lang="hu-HU" dirty="0" err="1"/>
              <a:t>engineering</a:t>
            </a:r>
            <a:r>
              <a:rPr lang="hu-HU" dirty="0"/>
              <a:t>: városfejlődés</a:t>
            </a:r>
          </a:p>
          <a:p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4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Az algoritmus lépései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Durva szűrővel (pl. Gauss nagy szigmával) elsimítjuk a képet, és ezt kivonjuk az eredeti képből, ezzel „normalizáljuk” a képet, azaz kiszűrjük a </a:t>
            </a:r>
            <a:r>
              <a:rPr lang="hu-HU" dirty="0" err="1"/>
              <a:t>topografikus</a:t>
            </a:r>
            <a:r>
              <a:rPr lang="hu-HU" dirty="0"/>
              <a:t> változásokat(dombok, völgyek).</a:t>
            </a:r>
          </a:p>
          <a:p>
            <a:r>
              <a:rPr lang="hu-HU" dirty="0" err="1"/>
              <a:t>Region</a:t>
            </a:r>
            <a:r>
              <a:rPr lang="hu-HU" dirty="0"/>
              <a:t> </a:t>
            </a:r>
            <a:r>
              <a:rPr lang="hu-HU" dirty="0" err="1"/>
              <a:t>growing</a:t>
            </a:r>
            <a:r>
              <a:rPr lang="hu-HU" dirty="0"/>
              <a:t> </a:t>
            </a:r>
            <a:r>
              <a:rPr lang="hu-HU" dirty="0" err="1"/>
              <a:t>segmentation</a:t>
            </a:r>
            <a:r>
              <a:rPr lang="hu-HU" dirty="0"/>
              <a:t>: lehetséges épületpontokból kiindulva növeljük az egyes szegmensek területét</a:t>
            </a:r>
          </a:p>
          <a:p>
            <a:pPr lvl="1"/>
            <a:r>
              <a:rPr lang="hu-HU" dirty="0"/>
              <a:t>Ha valami annyira kicsi, hogy nem lehet épület, akkor azt eldobjuk</a:t>
            </a:r>
          </a:p>
          <a:p>
            <a:pPr lvl="1"/>
            <a:r>
              <a:rPr lang="hu-HU" dirty="0"/>
              <a:t>A szegmensek </a:t>
            </a:r>
            <a:r>
              <a:rPr lang="hu-HU" dirty="0" err="1"/>
              <a:t>széleit</a:t>
            </a:r>
            <a:r>
              <a:rPr lang="hu-HU" dirty="0"/>
              <a:t> meghatározza, hogy nem lehet nagyobb a meredekség egy előre meghatározott értéknél</a:t>
            </a:r>
          </a:p>
          <a:p>
            <a:pPr lvl="1"/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Bálint Márton 2017</a:t>
            </a:r>
          </a:p>
        </p:txBody>
      </p:sp>
    </p:spTree>
    <p:extLst>
      <p:ext uri="{BB962C8B-B14F-4D97-AF65-F5344CB8AC3E}">
        <p14:creationId xmlns:p14="http://schemas.microsoft.com/office/powerpoint/2010/main" val="337048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algoritmus lépései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Klasszifikálás: A megmaradt szegmenseket tovább tudjuk szűrni egyéb tulajdonságok alapján (méret, a legalacsonyabb és legmagasabb pontja közti különbség, a környező szegmensek magassága, stb.)</a:t>
            </a:r>
          </a:p>
          <a:p>
            <a:r>
              <a:rPr lang="hu-HU" i="1" dirty="0"/>
              <a:t>Megjegyzés: Egy igazi városi alkalmazásnál rendelkezésre állhatnak az előre szegmentált adatok</a:t>
            </a:r>
          </a:p>
          <a:p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6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Változásdetektálás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épületekkel 5 dolog történhet</a:t>
            </a:r>
          </a:p>
          <a:p>
            <a:pPr lvl="1"/>
            <a:r>
              <a:rPr lang="hu-HU" dirty="0"/>
              <a:t>Felépül</a:t>
            </a:r>
          </a:p>
          <a:p>
            <a:pPr lvl="1"/>
            <a:r>
              <a:rPr lang="hu-HU" dirty="0"/>
              <a:t>Lebontják</a:t>
            </a:r>
          </a:p>
          <a:p>
            <a:pPr lvl="1"/>
            <a:r>
              <a:rPr lang="hu-HU" dirty="0"/>
              <a:t>Magasítanak rajta</a:t>
            </a:r>
          </a:p>
          <a:p>
            <a:pPr lvl="1"/>
            <a:r>
              <a:rPr lang="hu-HU" dirty="0"/>
              <a:t>Alacsonyabb lesz (akár ember, akár természet által)</a:t>
            </a:r>
          </a:p>
          <a:p>
            <a:pPr lvl="1"/>
            <a:r>
              <a:rPr lang="hu-HU" dirty="0"/>
              <a:t>Semmi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5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Változásdetektálás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Új vagy régi?</a:t>
            </a:r>
          </a:p>
          <a:p>
            <a:pPr lvl="1"/>
            <a:r>
              <a:rPr lang="hu-HU" dirty="0"/>
              <a:t>Ha két szegmens között az átfedés a két időpillanatban 25%-</a:t>
            </a:r>
            <a:r>
              <a:rPr lang="hu-HU" dirty="0" err="1"/>
              <a:t>nál</a:t>
            </a:r>
            <a:r>
              <a:rPr lang="hu-HU" dirty="0"/>
              <a:t> kevesebb, akkor különböző épületeknek tekintjük őket.</a:t>
            </a:r>
          </a:p>
          <a:p>
            <a:pPr lvl="1"/>
            <a:r>
              <a:rPr lang="hu-HU" dirty="0"/>
              <a:t>Ha van át fedés, akkor tovább vizsgáljuk, hogy lehet-e ugyanaz, ha túl sok a kilógó szegmens (pl. 75% ) akkor szintén </a:t>
            </a:r>
            <a:r>
              <a:rPr lang="hu-HU" dirty="0" err="1"/>
              <a:t>különbözőeknek</a:t>
            </a:r>
            <a:r>
              <a:rPr lang="hu-HU" dirty="0"/>
              <a:t> tekintjük őket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11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Változásdetektálás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Épület szint emelkedés/csökkenés</a:t>
            </a:r>
          </a:p>
          <a:p>
            <a:pPr lvl="1"/>
            <a:r>
              <a:rPr lang="hu-HU" dirty="0"/>
              <a:t>Csak azokkal a szegmensekkel dolgozunk, amik az előző fázison átestek</a:t>
            </a:r>
          </a:p>
          <a:p>
            <a:pPr lvl="1"/>
            <a:r>
              <a:rPr lang="hu-HU" dirty="0"/>
              <a:t>A két normalizált képet kivonjuk egymásból</a:t>
            </a:r>
          </a:p>
          <a:p>
            <a:pPr lvl="1"/>
            <a:r>
              <a:rPr lang="hu-HU" dirty="0"/>
              <a:t>Opening operatort (nyitás műveletet) alkalmazunk a képre, hogy a jelentéktelen eltéréseket kiszűrjük</a:t>
            </a:r>
          </a:p>
          <a:p>
            <a:pPr lvl="1"/>
            <a:r>
              <a:rPr lang="hu-HU" dirty="0"/>
              <a:t>Az így megmaradt szegmenseket tekintjük változott épületeknek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41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84" y="0"/>
            <a:ext cx="8116488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1"/>
            <a:ext cx="4062127" cy="6857996"/>
          </a:xfrm>
          <a:prstGeom prst="rect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Tartalom hely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789593"/>
            <a:ext cx="6833412" cy="527881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610600" y="643468"/>
            <a:ext cx="2944152" cy="1622744"/>
          </a:xfrm>
        </p:spPr>
        <p:txBody>
          <a:bodyPr anchor="b">
            <a:normAutofit/>
          </a:bodyPr>
          <a:lstStyle/>
          <a:p>
            <a:r>
              <a:rPr lang="hu-HU" sz="3600" dirty="0">
                <a:solidFill>
                  <a:schemeClr val="tx1"/>
                </a:solidFill>
              </a:rPr>
              <a:t>Minta eredmények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3421713" y="6356350"/>
            <a:ext cx="4114800" cy="365125"/>
          </a:xfrm>
        </p:spPr>
        <p:txBody>
          <a:bodyPr>
            <a:normAutofit/>
          </a:bodyPr>
          <a:lstStyle/>
          <a:p>
            <a:pPr algn="r"/>
            <a:r>
              <a:rPr lang="en-US"/>
              <a:t>Bálint Márton 2017</a:t>
            </a: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8610599" y="2402733"/>
            <a:ext cx="2944151" cy="3774230"/>
          </a:xfrm>
        </p:spPr>
        <p:txBody>
          <a:bodyPr>
            <a:normAutofit/>
          </a:bodyPr>
          <a:lstStyle/>
          <a:p>
            <a:endParaRPr lang="hu-HU" sz="16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15219067"/>
      </p:ext>
    </p:extLst>
  </p:cSld>
  <p:clrMapOvr>
    <a:masterClrMapping/>
  </p:clrMapOvr>
</p:sld>
</file>

<file path=ppt/theme/theme1.xml><?xml version="1.0" encoding="utf-8"?>
<a:theme xmlns:a="http://schemas.openxmlformats.org/drawingml/2006/main" name="Mélység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TM04033923[[fn=Mélység]]</Template>
  <TotalTime>428</TotalTime>
  <Words>401</Words>
  <Application>Microsoft Office PowerPoint</Application>
  <PresentationFormat>Szélesvásznú</PresentationFormat>
  <Paragraphs>63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Mélység</vt:lpstr>
      <vt:lpstr>Térinformatikai és távérzékelési alkalmazások  fejlesztése </vt:lpstr>
      <vt:lpstr>Cél</vt:lpstr>
      <vt:lpstr>Motiváció</vt:lpstr>
      <vt:lpstr>Az algoritmus lépései</vt:lpstr>
      <vt:lpstr>Az algoritmus lépései</vt:lpstr>
      <vt:lpstr>Változásdetektálás</vt:lpstr>
      <vt:lpstr>Változásdetektálás</vt:lpstr>
      <vt:lpstr>Változásdetektálás</vt:lpstr>
      <vt:lpstr>Minta eredmények</vt:lpstr>
      <vt:lpstr>Zajszűrés</vt:lpstr>
      <vt:lpstr>Megvalósítás</vt:lpstr>
      <vt:lpstr>Köszönöm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Térinformatikai és távérzékelési alkalmazások  fejlesztése </dc:title>
  <dc:creator>Bálint Márton</dc:creator>
  <cp:lastModifiedBy>Bálint Márton</cp:lastModifiedBy>
  <cp:revision>21</cp:revision>
  <dcterms:created xsi:type="dcterms:W3CDTF">2017-05-15T15:17:21Z</dcterms:created>
  <dcterms:modified xsi:type="dcterms:W3CDTF">2017-05-15T22:25:53Z</dcterms:modified>
</cp:coreProperties>
</file>