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Reason about software in general, not just writing a specific library or framework, but writing all libraries. </a:t>
            </a:r>
            <a:endParaRPr/>
          </a:p>
          <a:p>
            <a:pPr indent="-298450" lvl="0" marL="457200" rtl="0" algn="l">
              <a:spcBef>
                <a:spcPts val="0"/>
              </a:spcBef>
              <a:spcAft>
                <a:spcPts val="0"/>
              </a:spcAft>
              <a:buSzPts val="1100"/>
              <a:buChar char="●"/>
            </a:pPr>
            <a:r>
              <a:rPr lang="en-GB"/>
              <a:t>Also helps with all aspects of life, debate, software, technology, philosophy</a:t>
            </a:r>
            <a:endParaRPr/>
          </a:p>
          <a:p>
            <a:pPr indent="-298450" lvl="0" marL="457200" rtl="0" algn="l">
              <a:spcBef>
                <a:spcPts val="0"/>
              </a:spcBef>
              <a:spcAft>
                <a:spcPts val="0"/>
              </a:spcAft>
              <a:buSzPts val="1100"/>
              <a:buChar char="●"/>
            </a:pPr>
            <a:r>
              <a:rPr lang="en-GB"/>
              <a:t>This is a talk about being a software engineer, not a scientific thinker of computational analyst</a:t>
            </a:r>
            <a:endParaRPr/>
          </a:p>
          <a:p>
            <a:pPr indent="-298450" lvl="1" marL="914400" rtl="0" algn="l">
              <a:spcBef>
                <a:spcPts val="0"/>
              </a:spcBef>
              <a:spcAft>
                <a:spcPts val="0"/>
              </a:spcAft>
              <a:buSzPts val="1100"/>
              <a:buChar char="○"/>
            </a:pPr>
            <a:r>
              <a:rPr lang="en-GB"/>
              <a:t>This talk is about software engineering in a practical sense. </a:t>
            </a:r>
            <a:endParaRPr/>
          </a:p>
          <a:p>
            <a:pPr indent="-298450" lvl="0" marL="457200" rtl="0" algn="l">
              <a:spcBef>
                <a:spcPts val="0"/>
              </a:spcBef>
              <a:spcAft>
                <a:spcPts val="0"/>
              </a:spcAft>
              <a:buSzPts val="1100"/>
              <a:buChar char="●"/>
            </a:pPr>
            <a:r>
              <a:rPr lang="en-GB"/>
              <a:t>Particularly salient for contributing to open source communities</a:t>
            </a:r>
            <a:endParaRPr/>
          </a:p>
          <a:p>
            <a:pPr indent="-298450" lvl="1" marL="914400" rtl="0" algn="l">
              <a:spcBef>
                <a:spcPts val="0"/>
              </a:spcBef>
              <a:spcAft>
                <a:spcPts val="0"/>
              </a:spcAft>
              <a:buSzPts val="1100"/>
              <a:buChar char="○"/>
            </a:pPr>
            <a:r>
              <a:rPr lang="en-GB"/>
              <a:t>Draw from react/nodeJS </a:t>
            </a:r>
            <a:endParaRPr/>
          </a:p>
          <a:p>
            <a:pPr indent="-298450" lvl="0" marL="457200" rtl="0" algn="l">
              <a:spcBef>
                <a:spcPts val="0"/>
              </a:spcBef>
              <a:spcAft>
                <a:spcPts val="0"/>
              </a:spcAft>
              <a:buSzPts val="1100"/>
              <a:buChar char="●"/>
            </a:pPr>
            <a:r>
              <a:rPr lang="en-GB"/>
              <a:t>Quotes on slides are the **takeaways**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Quick note about using your community for things like this.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a37c411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37c411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Doesn’t matter if it’s a library or a product, if it’s too abstract, it’ll be too difficult to learn how to use. </a:t>
            </a:r>
            <a:endParaRPr/>
          </a:p>
          <a:p>
            <a:pPr indent="-298450" lvl="1" marL="914400" rtl="0" algn="l">
              <a:spcBef>
                <a:spcPts val="0"/>
              </a:spcBef>
              <a:spcAft>
                <a:spcPts val="0"/>
              </a:spcAft>
              <a:buSzPts val="1100"/>
              <a:buChar char="○"/>
            </a:pPr>
            <a:r>
              <a:rPr lang="en-GB"/>
              <a:t>Way too much mental overhead</a:t>
            </a:r>
            <a:endParaRPr/>
          </a:p>
          <a:p>
            <a:pPr indent="-298450" lvl="1" marL="914400" rtl="0" algn="l">
              <a:spcBef>
                <a:spcPts val="0"/>
              </a:spcBef>
              <a:spcAft>
                <a:spcPts val="0"/>
              </a:spcAft>
              <a:buSzPts val="1100"/>
              <a:buChar char="○"/>
            </a:pPr>
            <a:r>
              <a:rPr lang="en-GB"/>
              <a:t>Lose interest</a:t>
            </a:r>
            <a:endParaRPr/>
          </a:p>
          <a:p>
            <a:pPr indent="-298450" lvl="0" marL="457200" rtl="0" algn="l">
              <a:spcBef>
                <a:spcPts val="0"/>
              </a:spcBef>
              <a:spcAft>
                <a:spcPts val="0"/>
              </a:spcAft>
              <a:buSzPts val="1100"/>
              <a:buChar char="●"/>
            </a:pPr>
            <a:r>
              <a:rPr lang="en-GB"/>
              <a:t>If you’re way too concrete, you end up not covering all the use-cases</a:t>
            </a:r>
            <a:endParaRPr/>
          </a:p>
          <a:p>
            <a:pPr indent="-298450" lvl="1" marL="914400" rtl="0" algn="l">
              <a:spcBef>
                <a:spcPts val="0"/>
              </a:spcBef>
              <a:spcAft>
                <a:spcPts val="0"/>
              </a:spcAft>
              <a:buSzPts val="1100"/>
              <a:buChar char="○"/>
            </a:pPr>
            <a:r>
              <a:rPr lang="en-GB"/>
              <a:t>As you get more concrete, lose more situational-specific properties</a:t>
            </a:r>
            <a:endParaRPr/>
          </a:p>
          <a:p>
            <a:pPr indent="-298450" lvl="1" marL="914400" rtl="0" algn="l">
              <a:spcBef>
                <a:spcPts val="0"/>
              </a:spcBef>
              <a:spcAft>
                <a:spcPts val="0"/>
              </a:spcAft>
              <a:buSzPts val="1100"/>
              <a:buChar char="○"/>
            </a:pPr>
            <a:r>
              <a:rPr lang="en-GB"/>
              <a:t>“Properties”: Things we want to maximize as engineers, unique features you can have when product is not overly general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do you circle the perfect amount? IDK probably NP-complete. Rely on intuition as engineers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Ex. If javascript only had strings. No other variables, just strings. </a:t>
            </a:r>
            <a:endParaRPr/>
          </a:p>
          <a:p>
            <a:pPr indent="-298450" lvl="0" marL="457200" rtl="0" algn="l">
              <a:spcBef>
                <a:spcPts val="0"/>
              </a:spcBef>
              <a:spcAft>
                <a:spcPts val="0"/>
              </a:spcAft>
              <a:buSzPts val="1100"/>
              <a:buChar char="●"/>
            </a:pPr>
            <a:r>
              <a:rPr lang="en-GB"/>
              <a:t>Cool, one unifying concept</a:t>
            </a:r>
            <a:endParaRPr/>
          </a:p>
          <a:p>
            <a:pPr indent="-298450" lvl="0" marL="457200" rtl="0" algn="l">
              <a:spcBef>
                <a:spcPts val="0"/>
              </a:spcBef>
              <a:spcAft>
                <a:spcPts val="0"/>
              </a:spcAft>
              <a:buSzPts val="1100"/>
              <a:buChar char="●"/>
            </a:pPr>
            <a:r>
              <a:rPr lang="en-GB"/>
              <a:t>Sucks: Linting sucks, won’t even catch most basic errors</a:t>
            </a:r>
            <a:endParaRPr/>
          </a:p>
          <a:p>
            <a:pPr indent="-298450" lvl="1" marL="914400" rtl="0" algn="l">
              <a:spcBef>
                <a:spcPts val="0"/>
              </a:spcBef>
              <a:spcAft>
                <a:spcPts val="0"/>
              </a:spcAft>
              <a:buSzPts val="1100"/>
              <a:buChar char="○"/>
            </a:pPr>
            <a:r>
              <a:rPr lang="en-GB"/>
              <a:t>Undistringrishable</a:t>
            </a:r>
            <a:endParaRPr/>
          </a:p>
          <a:p>
            <a:pPr indent="0" lvl="0" marL="0" rtl="0" algn="l">
              <a:spcBef>
                <a:spcPts val="0"/>
              </a:spcBef>
              <a:spcAft>
                <a:spcPts val="0"/>
              </a:spcAft>
              <a:buNone/>
            </a:pPr>
            <a:r>
              <a:rPr lang="en-GB"/>
              <a:t>Pick a level of uniformity</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12c2356b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2c2356b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As software engineers, we seek power because that’s where elegance comes from</a:t>
            </a:r>
            <a:endParaRPr/>
          </a:p>
          <a:p>
            <a:pPr indent="-298450" lvl="1" marL="914400" rtl="0" algn="l">
              <a:spcBef>
                <a:spcPts val="0"/>
              </a:spcBef>
              <a:spcAft>
                <a:spcPts val="0"/>
              </a:spcAft>
              <a:buSzPts val="1100"/>
              <a:buChar char="○"/>
            </a:pPr>
            <a:r>
              <a:rPr lang="en-GB"/>
              <a:t>Practically, this isn’t true. </a:t>
            </a:r>
            <a:endParaRPr/>
          </a:p>
          <a:p>
            <a:pPr indent="-298450" lvl="0" marL="457200" rtl="0" algn="l">
              <a:spcBef>
                <a:spcPts val="0"/>
              </a:spcBef>
              <a:spcAft>
                <a:spcPts val="0"/>
              </a:spcAft>
              <a:buSzPts val="1100"/>
              <a:buChar char="●"/>
            </a:pPr>
            <a:r>
              <a:rPr lang="en-GB"/>
              <a:t>If we were seeking more power, we would stop at gotos! We can do everything with 1s and 0s, it’s all turing complete anyway, let’s just quit here. </a:t>
            </a:r>
            <a:endParaRPr/>
          </a:p>
          <a:p>
            <a:pPr indent="-298450" lvl="1" marL="914400" rtl="0" algn="l">
              <a:spcBef>
                <a:spcPts val="0"/>
              </a:spcBef>
              <a:spcAft>
                <a:spcPts val="0"/>
              </a:spcAft>
              <a:buSzPts val="1100"/>
              <a:buChar char="○"/>
            </a:pPr>
            <a:r>
              <a:rPr lang="en-GB"/>
              <a:t>The point is to reduce our expressivity in a principled way</a:t>
            </a:r>
            <a:endParaRPr/>
          </a:p>
          <a:p>
            <a:pPr indent="-298450" lvl="1" marL="914400" rtl="0" algn="l">
              <a:spcBef>
                <a:spcPts val="0"/>
              </a:spcBef>
              <a:spcAft>
                <a:spcPts val="0"/>
              </a:spcAft>
              <a:buSzPts val="1100"/>
              <a:buChar char="○"/>
            </a:pPr>
            <a:r>
              <a:rPr lang="en-GB"/>
              <a:t>Instead of gotos we now have for loops! </a:t>
            </a:r>
            <a:endParaRPr/>
          </a:p>
          <a:p>
            <a:pPr indent="-298450" lvl="1" marL="914400" rtl="0" algn="l">
              <a:spcBef>
                <a:spcPts val="0"/>
              </a:spcBef>
              <a:spcAft>
                <a:spcPts val="0"/>
              </a:spcAft>
              <a:buSzPts val="1100"/>
              <a:buChar char="○"/>
            </a:pPr>
            <a:r>
              <a:rPr lang="en-GB"/>
              <a:t>AND NOW we even have map, filters, reduce</a:t>
            </a:r>
            <a:endParaRPr/>
          </a:p>
          <a:p>
            <a:pPr indent="-298450" lvl="2" marL="1371600" rtl="0" algn="l">
              <a:spcBef>
                <a:spcPts val="0"/>
              </a:spcBef>
              <a:spcAft>
                <a:spcPts val="0"/>
              </a:spcAft>
              <a:buSzPts val="1100"/>
              <a:buChar char="■"/>
            </a:pPr>
            <a:r>
              <a:rPr lang="en-GB"/>
              <a:t>Extrapolate -- can we constrain expressivity even more? Would it still be powerful enough to use daily? </a:t>
            </a:r>
            <a:endParaRPr/>
          </a:p>
          <a:p>
            <a:pPr indent="-298450" lvl="3" marL="1828800" rtl="0" algn="l">
              <a:spcBef>
                <a:spcPts val="0"/>
              </a:spcBef>
              <a:spcAft>
                <a:spcPts val="0"/>
              </a:spcAft>
              <a:buSzPts val="1100"/>
              <a:buChar char="●"/>
            </a:pPr>
            <a:r>
              <a:rPr lang="en-GB"/>
              <a:t>Interesting opportunities for parallelising, optimization (unordered optimization) </a:t>
            </a:r>
            <a:endParaRPr/>
          </a:p>
          <a:p>
            <a:pPr indent="-298450" lvl="4" marL="2286000" rtl="0" algn="l">
              <a:spcBef>
                <a:spcPts val="0"/>
              </a:spcBef>
              <a:spcAft>
                <a:spcPts val="0"/>
              </a:spcAft>
              <a:buSzPts val="1100"/>
              <a:buChar char="○"/>
            </a:pPr>
            <a:r>
              <a:rPr lang="en-GB"/>
              <a:t>Just get creative -- constraints give us good properties! </a:t>
            </a:r>
            <a:endParaRPr/>
          </a:p>
          <a:p>
            <a:pPr indent="-298450" lvl="0" marL="457200" rtl="0" algn="l">
              <a:spcBef>
                <a:spcPts val="0"/>
              </a:spcBef>
              <a:spcAft>
                <a:spcPts val="0"/>
              </a:spcAft>
              <a:buSzPts val="1100"/>
              <a:buChar char="●"/>
            </a:pPr>
            <a:r>
              <a:rPr lang="en-GB"/>
              <a:t>It’s about having power right here, right now, without any cost.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12c2356b8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2c2356b8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12c2356b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2c2356b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Coming from mutable languages (like C for example), hard to get why immutability is important</a:t>
            </a:r>
            <a:endParaRPr/>
          </a:p>
          <a:p>
            <a:pPr indent="-298450" lvl="1" marL="914400" rtl="0" algn="l">
              <a:spcBef>
                <a:spcPts val="0"/>
              </a:spcBef>
              <a:spcAft>
                <a:spcPts val="0"/>
              </a:spcAft>
              <a:buSzPts val="1100"/>
              <a:buChar char="○"/>
            </a:pPr>
            <a:r>
              <a:rPr lang="en-GB"/>
              <a:t>Strictly less power, why would I choose something I can only do less with?</a:t>
            </a:r>
            <a:endParaRPr/>
          </a:p>
          <a:p>
            <a:pPr indent="-298450" lvl="0" marL="457200" rtl="0" algn="l">
              <a:spcBef>
                <a:spcPts val="0"/>
              </a:spcBef>
              <a:spcAft>
                <a:spcPts val="0"/>
              </a:spcAft>
              <a:buSzPts val="1100"/>
              <a:buChar char="●"/>
            </a:pPr>
            <a:r>
              <a:rPr lang="en-GB"/>
              <a:t>IT’S NOT about the potential power of doing more, </a:t>
            </a:r>
            <a:endParaRPr/>
          </a:p>
          <a:p>
            <a:pPr indent="-298450" lvl="1" marL="914400" rtl="0" algn="l">
              <a:spcBef>
                <a:spcPts val="0"/>
              </a:spcBef>
              <a:spcAft>
                <a:spcPts val="0"/>
              </a:spcAft>
              <a:buSzPts val="1100"/>
              <a:buChar char="○"/>
            </a:pPr>
            <a:r>
              <a:rPr lang="en-GB"/>
              <a:t>It’s about exploiting the properties you gain by being able to do less (advance)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12c2356b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2c2356b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GB"/>
              <a:t>Because you’re doing less, you gain some nifty stuff</a:t>
            </a:r>
            <a:endParaRPr/>
          </a:p>
          <a:p>
            <a:pPr indent="-298450" lvl="1" marL="914400" marR="0" rtl="0" algn="l">
              <a:lnSpc>
                <a:spcPct val="100000"/>
              </a:lnSpc>
              <a:spcBef>
                <a:spcPts val="0"/>
              </a:spcBef>
              <a:spcAft>
                <a:spcPts val="0"/>
              </a:spcAft>
              <a:buSzPts val="1100"/>
              <a:buChar char="○"/>
            </a:pPr>
            <a:r>
              <a:rPr lang="en-GB"/>
              <a:t>LIKE TIME TRAVEL </a:t>
            </a:r>
            <a:endParaRPr/>
          </a:p>
          <a:p>
            <a:pPr indent="-298450" lvl="1" marL="914400" marR="0" rtl="0" algn="l">
              <a:lnSpc>
                <a:spcPct val="100000"/>
              </a:lnSpc>
              <a:spcBef>
                <a:spcPts val="0"/>
              </a:spcBef>
              <a:spcAft>
                <a:spcPts val="0"/>
              </a:spcAft>
              <a:buSzPts val="1100"/>
              <a:buChar char="○"/>
            </a:pPr>
            <a:r>
              <a:rPr lang="en-GB"/>
              <a:t>Redux “componentShouldUpdate” has become a critical hook in react component lifecycle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12c2356b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2c2356b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SzPts val="1100"/>
              <a:buChar char="●"/>
            </a:pPr>
            <a:r>
              <a:rPr lang="en-GB"/>
              <a:t>JS seems like it can do less</a:t>
            </a:r>
            <a:endParaRPr/>
          </a:p>
          <a:p>
            <a:pPr indent="-298450" lvl="1" marL="914400" marR="0" rtl="0" algn="l">
              <a:lnSpc>
                <a:spcPct val="100000"/>
              </a:lnSpc>
              <a:spcBef>
                <a:spcPts val="0"/>
              </a:spcBef>
              <a:spcAft>
                <a:spcPts val="0"/>
              </a:spcAft>
              <a:buSzPts val="1100"/>
              <a:buChar char="○"/>
            </a:pPr>
            <a:r>
              <a:rPr lang="en-GB"/>
              <a:t>One good argument against inline CSS is</a:t>
            </a:r>
            <a:endParaRPr/>
          </a:p>
          <a:p>
            <a:pPr indent="-298450" lvl="2" marL="1371600" marR="0" rtl="0" algn="l">
              <a:lnSpc>
                <a:spcPct val="100000"/>
              </a:lnSpc>
              <a:spcBef>
                <a:spcPts val="0"/>
              </a:spcBef>
              <a:spcAft>
                <a:spcPts val="0"/>
              </a:spcAft>
              <a:buSzPts val="1100"/>
              <a:buChar char="■"/>
            </a:pPr>
            <a:r>
              <a:rPr lang="en-GB"/>
              <a:t>Giving a layout algorithm the power of a full language is WAYYYY too much, we lose way too many nice properties we liked.</a:t>
            </a:r>
            <a:endParaRPr/>
          </a:p>
          <a:p>
            <a:pPr indent="-298450" lvl="2" marL="1371600" marR="0" rtl="0" algn="l">
              <a:lnSpc>
                <a:spcPct val="100000"/>
              </a:lnSpc>
              <a:spcBef>
                <a:spcPts val="0"/>
              </a:spcBef>
              <a:spcAft>
                <a:spcPts val="0"/>
              </a:spcAft>
              <a:buSzPts val="1100"/>
              <a:buChar char="■"/>
            </a:pPr>
            <a:r>
              <a:rPr lang="en-GB"/>
              <a:t>THIS IS JUST TRUE. </a:t>
            </a:r>
            <a:endParaRPr/>
          </a:p>
          <a:p>
            <a:pPr indent="-298450" lvl="1" marL="914400" marR="0" rtl="0" algn="l">
              <a:lnSpc>
                <a:spcPct val="100000"/>
              </a:lnSpc>
              <a:spcBef>
                <a:spcPts val="0"/>
              </a:spcBef>
              <a:spcAft>
                <a:spcPts val="0"/>
              </a:spcAft>
              <a:buSzPts val="1100"/>
              <a:buChar char="○"/>
            </a:pPr>
            <a:r>
              <a:rPr lang="en-GB"/>
              <a:t>CSS is obviously less powerful and expressive, so if we could do everything with CSS we’d theoretically prefer to use it!</a:t>
            </a:r>
            <a:endParaRPr/>
          </a:p>
          <a:p>
            <a:pPr indent="-298450" lvl="2" marL="1371600" marR="0" rtl="0" algn="l">
              <a:lnSpc>
                <a:spcPct val="100000"/>
              </a:lnSpc>
              <a:spcBef>
                <a:spcPts val="0"/>
              </a:spcBef>
              <a:spcAft>
                <a:spcPts val="0"/>
              </a:spcAft>
              <a:buSzPts val="1100"/>
              <a:buChar char="■"/>
            </a:pPr>
            <a:r>
              <a:rPr lang="en-GB"/>
              <a:t>Haha implementation would be a slight detail here. </a:t>
            </a:r>
            <a:endParaRPr/>
          </a:p>
          <a:p>
            <a:pPr indent="-298450" lvl="2" marL="1371600" marR="0" rtl="0" algn="l">
              <a:lnSpc>
                <a:spcPct val="100000"/>
              </a:lnSpc>
              <a:spcBef>
                <a:spcPts val="0"/>
              </a:spcBef>
              <a:spcAft>
                <a:spcPts val="0"/>
              </a:spcAft>
              <a:buSzPts val="1100"/>
              <a:buChar char="■"/>
            </a:pPr>
            <a:r>
              <a:rPr lang="en-GB"/>
              <a:t>Much easier to reason about, cause there isn’t much. No abstraction to go up and down</a:t>
            </a:r>
            <a:endParaRPr/>
          </a:p>
          <a:p>
            <a:pPr indent="-298450" lvl="2" marL="1371600" marR="0" rtl="0" algn="l">
              <a:lnSpc>
                <a:spcPct val="100000"/>
              </a:lnSpc>
              <a:spcBef>
                <a:spcPts val="0"/>
              </a:spcBef>
              <a:spcAft>
                <a:spcPts val="0"/>
              </a:spcAft>
              <a:buSzPts val="1100"/>
              <a:buChar char="■"/>
            </a:pPr>
            <a:r>
              <a:rPr lang="en-GB"/>
              <a:t>Theoretically easier to analyze CSS</a:t>
            </a:r>
            <a:endParaRPr/>
          </a:p>
          <a:p>
            <a:pPr indent="-298450" lvl="3" marL="1828800" marR="0" rtl="0" algn="l">
              <a:lnSpc>
                <a:spcPct val="100000"/>
              </a:lnSpc>
              <a:spcBef>
                <a:spcPts val="0"/>
              </a:spcBef>
              <a:spcAft>
                <a:spcPts val="0"/>
              </a:spcAft>
              <a:buSzPts val="1100"/>
              <a:buChar char="●"/>
            </a:pPr>
            <a:r>
              <a:rPr lang="en-GB"/>
              <a:t>Much easier to write a static analyzer, for example, for traditional CSS than for when you have to account for the power of a full turing complete language</a:t>
            </a:r>
            <a:endParaRPr/>
          </a:p>
          <a:p>
            <a:pPr indent="-298450" lvl="0" marL="457200" marR="0" rtl="0" algn="l">
              <a:lnSpc>
                <a:spcPct val="100000"/>
              </a:lnSpc>
              <a:spcBef>
                <a:spcPts val="0"/>
              </a:spcBef>
              <a:spcAft>
                <a:spcPts val="0"/>
              </a:spcAft>
              <a:buSzPts val="1100"/>
              <a:buChar char="●"/>
            </a:pPr>
            <a:r>
              <a:rPr lang="en-GB"/>
              <a:t>BUT obviously we ARE using functions, we’re not using traditional CSS, we are demonstrably at the wrong level of abstraction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12c2356b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2c2356b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12c2356b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12c2356b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Easiest way to gain performance is do less work. </a:t>
            </a:r>
            <a:endParaRPr/>
          </a:p>
          <a:p>
            <a:pPr indent="-298450" lvl="0" marL="457200" rtl="0" algn="l">
              <a:spcBef>
                <a:spcPts val="0"/>
              </a:spcBef>
              <a:spcAft>
                <a:spcPts val="0"/>
              </a:spcAft>
              <a:buSzPts val="1100"/>
              <a:buChar char="●"/>
            </a:pPr>
            <a:r>
              <a:rPr lang="en-GB"/>
              <a:t>Products are impossible to use when they do everything -- specialize.</a:t>
            </a:r>
            <a:endParaRPr/>
          </a:p>
          <a:p>
            <a:pPr indent="-298450" lvl="1" marL="914400" rtl="0" algn="l">
              <a:spcBef>
                <a:spcPts val="0"/>
              </a:spcBef>
              <a:spcAft>
                <a:spcPts val="0"/>
              </a:spcAft>
              <a:buSzPts val="1100"/>
              <a:buChar char="○"/>
            </a:pPr>
            <a:r>
              <a:rPr lang="en-GB"/>
              <a:t>Shave off as many green nodes as you can!</a:t>
            </a:r>
            <a:endParaRPr/>
          </a:p>
          <a:p>
            <a:pPr indent="-298450" lvl="0" marL="457200" rtl="0" algn="l">
              <a:spcBef>
                <a:spcPts val="0"/>
              </a:spcBef>
              <a:spcAft>
                <a:spcPts val="0"/>
              </a:spcAft>
              <a:buSzPts val="1100"/>
              <a:buChar char="●"/>
            </a:pPr>
            <a:r>
              <a:rPr lang="en-GB"/>
              <a:t>Attractive part of thinking in terms of levels of abstraction: clear justification to not cover every use case (Cost! Lose opportunities to optimize)</a:t>
            </a:r>
            <a:endParaRPr/>
          </a:p>
          <a:p>
            <a:pPr indent="-298450" lvl="1" marL="914400" rtl="0" algn="l">
              <a:spcBef>
                <a:spcPts val="0"/>
              </a:spcBef>
              <a:spcAft>
                <a:spcPts val="0"/>
              </a:spcAft>
              <a:buSzPts val="1100"/>
              <a:buChar char="○"/>
            </a:pPr>
            <a:r>
              <a:rPr lang="en-GB"/>
              <a:t>Speed </a:t>
            </a:r>
            <a:endParaRPr/>
          </a:p>
          <a:p>
            <a:pPr indent="-298450" lvl="1" marL="914400" rtl="0" algn="l">
              <a:spcBef>
                <a:spcPts val="0"/>
              </a:spcBef>
              <a:spcAft>
                <a:spcPts val="0"/>
              </a:spcAft>
              <a:buSzPts val="1100"/>
              <a:buChar char="○"/>
            </a:pPr>
            <a:r>
              <a:rPr lang="en-GB"/>
              <a:t>Composition</a:t>
            </a:r>
            <a:endParaRPr/>
          </a:p>
          <a:p>
            <a:pPr indent="-298450" lvl="1" marL="914400" rtl="0" algn="l">
              <a:spcBef>
                <a:spcPts val="0"/>
              </a:spcBef>
              <a:spcAft>
                <a:spcPts val="0"/>
              </a:spcAft>
              <a:buSzPts val="1100"/>
              <a:buChar char="○"/>
            </a:pPr>
            <a:r>
              <a:rPr lang="en-GB"/>
              <a:t>Mental overhead</a:t>
            </a:r>
            <a:endParaRPr/>
          </a:p>
          <a:p>
            <a:pPr indent="-298450" lvl="1" marL="914400" rtl="0" algn="l">
              <a:spcBef>
                <a:spcPts val="0"/>
              </a:spcBef>
              <a:spcAft>
                <a:spcPts val="0"/>
              </a:spcAft>
              <a:buSzPts val="1100"/>
              <a:buChar char="○"/>
            </a:pPr>
            <a:r>
              <a:rPr lang="en-GB"/>
              <a:t>Nicer user experiences</a:t>
            </a:r>
            <a:endParaRPr/>
          </a:p>
          <a:p>
            <a:pPr indent="-298450" lvl="0" marL="457200" rtl="0" algn="l">
              <a:spcBef>
                <a:spcPts val="0"/>
              </a:spcBef>
              <a:spcAft>
                <a:spcPts val="0"/>
              </a:spcAft>
              <a:buSzPts val="1100"/>
              <a:buChar char="●"/>
            </a:pPr>
            <a:r>
              <a:rPr lang="en-GB"/>
              <a:t>And you don’t even know these would exist in the first place!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Ex. Supporting nice API abstractions that can still be fast, you can get stuck if you go too specific too early</a:t>
            </a:r>
            <a:endParaRPr/>
          </a:p>
          <a:p>
            <a:pPr indent="0" lvl="0" marL="0" rtl="0" algn="l">
              <a:spcBef>
                <a:spcPts val="0"/>
              </a:spcBef>
              <a:spcAft>
                <a:spcPts val="0"/>
              </a:spcAft>
              <a:buNone/>
            </a:pPr>
            <a:r>
              <a:rPr lang="en-GB"/>
              <a:t>Also want to support the smallest API surface area as possible to gain wiggle room for performance optimization</a:t>
            </a:r>
            <a:endParaRPr/>
          </a:p>
          <a:p>
            <a:pPr indent="0" lvl="0" marL="0" rtl="0" algn="l">
              <a:spcBef>
                <a:spcPts val="0"/>
              </a:spcBef>
              <a:spcAft>
                <a:spcPts val="0"/>
              </a:spcAft>
              <a:buNone/>
            </a:pPr>
            <a:r>
              <a:rPr lang="en-GB"/>
              <a:t>Techs that take off tend to be “averagely” powerful! Not all powerful, not all constraining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12c2356b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12c2356b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Copy-pasting is alright… We like abstractions, but sometimes the cost is just too high. </a:t>
            </a:r>
            <a:endParaRPr/>
          </a:p>
          <a:p>
            <a:pPr indent="-298450" lvl="0" marL="457200" rtl="0" algn="l">
              <a:spcBef>
                <a:spcPts val="0"/>
              </a:spcBef>
              <a:spcAft>
                <a:spcPts val="0"/>
              </a:spcAft>
              <a:buSzPts val="1100"/>
              <a:buChar char="●"/>
            </a:pPr>
            <a:r>
              <a:rPr lang="en-GB"/>
              <a:t>Cost &lt; benefit of having a single node. </a:t>
            </a:r>
            <a:endParaRPr/>
          </a:p>
          <a:p>
            <a:pPr indent="-298450" lvl="0" marL="457200" rtl="0" algn="l">
              <a:spcBef>
                <a:spcPts val="0"/>
              </a:spcBef>
              <a:spcAft>
                <a:spcPts val="0"/>
              </a:spcAft>
              <a:buSzPts val="1100"/>
              <a:buChar char="●"/>
            </a:pPr>
            <a:r>
              <a:rPr lang="en-GB"/>
              <a:t>Personal preference! </a:t>
            </a:r>
            <a:endParaRPr/>
          </a:p>
          <a:p>
            <a:pPr indent="0" lvl="0" marL="0" rtl="0" algn="l">
              <a:spcBef>
                <a:spcPts val="0"/>
              </a:spcBef>
              <a:spcAft>
                <a:spcPts val="0"/>
              </a:spcAft>
              <a:buNone/>
            </a:pPr>
            <a:r>
              <a:rPr lang="en-GB"/>
              <a:t>If you want to circle the top node, fine, you can do it, but every time I read your function I need to do the work of drilling down, which can have exponential effects when we’re talking about working across libraries</a:t>
            </a:r>
            <a:endParaRPr/>
          </a:p>
          <a:p>
            <a:pPr indent="-298450" lvl="0" marL="457200" rtl="0" algn="l">
              <a:spcBef>
                <a:spcPts val="0"/>
              </a:spcBef>
              <a:spcAft>
                <a:spcPts val="0"/>
              </a:spcAft>
              <a:buSzPts val="1100"/>
              <a:buChar char="●"/>
            </a:pPr>
            <a:r>
              <a:rPr lang="en-GB"/>
              <a:t>JUDGEMENT</a:t>
            </a:r>
            <a:endParaRPr/>
          </a:p>
          <a:p>
            <a:pPr indent="0" lvl="0" marL="0" rtl="0" algn="l">
              <a:spcBef>
                <a:spcPts val="0"/>
              </a:spcBef>
              <a:spcAft>
                <a:spcPts val="0"/>
              </a:spcAft>
              <a:buNone/>
            </a:pPr>
            <a:r>
              <a:rPr lang="en-GB"/>
              <a:t>Same phenomenon of micro-modules of npm -- everything is a module, but now we’re paying more cost to abstract things than to actually use them.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12c2356b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2c2356b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Elegance: choosing something way too powerful because it’s a single unifying principle</a:t>
            </a:r>
            <a:endParaRPr/>
          </a:p>
          <a:p>
            <a:pPr indent="-298450" lvl="0" marL="457200" rtl="0" algn="l">
              <a:spcBef>
                <a:spcPts val="0"/>
              </a:spcBef>
              <a:spcAft>
                <a:spcPts val="0"/>
              </a:spcAft>
              <a:buSzPts val="1100"/>
              <a:buChar char="●"/>
            </a:pPr>
            <a:r>
              <a:rPr lang="en-GB"/>
              <a:t>Monads are so pretty! With one thing we can tame so many concepts</a:t>
            </a:r>
            <a:endParaRPr/>
          </a:p>
          <a:p>
            <a:pPr indent="-298450" lvl="0" marL="457200" rtl="0" algn="l">
              <a:spcBef>
                <a:spcPts val="0"/>
              </a:spcBef>
              <a:spcAft>
                <a:spcPts val="0"/>
              </a:spcAft>
              <a:buSzPts val="1100"/>
              <a:buChar char="●"/>
            </a:pPr>
            <a:r>
              <a:rPr lang="en-GB"/>
              <a:t>BUT that’s too general to be popular, too general to be used in an immediate way</a:t>
            </a:r>
            <a:endParaRPr/>
          </a:p>
          <a:p>
            <a:pPr indent="-298450" lvl="1" marL="914400" rtl="0" algn="l">
              <a:spcBef>
                <a:spcPts val="0"/>
              </a:spcBef>
              <a:spcAft>
                <a:spcPts val="0"/>
              </a:spcAft>
              <a:buSzPts val="1100"/>
              <a:buChar char="○"/>
            </a:pPr>
            <a:r>
              <a:rPr lang="en-GB"/>
              <a:t>If you’re the only person who needs to master it, then it’s all up to you, do whatever</a:t>
            </a:r>
            <a:endParaRPr/>
          </a:p>
          <a:p>
            <a:pPr indent="-298450" lvl="1" marL="914400" rtl="0" algn="l">
              <a:spcBef>
                <a:spcPts val="0"/>
              </a:spcBef>
              <a:spcAft>
                <a:spcPts val="0"/>
              </a:spcAft>
              <a:buSzPts val="1100"/>
              <a:buChar char="○"/>
            </a:pPr>
            <a:r>
              <a:rPr lang="en-GB"/>
              <a:t>If you’re making something for other people (code, product) be aware of the imposition you’re leaving to the user.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12c2356b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2c2356b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12c2356b8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2c2356b8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Examples are the lowest levels of abstraction (utility, concrete use-cases)</a:t>
            </a:r>
            <a:endParaRPr/>
          </a:p>
          <a:p>
            <a:pPr indent="-298450" lvl="0" marL="457200" rtl="0" algn="l">
              <a:spcBef>
                <a:spcPts val="0"/>
              </a:spcBef>
              <a:spcAft>
                <a:spcPts val="0"/>
              </a:spcAft>
              <a:buSzPts val="1100"/>
              <a:buChar char="●"/>
            </a:pPr>
            <a:r>
              <a:rPr lang="en-GB"/>
              <a:t>When writing a library, write documentation first</a:t>
            </a:r>
            <a:endParaRPr/>
          </a:p>
          <a:p>
            <a:pPr indent="-298450" lvl="0" marL="457200" rtl="0" algn="l">
              <a:spcBef>
                <a:spcPts val="0"/>
              </a:spcBef>
              <a:spcAft>
                <a:spcPts val="0"/>
              </a:spcAft>
              <a:buSzPts val="1100"/>
              <a:buChar char="●"/>
            </a:pPr>
            <a:r>
              <a:rPr lang="en-GB"/>
              <a:t>Write a readme </a:t>
            </a:r>
            <a:endParaRPr/>
          </a:p>
          <a:p>
            <a:pPr indent="-298450" lvl="0" marL="457200" rtl="0" algn="l">
              <a:spcBef>
                <a:spcPts val="0"/>
              </a:spcBef>
              <a:spcAft>
                <a:spcPts val="0"/>
              </a:spcAft>
              <a:buSzPts val="1100"/>
              <a:buChar char="●"/>
            </a:pPr>
            <a:r>
              <a:rPr lang="en-GB"/>
              <a:t>Figure out how you’d like it to be used, and the levels of abstraction become clearer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12c2356b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2c2356b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talk is high level of abstraction, I didn’t </a:t>
            </a:r>
            <a:r>
              <a:rPr i="1" lang="en-GB"/>
              <a:t>teach</a:t>
            </a:r>
            <a:r>
              <a:rPr lang="en-GB"/>
              <a:t> anything about how to choose the level of abstraction. </a:t>
            </a:r>
            <a:endParaRPr/>
          </a:p>
          <a:p>
            <a:pPr indent="0" lvl="0" marL="0" rtl="0" algn="l">
              <a:spcBef>
                <a:spcPts val="0"/>
              </a:spcBef>
              <a:spcAft>
                <a:spcPts val="0"/>
              </a:spcAft>
              <a:buNone/>
            </a:pPr>
            <a:r>
              <a:rPr lang="en-GB"/>
              <a:t>This talk is actually pretty useless, </a:t>
            </a:r>
            <a:endParaRPr/>
          </a:p>
          <a:p>
            <a:pPr indent="0" lvl="0" marL="0" rtl="0" algn="l">
              <a:spcBef>
                <a:spcPts val="0"/>
              </a:spcBef>
              <a:spcAft>
                <a:spcPts val="0"/>
              </a:spcAft>
              <a:buNone/>
            </a:pPr>
            <a:r>
              <a:rPr lang="en-GB"/>
              <a:t>By definition at beginning, also pretty powerful: </a:t>
            </a:r>
            <a:endParaRPr/>
          </a:p>
          <a:p>
            <a:pPr indent="-298450" lvl="0" marL="457200" rtl="0" algn="l">
              <a:spcBef>
                <a:spcPts val="0"/>
              </a:spcBef>
              <a:spcAft>
                <a:spcPts val="0"/>
              </a:spcAft>
              <a:buSzPts val="1100"/>
              <a:buChar char="●"/>
            </a:pPr>
            <a:r>
              <a:rPr lang="en-GB"/>
              <a:t>If you can master the levels of abstraction, and drill down well, you can potentially apply this paradigm to use cases throughout software and in life, but only if you apply these principles</a:t>
            </a:r>
            <a:endParaRPr/>
          </a:p>
          <a:p>
            <a:pPr indent="-298450" lvl="1" marL="914400" rtl="0" algn="l">
              <a:spcBef>
                <a:spcPts val="0"/>
              </a:spcBef>
              <a:spcAft>
                <a:spcPts val="0"/>
              </a:spcAft>
              <a:buSzPts val="1100"/>
              <a:buChar char="○"/>
            </a:pPr>
            <a:r>
              <a:rPr lang="en-GB"/>
              <a:t>Theory isn’t good enough, urge you to think about these when you start new code</a:t>
            </a:r>
            <a:endParaRPr/>
          </a:p>
          <a:p>
            <a:pPr indent="-298450" lvl="1" marL="914400" rtl="0" algn="l">
              <a:spcBef>
                <a:spcPts val="0"/>
              </a:spcBef>
              <a:spcAft>
                <a:spcPts val="0"/>
              </a:spcAft>
              <a:buSzPts val="1100"/>
              <a:buChar char="○"/>
            </a:pPr>
            <a:r>
              <a:rPr lang="en-GB"/>
              <a:t>Decide where you want to be before starting the project before you execute.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12c2356b8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2c2356b8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12c2356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2c2356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true engineers, we would like reliable ways to make good decisions, consistently</a:t>
            </a:r>
            <a:endParaRPr/>
          </a:p>
          <a:p>
            <a:pPr indent="-298450" lvl="0" marL="457200" rtl="0" algn="l">
              <a:spcBef>
                <a:spcPts val="0"/>
              </a:spcBef>
              <a:spcAft>
                <a:spcPts val="0"/>
              </a:spcAft>
              <a:buSzPts val="1100"/>
              <a:buChar char="●"/>
            </a:pPr>
            <a:r>
              <a:rPr lang="en-GB"/>
              <a:t>Hopefully this talk is that</a:t>
            </a:r>
            <a:endParaRPr/>
          </a:p>
          <a:p>
            <a:pPr indent="0" lvl="0" marL="0" rtl="0" algn="l">
              <a:spcBef>
                <a:spcPts val="0"/>
              </a:spcBef>
              <a:spcAft>
                <a:spcPts val="0"/>
              </a:spcAft>
              <a:buNone/>
            </a:pPr>
            <a:r>
              <a:rPr lang="en-GB"/>
              <a:t>Why do we call a subclass (B) that extends a class (A) a subclass? It almost definitionally has more properties, why is it not a superclass?</a:t>
            </a:r>
            <a:endParaRPr/>
          </a:p>
          <a:p>
            <a:pPr indent="-298450" lvl="0" marL="457200" rtl="0" algn="l">
              <a:spcBef>
                <a:spcPts val="0"/>
              </a:spcBef>
              <a:spcAft>
                <a:spcPts val="0"/>
              </a:spcAft>
              <a:buSzPts val="1100"/>
              <a:buChar char="●"/>
            </a:pPr>
            <a:r>
              <a:rPr lang="en-GB"/>
              <a:t>Number of methods?</a:t>
            </a:r>
            <a:endParaRPr/>
          </a:p>
          <a:p>
            <a:pPr indent="-298450" lvl="0" marL="457200" rtl="0" algn="l">
              <a:spcBef>
                <a:spcPts val="0"/>
              </a:spcBef>
              <a:spcAft>
                <a:spcPts val="0"/>
              </a:spcAft>
              <a:buSzPts val="1100"/>
              <a:buChar char="●"/>
            </a:pPr>
            <a:r>
              <a:rPr lang="en-GB"/>
              <a:t>**NUMBER OF INSTANCES** </a:t>
            </a:r>
            <a:endParaRPr/>
          </a:p>
          <a:p>
            <a:pPr indent="-298450" lvl="1" marL="914400" rtl="0" algn="l">
              <a:spcBef>
                <a:spcPts val="0"/>
              </a:spcBef>
              <a:spcAft>
                <a:spcPts val="0"/>
              </a:spcAft>
              <a:buSzPts val="1100"/>
              <a:buChar char="○"/>
            </a:pPr>
            <a:r>
              <a:rPr lang="en-GB"/>
              <a:t>In the pool of instances, there are necessarily more instances of A, so A occurs more often (includes all instances of B)</a:t>
            </a:r>
            <a:endParaRPr/>
          </a:p>
          <a:p>
            <a:pPr indent="-298450" lvl="1" marL="914400" rtl="0" algn="l">
              <a:spcBef>
                <a:spcPts val="0"/>
              </a:spcBef>
              <a:spcAft>
                <a:spcPts val="0"/>
              </a:spcAft>
              <a:buSzPts val="1100"/>
              <a:buChar char="○"/>
            </a:pPr>
            <a:r>
              <a:rPr lang="en-GB"/>
              <a:t>In the realm of software engineering, it often seems like we’re speaking in the same terms, making same baseline assumptions, when in reality we’re often talking past each other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12c2356b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2c2356b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12c2356b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2c2356b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2a37c411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37c411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Top level, something that is abstract</a:t>
            </a:r>
            <a:endParaRPr/>
          </a:p>
          <a:p>
            <a:pPr indent="-298450" lvl="0" marL="457200" rtl="0" algn="l">
              <a:spcBef>
                <a:spcPts val="0"/>
              </a:spcBef>
              <a:spcAft>
                <a:spcPts val="0"/>
              </a:spcAft>
              <a:buSzPts val="1100"/>
              <a:buChar char="●"/>
            </a:pPr>
            <a:r>
              <a:rPr lang="en-GB"/>
              <a:t>Allows us to descend each level and get to these concrete use cases (actual products) (products can be libraries! -- advance)</a:t>
            </a:r>
            <a:endParaRPr/>
          </a:p>
          <a:p>
            <a:pPr indent="-298450" lvl="1" marL="914400" rtl="0" algn="l">
              <a:spcBef>
                <a:spcPts val="0"/>
              </a:spcBef>
              <a:spcAft>
                <a:spcPts val="0"/>
              </a:spcAft>
              <a:buSzPts val="1100"/>
              <a:buChar char="○"/>
            </a:pPr>
            <a:r>
              <a:rPr lang="en-GB"/>
              <a:t>As software engineers, our goal is not to create abstractions. We want to build stuff. Means to an end</a:t>
            </a:r>
            <a:endParaRPr/>
          </a:p>
          <a:p>
            <a:pPr indent="-298450" lvl="2" marL="1371600" rtl="0" algn="l">
              <a:spcBef>
                <a:spcPts val="0"/>
              </a:spcBef>
              <a:spcAft>
                <a:spcPts val="0"/>
              </a:spcAft>
              <a:buSzPts val="1100"/>
              <a:buChar char="■"/>
            </a:pPr>
            <a:r>
              <a:rPr lang="en-GB"/>
              <a:t>For computer scientists this may not be the case, an abstraction is the end</a:t>
            </a:r>
            <a:endParaRPr/>
          </a:p>
          <a:p>
            <a:pPr indent="-298450" lvl="1" marL="914400" rtl="0" algn="l">
              <a:spcBef>
                <a:spcPts val="0"/>
              </a:spcBef>
              <a:spcAft>
                <a:spcPts val="0"/>
              </a:spcAft>
              <a:buSzPts val="1100"/>
              <a:buChar char="○"/>
            </a:pPr>
            <a:r>
              <a:rPr lang="en-GB"/>
              <a:t>Middle layer may be a framework of sorts!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Define our terms: </a:t>
            </a:r>
            <a:endParaRPr/>
          </a:p>
          <a:p>
            <a:pPr indent="0" lvl="0" marL="0" rtl="0" algn="l">
              <a:spcBef>
                <a:spcPts val="0"/>
              </a:spcBef>
              <a:spcAft>
                <a:spcPts val="0"/>
              </a:spcAft>
              <a:buNone/>
            </a:pPr>
            <a:r>
              <a:rPr lang="en-GB"/>
              <a:t>Power: The ability to drill down the levels of abstraction and get to use cases</a:t>
            </a:r>
            <a:endParaRPr/>
          </a:p>
          <a:p>
            <a:pPr indent="0" lvl="0" marL="0" rtl="0" algn="l">
              <a:spcBef>
                <a:spcPts val="0"/>
              </a:spcBef>
              <a:spcAft>
                <a:spcPts val="0"/>
              </a:spcAft>
              <a:buNone/>
            </a:pPr>
            <a:r>
              <a:rPr lang="en-GB"/>
              <a:t>Utility: Concreteness -- attached to usefulness</a:t>
            </a:r>
            <a:endParaRPr/>
          </a:p>
          <a:p>
            <a:pPr indent="0" lvl="0" marL="0" rtl="0" algn="l">
              <a:spcBef>
                <a:spcPts val="0"/>
              </a:spcBef>
              <a:spcAft>
                <a:spcPts val="0"/>
              </a:spcAft>
              <a:buNone/>
            </a:pPr>
            <a:r>
              <a:rPr lang="en-GB"/>
              <a:t>Ex. Concrete products should be devoid of all abstraction, “it just works”</a:t>
            </a:r>
            <a:endParaRPr/>
          </a:p>
          <a:p>
            <a:pPr indent="0" lvl="0" marL="0" rtl="0" algn="l">
              <a:spcBef>
                <a:spcPts val="0"/>
              </a:spcBef>
              <a:spcAft>
                <a:spcPts val="0"/>
              </a:spcAft>
              <a:buNone/>
            </a:pPr>
            <a:r>
              <a:rPr lang="en-GB"/>
              <a:t>Ex. React is not very useful! You use it to build useful stuff</a:t>
            </a:r>
            <a:endParaRPr/>
          </a:p>
          <a:p>
            <a:pPr indent="-298450" lvl="0" marL="457200" rtl="0" algn="l">
              <a:spcBef>
                <a:spcPts val="0"/>
              </a:spcBef>
              <a:spcAft>
                <a:spcPts val="0"/>
              </a:spcAft>
              <a:buSzPts val="1100"/>
              <a:buChar char="●"/>
            </a:pPr>
            <a:r>
              <a:rPr lang="en-GB"/>
              <a:t>Ex. ability to search for flights is powerful, but having and booking the right flight is useful. I don’t actually want to search for flights, I want the flight that I want immediately.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Drilling down is costly! Our goal is to cover all the green leaves with fewest circles, with fewest cost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a37c4111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37c4111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you want to cover all these concrete use-cases, want to use least powerful tool possible to </a:t>
            </a:r>
            <a:r>
              <a:rPr lang="en-GB"/>
              <a:t>achieve</a:t>
            </a:r>
            <a:r>
              <a:rPr lang="en-GB"/>
              <a:t> them, for less mental overhead. </a:t>
            </a:r>
            <a:endParaRPr/>
          </a:p>
          <a:p>
            <a:pPr indent="-298450" lvl="0" marL="457200" rtl="0" algn="l">
              <a:spcBef>
                <a:spcPts val="0"/>
              </a:spcBef>
              <a:spcAft>
                <a:spcPts val="0"/>
              </a:spcAft>
              <a:buSzPts val="1100"/>
              <a:buChar char="●"/>
            </a:pPr>
            <a:r>
              <a:rPr lang="en-GB"/>
              <a:t>Of all leaf nodes, we only care about four</a:t>
            </a:r>
            <a:endParaRPr/>
          </a:p>
          <a:p>
            <a:pPr indent="-298450" lvl="0" marL="457200" rtl="0" algn="l">
              <a:spcBef>
                <a:spcPts val="0"/>
              </a:spcBef>
              <a:spcAft>
                <a:spcPts val="0"/>
              </a:spcAft>
              <a:buSzPts val="1100"/>
              <a:buChar char="●"/>
            </a:pPr>
            <a:r>
              <a:rPr lang="en-GB"/>
              <a:t>Little bit of cost in the last one, but otherwise we’re not paying any cost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Another option is going a little higher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2a37c4111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37c4111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Library vs. Framework often debated</a:t>
            </a:r>
            <a:endParaRPr/>
          </a:p>
          <a:p>
            <a:pPr indent="-298450" lvl="0" marL="457200" rtl="0" algn="l">
              <a:spcBef>
                <a:spcPts val="0"/>
              </a:spcBef>
              <a:spcAft>
                <a:spcPts val="0"/>
              </a:spcAft>
              <a:buSzPts val="1100"/>
              <a:buChar char="●"/>
            </a:pPr>
            <a:r>
              <a:rPr lang="en-GB"/>
              <a:t>Only a specialization of this </a:t>
            </a:r>
            <a:r>
              <a:rPr lang="en-GB"/>
              <a:t>paradigm</a:t>
            </a:r>
            <a:endParaRPr/>
          </a:p>
          <a:p>
            <a:pPr indent="-298450" lvl="1" marL="914400" rtl="0" algn="l">
              <a:spcBef>
                <a:spcPts val="0"/>
              </a:spcBef>
              <a:spcAft>
                <a:spcPts val="0"/>
              </a:spcAft>
              <a:buSzPts val="1100"/>
              <a:buChar char="○"/>
            </a:pPr>
            <a:r>
              <a:rPr lang="en-GB"/>
              <a:t>Library is choosing nodes lower in the tree</a:t>
            </a:r>
            <a:endParaRPr/>
          </a:p>
          <a:p>
            <a:pPr indent="-298450" lvl="1" marL="914400" rtl="0" algn="l">
              <a:spcBef>
                <a:spcPts val="0"/>
              </a:spcBef>
              <a:spcAft>
                <a:spcPts val="0"/>
              </a:spcAft>
              <a:buSzPts val="1100"/>
              <a:buChar char="○"/>
            </a:pPr>
            <a:r>
              <a:rPr lang="en-GB"/>
              <a:t>Framework is choosing higher</a:t>
            </a:r>
            <a:endParaRPr/>
          </a:p>
          <a:p>
            <a:pPr indent="-298450" lvl="2" marL="1371600" rtl="0" algn="l">
              <a:spcBef>
                <a:spcPts val="0"/>
              </a:spcBef>
              <a:spcAft>
                <a:spcPts val="0"/>
              </a:spcAft>
              <a:buSzPts val="1100"/>
              <a:buChar char="■"/>
            </a:pPr>
            <a:r>
              <a:rPr lang="en-GB"/>
              <a:t>Covers use-cases you absolutely don’t need, but someone will need this, and we can all refer to this framework as a common tool within our community. This is the purpose of this framework. </a:t>
            </a:r>
            <a:endParaRPr/>
          </a:p>
          <a:p>
            <a:pPr indent="-298450" lvl="2" marL="1371600" rtl="0" algn="l">
              <a:spcBef>
                <a:spcPts val="0"/>
              </a:spcBef>
              <a:spcAft>
                <a:spcPts val="0"/>
              </a:spcAft>
              <a:buSzPts val="1100"/>
              <a:buChar char="■"/>
            </a:pPr>
            <a:r>
              <a:rPr lang="en-GB"/>
              <a:t>Half social, half engineering</a:t>
            </a:r>
            <a:endParaRPr/>
          </a:p>
          <a:p>
            <a:pPr indent="-298450" lvl="1" marL="914400" rtl="0" algn="l">
              <a:spcBef>
                <a:spcPts val="0"/>
              </a:spcBef>
              <a:spcAft>
                <a:spcPts val="0"/>
              </a:spcAft>
              <a:buSzPts val="1100"/>
              <a:buChar char="○"/>
            </a:pPr>
            <a:r>
              <a:rPr lang="en-GB"/>
              <a:t>In library case, don’t need to take right-most node, we can use our knowledge to choose from the set of boilerplate material that is just there already and “just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Right now in JS there is a complaint about “micromodules” -- what would that look like? </a:t>
            </a:r>
            <a:endParaRPr/>
          </a:p>
          <a:p>
            <a:pPr indent="-298450" lvl="0" marL="457200" rtl="0" algn="l">
              <a:spcBef>
                <a:spcPts val="0"/>
              </a:spcBef>
              <a:spcAft>
                <a:spcPts val="0"/>
              </a:spcAft>
              <a:buSzPts val="1100"/>
              <a:buChar char="●"/>
            </a:pPr>
            <a:r>
              <a:rPr lang="en-GB"/>
              <a:t>Circles surrounding all the green leaf nodes. All the use-cases covered, but you need a different module for each tiny use-case. </a:t>
            </a:r>
            <a:endParaRPr/>
          </a:p>
          <a:p>
            <a:pPr indent="-298450" lvl="0" marL="457200" rtl="0" algn="l">
              <a:spcBef>
                <a:spcPts val="0"/>
              </a:spcBef>
              <a:spcAft>
                <a:spcPts val="0"/>
              </a:spcAft>
              <a:buSzPts val="1100"/>
              <a:buChar char="●"/>
            </a:pPr>
            <a:r>
              <a:rPr lang="en-GB"/>
              <a:t>Npm install any concrete thing without learning how it works</a:t>
            </a:r>
            <a:endParaRPr/>
          </a:p>
          <a:p>
            <a:pPr indent="-298450" lvl="1" marL="914400" rtl="0" algn="l">
              <a:spcBef>
                <a:spcPts val="0"/>
              </a:spcBef>
              <a:spcAft>
                <a:spcPts val="0"/>
              </a:spcAft>
              <a:buSzPts val="1100"/>
              <a:buChar char="○"/>
            </a:pPr>
            <a:r>
              <a:rPr lang="en-GB"/>
              <a:t>Too many! Without saying it’s bad, just noticing how it’s represented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2a37c4111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37c4111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Writing code is easy, deciding architecture is hard.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mVVNJKv9esE" TargetMode="External"/><Relationship Id="rId4" Type="http://schemas.openxmlformats.org/officeDocument/2006/relationships/hyperlink" Target="https://www.youtube.com/watch?v=mVVNJKv9e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mailto:carolynsaund@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000"/>
              <a:t>Abstraction</a:t>
            </a:r>
            <a:endParaRPr sz="6000"/>
          </a:p>
        </p:txBody>
      </p:sp>
      <p:sp>
        <p:nvSpPr>
          <p:cNvPr id="55" name="Google Shape;55;p13"/>
          <p:cNvSpPr txBox="1"/>
          <p:nvPr>
            <p:ph idx="1" type="subTitle"/>
          </p:nvPr>
        </p:nvSpPr>
        <p:spPr>
          <a:xfrm>
            <a:off x="1519950" y="2797175"/>
            <a:ext cx="6104100" cy="9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Less is More, also More is More</a:t>
            </a:r>
            <a:endParaRPr sz="2400"/>
          </a:p>
          <a:p>
            <a:pPr indent="0" lvl="0" marL="0" rtl="0" algn="ctr">
              <a:spcBef>
                <a:spcPts val="0"/>
              </a:spcBef>
              <a:spcAft>
                <a:spcPts val="0"/>
              </a:spcAft>
              <a:buNone/>
            </a:pPr>
            <a:r>
              <a:t/>
            </a:r>
            <a:endParaRPr sz="2400">
              <a:solidFill>
                <a:srgbClr val="A64D79"/>
              </a:solidFill>
            </a:endParaRPr>
          </a:p>
          <a:p>
            <a:pPr indent="0" lvl="0" marL="0" rtl="0" algn="ctr">
              <a:spcBef>
                <a:spcPts val="0"/>
              </a:spcBef>
              <a:spcAft>
                <a:spcPts val="0"/>
              </a:spcAft>
              <a:buNone/>
            </a:pPr>
            <a:r>
              <a:rPr lang="en-GB" sz="1800">
                <a:solidFill>
                  <a:srgbClr val="A64D79"/>
                </a:solidFill>
              </a:rPr>
              <a:t>WeCode 2018</a:t>
            </a:r>
            <a:endParaRPr sz="1800">
              <a:solidFill>
                <a:srgbClr val="A64D79"/>
              </a:solidFill>
            </a:endParaRPr>
          </a:p>
          <a:p>
            <a:pPr indent="0" lvl="0" marL="0" rtl="0" algn="ctr">
              <a:spcBef>
                <a:spcPts val="0"/>
              </a:spcBef>
              <a:spcAft>
                <a:spcPts val="0"/>
              </a:spcAft>
              <a:buNone/>
            </a:pPr>
            <a:r>
              <a:rPr lang="en-GB" sz="1800">
                <a:solidFill>
                  <a:srgbClr val="A64D79"/>
                </a:solidFill>
              </a:rPr>
              <a:t>Carolyn Saund</a:t>
            </a:r>
            <a:endParaRPr sz="1800">
              <a:solidFill>
                <a:srgbClr val="A64D79"/>
              </a:solidFill>
            </a:endParaRPr>
          </a:p>
          <a:p>
            <a:pPr indent="0" lvl="0" marL="0" rtl="0" algn="ctr">
              <a:spcBef>
                <a:spcPts val="0"/>
              </a:spcBef>
              <a:spcAft>
                <a:spcPts val="0"/>
              </a:spcAft>
              <a:buNone/>
            </a:pPr>
            <a:r>
              <a:rPr lang="en-GB" sz="1800">
                <a:solidFill>
                  <a:srgbClr val="A64D79"/>
                </a:solidFill>
              </a:rPr>
              <a:t>(Inspired by </a:t>
            </a:r>
            <a:r>
              <a:rPr lang="en-GB" sz="1800" u="sng">
                <a:solidFill>
                  <a:schemeClr val="hlink"/>
                </a:solidFill>
                <a:hlinkClick r:id="rId3"/>
              </a:rPr>
              <a:t>Cheng Lou’s </a:t>
            </a:r>
            <a:r>
              <a:rPr lang="en-GB" sz="1800" u="sng">
                <a:solidFill>
                  <a:schemeClr val="hlink"/>
                </a:solidFill>
                <a:hlinkClick r:id="rId4"/>
              </a:rPr>
              <a:t>Presentation</a:t>
            </a:r>
            <a:r>
              <a:rPr lang="en-GB" sz="1800">
                <a:solidFill>
                  <a:srgbClr val="A64D79"/>
                </a:solidFill>
              </a:rPr>
              <a:t>)</a:t>
            </a:r>
            <a:endParaRPr sz="1800">
              <a:solidFill>
                <a:srgbClr val="A64D7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Consequences</a:t>
            </a:r>
            <a:endParaRPr/>
          </a:p>
        </p:txBody>
      </p:sp>
      <p:sp>
        <p:nvSpPr>
          <p:cNvPr id="225" name="Google Shape;225;p22"/>
          <p:cNvSpPr/>
          <p:nvPr/>
        </p:nvSpPr>
        <p:spPr>
          <a:xfrm>
            <a:off x="7326400" y="1017725"/>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8120275" y="2120425"/>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550700" y="2120425"/>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550700" y="3636850"/>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549975" y="3636850"/>
            <a:ext cx="570300" cy="5583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5551425" y="3636850"/>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8120275" y="2120425"/>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2"/>
          <p:cNvCxnSpPr>
            <a:stCxn id="225" idx="3"/>
            <a:endCxn id="227" idx="7"/>
          </p:cNvCxnSpPr>
          <p:nvPr/>
        </p:nvCxnSpPr>
        <p:spPr>
          <a:xfrm flipH="1">
            <a:off x="7037619" y="1494264"/>
            <a:ext cx="372300" cy="708000"/>
          </a:xfrm>
          <a:prstGeom prst="straightConnector1">
            <a:avLst/>
          </a:prstGeom>
          <a:noFill/>
          <a:ln cap="flat" cmpd="sng" w="28575">
            <a:solidFill>
              <a:srgbClr val="CCCCCC"/>
            </a:solidFill>
            <a:prstDash val="solid"/>
            <a:round/>
            <a:headEnd len="med" w="med" type="none"/>
            <a:tailEnd len="med" w="med" type="triangle"/>
          </a:ln>
        </p:spPr>
      </p:cxnSp>
      <p:cxnSp>
        <p:nvCxnSpPr>
          <p:cNvPr id="233" name="Google Shape;233;p22"/>
          <p:cNvCxnSpPr>
            <a:stCxn id="225" idx="5"/>
            <a:endCxn id="231" idx="1"/>
          </p:cNvCxnSpPr>
          <p:nvPr/>
        </p:nvCxnSpPr>
        <p:spPr>
          <a:xfrm>
            <a:off x="7813181" y="1494264"/>
            <a:ext cx="390600" cy="708000"/>
          </a:xfrm>
          <a:prstGeom prst="straightConnector1">
            <a:avLst/>
          </a:prstGeom>
          <a:noFill/>
          <a:ln cap="flat" cmpd="sng" w="28575">
            <a:solidFill>
              <a:srgbClr val="CCCCCC"/>
            </a:solidFill>
            <a:prstDash val="solid"/>
            <a:round/>
            <a:headEnd len="med" w="med" type="none"/>
            <a:tailEnd len="med" w="med" type="triangle"/>
          </a:ln>
        </p:spPr>
      </p:cxnSp>
      <p:cxnSp>
        <p:nvCxnSpPr>
          <p:cNvPr id="234" name="Google Shape;234;p22"/>
          <p:cNvCxnSpPr>
            <a:stCxn id="227" idx="4"/>
            <a:endCxn id="228" idx="0"/>
          </p:cNvCxnSpPr>
          <p:nvPr/>
        </p:nvCxnSpPr>
        <p:spPr>
          <a:xfrm>
            <a:off x="6835850" y="2678725"/>
            <a:ext cx="0" cy="958200"/>
          </a:xfrm>
          <a:prstGeom prst="straightConnector1">
            <a:avLst/>
          </a:prstGeom>
          <a:noFill/>
          <a:ln cap="flat" cmpd="sng" w="28575">
            <a:solidFill>
              <a:srgbClr val="CCCCCC"/>
            </a:solidFill>
            <a:prstDash val="solid"/>
            <a:round/>
            <a:headEnd len="med" w="med" type="none"/>
            <a:tailEnd len="med" w="med" type="triangle"/>
          </a:ln>
        </p:spPr>
      </p:cxnSp>
      <p:cxnSp>
        <p:nvCxnSpPr>
          <p:cNvPr id="235" name="Google Shape;235;p22"/>
          <p:cNvCxnSpPr>
            <a:stCxn id="227" idx="5"/>
            <a:endCxn id="229" idx="0"/>
          </p:cNvCxnSpPr>
          <p:nvPr/>
        </p:nvCxnSpPr>
        <p:spPr>
          <a:xfrm>
            <a:off x="7037481" y="2596964"/>
            <a:ext cx="797700" cy="1039800"/>
          </a:xfrm>
          <a:prstGeom prst="straightConnector1">
            <a:avLst/>
          </a:prstGeom>
          <a:noFill/>
          <a:ln cap="flat" cmpd="sng" w="28575">
            <a:solidFill>
              <a:srgbClr val="CCCCCC"/>
            </a:solidFill>
            <a:prstDash val="solid"/>
            <a:round/>
            <a:headEnd len="med" w="med" type="none"/>
            <a:tailEnd len="med" w="med" type="triangle"/>
          </a:ln>
        </p:spPr>
      </p:cxnSp>
      <p:cxnSp>
        <p:nvCxnSpPr>
          <p:cNvPr id="236" name="Google Shape;236;p22"/>
          <p:cNvCxnSpPr>
            <a:stCxn id="227" idx="3"/>
            <a:endCxn id="230" idx="0"/>
          </p:cNvCxnSpPr>
          <p:nvPr/>
        </p:nvCxnSpPr>
        <p:spPr>
          <a:xfrm flipH="1">
            <a:off x="5836519" y="2596964"/>
            <a:ext cx="797700" cy="1039800"/>
          </a:xfrm>
          <a:prstGeom prst="straightConnector1">
            <a:avLst/>
          </a:prstGeom>
          <a:noFill/>
          <a:ln cap="flat" cmpd="sng" w="28575">
            <a:solidFill>
              <a:srgbClr val="CCCCCC"/>
            </a:solidFill>
            <a:prstDash val="solid"/>
            <a:round/>
            <a:headEnd len="med" w="med" type="none"/>
            <a:tailEnd len="med" w="med" type="triangle"/>
          </a:ln>
        </p:spPr>
      </p:cxnSp>
      <p:sp>
        <p:nvSpPr>
          <p:cNvPr id="237" name="Google Shape;237;p22"/>
          <p:cNvSpPr txBox="1"/>
          <p:nvPr/>
        </p:nvSpPr>
        <p:spPr>
          <a:xfrm>
            <a:off x="6919425" y="1409700"/>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2</a:t>
            </a:r>
            <a:endParaRPr sz="1800">
              <a:solidFill>
                <a:srgbClr val="D9D9D9"/>
              </a:solidFill>
            </a:endParaRPr>
          </a:p>
        </p:txBody>
      </p:sp>
      <p:sp>
        <p:nvSpPr>
          <p:cNvPr id="238" name="Google Shape;238;p22"/>
          <p:cNvSpPr txBox="1"/>
          <p:nvPr/>
        </p:nvSpPr>
        <p:spPr>
          <a:xfrm>
            <a:off x="5749675" y="2596975"/>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1</a:t>
            </a:r>
            <a:endParaRPr sz="1800">
              <a:solidFill>
                <a:srgbClr val="D9D9D9"/>
              </a:solidFill>
            </a:endParaRPr>
          </a:p>
        </p:txBody>
      </p:sp>
      <p:sp>
        <p:nvSpPr>
          <p:cNvPr id="239" name="Google Shape;239;p22"/>
          <p:cNvSpPr txBox="1"/>
          <p:nvPr/>
        </p:nvSpPr>
        <p:spPr>
          <a:xfrm>
            <a:off x="6463550" y="2842938"/>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2</a:t>
            </a:r>
            <a:endParaRPr sz="1800">
              <a:solidFill>
                <a:srgbClr val="D9D9D9"/>
              </a:solidFill>
            </a:endParaRPr>
          </a:p>
        </p:txBody>
      </p:sp>
      <p:sp>
        <p:nvSpPr>
          <p:cNvPr id="240" name="Google Shape;240;p22"/>
          <p:cNvSpPr txBox="1"/>
          <p:nvPr/>
        </p:nvSpPr>
        <p:spPr>
          <a:xfrm>
            <a:off x="7121000" y="2928975"/>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1</a:t>
            </a:r>
            <a:endParaRPr sz="1800">
              <a:solidFill>
                <a:srgbClr val="D9D9D9"/>
              </a:solidFill>
            </a:endParaRPr>
          </a:p>
        </p:txBody>
      </p:sp>
      <p:sp>
        <p:nvSpPr>
          <p:cNvPr id="241" name="Google Shape;241;p22"/>
          <p:cNvSpPr/>
          <p:nvPr/>
        </p:nvSpPr>
        <p:spPr>
          <a:xfrm>
            <a:off x="6472875" y="2087825"/>
            <a:ext cx="724500" cy="6297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8036800" y="2042125"/>
            <a:ext cx="724500" cy="7080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txBox="1"/>
          <p:nvPr>
            <p:ph type="title"/>
          </p:nvPr>
        </p:nvSpPr>
        <p:spPr>
          <a:xfrm>
            <a:off x="571125" y="1258800"/>
            <a:ext cx="6838800" cy="9315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GB"/>
              <a:t>Every edge has a cost: </a:t>
            </a:r>
            <a:endParaRPr/>
          </a:p>
          <a:p>
            <a:pPr indent="0" lvl="0" marL="0" rtl="0" algn="l">
              <a:spcBef>
                <a:spcPts val="0"/>
              </a:spcBef>
              <a:spcAft>
                <a:spcPts val="0"/>
              </a:spcAft>
              <a:buNone/>
            </a:pPr>
            <a:r>
              <a:rPr lang="en-GB"/>
              <a:t>     Lost adopters</a:t>
            </a:r>
            <a:endParaRPr/>
          </a:p>
        </p:txBody>
      </p:sp>
      <p:sp>
        <p:nvSpPr>
          <p:cNvPr id="244" name="Google Shape;244;p22"/>
          <p:cNvSpPr txBox="1"/>
          <p:nvPr>
            <p:ph type="title"/>
          </p:nvPr>
        </p:nvSpPr>
        <p:spPr>
          <a:xfrm>
            <a:off x="571125" y="2372375"/>
            <a:ext cx="6838800" cy="9315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GB"/>
              <a:t>Every circle has a cost: </a:t>
            </a:r>
            <a:endParaRPr/>
          </a:p>
          <a:p>
            <a:pPr indent="0" lvl="0" marL="0" rtl="0" algn="l">
              <a:spcBef>
                <a:spcPts val="0"/>
              </a:spcBef>
              <a:spcAft>
                <a:spcPts val="0"/>
              </a:spcAft>
              <a:buNone/>
            </a:pPr>
            <a:r>
              <a:rPr lang="en-GB"/>
              <a:t>     Specificity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1123650" y="1380175"/>
            <a:ext cx="6683700" cy="27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We’re often not seeking more power, but more principled ways to use our existing power.</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Examples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1123650" y="1380175"/>
            <a:ext cx="6683700" cy="27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Example: </a:t>
            </a:r>
            <a:endParaRPr sz="3600"/>
          </a:p>
          <a:p>
            <a:pPr indent="0" lvl="0" marL="0" rtl="0" algn="ctr">
              <a:spcBef>
                <a:spcPts val="0"/>
              </a:spcBef>
              <a:spcAft>
                <a:spcPts val="0"/>
              </a:spcAft>
              <a:buNone/>
            </a:pPr>
            <a:r>
              <a:rPr lang="en-GB" sz="3600"/>
              <a:t>Mutability vs. Immutability</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1123650" y="1380175"/>
            <a:ext cx="6683700" cy="27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It’s not about the power you gain from doing more. It’s about exploiting the properties you gain by doing less.</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1123650" y="1380175"/>
            <a:ext cx="6683700" cy="27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Example: </a:t>
            </a:r>
            <a:endParaRPr sz="3600"/>
          </a:p>
          <a:p>
            <a:pPr indent="0" lvl="0" marL="0" rtl="0" algn="ctr">
              <a:spcBef>
                <a:spcPts val="0"/>
              </a:spcBef>
              <a:spcAft>
                <a:spcPts val="0"/>
              </a:spcAft>
              <a:buNone/>
            </a:pPr>
            <a:r>
              <a:rPr lang="en-GB" sz="3600"/>
              <a:t>JS (inline) CSS vs. </a:t>
            </a:r>
            <a:endParaRPr sz="3600"/>
          </a:p>
          <a:p>
            <a:pPr indent="0" lvl="0" marL="0" rtl="0" algn="ctr">
              <a:spcBef>
                <a:spcPts val="0"/>
              </a:spcBef>
              <a:spcAft>
                <a:spcPts val="0"/>
              </a:spcAft>
              <a:buNone/>
            </a:pPr>
            <a:r>
              <a:rPr lang="en-GB" sz="3600"/>
              <a:t>Traditional CSS</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Concrete Experiences</a:t>
            </a:r>
            <a:endParaRPr/>
          </a:p>
          <a:p>
            <a:pPr indent="0" lvl="0" marL="0" rtl="0" algn="ctr">
              <a:spcBef>
                <a:spcPts val="0"/>
              </a:spcBef>
              <a:spcAft>
                <a:spcPts val="0"/>
              </a:spcAft>
              <a:buNone/>
            </a:pPr>
            <a:r>
              <a:rPr lang="en-GB"/>
              <a:t>(me IRL)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Don’t cover every use case.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Repeating Code is… fine.</a:t>
            </a:r>
            <a:endParaRPr/>
          </a:p>
        </p:txBody>
      </p:sp>
      <p:sp>
        <p:nvSpPr>
          <p:cNvPr id="285" name="Google Shape;285;p30"/>
          <p:cNvSpPr/>
          <p:nvPr/>
        </p:nvSpPr>
        <p:spPr>
          <a:xfrm>
            <a:off x="3768200" y="3136950"/>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4562075" y="4239650"/>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2992500" y="4239650"/>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4562075" y="4239650"/>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30"/>
          <p:cNvCxnSpPr>
            <a:stCxn id="285" idx="3"/>
            <a:endCxn id="287" idx="7"/>
          </p:cNvCxnSpPr>
          <p:nvPr/>
        </p:nvCxnSpPr>
        <p:spPr>
          <a:xfrm flipH="1">
            <a:off x="3479419" y="3613489"/>
            <a:ext cx="372300" cy="708000"/>
          </a:xfrm>
          <a:prstGeom prst="straightConnector1">
            <a:avLst/>
          </a:prstGeom>
          <a:noFill/>
          <a:ln cap="flat" cmpd="sng" w="28575">
            <a:solidFill>
              <a:srgbClr val="CCCCCC"/>
            </a:solidFill>
            <a:prstDash val="solid"/>
            <a:round/>
            <a:headEnd len="med" w="med" type="none"/>
            <a:tailEnd len="med" w="med" type="triangle"/>
          </a:ln>
        </p:spPr>
      </p:cxnSp>
      <p:cxnSp>
        <p:nvCxnSpPr>
          <p:cNvPr id="290" name="Google Shape;290;p30"/>
          <p:cNvCxnSpPr>
            <a:stCxn id="285" idx="5"/>
            <a:endCxn id="288" idx="1"/>
          </p:cNvCxnSpPr>
          <p:nvPr/>
        </p:nvCxnSpPr>
        <p:spPr>
          <a:xfrm>
            <a:off x="4254981" y="3613489"/>
            <a:ext cx="390600" cy="708000"/>
          </a:xfrm>
          <a:prstGeom prst="straightConnector1">
            <a:avLst/>
          </a:prstGeom>
          <a:noFill/>
          <a:ln cap="flat" cmpd="sng" w="28575">
            <a:solidFill>
              <a:srgbClr val="CCCCCC"/>
            </a:solidFill>
            <a:prstDash val="solid"/>
            <a:round/>
            <a:headEnd len="med" w="med" type="none"/>
            <a:tailEnd len="med" w="med" type="triangle"/>
          </a:ln>
        </p:spPr>
      </p:cxnSp>
      <p:sp>
        <p:nvSpPr>
          <p:cNvPr id="291" name="Google Shape;291;p30"/>
          <p:cNvSpPr txBox="1"/>
          <p:nvPr/>
        </p:nvSpPr>
        <p:spPr>
          <a:xfrm>
            <a:off x="3361225" y="3528925"/>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D9D9D9"/>
              </a:solidFill>
            </a:endParaRPr>
          </a:p>
        </p:txBody>
      </p:sp>
      <p:sp>
        <p:nvSpPr>
          <p:cNvPr id="292" name="Google Shape;292;p30"/>
          <p:cNvSpPr/>
          <p:nvPr/>
        </p:nvSpPr>
        <p:spPr>
          <a:xfrm>
            <a:off x="2915400" y="4164800"/>
            <a:ext cx="724500" cy="7080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4478600" y="4161350"/>
            <a:ext cx="724500" cy="7080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Don’t be seduced by elegance.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 I’m Carolyn</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Software Engineer, Jibo (2015-2017)</a:t>
            </a:r>
            <a:endParaRPr sz="1800"/>
          </a:p>
          <a:p>
            <a:pPr indent="-342900" lvl="0" marL="457200" rtl="0" algn="l">
              <a:spcBef>
                <a:spcPts val="0"/>
              </a:spcBef>
              <a:spcAft>
                <a:spcPts val="0"/>
              </a:spcAft>
              <a:buSzPts val="1800"/>
              <a:buChar char="●"/>
            </a:pPr>
            <a:r>
              <a:rPr lang="en-GB" sz="1800"/>
              <a:t>“Senior” Software Engineer, Cogito (2017-2018)</a:t>
            </a:r>
            <a:endParaRPr sz="1800"/>
          </a:p>
          <a:p>
            <a:pPr indent="-342900" lvl="1" marL="914400" rtl="0" algn="l">
              <a:spcBef>
                <a:spcPts val="0"/>
              </a:spcBef>
              <a:spcAft>
                <a:spcPts val="0"/>
              </a:spcAft>
              <a:buSzPts val="1800"/>
              <a:buChar char="○"/>
            </a:pPr>
            <a:r>
              <a:rPr lang="en-GB" sz="1800"/>
              <a:t>Technical Lead</a:t>
            </a:r>
            <a:endParaRPr sz="1800"/>
          </a:p>
          <a:p>
            <a:pPr indent="-342900" lvl="1" marL="914400" rtl="0" algn="l">
              <a:spcBef>
                <a:spcPts val="0"/>
              </a:spcBef>
              <a:spcAft>
                <a:spcPts val="0"/>
              </a:spcAft>
              <a:buSzPts val="1800"/>
              <a:buChar char="○"/>
            </a:pPr>
            <a:r>
              <a:rPr lang="en-GB" sz="1800"/>
              <a:t>Manager</a:t>
            </a:r>
            <a:endParaRPr sz="1800"/>
          </a:p>
          <a:p>
            <a:pPr indent="-342900" lvl="0" marL="457200" rtl="0" algn="l">
              <a:spcBef>
                <a:spcPts val="0"/>
              </a:spcBef>
              <a:spcAft>
                <a:spcPts val="0"/>
              </a:spcAft>
              <a:buSzPts val="1800"/>
              <a:buChar char="●"/>
            </a:pPr>
            <a:r>
              <a:rPr lang="en-GB" sz="1800"/>
              <a:t>PhD Student (2018-???)</a:t>
            </a:r>
            <a:endParaRPr sz="1800"/>
          </a:p>
        </p:txBody>
      </p:sp>
      <p:pic>
        <p:nvPicPr>
          <p:cNvPr id="62" name="Google Shape;62;p14"/>
          <p:cNvPicPr preferRelativeResize="0"/>
          <p:nvPr/>
        </p:nvPicPr>
        <p:blipFill>
          <a:blip r:embed="rId3">
            <a:alphaModFix/>
          </a:blip>
          <a:stretch>
            <a:fillRect/>
          </a:stretch>
        </p:blipFill>
        <p:spPr>
          <a:xfrm>
            <a:off x="5662299" y="0"/>
            <a:ext cx="3362201" cy="5143499"/>
          </a:xfrm>
          <a:prstGeom prst="rect">
            <a:avLst/>
          </a:prstGeom>
          <a:noFill/>
          <a:ln>
            <a:noFill/>
          </a:ln>
        </p:spPr>
      </p:pic>
      <p:pic>
        <p:nvPicPr>
          <p:cNvPr id="63" name="Google Shape;63;p14"/>
          <p:cNvPicPr preferRelativeResize="0"/>
          <p:nvPr/>
        </p:nvPicPr>
        <p:blipFill>
          <a:blip r:embed="rId4">
            <a:alphaModFix/>
          </a:blip>
          <a:stretch>
            <a:fillRect/>
          </a:stretch>
        </p:blipFill>
        <p:spPr>
          <a:xfrm>
            <a:off x="0" y="0"/>
            <a:ext cx="4953001"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When in doubt, use examples.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Conclusion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4"/>
          <p:cNvSpPr txBox="1"/>
          <p:nvPr>
            <p:ph type="title"/>
          </p:nvPr>
        </p:nvSpPr>
        <p:spPr>
          <a:xfrm>
            <a:off x="311700" y="1237950"/>
            <a:ext cx="8520600" cy="175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a:t>
            </a:r>
            <a:endParaRPr/>
          </a:p>
        </p:txBody>
      </p:sp>
      <p:sp>
        <p:nvSpPr>
          <p:cNvPr id="314" name="Google Shape;314;p34"/>
          <p:cNvSpPr txBox="1"/>
          <p:nvPr/>
        </p:nvSpPr>
        <p:spPr>
          <a:xfrm>
            <a:off x="375875" y="2506500"/>
            <a:ext cx="8443200" cy="21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u="sng">
                <a:solidFill>
                  <a:srgbClr val="A64D79"/>
                </a:solidFill>
                <a:hlinkClick r:id="rId3"/>
              </a:rPr>
              <a:t>carolynsaund@gmail.com</a:t>
            </a:r>
            <a:endParaRPr sz="2400">
              <a:solidFill>
                <a:srgbClr val="A64D79"/>
              </a:solidFill>
            </a:endParaRPr>
          </a:p>
          <a:p>
            <a:pPr indent="0" lvl="0" marL="0" rtl="0" algn="ctr">
              <a:spcBef>
                <a:spcPts val="0"/>
              </a:spcBef>
              <a:spcAft>
                <a:spcPts val="0"/>
              </a:spcAft>
              <a:buNone/>
            </a:pPr>
            <a:r>
              <a:rPr lang="en-GB" sz="2400">
                <a:solidFill>
                  <a:srgbClr val="D9D9D9"/>
                </a:solidFill>
              </a:rPr>
              <a:t>@CarolynBot</a:t>
            </a:r>
            <a:endParaRPr sz="2400">
              <a:solidFill>
                <a:srgbClr val="D9D9D9"/>
              </a:solidFill>
            </a:endParaRPr>
          </a:p>
          <a:p>
            <a:pPr indent="0" lvl="0" marL="0" rtl="0" algn="ctr">
              <a:spcBef>
                <a:spcPts val="0"/>
              </a:spcBef>
              <a:spcAft>
                <a:spcPts val="0"/>
              </a:spcAft>
              <a:buNone/>
            </a:pPr>
            <a:r>
              <a:rPr lang="en-GB" sz="2400">
                <a:solidFill>
                  <a:srgbClr val="D9D9D9"/>
                </a:solidFill>
              </a:rPr>
              <a:t>Cogito!!!</a:t>
            </a:r>
            <a:endParaRPr sz="2400">
              <a:solidFill>
                <a:srgbClr val="D9D9D9"/>
              </a:solidFill>
            </a:endParaRPr>
          </a:p>
          <a:p>
            <a:pPr indent="0" lvl="0" marL="0" rtl="0" algn="ctr">
              <a:spcBef>
                <a:spcPts val="0"/>
              </a:spcBef>
              <a:spcAft>
                <a:spcPts val="0"/>
              </a:spcAft>
              <a:buNone/>
            </a:pPr>
            <a:r>
              <a:t/>
            </a:r>
            <a:endParaRPr sz="1800">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How do we design good APIs?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490250" y="450150"/>
            <a:ext cx="7894500" cy="4090800"/>
          </a:xfrm>
          <a:prstGeom prst="rect">
            <a:avLst/>
          </a:prstGeom>
        </p:spPr>
        <p:txBody>
          <a:bodyPr anchorCtr="0" anchor="ctr" bIns="91425" lIns="91425" spcFirstLastPara="1" rIns="91425" wrap="square" tIns="91425">
            <a:noAutofit/>
          </a:bodyPr>
          <a:lstStyle/>
          <a:p>
            <a:pPr indent="-533400" lvl="0" marL="457200" rtl="0" algn="l">
              <a:spcBef>
                <a:spcPts val="0"/>
              </a:spcBef>
              <a:spcAft>
                <a:spcPts val="0"/>
              </a:spcAft>
              <a:buSzPts val="4800"/>
              <a:buChar char="●"/>
            </a:pPr>
            <a:r>
              <a:rPr lang="en-GB"/>
              <a:t>Spectrum of Abstraction</a:t>
            </a:r>
            <a:endParaRPr/>
          </a:p>
          <a:p>
            <a:pPr indent="-533400" lvl="0" marL="457200" rtl="0" algn="l">
              <a:spcBef>
                <a:spcPts val="0"/>
              </a:spcBef>
              <a:spcAft>
                <a:spcPts val="0"/>
              </a:spcAft>
              <a:buSzPts val="4800"/>
              <a:buChar char="●"/>
            </a:pPr>
            <a:r>
              <a:rPr lang="en-GB"/>
              <a:t>Examples</a:t>
            </a:r>
            <a:endParaRPr/>
          </a:p>
          <a:p>
            <a:pPr indent="-533400" lvl="0" marL="457200" rtl="0" algn="l">
              <a:spcBef>
                <a:spcPts val="0"/>
              </a:spcBef>
              <a:spcAft>
                <a:spcPts val="0"/>
              </a:spcAft>
              <a:buSzPts val="4800"/>
              <a:buChar char="●"/>
            </a:pPr>
            <a:r>
              <a:rPr lang="en-GB"/>
              <a:t>Concrete Experiences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The Spectrum of Abstraction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p:nvPr/>
        </p:nvSpPr>
        <p:spPr>
          <a:xfrm>
            <a:off x="4144000" y="647400"/>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4937875" y="1750100"/>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3368300" y="1750100"/>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3368300" y="3266525"/>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4367575" y="3266525"/>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2369025" y="3266525"/>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4937875" y="1750100"/>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18"/>
          <p:cNvCxnSpPr>
            <a:stCxn id="83" idx="3"/>
            <a:endCxn id="85" idx="7"/>
          </p:cNvCxnSpPr>
          <p:nvPr/>
        </p:nvCxnSpPr>
        <p:spPr>
          <a:xfrm flipH="1">
            <a:off x="3855219" y="1123939"/>
            <a:ext cx="372300" cy="708000"/>
          </a:xfrm>
          <a:prstGeom prst="straightConnector1">
            <a:avLst/>
          </a:prstGeom>
          <a:noFill/>
          <a:ln cap="flat" cmpd="sng" w="28575">
            <a:solidFill>
              <a:srgbClr val="CCCCCC"/>
            </a:solidFill>
            <a:prstDash val="solid"/>
            <a:round/>
            <a:headEnd len="med" w="med" type="none"/>
            <a:tailEnd len="med" w="med" type="triangle"/>
          </a:ln>
        </p:spPr>
      </p:cxnSp>
      <p:cxnSp>
        <p:nvCxnSpPr>
          <p:cNvPr id="91" name="Google Shape;91;p18"/>
          <p:cNvCxnSpPr>
            <a:stCxn id="83" idx="5"/>
            <a:endCxn id="89" idx="1"/>
          </p:cNvCxnSpPr>
          <p:nvPr/>
        </p:nvCxnSpPr>
        <p:spPr>
          <a:xfrm>
            <a:off x="4630781" y="1123939"/>
            <a:ext cx="390600" cy="708000"/>
          </a:xfrm>
          <a:prstGeom prst="straightConnector1">
            <a:avLst/>
          </a:prstGeom>
          <a:noFill/>
          <a:ln cap="flat" cmpd="sng" w="28575">
            <a:solidFill>
              <a:srgbClr val="CCCCCC"/>
            </a:solidFill>
            <a:prstDash val="solid"/>
            <a:round/>
            <a:headEnd len="med" w="med" type="none"/>
            <a:tailEnd len="med" w="med" type="triangle"/>
          </a:ln>
        </p:spPr>
      </p:cxnSp>
      <p:cxnSp>
        <p:nvCxnSpPr>
          <p:cNvPr id="92" name="Google Shape;92;p18"/>
          <p:cNvCxnSpPr>
            <a:stCxn id="85" idx="4"/>
            <a:endCxn id="86" idx="0"/>
          </p:cNvCxnSpPr>
          <p:nvPr/>
        </p:nvCxnSpPr>
        <p:spPr>
          <a:xfrm>
            <a:off x="3653450" y="2308400"/>
            <a:ext cx="0" cy="958200"/>
          </a:xfrm>
          <a:prstGeom prst="straightConnector1">
            <a:avLst/>
          </a:prstGeom>
          <a:noFill/>
          <a:ln cap="flat" cmpd="sng" w="28575">
            <a:solidFill>
              <a:srgbClr val="CCCCCC"/>
            </a:solidFill>
            <a:prstDash val="solid"/>
            <a:round/>
            <a:headEnd len="med" w="med" type="none"/>
            <a:tailEnd len="med" w="med" type="triangle"/>
          </a:ln>
        </p:spPr>
      </p:cxnSp>
      <p:cxnSp>
        <p:nvCxnSpPr>
          <p:cNvPr id="93" name="Google Shape;93;p18"/>
          <p:cNvCxnSpPr>
            <a:stCxn id="85" idx="5"/>
            <a:endCxn id="87" idx="0"/>
          </p:cNvCxnSpPr>
          <p:nvPr/>
        </p:nvCxnSpPr>
        <p:spPr>
          <a:xfrm>
            <a:off x="3855081" y="2226639"/>
            <a:ext cx="797700" cy="1039800"/>
          </a:xfrm>
          <a:prstGeom prst="straightConnector1">
            <a:avLst/>
          </a:prstGeom>
          <a:noFill/>
          <a:ln cap="flat" cmpd="sng" w="28575">
            <a:solidFill>
              <a:srgbClr val="CCCCCC"/>
            </a:solidFill>
            <a:prstDash val="solid"/>
            <a:round/>
            <a:headEnd len="med" w="med" type="none"/>
            <a:tailEnd len="med" w="med" type="triangle"/>
          </a:ln>
        </p:spPr>
      </p:cxnSp>
      <p:cxnSp>
        <p:nvCxnSpPr>
          <p:cNvPr id="94" name="Google Shape;94;p18"/>
          <p:cNvCxnSpPr>
            <a:stCxn id="85" idx="3"/>
            <a:endCxn id="88" idx="0"/>
          </p:cNvCxnSpPr>
          <p:nvPr/>
        </p:nvCxnSpPr>
        <p:spPr>
          <a:xfrm flipH="1">
            <a:off x="2654119" y="2226639"/>
            <a:ext cx="797700" cy="1039800"/>
          </a:xfrm>
          <a:prstGeom prst="straightConnector1">
            <a:avLst/>
          </a:prstGeom>
          <a:noFill/>
          <a:ln cap="flat" cmpd="sng" w="28575">
            <a:solidFill>
              <a:srgbClr val="CCCCCC"/>
            </a:solidFill>
            <a:prstDash val="solid"/>
            <a:round/>
            <a:headEnd len="med" w="med" type="none"/>
            <a:tailEnd len="med" w="med" type="triangle"/>
          </a:ln>
        </p:spPr>
      </p:cxnSp>
      <p:sp>
        <p:nvSpPr>
          <p:cNvPr id="95" name="Google Shape;95;p18"/>
          <p:cNvSpPr txBox="1"/>
          <p:nvPr/>
        </p:nvSpPr>
        <p:spPr>
          <a:xfrm>
            <a:off x="4877275" y="552350"/>
            <a:ext cx="27795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Abstract (Power)</a:t>
            </a:r>
            <a:endParaRPr sz="1800">
              <a:solidFill>
                <a:srgbClr val="D9D9D9"/>
              </a:solidFill>
            </a:endParaRPr>
          </a:p>
        </p:txBody>
      </p:sp>
      <p:sp>
        <p:nvSpPr>
          <p:cNvPr id="96" name="Google Shape;96;p18"/>
          <p:cNvSpPr txBox="1"/>
          <p:nvPr/>
        </p:nvSpPr>
        <p:spPr>
          <a:xfrm>
            <a:off x="5366850" y="2797450"/>
            <a:ext cx="2689200" cy="179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Concrete (Utility)</a:t>
            </a:r>
            <a:endParaRPr sz="1800">
              <a:solidFill>
                <a:srgbClr val="D9D9D9"/>
              </a:solidFill>
            </a:endParaRPr>
          </a:p>
          <a:p>
            <a:pPr indent="0" lvl="0" marL="0" rtl="0" algn="l">
              <a:spcBef>
                <a:spcPts val="0"/>
              </a:spcBef>
              <a:spcAft>
                <a:spcPts val="0"/>
              </a:spcAft>
              <a:buNone/>
            </a:pPr>
            <a:r>
              <a:t/>
            </a:r>
            <a:endParaRPr sz="1800">
              <a:solidFill>
                <a:srgbClr val="D9D9D9"/>
              </a:solidFill>
            </a:endParaRPr>
          </a:p>
        </p:txBody>
      </p:sp>
      <p:sp>
        <p:nvSpPr>
          <p:cNvPr id="97" name="Google Shape;97;p18"/>
          <p:cNvSpPr txBox="1"/>
          <p:nvPr/>
        </p:nvSpPr>
        <p:spPr>
          <a:xfrm>
            <a:off x="1087950" y="1849700"/>
            <a:ext cx="1050600" cy="179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rgbClr val="D9D9D9"/>
                </a:solidFill>
              </a:rPr>
              <a:t>Cost</a:t>
            </a:r>
            <a:endParaRPr sz="2400">
              <a:solidFill>
                <a:srgbClr val="D9D9D9"/>
              </a:solidFill>
            </a:endParaRPr>
          </a:p>
        </p:txBody>
      </p:sp>
      <p:sp>
        <p:nvSpPr>
          <p:cNvPr id="98" name="Google Shape;98;p18"/>
          <p:cNvSpPr txBox="1"/>
          <p:nvPr/>
        </p:nvSpPr>
        <p:spPr>
          <a:xfrm>
            <a:off x="3737025" y="1039375"/>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2</a:t>
            </a:r>
            <a:endParaRPr sz="1800">
              <a:solidFill>
                <a:srgbClr val="D9D9D9"/>
              </a:solidFill>
            </a:endParaRPr>
          </a:p>
        </p:txBody>
      </p:sp>
      <p:sp>
        <p:nvSpPr>
          <p:cNvPr id="99" name="Google Shape;99;p18"/>
          <p:cNvSpPr txBox="1"/>
          <p:nvPr/>
        </p:nvSpPr>
        <p:spPr>
          <a:xfrm>
            <a:off x="5021375" y="1056125"/>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3</a:t>
            </a:r>
            <a:endParaRPr sz="1800">
              <a:solidFill>
                <a:srgbClr val="D9D9D9"/>
              </a:solidFill>
            </a:endParaRPr>
          </a:p>
        </p:txBody>
      </p:sp>
      <p:sp>
        <p:nvSpPr>
          <p:cNvPr id="100" name="Google Shape;100;p18"/>
          <p:cNvSpPr txBox="1"/>
          <p:nvPr/>
        </p:nvSpPr>
        <p:spPr>
          <a:xfrm>
            <a:off x="2567275" y="2226650"/>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1</a:t>
            </a:r>
            <a:endParaRPr sz="1800">
              <a:solidFill>
                <a:srgbClr val="D9D9D9"/>
              </a:solidFill>
            </a:endParaRPr>
          </a:p>
        </p:txBody>
      </p:sp>
      <p:sp>
        <p:nvSpPr>
          <p:cNvPr id="101" name="Google Shape;101;p18"/>
          <p:cNvSpPr txBox="1"/>
          <p:nvPr/>
        </p:nvSpPr>
        <p:spPr>
          <a:xfrm>
            <a:off x="3281150" y="2472613"/>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2</a:t>
            </a:r>
            <a:endParaRPr sz="1800">
              <a:solidFill>
                <a:srgbClr val="D9D9D9"/>
              </a:solidFill>
            </a:endParaRPr>
          </a:p>
        </p:txBody>
      </p:sp>
      <p:sp>
        <p:nvSpPr>
          <p:cNvPr id="102" name="Google Shape;102;p18"/>
          <p:cNvSpPr txBox="1"/>
          <p:nvPr/>
        </p:nvSpPr>
        <p:spPr>
          <a:xfrm>
            <a:off x="3938600" y="2558650"/>
            <a:ext cx="372300" cy="6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1</a:t>
            </a:r>
            <a:endParaRPr sz="1800">
              <a:solidFill>
                <a:srgbClr val="D9D9D9"/>
              </a:solidFill>
            </a:endParaRPr>
          </a:p>
        </p:txBody>
      </p:sp>
      <p:sp>
        <p:nvSpPr>
          <p:cNvPr id="103" name="Google Shape;103;p18"/>
          <p:cNvSpPr/>
          <p:nvPr/>
        </p:nvSpPr>
        <p:spPr>
          <a:xfrm>
            <a:off x="3290475" y="1717500"/>
            <a:ext cx="724500" cy="6297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4854400" y="1671800"/>
            <a:ext cx="724500" cy="7080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28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Principle of Least Power</a:t>
            </a:r>
            <a:endParaRPr/>
          </a:p>
        </p:txBody>
      </p:sp>
      <p:sp>
        <p:nvSpPr>
          <p:cNvPr id="110" name="Google Shape;110;p19"/>
          <p:cNvSpPr/>
          <p:nvPr/>
        </p:nvSpPr>
        <p:spPr>
          <a:xfrm>
            <a:off x="3917800" y="956200"/>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6066650" y="1739025"/>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1840500" y="1739025"/>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1840500" y="2627175"/>
            <a:ext cx="570300" cy="558300"/>
          </a:xfrm>
          <a:prstGeom prst="ellipse">
            <a:avLst/>
          </a:prstGeom>
          <a:solidFill>
            <a:srgbClr val="CCCCCC"/>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832450" y="2627175"/>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919800" y="2627175"/>
            <a:ext cx="570300" cy="5583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5637300" y="4349575"/>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9"/>
          <p:cNvCxnSpPr>
            <a:stCxn id="110" idx="3"/>
            <a:endCxn id="112" idx="7"/>
          </p:cNvCxnSpPr>
          <p:nvPr/>
        </p:nvCxnSpPr>
        <p:spPr>
          <a:xfrm flipH="1">
            <a:off x="2327319" y="1432739"/>
            <a:ext cx="1674000" cy="387900"/>
          </a:xfrm>
          <a:prstGeom prst="straightConnector1">
            <a:avLst/>
          </a:prstGeom>
          <a:noFill/>
          <a:ln cap="flat" cmpd="sng" w="28575">
            <a:solidFill>
              <a:srgbClr val="CCCCCC"/>
            </a:solidFill>
            <a:prstDash val="solid"/>
            <a:round/>
            <a:headEnd len="med" w="med" type="none"/>
            <a:tailEnd len="med" w="med" type="triangle"/>
          </a:ln>
        </p:spPr>
      </p:cxnSp>
      <p:cxnSp>
        <p:nvCxnSpPr>
          <p:cNvPr id="118" name="Google Shape;118;p19"/>
          <p:cNvCxnSpPr>
            <a:stCxn id="110" idx="5"/>
            <a:endCxn id="111" idx="1"/>
          </p:cNvCxnSpPr>
          <p:nvPr/>
        </p:nvCxnSpPr>
        <p:spPr>
          <a:xfrm>
            <a:off x="4404581" y="1432739"/>
            <a:ext cx="1745700" cy="387900"/>
          </a:xfrm>
          <a:prstGeom prst="straightConnector1">
            <a:avLst/>
          </a:prstGeom>
          <a:noFill/>
          <a:ln cap="flat" cmpd="sng" w="28575">
            <a:solidFill>
              <a:srgbClr val="CCCCCC"/>
            </a:solidFill>
            <a:prstDash val="solid"/>
            <a:round/>
            <a:headEnd len="med" w="med" type="none"/>
            <a:tailEnd len="med" w="med" type="triangle"/>
          </a:ln>
        </p:spPr>
      </p:cxnSp>
      <p:cxnSp>
        <p:nvCxnSpPr>
          <p:cNvPr id="119" name="Google Shape;119;p19"/>
          <p:cNvCxnSpPr>
            <a:stCxn id="112" idx="4"/>
            <a:endCxn id="113" idx="0"/>
          </p:cNvCxnSpPr>
          <p:nvPr/>
        </p:nvCxnSpPr>
        <p:spPr>
          <a:xfrm>
            <a:off x="2125650" y="2297325"/>
            <a:ext cx="0" cy="330000"/>
          </a:xfrm>
          <a:prstGeom prst="straightConnector1">
            <a:avLst/>
          </a:prstGeom>
          <a:noFill/>
          <a:ln cap="flat" cmpd="sng" w="28575">
            <a:solidFill>
              <a:srgbClr val="CCCCCC"/>
            </a:solidFill>
            <a:prstDash val="solid"/>
            <a:round/>
            <a:headEnd len="med" w="med" type="none"/>
            <a:tailEnd len="med" w="med" type="triangle"/>
          </a:ln>
        </p:spPr>
      </p:cxnSp>
      <p:cxnSp>
        <p:nvCxnSpPr>
          <p:cNvPr id="120" name="Google Shape;120;p19"/>
          <p:cNvCxnSpPr>
            <a:stCxn id="112" idx="5"/>
            <a:endCxn id="114" idx="0"/>
          </p:cNvCxnSpPr>
          <p:nvPr/>
        </p:nvCxnSpPr>
        <p:spPr>
          <a:xfrm>
            <a:off x="2327281" y="2215564"/>
            <a:ext cx="790200" cy="411600"/>
          </a:xfrm>
          <a:prstGeom prst="straightConnector1">
            <a:avLst/>
          </a:prstGeom>
          <a:noFill/>
          <a:ln cap="flat" cmpd="sng" w="28575">
            <a:solidFill>
              <a:srgbClr val="CCCCCC"/>
            </a:solidFill>
            <a:prstDash val="solid"/>
            <a:round/>
            <a:headEnd len="med" w="med" type="none"/>
            <a:tailEnd len="med" w="med" type="triangle"/>
          </a:ln>
        </p:spPr>
      </p:cxnSp>
      <p:cxnSp>
        <p:nvCxnSpPr>
          <p:cNvPr id="121" name="Google Shape;121;p19"/>
          <p:cNvCxnSpPr>
            <a:stCxn id="112" idx="3"/>
            <a:endCxn id="115" idx="0"/>
          </p:cNvCxnSpPr>
          <p:nvPr/>
        </p:nvCxnSpPr>
        <p:spPr>
          <a:xfrm flipH="1">
            <a:off x="1204919" y="2215564"/>
            <a:ext cx="719100" cy="411600"/>
          </a:xfrm>
          <a:prstGeom prst="straightConnector1">
            <a:avLst/>
          </a:prstGeom>
          <a:noFill/>
          <a:ln cap="flat" cmpd="sng" w="28575">
            <a:solidFill>
              <a:srgbClr val="CCCCCC"/>
            </a:solidFill>
            <a:prstDash val="solid"/>
            <a:round/>
            <a:headEnd len="med" w="med" type="none"/>
            <a:tailEnd len="med" w="med" type="triangle"/>
          </a:ln>
        </p:spPr>
      </p:cxnSp>
      <p:sp>
        <p:nvSpPr>
          <p:cNvPr id="122" name="Google Shape;122;p19"/>
          <p:cNvSpPr/>
          <p:nvPr/>
        </p:nvSpPr>
        <p:spPr>
          <a:xfrm>
            <a:off x="7406925" y="2702100"/>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19"/>
          <p:cNvCxnSpPr>
            <a:stCxn id="111" idx="5"/>
            <a:endCxn id="122" idx="1"/>
          </p:cNvCxnSpPr>
          <p:nvPr/>
        </p:nvCxnSpPr>
        <p:spPr>
          <a:xfrm>
            <a:off x="6553431" y="2215564"/>
            <a:ext cx="936900" cy="568200"/>
          </a:xfrm>
          <a:prstGeom prst="straightConnector1">
            <a:avLst/>
          </a:prstGeom>
          <a:noFill/>
          <a:ln cap="flat" cmpd="sng" w="28575">
            <a:solidFill>
              <a:srgbClr val="CCCCCC"/>
            </a:solidFill>
            <a:prstDash val="solid"/>
            <a:round/>
            <a:headEnd len="med" w="med" type="none"/>
            <a:tailEnd len="med" w="med" type="triangle"/>
          </a:ln>
        </p:spPr>
      </p:cxnSp>
      <p:sp>
        <p:nvSpPr>
          <p:cNvPr id="124" name="Google Shape;124;p19"/>
          <p:cNvSpPr/>
          <p:nvPr/>
        </p:nvSpPr>
        <p:spPr>
          <a:xfrm>
            <a:off x="4904875" y="2702100"/>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9"/>
          <p:cNvCxnSpPr>
            <a:stCxn id="111" idx="3"/>
            <a:endCxn id="124" idx="0"/>
          </p:cNvCxnSpPr>
          <p:nvPr/>
        </p:nvCxnSpPr>
        <p:spPr>
          <a:xfrm flipH="1">
            <a:off x="5190169" y="2215564"/>
            <a:ext cx="960000" cy="486600"/>
          </a:xfrm>
          <a:prstGeom prst="straightConnector1">
            <a:avLst/>
          </a:prstGeom>
          <a:noFill/>
          <a:ln cap="flat" cmpd="sng" w="28575">
            <a:solidFill>
              <a:srgbClr val="CCCCCC"/>
            </a:solidFill>
            <a:prstDash val="solid"/>
            <a:round/>
            <a:headEnd len="med" w="med" type="none"/>
            <a:tailEnd len="med" w="med" type="triangle"/>
          </a:ln>
        </p:spPr>
      </p:cxnSp>
      <p:sp>
        <p:nvSpPr>
          <p:cNvPr id="126" name="Google Shape;126;p19"/>
          <p:cNvSpPr/>
          <p:nvPr/>
        </p:nvSpPr>
        <p:spPr>
          <a:xfrm>
            <a:off x="8098225" y="3579100"/>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5637300" y="3529575"/>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6493550" y="4349575"/>
            <a:ext cx="570300" cy="55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4851275" y="4349575"/>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4162875" y="3529563"/>
            <a:ext cx="570300" cy="558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19"/>
          <p:cNvCxnSpPr>
            <a:stCxn id="124" idx="3"/>
            <a:endCxn id="130" idx="7"/>
          </p:cNvCxnSpPr>
          <p:nvPr/>
        </p:nvCxnSpPr>
        <p:spPr>
          <a:xfrm flipH="1">
            <a:off x="4649694" y="3178639"/>
            <a:ext cx="338700" cy="432600"/>
          </a:xfrm>
          <a:prstGeom prst="straightConnector1">
            <a:avLst/>
          </a:prstGeom>
          <a:noFill/>
          <a:ln cap="flat" cmpd="sng" w="28575">
            <a:solidFill>
              <a:srgbClr val="CCCCCC"/>
            </a:solidFill>
            <a:prstDash val="solid"/>
            <a:round/>
            <a:headEnd len="med" w="med" type="none"/>
            <a:tailEnd len="med" w="med" type="triangle"/>
          </a:ln>
        </p:spPr>
      </p:cxnSp>
      <p:cxnSp>
        <p:nvCxnSpPr>
          <p:cNvPr id="132" name="Google Shape;132;p19"/>
          <p:cNvCxnSpPr>
            <a:stCxn id="124" idx="5"/>
            <a:endCxn id="127" idx="1"/>
          </p:cNvCxnSpPr>
          <p:nvPr/>
        </p:nvCxnSpPr>
        <p:spPr>
          <a:xfrm>
            <a:off x="5391656" y="3178639"/>
            <a:ext cx="329100" cy="432600"/>
          </a:xfrm>
          <a:prstGeom prst="straightConnector1">
            <a:avLst/>
          </a:prstGeom>
          <a:noFill/>
          <a:ln cap="flat" cmpd="sng" w="28575">
            <a:solidFill>
              <a:srgbClr val="CCCCCC"/>
            </a:solidFill>
            <a:prstDash val="solid"/>
            <a:round/>
            <a:headEnd len="med" w="med" type="none"/>
            <a:tailEnd len="med" w="med" type="triangle"/>
          </a:ln>
        </p:spPr>
      </p:cxnSp>
      <p:cxnSp>
        <p:nvCxnSpPr>
          <p:cNvPr id="133" name="Google Shape;133;p19"/>
          <p:cNvCxnSpPr>
            <a:stCxn id="127" idx="3"/>
            <a:endCxn id="129" idx="0"/>
          </p:cNvCxnSpPr>
          <p:nvPr/>
        </p:nvCxnSpPr>
        <p:spPr>
          <a:xfrm flipH="1">
            <a:off x="5136419" y="4006114"/>
            <a:ext cx="584400" cy="343500"/>
          </a:xfrm>
          <a:prstGeom prst="straightConnector1">
            <a:avLst/>
          </a:prstGeom>
          <a:noFill/>
          <a:ln cap="flat" cmpd="sng" w="28575">
            <a:solidFill>
              <a:srgbClr val="CCCCCC"/>
            </a:solidFill>
            <a:prstDash val="solid"/>
            <a:round/>
            <a:headEnd len="med" w="med" type="none"/>
            <a:tailEnd len="med" w="med" type="triangle"/>
          </a:ln>
        </p:spPr>
      </p:cxnSp>
      <p:cxnSp>
        <p:nvCxnSpPr>
          <p:cNvPr id="134" name="Google Shape;134;p19"/>
          <p:cNvCxnSpPr>
            <a:stCxn id="127" idx="4"/>
            <a:endCxn id="116" idx="0"/>
          </p:cNvCxnSpPr>
          <p:nvPr/>
        </p:nvCxnSpPr>
        <p:spPr>
          <a:xfrm>
            <a:off x="5922450" y="4087875"/>
            <a:ext cx="0" cy="261600"/>
          </a:xfrm>
          <a:prstGeom prst="straightConnector1">
            <a:avLst/>
          </a:prstGeom>
          <a:noFill/>
          <a:ln cap="flat" cmpd="sng" w="28575">
            <a:solidFill>
              <a:srgbClr val="CCCCCC"/>
            </a:solidFill>
            <a:prstDash val="solid"/>
            <a:round/>
            <a:headEnd len="med" w="med" type="none"/>
            <a:tailEnd len="med" w="med" type="triangle"/>
          </a:ln>
        </p:spPr>
      </p:cxnSp>
      <p:cxnSp>
        <p:nvCxnSpPr>
          <p:cNvPr id="135" name="Google Shape;135;p19"/>
          <p:cNvCxnSpPr>
            <a:stCxn id="127" idx="5"/>
            <a:endCxn id="128" idx="0"/>
          </p:cNvCxnSpPr>
          <p:nvPr/>
        </p:nvCxnSpPr>
        <p:spPr>
          <a:xfrm>
            <a:off x="6124081" y="4006114"/>
            <a:ext cx="654600" cy="343500"/>
          </a:xfrm>
          <a:prstGeom prst="straightConnector1">
            <a:avLst/>
          </a:prstGeom>
          <a:noFill/>
          <a:ln cap="flat" cmpd="sng" w="28575">
            <a:solidFill>
              <a:srgbClr val="CCCCCC"/>
            </a:solidFill>
            <a:prstDash val="solid"/>
            <a:round/>
            <a:headEnd len="med" w="med" type="none"/>
            <a:tailEnd len="med" w="med" type="triangle"/>
          </a:ln>
        </p:spPr>
      </p:cxnSp>
      <p:cxnSp>
        <p:nvCxnSpPr>
          <p:cNvPr id="136" name="Google Shape;136;p19"/>
          <p:cNvCxnSpPr>
            <a:stCxn id="122" idx="5"/>
            <a:endCxn id="126" idx="1"/>
          </p:cNvCxnSpPr>
          <p:nvPr/>
        </p:nvCxnSpPr>
        <p:spPr>
          <a:xfrm>
            <a:off x="7893706" y="3178639"/>
            <a:ext cx="288000" cy="482100"/>
          </a:xfrm>
          <a:prstGeom prst="straightConnector1">
            <a:avLst/>
          </a:prstGeom>
          <a:noFill/>
          <a:ln cap="flat" cmpd="sng" w="28575">
            <a:solidFill>
              <a:srgbClr val="CCCCCC"/>
            </a:solidFill>
            <a:prstDash val="solid"/>
            <a:round/>
            <a:headEnd len="med" w="med" type="none"/>
            <a:tailEnd len="med" w="med" type="triangle"/>
          </a:ln>
        </p:spPr>
      </p:cxnSp>
      <p:sp>
        <p:nvSpPr>
          <p:cNvPr id="137" name="Google Shape;137;p19"/>
          <p:cNvSpPr/>
          <p:nvPr/>
        </p:nvSpPr>
        <p:spPr>
          <a:xfrm>
            <a:off x="2761200" y="2552325"/>
            <a:ext cx="724500" cy="7080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4080025" y="3454725"/>
            <a:ext cx="724500" cy="7080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5560200" y="3454725"/>
            <a:ext cx="724500" cy="7080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311700" y="3735375"/>
            <a:ext cx="570300" cy="5583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9"/>
          <p:cNvCxnSpPr>
            <a:stCxn id="115" idx="3"/>
            <a:endCxn id="140" idx="0"/>
          </p:cNvCxnSpPr>
          <p:nvPr/>
        </p:nvCxnSpPr>
        <p:spPr>
          <a:xfrm flipH="1">
            <a:off x="596819" y="3103714"/>
            <a:ext cx="406500" cy="631800"/>
          </a:xfrm>
          <a:prstGeom prst="straightConnector1">
            <a:avLst/>
          </a:prstGeom>
          <a:noFill/>
          <a:ln cap="flat" cmpd="sng" w="28575">
            <a:solidFill>
              <a:srgbClr val="CCCCCC"/>
            </a:solidFill>
            <a:prstDash val="solid"/>
            <a:round/>
            <a:headEnd len="med" w="med" type="none"/>
            <a:tailEnd len="med" w="med" type="triangle"/>
          </a:ln>
        </p:spPr>
      </p:cxnSp>
      <p:cxnSp>
        <p:nvCxnSpPr>
          <p:cNvPr id="142" name="Google Shape;142;p19"/>
          <p:cNvCxnSpPr>
            <a:stCxn id="115" idx="5"/>
            <a:endCxn id="143" idx="0"/>
          </p:cNvCxnSpPr>
          <p:nvPr/>
        </p:nvCxnSpPr>
        <p:spPr>
          <a:xfrm>
            <a:off x="1406581" y="3103714"/>
            <a:ext cx="157800" cy="631800"/>
          </a:xfrm>
          <a:prstGeom prst="straightConnector1">
            <a:avLst/>
          </a:prstGeom>
          <a:noFill/>
          <a:ln cap="flat" cmpd="sng" w="28575">
            <a:solidFill>
              <a:srgbClr val="CCCCCC"/>
            </a:solidFill>
            <a:prstDash val="solid"/>
            <a:round/>
            <a:headEnd len="med" w="med" type="none"/>
            <a:tailEnd len="med" w="med" type="triangle"/>
          </a:ln>
        </p:spPr>
      </p:cxnSp>
      <p:sp>
        <p:nvSpPr>
          <p:cNvPr id="143" name="Google Shape;143;p19"/>
          <p:cNvSpPr/>
          <p:nvPr/>
        </p:nvSpPr>
        <p:spPr>
          <a:xfrm>
            <a:off x="1279325" y="3735375"/>
            <a:ext cx="570300" cy="5583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368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Library							  Framework</a:t>
            </a:r>
            <a:endParaRPr/>
          </a:p>
        </p:txBody>
      </p:sp>
      <p:sp>
        <p:nvSpPr>
          <p:cNvPr id="149" name="Google Shape;149;p20"/>
          <p:cNvSpPr/>
          <p:nvPr/>
        </p:nvSpPr>
        <p:spPr>
          <a:xfrm>
            <a:off x="1853402" y="1063666"/>
            <a:ext cx="292800" cy="56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2957831" y="1856947"/>
            <a:ext cx="292800" cy="56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785747" y="1856947"/>
            <a:ext cx="292800" cy="56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785747" y="2756961"/>
            <a:ext cx="292800" cy="566100"/>
          </a:xfrm>
          <a:prstGeom prst="ellipse">
            <a:avLst/>
          </a:prstGeom>
          <a:solidFill>
            <a:srgbClr val="CCCCCC"/>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1295572" y="2756961"/>
            <a:ext cx="292800" cy="5661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312541" y="2756961"/>
            <a:ext cx="292800" cy="5661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2737161" y="4502367"/>
            <a:ext cx="292800" cy="5661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20"/>
          <p:cNvCxnSpPr>
            <a:stCxn id="149" idx="3"/>
            <a:endCxn id="151" idx="7"/>
          </p:cNvCxnSpPr>
          <p:nvPr/>
        </p:nvCxnSpPr>
        <p:spPr>
          <a:xfrm flipH="1">
            <a:off x="1035582" y="1546863"/>
            <a:ext cx="860700" cy="393000"/>
          </a:xfrm>
          <a:prstGeom prst="straightConnector1">
            <a:avLst/>
          </a:prstGeom>
          <a:noFill/>
          <a:ln cap="flat" cmpd="sng" w="28575">
            <a:solidFill>
              <a:srgbClr val="CCCCCC"/>
            </a:solidFill>
            <a:prstDash val="solid"/>
            <a:round/>
            <a:headEnd len="med" w="med" type="none"/>
            <a:tailEnd len="med" w="med" type="triangle"/>
          </a:ln>
        </p:spPr>
      </p:cxnSp>
      <p:cxnSp>
        <p:nvCxnSpPr>
          <p:cNvPr id="157" name="Google Shape;157;p20"/>
          <p:cNvCxnSpPr>
            <a:stCxn id="149" idx="5"/>
            <a:endCxn id="150" idx="1"/>
          </p:cNvCxnSpPr>
          <p:nvPr/>
        </p:nvCxnSpPr>
        <p:spPr>
          <a:xfrm>
            <a:off x="2103322" y="1546863"/>
            <a:ext cx="897300" cy="393000"/>
          </a:xfrm>
          <a:prstGeom prst="straightConnector1">
            <a:avLst/>
          </a:prstGeom>
          <a:noFill/>
          <a:ln cap="flat" cmpd="sng" w="28575">
            <a:solidFill>
              <a:srgbClr val="CCCCCC"/>
            </a:solidFill>
            <a:prstDash val="solid"/>
            <a:round/>
            <a:headEnd len="med" w="med" type="none"/>
            <a:tailEnd len="med" w="med" type="triangle"/>
          </a:ln>
        </p:spPr>
      </p:cxnSp>
      <p:cxnSp>
        <p:nvCxnSpPr>
          <p:cNvPr id="158" name="Google Shape;158;p20"/>
          <p:cNvCxnSpPr>
            <a:stCxn id="151" idx="4"/>
            <a:endCxn id="152" idx="0"/>
          </p:cNvCxnSpPr>
          <p:nvPr/>
        </p:nvCxnSpPr>
        <p:spPr>
          <a:xfrm>
            <a:off x="932147" y="2423047"/>
            <a:ext cx="0" cy="333900"/>
          </a:xfrm>
          <a:prstGeom prst="straightConnector1">
            <a:avLst/>
          </a:prstGeom>
          <a:noFill/>
          <a:ln cap="flat" cmpd="sng" w="28575">
            <a:solidFill>
              <a:srgbClr val="CCCCCC"/>
            </a:solidFill>
            <a:prstDash val="solid"/>
            <a:round/>
            <a:headEnd len="med" w="med" type="none"/>
            <a:tailEnd len="med" w="med" type="triangle"/>
          </a:ln>
        </p:spPr>
      </p:cxnSp>
      <p:cxnSp>
        <p:nvCxnSpPr>
          <p:cNvPr id="159" name="Google Shape;159;p20"/>
          <p:cNvCxnSpPr>
            <a:stCxn id="151" idx="5"/>
            <a:endCxn id="153" idx="0"/>
          </p:cNvCxnSpPr>
          <p:nvPr/>
        </p:nvCxnSpPr>
        <p:spPr>
          <a:xfrm>
            <a:off x="1035667" y="2340144"/>
            <a:ext cx="406200" cy="416700"/>
          </a:xfrm>
          <a:prstGeom prst="straightConnector1">
            <a:avLst/>
          </a:prstGeom>
          <a:noFill/>
          <a:ln cap="flat" cmpd="sng" w="28575">
            <a:solidFill>
              <a:srgbClr val="CCCCCC"/>
            </a:solidFill>
            <a:prstDash val="solid"/>
            <a:round/>
            <a:headEnd len="med" w="med" type="none"/>
            <a:tailEnd len="med" w="med" type="triangle"/>
          </a:ln>
        </p:spPr>
      </p:cxnSp>
      <p:cxnSp>
        <p:nvCxnSpPr>
          <p:cNvPr id="160" name="Google Shape;160;p20"/>
          <p:cNvCxnSpPr>
            <a:stCxn id="151" idx="3"/>
            <a:endCxn id="154" idx="0"/>
          </p:cNvCxnSpPr>
          <p:nvPr/>
        </p:nvCxnSpPr>
        <p:spPr>
          <a:xfrm flipH="1">
            <a:off x="459026" y="2340144"/>
            <a:ext cx="369600" cy="416700"/>
          </a:xfrm>
          <a:prstGeom prst="straightConnector1">
            <a:avLst/>
          </a:prstGeom>
          <a:noFill/>
          <a:ln cap="flat" cmpd="sng" w="28575">
            <a:solidFill>
              <a:srgbClr val="CCCCCC"/>
            </a:solidFill>
            <a:prstDash val="solid"/>
            <a:round/>
            <a:headEnd len="med" w="med" type="none"/>
            <a:tailEnd len="med" w="med" type="triangle"/>
          </a:ln>
        </p:spPr>
      </p:cxnSp>
      <p:sp>
        <p:nvSpPr>
          <p:cNvPr id="161" name="Google Shape;161;p20"/>
          <p:cNvSpPr/>
          <p:nvPr/>
        </p:nvSpPr>
        <p:spPr>
          <a:xfrm>
            <a:off x="3646683" y="2832886"/>
            <a:ext cx="292800" cy="56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0"/>
          <p:cNvCxnSpPr>
            <a:stCxn id="150" idx="5"/>
            <a:endCxn id="161" idx="1"/>
          </p:cNvCxnSpPr>
          <p:nvPr/>
        </p:nvCxnSpPr>
        <p:spPr>
          <a:xfrm>
            <a:off x="3207752" y="2340144"/>
            <a:ext cx="481800" cy="575700"/>
          </a:xfrm>
          <a:prstGeom prst="straightConnector1">
            <a:avLst/>
          </a:prstGeom>
          <a:noFill/>
          <a:ln cap="flat" cmpd="sng" w="28575">
            <a:solidFill>
              <a:srgbClr val="CCCCCC"/>
            </a:solidFill>
            <a:prstDash val="solid"/>
            <a:round/>
            <a:headEnd len="med" w="med" type="none"/>
            <a:tailEnd len="med" w="med" type="triangle"/>
          </a:ln>
        </p:spPr>
      </p:cxnSp>
      <p:sp>
        <p:nvSpPr>
          <p:cNvPr id="163" name="Google Shape;163;p20"/>
          <p:cNvSpPr/>
          <p:nvPr/>
        </p:nvSpPr>
        <p:spPr>
          <a:xfrm>
            <a:off x="2360722" y="2832886"/>
            <a:ext cx="292800" cy="56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20"/>
          <p:cNvCxnSpPr>
            <a:stCxn id="150" idx="3"/>
            <a:endCxn id="163" idx="0"/>
          </p:cNvCxnSpPr>
          <p:nvPr/>
        </p:nvCxnSpPr>
        <p:spPr>
          <a:xfrm flipH="1">
            <a:off x="2507211" y="2340144"/>
            <a:ext cx="493500" cy="492600"/>
          </a:xfrm>
          <a:prstGeom prst="straightConnector1">
            <a:avLst/>
          </a:prstGeom>
          <a:noFill/>
          <a:ln cap="flat" cmpd="sng" w="28575">
            <a:solidFill>
              <a:srgbClr val="CCCCCC"/>
            </a:solidFill>
            <a:prstDash val="solid"/>
            <a:round/>
            <a:headEnd len="med" w="med" type="none"/>
            <a:tailEnd len="med" w="med" type="triangle"/>
          </a:ln>
        </p:spPr>
      </p:cxnSp>
      <p:sp>
        <p:nvSpPr>
          <p:cNvPr id="165" name="Google Shape;165;p20"/>
          <p:cNvSpPr/>
          <p:nvPr/>
        </p:nvSpPr>
        <p:spPr>
          <a:xfrm>
            <a:off x="4001873" y="3869425"/>
            <a:ext cx="292800" cy="56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2737161" y="3671414"/>
            <a:ext cx="292800" cy="56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3177242" y="4502367"/>
            <a:ext cx="292800" cy="56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2333174" y="4502367"/>
            <a:ext cx="292800" cy="5661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1979362" y="3671401"/>
            <a:ext cx="292800" cy="5661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0"/>
          <p:cNvCxnSpPr>
            <a:stCxn id="163" idx="3"/>
            <a:endCxn id="169" idx="7"/>
          </p:cNvCxnSpPr>
          <p:nvPr/>
        </p:nvCxnSpPr>
        <p:spPr>
          <a:xfrm flipH="1">
            <a:off x="2229302" y="3316083"/>
            <a:ext cx="174300" cy="438300"/>
          </a:xfrm>
          <a:prstGeom prst="straightConnector1">
            <a:avLst/>
          </a:prstGeom>
          <a:noFill/>
          <a:ln cap="flat" cmpd="sng" w="28575">
            <a:solidFill>
              <a:srgbClr val="CCCCCC"/>
            </a:solidFill>
            <a:prstDash val="solid"/>
            <a:round/>
            <a:headEnd len="med" w="med" type="none"/>
            <a:tailEnd len="med" w="med" type="triangle"/>
          </a:ln>
        </p:spPr>
      </p:cxnSp>
      <p:cxnSp>
        <p:nvCxnSpPr>
          <p:cNvPr id="171" name="Google Shape;171;p20"/>
          <p:cNvCxnSpPr>
            <a:stCxn id="163" idx="5"/>
            <a:endCxn id="166" idx="1"/>
          </p:cNvCxnSpPr>
          <p:nvPr/>
        </p:nvCxnSpPr>
        <p:spPr>
          <a:xfrm>
            <a:off x="2610643" y="3316083"/>
            <a:ext cx="169500" cy="438300"/>
          </a:xfrm>
          <a:prstGeom prst="straightConnector1">
            <a:avLst/>
          </a:prstGeom>
          <a:noFill/>
          <a:ln cap="flat" cmpd="sng" w="28575">
            <a:solidFill>
              <a:srgbClr val="CCCCCC"/>
            </a:solidFill>
            <a:prstDash val="solid"/>
            <a:round/>
            <a:headEnd len="med" w="med" type="none"/>
            <a:tailEnd len="med" w="med" type="triangle"/>
          </a:ln>
        </p:spPr>
      </p:cxnSp>
      <p:cxnSp>
        <p:nvCxnSpPr>
          <p:cNvPr id="172" name="Google Shape;172;p20"/>
          <p:cNvCxnSpPr>
            <a:stCxn id="166" idx="3"/>
            <a:endCxn id="168" idx="0"/>
          </p:cNvCxnSpPr>
          <p:nvPr/>
        </p:nvCxnSpPr>
        <p:spPr>
          <a:xfrm flipH="1">
            <a:off x="2479441" y="4154610"/>
            <a:ext cx="300600" cy="347700"/>
          </a:xfrm>
          <a:prstGeom prst="straightConnector1">
            <a:avLst/>
          </a:prstGeom>
          <a:noFill/>
          <a:ln cap="flat" cmpd="sng" w="28575">
            <a:solidFill>
              <a:srgbClr val="CCCCCC"/>
            </a:solidFill>
            <a:prstDash val="solid"/>
            <a:round/>
            <a:headEnd len="med" w="med" type="none"/>
            <a:tailEnd len="med" w="med" type="triangle"/>
          </a:ln>
        </p:spPr>
      </p:cxnSp>
      <p:cxnSp>
        <p:nvCxnSpPr>
          <p:cNvPr id="173" name="Google Shape;173;p20"/>
          <p:cNvCxnSpPr>
            <a:stCxn id="166" idx="4"/>
            <a:endCxn id="155" idx="0"/>
          </p:cNvCxnSpPr>
          <p:nvPr/>
        </p:nvCxnSpPr>
        <p:spPr>
          <a:xfrm>
            <a:off x="2883561" y="4237514"/>
            <a:ext cx="0" cy="264900"/>
          </a:xfrm>
          <a:prstGeom prst="straightConnector1">
            <a:avLst/>
          </a:prstGeom>
          <a:noFill/>
          <a:ln cap="flat" cmpd="sng" w="28575">
            <a:solidFill>
              <a:srgbClr val="CCCCCC"/>
            </a:solidFill>
            <a:prstDash val="solid"/>
            <a:round/>
            <a:headEnd len="med" w="med" type="none"/>
            <a:tailEnd len="med" w="med" type="triangle"/>
          </a:ln>
        </p:spPr>
      </p:cxnSp>
      <p:cxnSp>
        <p:nvCxnSpPr>
          <p:cNvPr id="174" name="Google Shape;174;p20"/>
          <p:cNvCxnSpPr>
            <a:stCxn id="166" idx="5"/>
            <a:endCxn id="167" idx="0"/>
          </p:cNvCxnSpPr>
          <p:nvPr/>
        </p:nvCxnSpPr>
        <p:spPr>
          <a:xfrm>
            <a:off x="2987082" y="4154610"/>
            <a:ext cx="336600" cy="347700"/>
          </a:xfrm>
          <a:prstGeom prst="straightConnector1">
            <a:avLst/>
          </a:prstGeom>
          <a:noFill/>
          <a:ln cap="flat" cmpd="sng" w="28575">
            <a:solidFill>
              <a:srgbClr val="CCCCCC"/>
            </a:solidFill>
            <a:prstDash val="solid"/>
            <a:round/>
            <a:headEnd len="med" w="med" type="none"/>
            <a:tailEnd len="med" w="med" type="triangle"/>
          </a:ln>
        </p:spPr>
      </p:cxnSp>
      <p:cxnSp>
        <p:nvCxnSpPr>
          <p:cNvPr id="175" name="Google Shape;175;p20"/>
          <p:cNvCxnSpPr>
            <a:stCxn id="161" idx="5"/>
            <a:endCxn id="165" idx="1"/>
          </p:cNvCxnSpPr>
          <p:nvPr/>
        </p:nvCxnSpPr>
        <p:spPr>
          <a:xfrm>
            <a:off x="3896604" y="3316083"/>
            <a:ext cx="148200" cy="636300"/>
          </a:xfrm>
          <a:prstGeom prst="straightConnector1">
            <a:avLst/>
          </a:prstGeom>
          <a:noFill/>
          <a:ln cap="flat" cmpd="sng" w="28575">
            <a:solidFill>
              <a:srgbClr val="CCCCCC"/>
            </a:solidFill>
            <a:prstDash val="solid"/>
            <a:round/>
            <a:headEnd len="med" w="med" type="none"/>
            <a:tailEnd len="med" w="med" type="triangle"/>
          </a:ln>
        </p:spPr>
      </p:cxnSp>
      <p:sp>
        <p:nvSpPr>
          <p:cNvPr id="176" name="Google Shape;176;p20"/>
          <p:cNvSpPr/>
          <p:nvPr/>
        </p:nvSpPr>
        <p:spPr>
          <a:xfrm>
            <a:off x="746150" y="1781200"/>
            <a:ext cx="372300" cy="7176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0" y="3879963"/>
            <a:ext cx="292800" cy="5661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20"/>
          <p:cNvCxnSpPr>
            <a:stCxn id="154" idx="3"/>
            <a:endCxn id="177" idx="0"/>
          </p:cNvCxnSpPr>
          <p:nvPr/>
        </p:nvCxnSpPr>
        <p:spPr>
          <a:xfrm flipH="1">
            <a:off x="146320" y="3240157"/>
            <a:ext cx="209100" cy="639900"/>
          </a:xfrm>
          <a:prstGeom prst="straightConnector1">
            <a:avLst/>
          </a:prstGeom>
          <a:noFill/>
          <a:ln cap="flat" cmpd="sng" w="28575">
            <a:solidFill>
              <a:srgbClr val="CCCCCC"/>
            </a:solidFill>
            <a:prstDash val="solid"/>
            <a:round/>
            <a:headEnd len="med" w="med" type="none"/>
            <a:tailEnd len="med" w="med" type="triangle"/>
          </a:ln>
        </p:spPr>
      </p:cxnSp>
      <p:cxnSp>
        <p:nvCxnSpPr>
          <p:cNvPr id="179" name="Google Shape;179;p20"/>
          <p:cNvCxnSpPr>
            <a:stCxn id="154" idx="5"/>
            <a:endCxn id="180" idx="0"/>
          </p:cNvCxnSpPr>
          <p:nvPr/>
        </p:nvCxnSpPr>
        <p:spPr>
          <a:xfrm>
            <a:off x="562461" y="3240157"/>
            <a:ext cx="81300" cy="639900"/>
          </a:xfrm>
          <a:prstGeom prst="straightConnector1">
            <a:avLst/>
          </a:prstGeom>
          <a:noFill/>
          <a:ln cap="flat" cmpd="sng" w="28575">
            <a:solidFill>
              <a:srgbClr val="CCCCCC"/>
            </a:solidFill>
            <a:prstDash val="solid"/>
            <a:round/>
            <a:headEnd len="med" w="med" type="none"/>
            <a:tailEnd len="med" w="med" type="triangle"/>
          </a:ln>
        </p:spPr>
      </p:cxnSp>
      <p:sp>
        <p:nvSpPr>
          <p:cNvPr id="180" name="Google Shape;180;p20"/>
          <p:cNvSpPr/>
          <p:nvPr/>
        </p:nvSpPr>
        <p:spPr>
          <a:xfrm>
            <a:off x="497323" y="3879963"/>
            <a:ext cx="292800" cy="5661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6453889" y="1017725"/>
            <a:ext cx="3198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7660060" y="1820049"/>
            <a:ext cx="3198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5287880" y="1820049"/>
            <a:ext cx="3198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5287880" y="2730321"/>
            <a:ext cx="319800" cy="572700"/>
          </a:xfrm>
          <a:prstGeom prst="ellipse">
            <a:avLst/>
          </a:prstGeom>
          <a:solidFill>
            <a:srgbClr val="CCCCCC"/>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5844672" y="2730321"/>
            <a:ext cx="319800" cy="57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4771083" y="2730321"/>
            <a:ext cx="319800" cy="5727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7419061" y="4495624"/>
            <a:ext cx="319800" cy="57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0"/>
          <p:cNvCxnSpPr>
            <a:stCxn id="181" idx="3"/>
            <a:endCxn id="183" idx="7"/>
          </p:cNvCxnSpPr>
          <p:nvPr/>
        </p:nvCxnSpPr>
        <p:spPr>
          <a:xfrm flipH="1">
            <a:off x="5560823" y="1506555"/>
            <a:ext cx="939900" cy="397500"/>
          </a:xfrm>
          <a:prstGeom prst="straightConnector1">
            <a:avLst/>
          </a:prstGeom>
          <a:noFill/>
          <a:ln cap="flat" cmpd="sng" w="28575">
            <a:solidFill>
              <a:srgbClr val="CCCCCC"/>
            </a:solidFill>
            <a:prstDash val="solid"/>
            <a:round/>
            <a:headEnd len="med" w="med" type="none"/>
            <a:tailEnd len="med" w="med" type="triangle"/>
          </a:ln>
        </p:spPr>
      </p:cxnSp>
      <p:cxnSp>
        <p:nvCxnSpPr>
          <p:cNvPr id="189" name="Google Shape;189;p20"/>
          <p:cNvCxnSpPr>
            <a:stCxn id="181" idx="5"/>
            <a:endCxn id="182" idx="1"/>
          </p:cNvCxnSpPr>
          <p:nvPr/>
        </p:nvCxnSpPr>
        <p:spPr>
          <a:xfrm>
            <a:off x="6726856" y="1506555"/>
            <a:ext cx="980100" cy="397500"/>
          </a:xfrm>
          <a:prstGeom prst="straightConnector1">
            <a:avLst/>
          </a:prstGeom>
          <a:noFill/>
          <a:ln cap="flat" cmpd="sng" w="28575">
            <a:solidFill>
              <a:srgbClr val="CCCCCC"/>
            </a:solidFill>
            <a:prstDash val="solid"/>
            <a:round/>
            <a:headEnd len="med" w="med" type="none"/>
            <a:tailEnd len="med" w="med" type="triangle"/>
          </a:ln>
        </p:spPr>
      </p:cxnSp>
      <p:cxnSp>
        <p:nvCxnSpPr>
          <p:cNvPr id="190" name="Google Shape;190;p20"/>
          <p:cNvCxnSpPr>
            <a:stCxn id="183" idx="4"/>
            <a:endCxn id="184" idx="0"/>
          </p:cNvCxnSpPr>
          <p:nvPr/>
        </p:nvCxnSpPr>
        <p:spPr>
          <a:xfrm>
            <a:off x="5447780" y="2392749"/>
            <a:ext cx="0" cy="337500"/>
          </a:xfrm>
          <a:prstGeom prst="straightConnector1">
            <a:avLst/>
          </a:prstGeom>
          <a:noFill/>
          <a:ln cap="flat" cmpd="sng" w="28575">
            <a:solidFill>
              <a:srgbClr val="CCCCCC"/>
            </a:solidFill>
            <a:prstDash val="solid"/>
            <a:round/>
            <a:headEnd len="med" w="med" type="none"/>
            <a:tailEnd len="med" w="med" type="triangle"/>
          </a:ln>
        </p:spPr>
      </p:cxnSp>
      <p:cxnSp>
        <p:nvCxnSpPr>
          <p:cNvPr id="191" name="Google Shape;191;p20"/>
          <p:cNvCxnSpPr>
            <a:stCxn id="183" idx="5"/>
            <a:endCxn id="185" idx="0"/>
          </p:cNvCxnSpPr>
          <p:nvPr/>
        </p:nvCxnSpPr>
        <p:spPr>
          <a:xfrm>
            <a:off x="5560847" y="2308879"/>
            <a:ext cx="443700" cy="421500"/>
          </a:xfrm>
          <a:prstGeom prst="straightConnector1">
            <a:avLst/>
          </a:prstGeom>
          <a:noFill/>
          <a:ln cap="flat" cmpd="sng" w="28575">
            <a:solidFill>
              <a:srgbClr val="CCCCCC"/>
            </a:solidFill>
            <a:prstDash val="solid"/>
            <a:round/>
            <a:headEnd len="med" w="med" type="none"/>
            <a:tailEnd len="med" w="med" type="triangle"/>
          </a:ln>
        </p:spPr>
      </p:cxnSp>
      <p:cxnSp>
        <p:nvCxnSpPr>
          <p:cNvPr id="192" name="Google Shape;192;p20"/>
          <p:cNvCxnSpPr>
            <a:stCxn id="183" idx="3"/>
            <a:endCxn id="186" idx="0"/>
          </p:cNvCxnSpPr>
          <p:nvPr/>
        </p:nvCxnSpPr>
        <p:spPr>
          <a:xfrm flipH="1">
            <a:off x="4930914" y="2308879"/>
            <a:ext cx="403800" cy="421500"/>
          </a:xfrm>
          <a:prstGeom prst="straightConnector1">
            <a:avLst/>
          </a:prstGeom>
          <a:noFill/>
          <a:ln cap="flat" cmpd="sng" w="28575">
            <a:solidFill>
              <a:srgbClr val="CCCCCC"/>
            </a:solidFill>
            <a:prstDash val="solid"/>
            <a:round/>
            <a:headEnd len="med" w="med" type="none"/>
            <a:tailEnd len="med" w="med" type="triangle"/>
          </a:ln>
        </p:spPr>
      </p:cxnSp>
      <p:sp>
        <p:nvSpPr>
          <p:cNvPr id="193" name="Google Shape;193;p20"/>
          <p:cNvSpPr/>
          <p:nvPr/>
        </p:nvSpPr>
        <p:spPr>
          <a:xfrm>
            <a:off x="8412369" y="2807113"/>
            <a:ext cx="3198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0"/>
          <p:cNvCxnSpPr>
            <a:stCxn id="182" idx="5"/>
            <a:endCxn id="193" idx="1"/>
          </p:cNvCxnSpPr>
          <p:nvPr/>
        </p:nvCxnSpPr>
        <p:spPr>
          <a:xfrm>
            <a:off x="7933026" y="2308879"/>
            <a:ext cx="526200" cy="582000"/>
          </a:xfrm>
          <a:prstGeom prst="straightConnector1">
            <a:avLst/>
          </a:prstGeom>
          <a:noFill/>
          <a:ln cap="flat" cmpd="sng" w="28575">
            <a:solidFill>
              <a:srgbClr val="CCCCCC"/>
            </a:solidFill>
            <a:prstDash val="solid"/>
            <a:round/>
            <a:headEnd len="med" w="med" type="none"/>
            <a:tailEnd len="med" w="med" type="triangle"/>
          </a:ln>
        </p:spPr>
      </p:cxnSp>
      <p:sp>
        <p:nvSpPr>
          <p:cNvPr id="195" name="Google Shape;195;p20"/>
          <p:cNvSpPr/>
          <p:nvPr/>
        </p:nvSpPr>
        <p:spPr>
          <a:xfrm>
            <a:off x="7007944" y="2807113"/>
            <a:ext cx="3198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0"/>
          <p:cNvCxnSpPr>
            <a:stCxn id="182" idx="3"/>
            <a:endCxn id="195" idx="0"/>
          </p:cNvCxnSpPr>
          <p:nvPr/>
        </p:nvCxnSpPr>
        <p:spPr>
          <a:xfrm flipH="1">
            <a:off x="7167793" y="2308879"/>
            <a:ext cx="539100" cy="498300"/>
          </a:xfrm>
          <a:prstGeom prst="straightConnector1">
            <a:avLst/>
          </a:prstGeom>
          <a:noFill/>
          <a:ln cap="flat" cmpd="sng" w="28575">
            <a:solidFill>
              <a:srgbClr val="CCCCCC"/>
            </a:solidFill>
            <a:prstDash val="solid"/>
            <a:round/>
            <a:headEnd len="med" w="med" type="none"/>
            <a:tailEnd len="med" w="med" type="triangle"/>
          </a:ln>
        </p:spPr>
      </p:cxnSp>
      <p:sp>
        <p:nvSpPr>
          <p:cNvPr id="197" name="Google Shape;197;p20"/>
          <p:cNvSpPr/>
          <p:nvPr/>
        </p:nvSpPr>
        <p:spPr>
          <a:xfrm>
            <a:off x="8800402" y="3705957"/>
            <a:ext cx="3198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419061" y="3655199"/>
            <a:ext cx="3198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7899683" y="4495624"/>
            <a:ext cx="3198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6977858" y="4495624"/>
            <a:ext cx="319800" cy="57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6591452" y="3655186"/>
            <a:ext cx="319800" cy="5727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0"/>
          <p:cNvCxnSpPr>
            <a:stCxn id="195" idx="3"/>
            <a:endCxn id="201" idx="7"/>
          </p:cNvCxnSpPr>
          <p:nvPr/>
        </p:nvCxnSpPr>
        <p:spPr>
          <a:xfrm flipH="1">
            <a:off x="6864278" y="3295943"/>
            <a:ext cx="190500" cy="443100"/>
          </a:xfrm>
          <a:prstGeom prst="straightConnector1">
            <a:avLst/>
          </a:prstGeom>
          <a:noFill/>
          <a:ln cap="flat" cmpd="sng" w="28575">
            <a:solidFill>
              <a:srgbClr val="CCCCCC"/>
            </a:solidFill>
            <a:prstDash val="solid"/>
            <a:round/>
            <a:headEnd len="med" w="med" type="none"/>
            <a:tailEnd len="med" w="med" type="triangle"/>
          </a:ln>
        </p:spPr>
      </p:cxnSp>
      <p:cxnSp>
        <p:nvCxnSpPr>
          <p:cNvPr id="203" name="Google Shape;203;p20"/>
          <p:cNvCxnSpPr>
            <a:stCxn id="195" idx="5"/>
            <a:endCxn id="198" idx="1"/>
          </p:cNvCxnSpPr>
          <p:nvPr/>
        </p:nvCxnSpPr>
        <p:spPr>
          <a:xfrm>
            <a:off x="7280910" y="3295943"/>
            <a:ext cx="185100" cy="443100"/>
          </a:xfrm>
          <a:prstGeom prst="straightConnector1">
            <a:avLst/>
          </a:prstGeom>
          <a:noFill/>
          <a:ln cap="flat" cmpd="sng" w="28575">
            <a:solidFill>
              <a:srgbClr val="CCCCCC"/>
            </a:solidFill>
            <a:prstDash val="solid"/>
            <a:round/>
            <a:headEnd len="med" w="med" type="none"/>
            <a:tailEnd len="med" w="med" type="triangle"/>
          </a:ln>
        </p:spPr>
      </p:cxnSp>
      <p:cxnSp>
        <p:nvCxnSpPr>
          <p:cNvPr id="204" name="Google Shape;204;p20"/>
          <p:cNvCxnSpPr>
            <a:stCxn id="198" idx="3"/>
            <a:endCxn id="200" idx="0"/>
          </p:cNvCxnSpPr>
          <p:nvPr/>
        </p:nvCxnSpPr>
        <p:spPr>
          <a:xfrm flipH="1">
            <a:off x="7137695" y="4144029"/>
            <a:ext cx="328200" cy="351600"/>
          </a:xfrm>
          <a:prstGeom prst="straightConnector1">
            <a:avLst/>
          </a:prstGeom>
          <a:noFill/>
          <a:ln cap="flat" cmpd="sng" w="28575">
            <a:solidFill>
              <a:srgbClr val="CCCCCC"/>
            </a:solidFill>
            <a:prstDash val="solid"/>
            <a:round/>
            <a:headEnd len="med" w="med" type="none"/>
            <a:tailEnd len="med" w="med" type="triangle"/>
          </a:ln>
        </p:spPr>
      </p:cxnSp>
      <p:cxnSp>
        <p:nvCxnSpPr>
          <p:cNvPr id="205" name="Google Shape;205;p20"/>
          <p:cNvCxnSpPr>
            <a:stCxn id="198" idx="4"/>
            <a:endCxn id="187" idx="0"/>
          </p:cNvCxnSpPr>
          <p:nvPr/>
        </p:nvCxnSpPr>
        <p:spPr>
          <a:xfrm>
            <a:off x="7578961" y="4227899"/>
            <a:ext cx="0" cy="267600"/>
          </a:xfrm>
          <a:prstGeom prst="straightConnector1">
            <a:avLst/>
          </a:prstGeom>
          <a:noFill/>
          <a:ln cap="flat" cmpd="sng" w="28575">
            <a:solidFill>
              <a:srgbClr val="CCCCCC"/>
            </a:solidFill>
            <a:prstDash val="solid"/>
            <a:round/>
            <a:headEnd len="med" w="med" type="none"/>
            <a:tailEnd len="med" w="med" type="triangle"/>
          </a:ln>
        </p:spPr>
      </p:cxnSp>
      <p:cxnSp>
        <p:nvCxnSpPr>
          <p:cNvPr id="206" name="Google Shape;206;p20"/>
          <p:cNvCxnSpPr>
            <a:stCxn id="198" idx="5"/>
            <a:endCxn id="199" idx="0"/>
          </p:cNvCxnSpPr>
          <p:nvPr/>
        </p:nvCxnSpPr>
        <p:spPr>
          <a:xfrm>
            <a:off x="7692028" y="4144029"/>
            <a:ext cx="367500" cy="351600"/>
          </a:xfrm>
          <a:prstGeom prst="straightConnector1">
            <a:avLst/>
          </a:prstGeom>
          <a:noFill/>
          <a:ln cap="flat" cmpd="sng" w="28575">
            <a:solidFill>
              <a:srgbClr val="CCCCCC"/>
            </a:solidFill>
            <a:prstDash val="solid"/>
            <a:round/>
            <a:headEnd len="med" w="med" type="none"/>
            <a:tailEnd len="med" w="med" type="triangle"/>
          </a:ln>
        </p:spPr>
      </p:cxnSp>
      <p:cxnSp>
        <p:nvCxnSpPr>
          <p:cNvPr id="207" name="Google Shape;207;p20"/>
          <p:cNvCxnSpPr>
            <a:stCxn id="193" idx="5"/>
            <a:endCxn id="197" idx="1"/>
          </p:cNvCxnSpPr>
          <p:nvPr/>
        </p:nvCxnSpPr>
        <p:spPr>
          <a:xfrm>
            <a:off x="8685335" y="3295943"/>
            <a:ext cx="162000" cy="493800"/>
          </a:xfrm>
          <a:prstGeom prst="straightConnector1">
            <a:avLst/>
          </a:prstGeom>
          <a:noFill/>
          <a:ln cap="flat" cmpd="sng" w="28575">
            <a:solidFill>
              <a:srgbClr val="CCCCCC"/>
            </a:solidFill>
            <a:prstDash val="solid"/>
            <a:round/>
            <a:headEnd len="med" w="med" type="none"/>
            <a:tailEnd len="med" w="med" type="triangle"/>
          </a:ln>
        </p:spPr>
      </p:cxnSp>
      <p:sp>
        <p:nvSpPr>
          <p:cNvPr id="208" name="Google Shape;208;p20"/>
          <p:cNvSpPr/>
          <p:nvPr/>
        </p:nvSpPr>
        <p:spPr>
          <a:xfrm>
            <a:off x="6410553" y="941232"/>
            <a:ext cx="406500" cy="7257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4429750" y="3866125"/>
            <a:ext cx="319800" cy="5727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0"/>
          <p:cNvCxnSpPr>
            <a:stCxn id="186" idx="3"/>
            <a:endCxn id="209" idx="0"/>
          </p:cNvCxnSpPr>
          <p:nvPr/>
        </p:nvCxnSpPr>
        <p:spPr>
          <a:xfrm flipH="1">
            <a:off x="4589616" y="3219151"/>
            <a:ext cx="228300" cy="647100"/>
          </a:xfrm>
          <a:prstGeom prst="straightConnector1">
            <a:avLst/>
          </a:prstGeom>
          <a:noFill/>
          <a:ln cap="flat" cmpd="sng" w="28575">
            <a:solidFill>
              <a:srgbClr val="CCCCCC"/>
            </a:solidFill>
            <a:prstDash val="solid"/>
            <a:round/>
            <a:headEnd len="med" w="med" type="none"/>
            <a:tailEnd len="med" w="med" type="triangle"/>
          </a:ln>
        </p:spPr>
      </p:cxnSp>
      <p:cxnSp>
        <p:nvCxnSpPr>
          <p:cNvPr id="211" name="Google Shape;211;p20"/>
          <p:cNvCxnSpPr>
            <a:stCxn id="186" idx="5"/>
            <a:endCxn id="212" idx="0"/>
          </p:cNvCxnSpPr>
          <p:nvPr/>
        </p:nvCxnSpPr>
        <p:spPr>
          <a:xfrm>
            <a:off x="5044049" y="3219151"/>
            <a:ext cx="88800" cy="647100"/>
          </a:xfrm>
          <a:prstGeom prst="straightConnector1">
            <a:avLst/>
          </a:prstGeom>
          <a:noFill/>
          <a:ln cap="flat" cmpd="sng" w="28575">
            <a:solidFill>
              <a:srgbClr val="CCCCCC"/>
            </a:solidFill>
            <a:prstDash val="solid"/>
            <a:round/>
            <a:headEnd len="med" w="med" type="none"/>
            <a:tailEnd len="med" w="med" type="triangle"/>
          </a:ln>
        </p:spPr>
      </p:cxnSp>
      <p:sp>
        <p:nvSpPr>
          <p:cNvPr id="212" name="Google Shape;212;p20"/>
          <p:cNvSpPr/>
          <p:nvPr/>
        </p:nvSpPr>
        <p:spPr>
          <a:xfrm>
            <a:off x="4972887" y="3866125"/>
            <a:ext cx="319800" cy="572700"/>
          </a:xfrm>
          <a:prstGeom prst="ellipse">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2301562" y="2734675"/>
            <a:ext cx="372300" cy="7176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3609187" y="2757125"/>
            <a:ext cx="372300" cy="717600"/>
          </a:xfrm>
          <a:prstGeom prst="flowChartConnector">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1123650" y="1380175"/>
            <a:ext cx="6683700" cy="276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Lots of problems arise from a misunderstanding of where we should be in the layers of abstraction.</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