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6"/>
  </p:notesMasterIdLst>
  <p:handoutMasterIdLst>
    <p:handoutMasterId r:id="rId17"/>
  </p:handoutMasterIdLst>
  <p:sldIdLst>
    <p:sldId id="257" r:id="rId3"/>
    <p:sldId id="266" r:id="rId4"/>
    <p:sldId id="260" r:id="rId5"/>
    <p:sldId id="267" r:id="rId6"/>
    <p:sldId id="268" r:id="rId7"/>
    <p:sldId id="269" r:id="rId8"/>
    <p:sldId id="281" r:id="rId9"/>
    <p:sldId id="282" r:id="rId10"/>
    <p:sldId id="270" r:id="rId11"/>
    <p:sldId id="283" r:id="rId12"/>
    <p:sldId id="284" r:id="rId13"/>
    <p:sldId id="285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0" autoAdjust="0"/>
    <p:restoredTop sz="94679"/>
  </p:normalViewPr>
  <p:slideViewPr>
    <p:cSldViewPr snapToGrid="0" snapToObjects="1" showGuides="1">
      <p:cViewPr varScale="1">
        <p:scale>
          <a:sx n="92" d="100"/>
          <a:sy n="92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25.01.24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25.01.24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467342-6F17-B273-AB31-7550A6A2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332656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60C85B2-D425-5CFB-4251-19ED243B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8966" y="63575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B9212-D1C1-ADB0-2A92-B1D1B2B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8836" y="63552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E50-EC1F-01A0-B1F3-70989E79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1980" y="63575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5273191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2000" y="1125538"/>
            <a:ext cx="5400748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869B38-494B-4C89-A74E-D20229C1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2902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64C877-38F5-B23B-AB59-8521CEDE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5A9A-4549-7291-C45E-B517A0EB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A872-6F0E-93AD-97E6-4944DF48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70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888646" y="1126927"/>
            <a:ext cx="5083656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0174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140173" y="1127050"/>
            <a:ext cx="5201331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BFCFE1-A281-A2FB-6E30-43BF24D3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84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C06CE9B-759F-824A-C20A-5E10A93E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ACC-8192-9FCA-5352-7C6863BD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E8F90-C45D-8937-D1DB-0139A00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321" y="1117234"/>
            <a:ext cx="6080753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663" y="1120007"/>
            <a:ext cx="4538645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0A2F76-5FE6-A2C9-8158-0253A4B2F1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602259"/>
            <a:ext cx="1087851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667" dirty="0">
                <a:solidFill>
                  <a:schemeClr val="accent1"/>
                </a:solidFill>
              </a:defRPr>
            </a:lvl1pPr>
          </a:lstStyle>
          <a:p>
            <a:pPr lvl="0"/>
            <a:br>
              <a:rPr lang="de-DE" dirty="0"/>
            </a:br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5945F4-3FF9-3EFE-16B6-5F5982EA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957" y="63679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5FAE91-7171-D00B-D5B3-F231E3F8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827" y="63656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719207-9E67-A5A0-0AFB-800C56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1971" y="63679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7428" y="1125538"/>
            <a:ext cx="6135295" cy="4751387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1125538"/>
            <a:ext cx="4538645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4FDCCD-A5AF-88A5-9D20-108CCA7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F5C56-FD7E-D515-80C0-7891D6A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BA88-315C-2F5A-C8CA-1B8CAE5A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B1380-8210-48A8-BB43-B42AD035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26928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4537A4E-7ECF-DAE3-1691-53F7327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014802-BFAB-F5A2-B75F-9FB942E2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B30F97-4BE0-5CC1-D8E4-6176CBD1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B5A1-CC77-7628-2F4B-D2EF0A0D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1D3F9E-CCAE-4466-A283-C2A9F0F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FD8B5-A5D3-47AF-94BC-02440AFB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2951B-5DE8-4179-9CDF-0C50721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4068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C0F-71BF-B840-812C-9588125E0BFE}" type="datetime6">
              <a:rPr lang="de-DE" smtClean="0"/>
              <a:t>Januar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8" r:id="rId2"/>
    <p:sldLayoutId id="2147483721" r:id="rId3"/>
    <p:sldLayoutId id="2147483712" r:id="rId4"/>
    <p:sldLayoutId id="2147483713" r:id="rId5"/>
    <p:sldLayoutId id="2147483714" r:id="rId6"/>
    <p:sldLayoutId id="2147483735" r:id="rId7"/>
    <p:sldLayoutId id="214748372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atrix1.uibk.ac.at/_matrix/media/v3/download/uibk.ac.at/aqxCfwlHqpWDsDEPbTCymPFF">
            <a:extLst>
              <a:ext uri="{FF2B5EF4-FFF2-40B4-BE49-F238E27FC236}">
                <a16:creationId xmlns:a16="http://schemas.microsoft.com/office/drawing/2014/main" id="{9D4144A1-ADD7-4DCA-9B7A-851CB5D6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633C3C4B-0FDB-4211-EC08-6A96E55E5CEF}"/>
              </a:ext>
            </a:extLst>
          </p:cNvPr>
          <p:cNvSpPr txBox="1">
            <a:spLocks/>
          </p:cNvSpPr>
          <p:nvPr/>
        </p:nvSpPr>
        <p:spPr>
          <a:xfrm>
            <a:off x="766763" y="6082475"/>
            <a:ext cx="10560049" cy="58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Saqib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AT" sz="1500" dirty="0" err="1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Razzaq</a:t>
            </a:r>
            <a:r>
              <a:rPr lang="de-AT" sz="1500" dirty="0">
                <a:solidFill>
                  <a:srgbClr val="4C4D4C"/>
                </a:solidFill>
                <a:effectLst/>
                <a:latin typeface="Calibri" panose="020F0502020204030204" pitchFamily="34" charset="0"/>
              </a:rPr>
              <a:t>, Joey Hieronimy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4CB9AFB-F46D-0B55-222D-DE7401EA2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</p:spPr>
        <p:txBody>
          <a:bodyPr/>
          <a:lstStyle/>
          <a:p>
            <a:r>
              <a:rPr lang="de-AT" dirty="0"/>
              <a:t>Prompt Engineering – Final </a:t>
            </a:r>
            <a:r>
              <a:rPr lang="de-AT" dirty="0" err="1"/>
              <a:t>Presentation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2445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D6D701-391F-E6DB-57E2-2F0095070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Assignment misundersttod at first</a:t>
            </a:r>
          </a:p>
          <a:p>
            <a:r>
              <a:rPr lang="en-AT" dirty="0"/>
              <a:t>RDF generation directly</a:t>
            </a:r>
          </a:p>
          <a:p>
            <a:r>
              <a:rPr lang="en-AT" dirty="0"/>
              <a:t>Still good result</a:t>
            </a:r>
          </a:p>
        </p:txBody>
      </p:sp>
      <p:pic>
        <p:nvPicPr>
          <p:cNvPr id="9" name="Content Placeholder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E4F22D9-4099-2B03-829E-5786F92D229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594475" y="1240631"/>
            <a:ext cx="4775200" cy="4521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EBC88CA-ED28-3272-B88A-C49CC943F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RDF Generation – Zero-Shot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0362-69A5-BCCD-1311-6F62CEE2A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A4E4-1295-91BE-BE6D-1466C016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56E0-6507-DBE2-8560-1147F85B07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8639408-1CCA-273E-84B1-4C3F353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2811325"/>
            <a:ext cx="4851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57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1E334-69EA-ACF6-FB0D-8F01DE14D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765A0-4DA6-5326-EA71-B803ADBB8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T" dirty="0"/>
              <a:t>Provided an example output additionally to instruction</a:t>
            </a:r>
          </a:p>
          <a:p>
            <a:r>
              <a:rPr lang="en-AT" dirty="0"/>
              <a:t>Clearly separated instruction from Task</a:t>
            </a:r>
          </a:p>
          <a:p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295A0F-08C3-7CCC-C15D-1F372F710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RDF Generation – One-Shot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2972-CAB6-6D70-0FF0-238C70767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D3CB8-8594-E0C1-0AA0-7C88DFBA9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63949-A768-E987-02C2-045DF4BE37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  <p:pic>
        <p:nvPicPr>
          <p:cNvPr id="12" name="Content Placeholder 11" descr="A close-up of a document&#10;&#10;Description automatically generated">
            <a:extLst>
              <a:ext uri="{FF2B5EF4-FFF2-40B4-BE49-F238E27FC236}">
                <a16:creationId xmlns:a16="http://schemas.microsoft.com/office/drawing/2014/main" id="{72C5CB1D-FF45-CCB1-8412-8E445615806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6362942" y="3894282"/>
            <a:ext cx="4864100" cy="2146300"/>
          </a:xfr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151340C-F216-4DD2-DBAC-EF4E69957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604"/>
          <a:stretch/>
        </p:blipFill>
        <p:spPr>
          <a:xfrm>
            <a:off x="964958" y="2196522"/>
            <a:ext cx="4876800" cy="384406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5C43B927-C366-C560-E29E-F8E101652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46"/>
          <a:stretch/>
        </p:blipFill>
        <p:spPr>
          <a:xfrm>
            <a:off x="6350242" y="1411505"/>
            <a:ext cx="4876800" cy="24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8AAAC9D8-F8C1-2FFA-EE93-6533A1329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000"/>
          <a:stretch/>
        </p:blipFill>
        <p:spPr>
          <a:xfrm>
            <a:off x="767408" y="1055686"/>
            <a:ext cx="5328592" cy="407608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E8922E-C1F9-9003-2A16-901BB8F58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RDF Generation – One-Shot</a:t>
            </a:r>
          </a:p>
        </p:txBody>
      </p:sp>
      <p:pic>
        <p:nvPicPr>
          <p:cNvPr id="6" name="Content Placeholder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C470A7F9-991E-F088-FC86-BD90DDC48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304777" y="1055687"/>
            <a:ext cx="5328592" cy="407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711D89E-E6C8-955A-36C2-735A5787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74475" cy="690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6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1AE2A0B4-EB09-43B5-A18B-ECA8192D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de-AT" sz="2400" dirty="0"/>
              <a:t>Task </a:t>
            </a:r>
            <a:r>
              <a:rPr lang="de-AT" sz="2400" dirty="0" err="1"/>
              <a:t>description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/>
              <a:t>Dataset</a:t>
            </a:r>
          </a:p>
          <a:p>
            <a:pPr lvl="1">
              <a:lnSpc>
                <a:spcPct val="200000"/>
              </a:lnSpc>
            </a:pPr>
            <a:r>
              <a:rPr lang="de-AT" sz="2400" dirty="0" err="1"/>
              <a:t>Prompting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Comparisons</a:t>
            </a:r>
            <a:endParaRPr lang="de-AT" sz="2400" dirty="0"/>
          </a:p>
          <a:p>
            <a:pPr lvl="1">
              <a:lnSpc>
                <a:spcPct val="200000"/>
              </a:lnSpc>
            </a:pPr>
            <a:r>
              <a:rPr lang="de-AT" sz="2400" dirty="0" err="1"/>
              <a:t>Conclusion</a:t>
            </a:r>
            <a:endParaRPr lang="de-AT" sz="2400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E08AC669-A846-4932-8A9C-BCB64DB10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Outline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pPr lvl="1"/>
            <a:r>
              <a:rPr lang="en-AT" dirty="0"/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32878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Generating RML Mappings</a:t>
            </a:r>
          </a:p>
          <a:p>
            <a:endParaRPr lang="en-AT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4224D-FFF1-3596-87E1-D1C423C3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0333"/>
            <a:ext cx="2349500" cy="294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F8D28-C76D-AD57-3B2C-4C59C5FE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04" y="389444"/>
            <a:ext cx="3315878" cy="6079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D9703-5F11-DFA6-A6D7-3A20653E6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068" y="2527300"/>
            <a:ext cx="3543300" cy="1803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DAB056-6B98-0216-C0A1-2C2093675849}"/>
              </a:ext>
            </a:extLst>
          </p:cNvPr>
          <p:cNvSpPr/>
          <p:nvPr/>
        </p:nvSpPr>
        <p:spPr>
          <a:xfrm>
            <a:off x="3839995" y="270236"/>
            <a:ext cx="3523696" cy="6317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488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Prompt Engineering</a:t>
            </a:r>
          </a:p>
          <a:p>
            <a:pPr lvl="1"/>
            <a:r>
              <a:rPr lang="en-AT" dirty="0"/>
              <a:t>Prompt a LLM to get desired output</a:t>
            </a:r>
          </a:p>
          <a:p>
            <a:pPr lvl="1"/>
            <a:r>
              <a:rPr lang="en-AT" dirty="0"/>
              <a:t>Refine prompt</a:t>
            </a:r>
          </a:p>
          <a:p>
            <a:pPr lvl="1"/>
            <a:r>
              <a:rPr lang="en-AT" dirty="0"/>
              <a:t>Correct false outputs</a:t>
            </a:r>
          </a:p>
          <a:p>
            <a:pPr lvl="1"/>
            <a:r>
              <a:rPr lang="en-AT" dirty="0"/>
              <a:t>Improve output format</a:t>
            </a:r>
          </a:p>
          <a:p>
            <a:pPr lvl="1"/>
            <a:endParaRPr lang="en-AT" dirty="0"/>
          </a:p>
          <a:p>
            <a:r>
              <a:rPr lang="en-AT" dirty="0"/>
              <a:t>Different techniques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Zero-Shot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One-Shot</a:t>
            </a:r>
          </a:p>
          <a:p>
            <a:pPr lvl="1"/>
            <a:r>
              <a:rPr lang="en-AT" b="1" u="sng" dirty="0">
                <a:solidFill>
                  <a:srgbClr val="FF0000"/>
                </a:solidFill>
              </a:rPr>
              <a:t>Few-Shot</a:t>
            </a:r>
          </a:p>
          <a:p>
            <a:pPr lvl="1"/>
            <a:r>
              <a:rPr lang="en-AT" dirty="0"/>
              <a:t>Chain-Of-Thought</a:t>
            </a:r>
          </a:p>
          <a:p>
            <a:pPr lvl="1"/>
            <a:r>
              <a:rPr lang="en-AT" dirty="0"/>
              <a:t>Self-Consistency</a:t>
            </a:r>
          </a:p>
          <a:p>
            <a:pPr lvl="1"/>
            <a:r>
              <a:rPr lang="en-AT" dirty="0"/>
              <a:t>General-Knowledge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Task description</a:t>
            </a:r>
          </a:p>
        </p:txBody>
      </p:sp>
    </p:spTree>
    <p:extLst>
      <p:ext uri="{BB962C8B-B14F-4D97-AF65-F5344CB8AC3E}">
        <p14:creationId xmlns:p14="http://schemas.microsoft.com/office/powerpoint/2010/main" val="206476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C75D9-8B26-B9E1-65F0-784682CE2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7777706" cy="4751387"/>
          </a:xfrm>
        </p:spPr>
        <p:txBody>
          <a:bodyPr/>
          <a:lstStyle/>
          <a:p>
            <a:r>
              <a:rPr lang="en-AT" dirty="0"/>
              <a:t>IMDb Top 1000 dataset</a:t>
            </a:r>
          </a:p>
          <a:p>
            <a:r>
              <a:rPr lang="en-AT" b="1" u="sng" dirty="0"/>
              <a:t>I</a:t>
            </a:r>
            <a:r>
              <a:rPr lang="en-AT" dirty="0"/>
              <a:t>nternet </a:t>
            </a:r>
            <a:r>
              <a:rPr lang="en-AT" b="1" u="sng" dirty="0"/>
              <a:t>M</a:t>
            </a:r>
            <a:r>
              <a:rPr lang="en-AT" dirty="0"/>
              <a:t>ovie </a:t>
            </a:r>
            <a:r>
              <a:rPr lang="en-AT" b="1" u="sng" dirty="0"/>
              <a:t>D</a:t>
            </a:r>
            <a:r>
              <a:rPr lang="en-AT" dirty="0"/>
              <a:t>ata</a:t>
            </a:r>
            <a:r>
              <a:rPr lang="en-AT" b="1" u="sng" dirty="0"/>
              <a:t>b</a:t>
            </a:r>
            <a:r>
              <a:rPr lang="en-AT" dirty="0"/>
              <a:t>ase</a:t>
            </a:r>
          </a:p>
          <a:p>
            <a:r>
              <a:rPr lang="en-AT" dirty="0"/>
              <a:t>Provide open dataset of Top 1000 rated films</a:t>
            </a:r>
          </a:p>
          <a:p>
            <a:r>
              <a:rPr lang="en-AT" dirty="0"/>
              <a:t>16 data columns, 1000 instances</a:t>
            </a:r>
          </a:p>
          <a:p>
            <a:endParaRPr lang="en-AT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Poster_Link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Series_Title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Released_Year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Certificate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Runtime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Genre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IMDB_Rating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Overview ,</a:t>
            </a:r>
            <a:r>
              <a:rPr kumimoji="0" lang="en-GB" sz="1733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Meta_score</a:t>
            </a:r>
            <a:r>
              <a:rPr kumimoji="0" lang="en-GB" sz="1733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F44747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Director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Star1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Star2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Star3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Star4 ,</a:t>
            </a:r>
            <a:r>
              <a:rPr kumimoji="0" lang="en-GB" sz="1733" b="0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No_of_Votes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,</a:t>
            </a:r>
            <a:r>
              <a:rPr kumimoji="0" lang="en-GB" sz="1733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4C4D4C"/>
                </a:highlight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Gross</a:t>
            </a:r>
            <a:endParaRPr kumimoji="0" lang="en-GB" sz="1733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highlight>
                <a:srgbClr val="4C4D4C"/>
              </a:highlight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endParaRPr lang="en-AT" dirty="0"/>
          </a:p>
        </p:txBody>
      </p:sp>
      <p:pic>
        <p:nvPicPr>
          <p:cNvPr id="11" name="Content Placeholder 10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EB59D63B-FCC7-79CF-6603-BC1DACD3E9C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8544469" y="1879131"/>
            <a:ext cx="3244200" cy="3244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FBFD3C-F63C-B1BA-015B-1B8D68DF7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B282-F646-515F-78B9-952BB8B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C4ED-F819-B85B-15B3-C2D2D7886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0C2A-30E7-F19D-F346-F96880DEF9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Januar 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0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DA60AA-CB5B-9647-E37B-AF81306D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Poster_Link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Series_Title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Released_Year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Certificate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Runtime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Genre ,</a:t>
            </a:r>
            <a:r>
              <a:rPr lang="en-GB" b="0" dirty="0" err="1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IMDB_Rating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Overview ,</a:t>
            </a:r>
            <a:r>
              <a:rPr lang="en-GB" b="1" dirty="0" err="1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Meta_score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Director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Star1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Star2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Star3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Star4 ,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No_of_Votes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Gross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"https://</a:t>
            </a:r>
            <a:r>
              <a:rPr lang="en-GB" b="0" dirty="0" err="1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m.media-amazon.com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/images/M/MV5BMDFkYTc0MGEtZmNhMC00ZDIzLWFmNTEtODM1ZmRlYWMwMWFmXkEyXkFqcGdeQXVyMTMxODk2OTU@._V1_UX67_CR0,0,67,98_AL_.jpg"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The Shawshank Redemption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1994 ,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A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142 min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Drama ,</a:t>
            </a:r>
            <a:r>
              <a:rPr lang="en-GB" b="0" dirty="0">
                <a:solidFill>
                  <a:srgbClr val="B5CEA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9.3 ,</a:t>
            </a:r>
            <a:r>
              <a:rPr lang="en-GB" b="0" dirty="0">
                <a:solidFill>
                  <a:srgbClr val="4EC9B0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"Two imprisoned men bond over a number of years, finding solace and eventual redemption through acts of common decency." ,</a:t>
            </a:r>
            <a:r>
              <a:rPr lang="en-GB" b="1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80 ,</a:t>
            </a:r>
            <a:r>
              <a:rPr lang="en-GB" b="0" dirty="0">
                <a:solidFill>
                  <a:srgbClr val="F44747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Frank Darabont ,</a:t>
            </a:r>
            <a:r>
              <a:rPr lang="en-GB" b="0" dirty="0">
                <a:solidFill>
                  <a:srgbClr val="CCCCCC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Tim Robbins ,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Morgan Freeman ,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Bob </a:t>
            </a:r>
            <a:r>
              <a:rPr lang="en-GB" b="0" dirty="0" err="1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Gunton</a:t>
            </a:r>
            <a:r>
              <a:rPr lang="en-GB" b="0" dirty="0">
                <a:solidFill>
                  <a:srgbClr val="DCDCAA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,</a:t>
            </a:r>
            <a:r>
              <a:rPr lang="en-GB" b="0" dirty="0">
                <a:solidFill>
                  <a:srgbClr val="6A9955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William Sadler ,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 2343110 ,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4C4D4C"/>
                </a:highlight>
                <a:latin typeface="Menlo" panose="020B0609030804020204" pitchFamily="49" charset="0"/>
              </a:rPr>
              <a:t>"28,341,469"</a:t>
            </a:r>
            <a:endParaRPr lang="en-GB" b="0" dirty="0">
              <a:solidFill>
                <a:srgbClr val="CCCCCC"/>
              </a:solidFill>
              <a:effectLst/>
              <a:highlight>
                <a:srgbClr val="4C4D4C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A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9B9E87-8983-917B-12D1-A70C7746B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34003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5A80-EA62-E05A-81A9-CF9E4119D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ChatGPT 3.5</a:t>
            </a:r>
          </a:p>
          <a:p>
            <a:r>
              <a:rPr lang="en-GB" dirty="0"/>
              <a:t>Chat Generative Pre-trained Transformer based on a LLM</a:t>
            </a:r>
          </a:p>
          <a:p>
            <a:r>
              <a:rPr lang="en-GB" dirty="0"/>
              <a:t>Developed by </a:t>
            </a:r>
            <a:r>
              <a:rPr lang="en-GB" dirty="0" err="1"/>
              <a:t>OpenAI</a:t>
            </a:r>
            <a:endParaRPr lang="en-GB" dirty="0"/>
          </a:p>
          <a:p>
            <a:r>
              <a:rPr lang="en-AT" dirty="0"/>
              <a:t>Free and widely available to everyone</a:t>
            </a:r>
          </a:p>
          <a:p>
            <a:r>
              <a:rPr lang="en-AT" dirty="0"/>
              <a:t>Prompting techniques from the Prompt Engineering Guide</a:t>
            </a:r>
            <a:r>
              <a:rPr lang="en-AT" baseline="30000" dirty="0"/>
              <a:t>1</a:t>
            </a:r>
          </a:p>
          <a:p>
            <a:r>
              <a:rPr lang="en-AT" dirty="0"/>
              <a:t>RDF Generation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r>
              <a:rPr lang="en-AT" dirty="0"/>
              <a:t>RML Generation</a:t>
            </a:r>
          </a:p>
          <a:p>
            <a:pPr lvl="1"/>
            <a:r>
              <a:rPr lang="en-AT" dirty="0"/>
              <a:t>Zero-Shot</a:t>
            </a:r>
          </a:p>
          <a:p>
            <a:pPr lvl="1"/>
            <a:r>
              <a:rPr lang="en-AT" dirty="0"/>
              <a:t>One-Shot</a:t>
            </a:r>
          </a:p>
          <a:p>
            <a:pPr lvl="1"/>
            <a:r>
              <a:rPr lang="en-AT" dirty="0"/>
              <a:t>Few-Shot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8ACF4FB-8C8C-04FE-48DD-A703BCD30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Prompting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0D70F-23BB-C086-6182-54FE1705205D}"/>
              </a:ext>
            </a:extLst>
          </p:cNvPr>
          <p:cNvSpPr txBox="1"/>
          <p:nvPr/>
        </p:nvSpPr>
        <p:spPr>
          <a:xfrm>
            <a:off x="1872819" y="6196574"/>
            <a:ext cx="976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 dirty="0"/>
              <a:t>1 </a:t>
            </a:r>
            <a:r>
              <a:rPr lang="en-GB" sz="1400" dirty="0">
                <a:solidFill>
                  <a:schemeClr val="accent5"/>
                </a:solidFill>
              </a:rPr>
              <a:t>https://</a:t>
            </a:r>
            <a:r>
              <a:rPr lang="en-GB" sz="1400" dirty="0" err="1">
                <a:solidFill>
                  <a:schemeClr val="accent5"/>
                </a:solidFill>
              </a:rPr>
              <a:t>www.promptingguide.ai</a:t>
            </a:r>
            <a:endParaRPr lang="en-AT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0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380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Wingdings</vt:lpstr>
      <vt:lpstr>Office</vt:lpstr>
      <vt:lpstr>Prompt Engineering – Final Presentation</vt:lpstr>
      <vt:lpstr>Outline</vt:lpstr>
      <vt:lpstr>Task description</vt:lpstr>
      <vt:lpstr>Task description</vt:lpstr>
      <vt:lpstr>Task description</vt:lpstr>
      <vt:lpstr>Task description</vt:lpstr>
      <vt:lpstr>Dataset</vt:lpstr>
      <vt:lpstr>Dataset</vt:lpstr>
      <vt:lpstr>Prompting</vt:lpstr>
      <vt:lpstr>RDF Generation – Zero-Shot</vt:lpstr>
      <vt:lpstr>RDF Generation – One-Shot</vt:lpstr>
      <vt:lpstr>RDF Generation – One-Shot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Joey Hieronimy</cp:lastModifiedBy>
  <cp:revision>126</cp:revision>
  <dcterms:created xsi:type="dcterms:W3CDTF">2017-06-06T07:41:45Z</dcterms:created>
  <dcterms:modified xsi:type="dcterms:W3CDTF">2024-01-25T15:23:54Z</dcterms:modified>
</cp:coreProperties>
</file>