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8" r:id="rId2"/>
  </p:sldMasterIdLst>
  <p:notesMasterIdLst>
    <p:notesMasterId r:id="rId20"/>
  </p:notesMasterIdLst>
  <p:handoutMasterIdLst>
    <p:handoutMasterId r:id="rId21"/>
  </p:handoutMasterIdLst>
  <p:sldIdLst>
    <p:sldId id="257" r:id="rId3"/>
    <p:sldId id="266" r:id="rId4"/>
    <p:sldId id="260" r:id="rId5"/>
    <p:sldId id="267" r:id="rId6"/>
    <p:sldId id="268" r:id="rId7"/>
    <p:sldId id="269" r:id="rId8"/>
    <p:sldId id="281" r:id="rId9"/>
    <p:sldId id="282" r:id="rId10"/>
    <p:sldId id="270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D4C"/>
    <a:srgbClr val="EB8B2D"/>
    <a:srgbClr val="343433"/>
    <a:srgbClr val="636462"/>
    <a:srgbClr val="7777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0" autoAdjust="0"/>
    <p:restoredTop sz="94679"/>
  </p:normalViewPr>
  <p:slideViewPr>
    <p:cSldViewPr snapToGrid="0" snapToObjects="1" showGuides="1">
      <p:cViewPr varScale="1">
        <p:scale>
          <a:sx n="92" d="100"/>
          <a:sy n="92" d="100"/>
        </p:scale>
        <p:origin x="17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70" d="100"/>
          <a:sy n="170" d="100"/>
        </p:scale>
        <p:origin x="648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F9A7093-B570-B193-D7A9-C5C63DBA20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BD1486-6470-ADF8-DE88-7EFF4FFC6F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5FBCA-7827-204B-8916-3BD441F72BB8}" type="datetimeFigureOut">
              <a:rPr lang="de-DE" smtClean="0"/>
              <a:t>25.01.24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AD9848-4544-6C88-D485-3E2FFA25BC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54C57B-ECE4-849C-BD69-0C6CD30F61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2C0D7-0313-8748-AFD1-FE9CFDB25C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8877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CE5A1-857B-214D-8BEE-AF65CEFCD544}" type="datetimeFigureOut">
              <a:rPr lang="de-DE" smtClean="0"/>
              <a:t>25.01.24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1BCB-E4CC-CD41-BF0E-941D9510A3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4FC01E-4815-58CB-245F-C6264A32E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130142"/>
            <a:ext cx="10858029" cy="4746783"/>
          </a:xfrm>
        </p:spPr>
        <p:txBody>
          <a:bodyPr/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467342-6F17-B273-AB31-7550A6A2E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408" y="332656"/>
            <a:ext cx="10865960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160C85B2-D425-5CFB-4251-19ED243B1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8966" y="6357537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E0B9212-D1C1-ADB0-2A92-B1D1B2B01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8836" y="6355278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7E50-EC1F-01A0-B1F3-70989E79E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71980" y="6357537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Januar 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40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48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6763" y="1125538"/>
            <a:ext cx="5273191" cy="4751387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F25E90-E439-A938-CC55-2C9384E72BB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82000" y="1125538"/>
            <a:ext cx="5400748" cy="4751387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4869B38-494B-4C89-A74E-D20229C10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763" y="329025"/>
            <a:ext cx="10865960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1064C877-38F5-B23B-AB59-8521CEDEF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7069" y="6352404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45A9A-4549-7291-C45E-B517A0EB5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6939" y="6350145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BEA872-6F0E-93AD-97E6-4944DF48F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70083" y="6352404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Januar 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873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0970" y="1797050"/>
            <a:ext cx="5201331" cy="4079875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457189" indent="0">
              <a:buNone/>
              <a:defRPr sz="2000">
                <a:solidFill>
                  <a:srgbClr val="4C4D4C"/>
                </a:solidFill>
              </a:defRPr>
            </a:lvl2pPr>
            <a:lvl3pPr>
              <a:defRPr sz="2000">
                <a:solidFill>
                  <a:schemeClr val="accent6"/>
                </a:solidFill>
              </a:defRPr>
            </a:lvl3pPr>
            <a:lvl4pPr>
              <a:defRPr sz="2000">
                <a:solidFill>
                  <a:schemeClr val="accent6"/>
                </a:solidFill>
              </a:defRPr>
            </a:lvl4pPr>
            <a:lvl5pPr>
              <a:defRPr sz="20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23EBBEB-ABBC-395C-14A7-2F7F0FAE60BA}"/>
              </a:ext>
            </a:extLst>
          </p:cNvPr>
          <p:cNvSpPr txBox="1"/>
          <p:nvPr userDrawn="1"/>
        </p:nvSpPr>
        <p:spPr>
          <a:xfrm>
            <a:off x="888646" y="1126927"/>
            <a:ext cx="5083656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Untertitelformat bearbeiten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8689F5-31B5-F924-6649-EBD229A11F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40174" y="1797050"/>
            <a:ext cx="5201331" cy="4079875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457189" indent="0">
              <a:buNone/>
              <a:defRPr sz="2000">
                <a:solidFill>
                  <a:srgbClr val="4C4D4C"/>
                </a:solidFill>
              </a:defRPr>
            </a:lvl2pPr>
            <a:lvl3pPr>
              <a:defRPr sz="2000">
                <a:solidFill>
                  <a:schemeClr val="accent6"/>
                </a:solidFill>
              </a:defRPr>
            </a:lvl3pPr>
            <a:lvl4pPr>
              <a:defRPr sz="2000">
                <a:solidFill>
                  <a:schemeClr val="accent6"/>
                </a:solidFill>
              </a:defRPr>
            </a:lvl4pPr>
            <a:lvl5pPr>
              <a:defRPr sz="20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CADC7D-CFAE-D0EC-0BBB-45D49E9E25BF}"/>
              </a:ext>
            </a:extLst>
          </p:cNvPr>
          <p:cNvSpPr txBox="1"/>
          <p:nvPr userDrawn="1"/>
        </p:nvSpPr>
        <p:spPr>
          <a:xfrm>
            <a:off x="6140173" y="1127050"/>
            <a:ext cx="5201331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Untertitelformat bearbeiten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FBFCFE1-A281-A2FB-6E30-43BF24D33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184" y="333375"/>
            <a:ext cx="10865960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CC06CE9B-759F-824A-C20A-5E10A93E4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7069" y="6354663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CBACC-8192-9FCA-5352-7C6863BD1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6939" y="6352404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ACE8F90-C45D-8937-D1DB-0139A002D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70083" y="6354663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Januar 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4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6321" y="1117234"/>
            <a:ext cx="6080753" cy="4756918"/>
          </a:xfrm>
        </p:spPr>
        <p:txBody>
          <a:bodyPr/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0663" y="1120007"/>
            <a:ext cx="4538645" cy="4756918"/>
          </a:xfrm>
        </p:spPr>
        <p:txBody>
          <a:bodyPr>
            <a:normAutofit/>
          </a:bodyPr>
          <a:lstStyle>
            <a:lvl1pPr marL="0" indent="0">
              <a:buNone/>
              <a:defRPr sz="1733">
                <a:solidFill>
                  <a:srgbClr val="4C4D4C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10A2F76-5FE6-A2C9-8158-0253A4B2F1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602259"/>
            <a:ext cx="10878519" cy="4778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2667" dirty="0">
                <a:solidFill>
                  <a:schemeClr val="accent1"/>
                </a:solidFill>
              </a:defRPr>
            </a:lvl1pPr>
          </a:lstStyle>
          <a:p>
            <a:pPr lvl="0"/>
            <a:br>
              <a:rPr lang="de-DE" dirty="0"/>
            </a:br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595945F4-3FF9-3EFE-16B6-5F5982EA3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58957" y="6367937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C5FAE91-7171-D00B-D5B3-F231E3F8D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78827" y="6365678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3719207-9E67-A5A0-0AFB-800C561F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41971" y="6367937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Januar 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6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97428" y="1125538"/>
            <a:ext cx="6135295" cy="4751387"/>
          </a:xfrm>
        </p:spPr>
        <p:txBody>
          <a:bodyPr anchor="t">
            <a:normAutofit/>
          </a:bodyPr>
          <a:lstStyle>
            <a:lvl1pPr marL="0" indent="0">
              <a:buNone/>
              <a:defRPr sz="1733">
                <a:solidFill>
                  <a:srgbClr val="4C4D4C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C6A265-800A-43D6-2F98-C10611F54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6763" y="1125538"/>
            <a:ext cx="4538645" cy="4751387"/>
          </a:xfrm>
        </p:spPr>
        <p:txBody>
          <a:bodyPr>
            <a:normAutofit/>
          </a:bodyPr>
          <a:lstStyle>
            <a:lvl1pPr marL="0" indent="0">
              <a:buNone/>
              <a:defRPr sz="1733">
                <a:solidFill>
                  <a:srgbClr val="4C4D4C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54FDCCD-A5AF-88A5-9D20-108CCA7A4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763" y="333375"/>
            <a:ext cx="10865960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D19F5C56-FD7E-D515-80C0-7891D6A12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7069" y="6352404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6BA88-315C-2F5A-C8CA-1B8CAE5AF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6939" y="6350145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E1B1380-8210-48A8-BB43-B42AD035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70083" y="6352404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Januar 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1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+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CD230031-93FC-50BC-76F9-90A026F0873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1126928"/>
            <a:ext cx="10865960" cy="480053"/>
          </a:xfrm>
        </p:spPr>
        <p:txBody>
          <a:bodyPr>
            <a:normAutofit/>
          </a:bodyPr>
          <a:lstStyle>
            <a:lvl1pPr marL="0" indent="0" algn="l">
              <a:buNone/>
              <a:defRPr sz="1733">
                <a:solidFill>
                  <a:srgbClr val="4C4D4C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F17648C-2661-BBE0-ED31-F8BFFFC21DA4}"/>
              </a:ext>
            </a:extLst>
          </p:cNvPr>
          <p:cNvSpPr txBox="1">
            <a:spLocks/>
          </p:cNvSpPr>
          <p:nvPr userDrawn="1"/>
        </p:nvSpPr>
        <p:spPr>
          <a:xfrm>
            <a:off x="959280" y="1797050"/>
            <a:ext cx="10865960" cy="1056117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3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i="1" dirty="0">
                <a:solidFill>
                  <a:srgbClr val="4C4D4C"/>
                </a:solidFill>
                <a:latin typeface="+mn-lt"/>
              </a:rPr>
              <a:t>Zitat bearbeiten</a:t>
            </a:r>
            <a:endParaRPr lang="en-US" sz="2000" i="1" dirty="0">
              <a:solidFill>
                <a:srgbClr val="4C4D4C"/>
              </a:solidFill>
              <a:latin typeface="+mn-lt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F1926AB-352B-1D01-2E4A-B42350233D4A}"/>
              </a:ext>
            </a:extLst>
          </p:cNvPr>
          <p:cNvSpPr txBox="1">
            <a:spLocks/>
          </p:cNvSpPr>
          <p:nvPr userDrawn="1"/>
        </p:nvSpPr>
        <p:spPr>
          <a:xfrm>
            <a:off x="766763" y="2949177"/>
            <a:ext cx="10849700" cy="2927747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3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33" dirty="0">
                <a:solidFill>
                  <a:srgbClr val="4C4D4C"/>
                </a:solidFill>
              </a:rPr>
              <a:t>Mastertitelformat bearbeiten</a:t>
            </a:r>
            <a:endParaRPr lang="en-US" sz="1733" dirty="0">
              <a:solidFill>
                <a:srgbClr val="4C4D4C"/>
              </a:solidFill>
            </a:endParaRP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66364703-4655-3A8A-7A24-521B94AB028D}"/>
              </a:ext>
            </a:extLst>
          </p:cNvPr>
          <p:cNvCxnSpPr/>
          <p:nvPr userDrawn="1"/>
        </p:nvCxnSpPr>
        <p:spPr>
          <a:xfrm>
            <a:off x="863269" y="1797050"/>
            <a:ext cx="0" cy="960107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D4537A4E-7ECF-DAE3-1691-53F73276F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763" y="333375"/>
            <a:ext cx="10865960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A9014802-BFAB-F5A2-B75F-9FB942E2C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7069" y="6352404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CAB30F97-4BE0-5CC1-D8E4-6176CBD1F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6939" y="6350145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1B5A1-CC77-7628-2F4B-D2EF0A0DF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70083" y="6352404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Januar 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69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DE1D3F9E-CCAE-4466-A283-C2A9F0F34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7069" y="6354663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CBFD8B5-A5D3-47AF-94BC-02440AFB0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6939" y="6352404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F82951B-5DE8-4179-9CDF-0C507218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70083" y="6354663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Januar 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5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 Social Media+ww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7090AD0-FD2A-CA7D-BBD5-5B2FCD0D81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40683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36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CDC0F-71BF-B840-812C-9588125E0BFE}" type="datetime6">
              <a:rPr lang="de-DE" smtClean="0"/>
              <a:t>Januar 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18396C8-6250-4EB9-A9AF-4941536C768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rcRect/>
          <a:stretch/>
        </p:blipFill>
        <p:spPr>
          <a:xfrm>
            <a:off x="0" y="0"/>
            <a:ext cx="12250813" cy="689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0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8" r:id="rId2"/>
    <p:sldLayoutId id="2147483721" r:id="rId3"/>
    <p:sldLayoutId id="2147483712" r:id="rId4"/>
    <p:sldLayoutId id="2147483713" r:id="rId5"/>
    <p:sldLayoutId id="2147483714" r:id="rId6"/>
    <p:sldLayoutId id="2147483735" r:id="rId7"/>
    <p:sldLayoutId id="2147483720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 userDrawn="1">
          <p15:clr>
            <a:srgbClr val="F26B43"/>
          </p15:clr>
        </p15:guide>
        <p15:guide id="2" pos="48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2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atrix1.uibk.ac.at/_matrix/media/v3/download/uibk.ac.at/aqxCfwlHqpWDsDEPbTCymPFF">
            <a:extLst>
              <a:ext uri="{FF2B5EF4-FFF2-40B4-BE49-F238E27FC236}">
                <a16:creationId xmlns:a16="http://schemas.microsoft.com/office/drawing/2014/main" id="{9D4144A1-ADD7-4DCA-9B7A-851CB5D66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" y="0"/>
            <a:ext cx="1218776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2020C8E-D6C1-0DB1-CBA5-7EC3660E52C8}"/>
              </a:ext>
            </a:extLst>
          </p:cNvPr>
          <p:cNvSpPr txBox="1"/>
          <p:nvPr/>
        </p:nvSpPr>
        <p:spPr>
          <a:xfrm>
            <a:off x="6084553" y="-11447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3200" dirty="0"/>
          </a:p>
        </p:txBody>
      </p:sp>
      <p:sp>
        <p:nvSpPr>
          <p:cNvPr id="3" name="Textplatzhalter 5">
            <a:extLst>
              <a:ext uri="{FF2B5EF4-FFF2-40B4-BE49-F238E27FC236}">
                <a16:creationId xmlns:a16="http://schemas.microsoft.com/office/drawing/2014/main" id="{633C3C4B-0FDB-4211-EC08-6A96E55E5CEF}"/>
              </a:ext>
            </a:extLst>
          </p:cNvPr>
          <p:cNvSpPr txBox="1">
            <a:spLocks/>
          </p:cNvSpPr>
          <p:nvPr/>
        </p:nvSpPr>
        <p:spPr>
          <a:xfrm>
            <a:off x="766763" y="6082475"/>
            <a:ext cx="10560049" cy="586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1500" dirty="0" err="1">
                <a:solidFill>
                  <a:srgbClr val="4C4D4C"/>
                </a:solidFill>
                <a:effectLst/>
                <a:latin typeface="Calibri" panose="020F0502020204030204" pitchFamily="34" charset="0"/>
              </a:rPr>
              <a:t>Saqib</a:t>
            </a:r>
            <a:r>
              <a:rPr lang="de-AT" sz="1500" dirty="0">
                <a:solidFill>
                  <a:srgbClr val="4C4D4C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AT" sz="1500" dirty="0" err="1">
                <a:solidFill>
                  <a:srgbClr val="4C4D4C"/>
                </a:solidFill>
                <a:effectLst/>
                <a:latin typeface="Calibri" panose="020F0502020204030204" pitchFamily="34" charset="0"/>
              </a:rPr>
              <a:t>Razzaq</a:t>
            </a:r>
            <a:r>
              <a:rPr lang="de-AT" sz="1500" dirty="0">
                <a:solidFill>
                  <a:srgbClr val="4C4D4C"/>
                </a:solidFill>
                <a:effectLst/>
                <a:latin typeface="Calibri" panose="020F0502020204030204" pitchFamily="34" charset="0"/>
              </a:rPr>
              <a:t>, Joey Hieronimy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4CB9AFB-F46D-0B55-222D-DE7401EA2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763" y="5533147"/>
            <a:ext cx="10561669" cy="477837"/>
          </a:xfrm>
        </p:spPr>
        <p:txBody>
          <a:bodyPr/>
          <a:lstStyle/>
          <a:p>
            <a:r>
              <a:rPr lang="de-AT" dirty="0"/>
              <a:t>Prompt Engineering – Final </a:t>
            </a:r>
            <a:r>
              <a:rPr lang="de-AT" dirty="0" err="1"/>
              <a:t>Presentation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24452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D6D701-391F-E6DB-57E2-2F0095070A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T" dirty="0"/>
              <a:t>Assignment misundersttod at first</a:t>
            </a:r>
          </a:p>
          <a:p>
            <a:r>
              <a:rPr lang="en-AT" dirty="0"/>
              <a:t>RDF generation directly</a:t>
            </a:r>
          </a:p>
          <a:p>
            <a:r>
              <a:rPr lang="en-AT" dirty="0"/>
              <a:t>Still good result</a:t>
            </a:r>
          </a:p>
        </p:txBody>
      </p:sp>
      <p:pic>
        <p:nvPicPr>
          <p:cNvPr id="9" name="Content Placeholder 8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3E4F22D9-4099-2B03-829E-5786F92D229B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6594475" y="1240631"/>
            <a:ext cx="4775200" cy="45212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EBC88CA-ED28-3272-B88A-C49CC943F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RDF Generation – Zero-Shot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0362-69A5-BCCD-1311-6F62CEE2A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DA4E4-1295-91BE-BE6D-1466C016A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1E56E0-6507-DBE2-8560-1147F85B078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3CDC0F-71BF-B840-812C-9588125E0BFE}" type="datetime6">
              <a:rPr lang="de-DE" smtClean="0"/>
              <a:pPr/>
              <a:t>Januar 24</a:t>
            </a:fld>
            <a:endParaRPr lang="en-US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8639408-1CCA-273E-84B1-4C3F353AF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3" y="2811325"/>
            <a:ext cx="48514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57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1E334-69EA-ACF6-FB0D-8F01DE14D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7765A0-4DA6-5326-EA71-B803ADBB81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T" dirty="0"/>
              <a:t>Provided an example output additionally to instruction</a:t>
            </a:r>
          </a:p>
          <a:p>
            <a:r>
              <a:rPr lang="en-AT" dirty="0"/>
              <a:t>Clearly separated instruction from Task</a:t>
            </a:r>
          </a:p>
          <a:p>
            <a:endParaRPr lang="en-A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295A0F-08C3-7CCC-C15D-1F372F710D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RDF Generation – One-Shot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A2972-CAB6-6D70-0FF0-238C70767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D3CB8-8594-E0C1-0AA0-7C88DFBA9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063949-A768-E987-02C2-045DF4BE373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3CDC0F-71BF-B840-812C-9588125E0BFE}" type="datetime6">
              <a:rPr lang="de-DE" smtClean="0"/>
              <a:pPr/>
              <a:t>Januar 24</a:t>
            </a:fld>
            <a:endParaRPr lang="en-US" dirty="0"/>
          </a:p>
        </p:txBody>
      </p:sp>
      <p:pic>
        <p:nvPicPr>
          <p:cNvPr id="12" name="Content Placeholder 11" descr="A close-up of a document&#10;&#10;Description automatically generated">
            <a:extLst>
              <a:ext uri="{FF2B5EF4-FFF2-40B4-BE49-F238E27FC236}">
                <a16:creationId xmlns:a16="http://schemas.microsoft.com/office/drawing/2014/main" id="{72C5CB1D-FF45-CCB1-8412-8E4456158069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6362942" y="3894282"/>
            <a:ext cx="4864100" cy="2146300"/>
          </a:xfr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8151340C-F216-4DD2-DBAC-EF4E699577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604"/>
          <a:stretch/>
        </p:blipFill>
        <p:spPr>
          <a:xfrm>
            <a:off x="964958" y="2196522"/>
            <a:ext cx="4876800" cy="3844060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5C43B927-C366-C560-E29E-F8E1016526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346"/>
          <a:stretch/>
        </p:blipFill>
        <p:spPr>
          <a:xfrm>
            <a:off x="6350242" y="1411505"/>
            <a:ext cx="4876800" cy="248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18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8AAAC9D8-F8C1-2FFA-EE93-6533A1329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0000"/>
          <a:stretch/>
        </p:blipFill>
        <p:spPr>
          <a:xfrm>
            <a:off x="767408" y="1055686"/>
            <a:ext cx="5328592" cy="407608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BE8922E-C1F9-9003-2A16-901BB8F58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RDF Generation – One-Shot</a:t>
            </a:r>
          </a:p>
        </p:txBody>
      </p:sp>
      <p:pic>
        <p:nvPicPr>
          <p:cNvPr id="6" name="Content Placeholder 4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C470A7F9-991E-F088-FC86-BD90DDC489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6304777" y="1055687"/>
            <a:ext cx="5328592" cy="407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16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69AA44-F1B3-B0B6-6401-81D029A0D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9" y="1130142"/>
            <a:ext cx="5328592" cy="4746783"/>
          </a:xfrm>
        </p:spPr>
        <p:txBody>
          <a:bodyPr/>
          <a:lstStyle/>
          <a:p>
            <a:r>
              <a:rPr lang="en-AT" dirty="0"/>
              <a:t>Now generating RML</a:t>
            </a:r>
          </a:p>
          <a:p>
            <a:r>
              <a:rPr lang="en-AT" b="1" u="sng" dirty="0"/>
              <a:t>R</a:t>
            </a:r>
            <a:r>
              <a:rPr lang="en-AT" dirty="0"/>
              <a:t>DF </a:t>
            </a:r>
            <a:r>
              <a:rPr lang="en-AT" b="1" u="sng" dirty="0"/>
              <a:t>M</a:t>
            </a:r>
            <a:r>
              <a:rPr lang="en-AT" dirty="0"/>
              <a:t>apping </a:t>
            </a:r>
            <a:r>
              <a:rPr lang="en-AT" b="1" u="sng" dirty="0"/>
              <a:t>L</a:t>
            </a:r>
            <a:r>
              <a:rPr lang="en-AT" dirty="0"/>
              <a:t>anguage</a:t>
            </a:r>
          </a:p>
          <a:p>
            <a:r>
              <a:rPr lang="en-AT" dirty="0"/>
              <a:t>Used to generate RDF out of structured data (JSON, CSV, XML,…)</a:t>
            </a:r>
          </a:p>
          <a:p>
            <a:r>
              <a:rPr lang="en-AT" dirty="0"/>
              <a:t>Portability - one RML file can be used on a lot of data</a:t>
            </a:r>
          </a:p>
          <a:p>
            <a:r>
              <a:rPr lang="en-AT" dirty="0"/>
              <a:t>Define set of mapping rules</a:t>
            </a:r>
          </a:p>
          <a:p>
            <a:r>
              <a:rPr lang="en-GB" dirty="0"/>
              <a:t>Consists of Logical Source, Subject Map and zero or more Predicate-Object Maps</a:t>
            </a:r>
            <a:endParaRPr lang="en-AT" dirty="0"/>
          </a:p>
          <a:p>
            <a:endParaRPr lang="en-A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ACBFE8-9BED-C063-0FBB-E36150552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RML Generation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35192CC-FFA8-FB1F-727F-62CBBD129E98}"/>
              </a:ext>
            </a:extLst>
          </p:cNvPr>
          <p:cNvSpPr txBox="1">
            <a:spLocks/>
          </p:cNvSpPr>
          <p:nvPr/>
        </p:nvSpPr>
        <p:spPr>
          <a:xfrm>
            <a:off x="6200388" y="1055608"/>
            <a:ext cx="5328592" cy="4746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1733" kern="1200">
                <a:solidFill>
                  <a:srgbClr val="4C4D4C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733" kern="1200">
                <a:solidFill>
                  <a:srgbClr val="4C4D4C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733" kern="1200">
                <a:solidFill>
                  <a:srgbClr val="4C4D4C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733" kern="1200">
                <a:solidFill>
                  <a:srgbClr val="4C4D4C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733" kern="1200">
                <a:solidFill>
                  <a:srgbClr val="4C4D4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T" dirty="0"/>
          </a:p>
        </p:txBody>
      </p:sp>
      <p:pic>
        <p:nvPicPr>
          <p:cNvPr id="6" name="Picture 5" descr="A blue screen with black text&#10;&#10;Description automatically generated">
            <a:extLst>
              <a:ext uri="{FF2B5EF4-FFF2-40B4-BE49-F238E27FC236}">
                <a16:creationId xmlns:a16="http://schemas.microsoft.com/office/drawing/2014/main" id="{F8AE668A-2DFD-1E0E-B3B0-E2BB09CC1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388" y="1047770"/>
            <a:ext cx="5536124" cy="1272277"/>
          </a:xfrm>
          <a:prstGeom prst="rect">
            <a:avLst/>
          </a:prstGeom>
        </p:spPr>
      </p:pic>
      <p:pic>
        <p:nvPicPr>
          <p:cNvPr id="8" name="Picture 7" descr="A blue background with black text&#10;&#10;Description automatically generated">
            <a:extLst>
              <a:ext uri="{FF2B5EF4-FFF2-40B4-BE49-F238E27FC236}">
                <a16:creationId xmlns:a16="http://schemas.microsoft.com/office/drawing/2014/main" id="{B866D481-80DF-8661-F3F2-90F1D39D9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388" y="2423409"/>
            <a:ext cx="5536125" cy="1050152"/>
          </a:xfrm>
          <a:prstGeom prst="rect">
            <a:avLst/>
          </a:prstGeom>
        </p:spPr>
      </p:pic>
      <p:pic>
        <p:nvPicPr>
          <p:cNvPr id="10" name="Picture 9" descr="A blue background with black text&#10;&#10;Description automatically generated">
            <a:extLst>
              <a:ext uri="{FF2B5EF4-FFF2-40B4-BE49-F238E27FC236}">
                <a16:creationId xmlns:a16="http://schemas.microsoft.com/office/drawing/2014/main" id="{64FE6460-EC3E-A0EE-817C-E7C69BDC6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389" y="3576923"/>
            <a:ext cx="5536123" cy="103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40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17FF7-7245-C931-B2CF-204B6472C2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73C85F-FA7F-4E60-485A-F04E2D29ED6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B33511-7BD8-EB72-1039-625EB65C1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RML – Zero-Shot</a:t>
            </a:r>
          </a:p>
        </p:txBody>
      </p:sp>
    </p:spTree>
    <p:extLst>
      <p:ext uri="{BB962C8B-B14F-4D97-AF65-F5344CB8AC3E}">
        <p14:creationId xmlns:p14="http://schemas.microsoft.com/office/powerpoint/2010/main" val="273740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98A68-11CF-0732-D0DE-1CACF0A2E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6A14D-60A0-122D-358A-5E65CA9670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4C7D32-8DC8-9538-25AA-7B02AAED91B8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239DB9-4B56-E231-8C38-EAC4CAE9E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RML – One-Shot</a:t>
            </a:r>
          </a:p>
        </p:txBody>
      </p:sp>
    </p:spTree>
    <p:extLst>
      <p:ext uri="{BB962C8B-B14F-4D97-AF65-F5344CB8AC3E}">
        <p14:creationId xmlns:p14="http://schemas.microsoft.com/office/powerpoint/2010/main" val="3667923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DFBBF-DE6C-8DBD-E066-BB3D87D15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49B3A-2A5B-CE6A-DCF4-6FCD3E8432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A1137F-EC8B-73F0-26CD-1F2E69BCB1D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D3C5AA-D57F-0BD1-DAA7-B255826F0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RML – Few-Shot</a:t>
            </a:r>
          </a:p>
        </p:txBody>
      </p:sp>
    </p:spTree>
    <p:extLst>
      <p:ext uri="{BB962C8B-B14F-4D97-AF65-F5344CB8AC3E}">
        <p14:creationId xmlns:p14="http://schemas.microsoft.com/office/powerpoint/2010/main" val="1975731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711D89E-E6C8-955A-36C2-735A5787F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74475" cy="690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6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nhaltsplatzhalter 22">
            <a:extLst>
              <a:ext uri="{FF2B5EF4-FFF2-40B4-BE49-F238E27FC236}">
                <a16:creationId xmlns:a16="http://schemas.microsoft.com/office/drawing/2014/main" id="{1AE2A0B4-EB09-43B5-A18B-ECA8192D5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lang="de-AT" sz="2400" dirty="0"/>
              <a:t>Task </a:t>
            </a:r>
            <a:r>
              <a:rPr lang="de-AT" sz="2400" dirty="0" err="1"/>
              <a:t>description</a:t>
            </a:r>
            <a:endParaRPr lang="de-AT" sz="2400" dirty="0"/>
          </a:p>
          <a:p>
            <a:pPr lvl="1">
              <a:lnSpc>
                <a:spcPct val="200000"/>
              </a:lnSpc>
            </a:pPr>
            <a:r>
              <a:rPr lang="de-AT" sz="2400" dirty="0"/>
              <a:t>Dataset</a:t>
            </a:r>
          </a:p>
          <a:p>
            <a:pPr lvl="1">
              <a:lnSpc>
                <a:spcPct val="200000"/>
              </a:lnSpc>
            </a:pPr>
            <a:r>
              <a:rPr lang="de-AT" sz="2400" dirty="0" err="1"/>
              <a:t>Prompting</a:t>
            </a:r>
            <a:endParaRPr lang="de-AT" sz="2400" dirty="0"/>
          </a:p>
          <a:p>
            <a:pPr lvl="1">
              <a:lnSpc>
                <a:spcPct val="200000"/>
              </a:lnSpc>
            </a:pPr>
            <a:r>
              <a:rPr lang="de-AT" sz="2400" dirty="0" err="1"/>
              <a:t>Comparisons</a:t>
            </a:r>
            <a:endParaRPr lang="de-AT" sz="2400" dirty="0"/>
          </a:p>
          <a:p>
            <a:pPr lvl="1">
              <a:lnSpc>
                <a:spcPct val="200000"/>
              </a:lnSpc>
            </a:pPr>
            <a:r>
              <a:rPr lang="de-AT" sz="2400" dirty="0" err="1"/>
              <a:t>Conclusion</a:t>
            </a:r>
            <a:endParaRPr lang="de-AT" sz="2400" dirty="0"/>
          </a:p>
        </p:txBody>
      </p:sp>
      <p:sp>
        <p:nvSpPr>
          <p:cNvPr id="22" name="Titel 21">
            <a:extLst>
              <a:ext uri="{FF2B5EF4-FFF2-40B4-BE49-F238E27FC236}">
                <a16:creationId xmlns:a16="http://schemas.microsoft.com/office/drawing/2014/main" id="{E08AC669-A846-4932-8A9C-BCB64DB106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Outline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0557BE-3D57-486E-B62E-9294FE4B1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25251" y="6352404"/>
            <a:ext cx="4114800" cy="314425"/>
          </a:xfrm>
        </p:spPr>
        <p:txBody>
          <a:bodyPr/>
          <a:lstStyle/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9A69A4-A408-41D6-A2A4-51B2066B3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45121" y="6350145"/>
            <a:ext cx="888247" cy="316684"/>
          </a:xfrm>
        </p:spPr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7F5EE33-65E8-40A5-B6A0-D333CBE01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08265" y="6352404"/>
            <a:ext cx="1311917" cy="316684"/>
          </a:xfrm>
        </p:spPr>
        <p:txBody>
          <a:bodyPr/>
          <a:lstStyle/>
          <a:p>
            <a:fld id="{7C3CDC0F-71BF-B840-812C-9588125E0BFE}" type="datetime6">
              <a:rPr lang="de-DE" smtClean="0"/>
              <a:pPr/>
              <a:t>Januar 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11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B5A80-EA62-E05A-81A9-CF9E4119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Prompt Engineering</a:t>
            </a:r>
          </a:p>
          <a:p>
            <a:pPr lvl="1"/>
            <a:r>
              <a:rPr lang="en-AT" dirty="0"/>
              <a:t>Prompt a LLM to get desired output</a:t>
            </a:r>
          </a:p>
          <a:p>
            <a:pPr lvl="1"/>
            <a:r>
              <a:rPr lang="en-AT" dirty="0"/>
              <a:t>Refine prompt</a:t>
            </a:r>
          </a:p>
          <a:p>
            <a:pPr lvl="1"/>
            <a:r>
              <a:rPr lang="en-AT" dirty="0"/>
              <a:t>Correct false outputs</a:t>
            </a:r>
          </a:p>
          <a:p>
            <a:pPr lvl="1"/>
            <a:r>
              <a:rPr lang="en-AT" dirty="0"/>
              <a:t>Improve output format</a:t>
            </a:r>
          </a:p>
          <a:p>
            <a:pPr lvl="1"/>
            <a:endParaRPr lang="en-AT" dirty="0"/>
          </a:p>
          <a:p>
            <a:r>
              <a:rPr lang="en-AT" dirty="0"/>
              <a:t>Different techniques</a:t>
            </a:r>
          </a:p>
          <a:p>
            <a:pPr lvl="1"/>
            <a:r>
              <a:rPr lang="en-AT" dirty="0"/>
              <a:t>Zero-Shot</a:t>
            </a:r>
          </a:p>
          <a:p>
            <a:pPr lvl="1"/>
            <a:r>
              <a:rPr lang="en-AT" dirty="0"/>
              <a:t>One-Shot</a:t>
            </a:r>
          </a:p>
          <a:p>
            <a:pPr lvl="1"/>
            <a:r>
              <a:rPr lang="en-AT" dirty="0"/>
              <a:t>Few-Shot</a:t>
            </a:r>
          </a:p>
          <a:p>
            <a:pPr lvl="1"/>
            <a:r>
              <a:rPr lang="en-AT" dirty="0"/>
              <a:t>Chain-Of-Thought</a:t>
            </a:r>
          </a:p>
          <a:p>
            <a:pPr lvl="1"/>
            <a:r>
              <a:rPr lang="en-AT" dirty="0"/>
              <a:t>Self-Consistency</a:t>
            </a:r>
          </a:p>
          <a:p>
            <a:pPr lvl="1"/>
            <a:r>
              <a:rPr lang="en-AT" dirty="0"/>
              <a:t>General-Knowledge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ACF4FB-8C8C-04FE-48DD-A703BCD30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Task description</a:t>
            </a:r>
          </a:p>
        </p:txBody>
      </p:sp>
    </p:spTree>
    <p:extLst>
      <p:ext uri="{BB962C8B-B14F-4D97-AF65-F5344CB8AC3E}">
        <p14:creationId xmlns:p14="http://schemas.microsoft.com/office/powerpoint/2010/main" val="328781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B5A80-EA62-E05A-81A9-CF9E4119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Generating RML Mappings</a:t>
            </a:r>
          </a:p>
          <a:p>
            <a:endParaRPr lang="en-AT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ACF4FB-8C8C-04FE-48DD-A703BCD30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Task description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14224D-FFF1-3596-87E1-D1C423C3E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030333"/>
            <a:ext cx="2349500" cy="2946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0F8D28-C76D-AD57-3B2C-4C59C5FE4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904" y="389444"/>
            <a:ext cx="3315878" cy="60791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0D9703-5F11-DFA6-A6D7-3A20653E6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068" y="2527300"/>
            <a:ext cx="35433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B5A80-EA62-E05A-81A9-CF9E4119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Generating RML Mappings</a:t>
            </a:r>
          </a:p>
          <a:p>
            <a:endParaRPr lang="en-AT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ACF4FB-8C8C-04FE-48DD-A703BCD30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Task description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14224D-FFF1-3596-87E1-D1C423C3E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030333"/>
            <a:ext cx="2349500" cy="2946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0F8D28-C76D-AD57-3B2C-4C59C5FE4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904" y="389444"/>
            <a:ext cx="3315878" cy="60791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0D9703-5F11-DFA6-A6D7-3A20653E6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068" y="2527300"/>
            <a:ext cx="3543300" cy="1803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DAB056-6B98-0216-C0A1-2C2093675849}"/>
              </a:ext>
            </a:extLst>
          </p:cNvPr>
          <p:cNvSpPr/>
          <p:nvPr/>
        </p:nvSpPr>
        <p:spPr>
          <a:xfrm>
            <a:off x="3839995" y="270236"/>
            <a:ext cx="3523696" cy="63175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4880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B5A80-EA62-E05A-81A9-CF9E4119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Prompt Engineering</a:t>
            </a:r>
          </a:p>
          <a:p>
            <a:pPr lvl="1"/>
            <a:r>
              <a:rPr lang="en-AT" dirty="0"/>
              <a:t>Prompt a LLM to get desired output</a:t>
            </a:r>
          </a:p>
          <a:p>
            <a:pPr lvl="1"/>
            <a:r>
              <a:rPr lang="en-AT" dirty="0"/>
              <a:t>Refine prompt</a:t>
            </a:r>
          </a:p>
          <a:p>
            <a:pPr lvl="1"/>
            <a:r>
              <a:rPr lang="en-AT" dirty="0"/>
              <a:t>Correct false outputs</a:t>
            </a:r>
          </a:p>
          <a:p>
            <a:pPr lvl="1"/>
            <a:r>
              <a:rPr lang="en-AT" dirty="0"/>
              <a:t>Improve output format</a:t>
            </a:r>
          </a:p>
          <a:p>
            <a:pPr lvl="1"/>
            <a:endParaRPr lang="en-AT" dirty="0"/>
          </a:p>
          <a:p>
            <a:r>
              <a:rPr lang="en-AT" dirty="0"/>
              <a:t>Different techniques</a:t>
            </a:r>
          </a:p>
          <a:p>
            <a:pPr lvl="1"/>
            <a:r>
              <a:rPr lang="en-AT" b="1" u="sng" dirty="0">
                <a:solidFill>
                  <a:srgbClr val="FF0000"/>
                </a:solidFill>
              </a:rPr>
              <a:t>Zero-Shot</a:t>
            </a:r>
          </a:p>
          <a:p>
            <a:pPr lvl="1"/>
            <a:r>
              <a:rPr lang="en-AT" b="1" u="sng" dirty="0">
                <a:solidFill>
                  <a:srgbClr val="FF0000"/>
                </a:solidFill>
              </a:rPr>
              <a:t>One-Shot</a:t>
            </a:r>
          </a:p>
          <a:p>
            <a:pPr lvl="1"/>
            <a:r>
              <a:rPr lang="en-AT" b="1" u="sng" dirty="0">
                <a:solidFill>
                  <a:srgbClr val="FF0000"/>
                </a:solidFill>
              </a:rPr>
              <a:t>Few-Shot</a:t>
            </a:r>
          </a:p>
          <a:p>
            <a:pPr lvl="1"/>
            <a:r>
              <a:rPr lang="en-AT" dirty="0"/>
              <a:t>Chain-Of-Thought</a:t>
            </a:r>
          </a:p>
          <a:p>
            <a:pPr lvl="1"/>
            <a:r>
              <a:rPr lang="en-AT" dirty="0"/>
              <a:t>Self-Consistency</a:t>
            </a:r>
          </a:p>
          <a:p>
            <a:pPr lvl="1"/>
            <a:r>
              <a:rPr lang="en-AT" dirty="0"/>
              <a:t>General-Knowledge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ACF4FB-8C8C-04FE-48DD-A703BCD30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Task description</a:t>
            </a:r>
          </a:p>
        </p:txBody>
      </p:sp>
    </p:spTree>
    <p:extLst>
      <p:ext uri="{BB962C8B-B14F-4D97-AF65-F5344CB8AC3E}">
        <p14:creationId xmlns:p14="http://schemas.microsoft.com/office/powerpoint/2010/main" val="206476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6C75D9-8B26-B9E1-65F0-784682CE2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6763" y="1125538"/>
            <a:ext cx="7777706" cy="4751387"/>
          </a:xfrm>
        </p:spPr>
        <p:txBody>
          <a:bodyPr/>
          <a:lstStyle/>
          <a:p>
            <a:r>
              <a:rPr lang="en-AT" dirty="0"/>
              <a:t>IMDb Top 1000 dataset</a:t>
            </a:r>
          </a:p>
          <a:p>
            <a:r>
              <a:rPr lang="en-AT" b="1" u="sng" dirty="0"/>
              <a:t>I</a:t>
            </a:r>
            <a:r>
              <a:rPr lang="en-AT" dirty="0"/>
              <a:t>nternet </a:t>
            </a:r>
            <a:r>
              <a:rPr lang="en-AT" b="1" u="sng" dirty="0"/>
              <a:t>M</a:t>
            </a:r>
            <a:r>
              <a:rPr lang="en-AT" dirty="0"/>
              <a:t>ovie </a:t>
            </a:r>
            <a:r>
              <a:rPr lang="en-AT" b="1" u="sng" dirty="0"/>
              <a:t>D</a:t>
            </a:r>
            <a:r>
              <a:rPr lang="en-AT" dirty="0"/>
              <a:t>ata</a:t>
            </a:r>
            <a:r>
              <a:rPr lang="en-AT" b="1" u="sng" dirty="0"/>
              <a:t>b</a:t>
            </a:r>
            <a:r>
              <a:rPr lang="en-AT" dirty="0"/>
              <a:t>ase</a:t>
            </a:r>
          </a:p>
          <a:p>
            <a:r>
              <a:rPr lang="en-AT" dirty="0"/>
              <a:t>Provide open dataset of Top 1000 rated films</a:t>
            </a:r>
          </a:p>
          <a:p>
            <a:r>
              <a:rPr lang="en-AT" dirty="0"/>
              <a:t>16 data columns, 1000 instances</a:t>
            </a:r>
          </a:p>
          <a:p>
            <a:endParaRPr lang="en-AT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733" b="0" i="0" u="none" strike="noStrike" kern="120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Poster_Link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,</a:t>
            </a:r>
            <a:r>
              <a:rPr kumimoji="0" lang="en-GB" sz="1733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Series_Title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,</a:t>
            </a:r>
            <a:r>
              <a:rPr kumimoji="0" lang="en-GB" sz="1733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Released_Year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,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Certificate ,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Runtime ,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Genre ,</a:t>
            </a:r>
            <a:r>
              <a:rPr kumimoji="0" lang="en-GB" sz="1733" b="0" i="0" u="none" strike="noStrike" kern="1200" cap="none" spc="0" normalizeH="0" baseline="0" noProof="0" dirty="0" err="1">
                <a:ln>
                  <a:noFill/>
                </a:ln>
                <a:solidFill>
                  <a:srgbClr val="B5CEA8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IMDB_Rating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,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Overview ,</a:t>
            </a:r>
            <a:r>
              <a:rPr kumimoji="0" lang="en-GB" sz="1733" b="1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Meta_score</a:t>
            </a:r>
            <a:r>
              <a:rPr kumimoji="0" lang="en-GB" sz="1733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,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F44747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Director ,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Star1 ,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Star2 ,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Star3 ,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Star4 ,</a:t>
            </a:r>
            <a:r>
              <a:rPr kumimoji="0" lang="en-GB" sz="1733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No_of_Votes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,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Gross</a:t>
            </a:r>
            <a:endParaRPr kumimoji="0" lang="en-GB" sz="1733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highlight>
                <a:srgbClr val="4C4D4C"/>
              </a:highlight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endParaRPr lang="en-AT" dirty="0"/>
          </a:p>
        </p:txBody>
      </p:sp>
      <p:pic>
        <p:nvPicPr>
          <p:cNvPr id="11" name="Content Placeholder 10" descr="A yellow square with black text&#10;&#10;Description automatically generated">
            <a:extLst>
              <a:ext uri="{FF2B5EF4-FFF2-40B4-BE49-F238E27FC236}">
                <a16:creationId xmlns:a16="http://schemas.microsoft.com/office/drawing/2014/main" id="{EB59D63B-FCC7-79CF-6603-BC1DACD3E9C5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8544469" y="1879131"/>
            <a:ext cx="3244200" cy="32442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DFBFD3C-F63C-B1BA-015B-1B8D68DF7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Dataset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FB282-F646-515F-78B9-952BB8B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DC4ED-F819-B85B-15B3-C2D2D7886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F90C2A-30E7-F19D-F346-F96880DEF9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3CDC0F-71BF-B840-812C-9588125E0BFE}" type="datetime6">
              <a:rPr lang="de-DE" smtClean="0"/>
              <a:pPr/>
              <a:t>Januar 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09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DA60AA-CB5B-9647-E37B-AF81306D9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Poster_Link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 ,</a:t>
            </a:r>
            <a:r>
              <a:rPr lang="en-GB" b="0" dirty="0" err="1">
                <a:solidFill>
                  <a:srgbClr val="569CD6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Series_Title</a:t>
            </a:r>
            <a:r>
              <a:rPr lang="en-GB" b="0" dirty="0">
                <a:solidFill>
                  <a:srgbClr val="569CD6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 ,</a:t>
            </a:r>
            <a:r>
              <a:rPr lang="en-GB" b="0" dirty="0" err="1">
                <a:solidFill>
                  <a:srgbClr val="DCDCAA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Released_Year</a:t>
            </a:r>
            <a:r>
              <a:rPr lang="en-GB" b="0" dirty="0">
                <a:solidFill>
                  <a:srgbClr val="DCDCAA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 ,</a:t>
            </a:r>
            <a:r>
              <a:rPr lang="en-GB" b="0" dirty="0">
                <a:solidFill>
                  <a:srgbClr val="6A9955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Certificate ,</a:t>
            </a:r>
            <a:r>
              <a:rPr lang="en-GB" b="0" dirty="0">
                <a:solidFill>
                  <a:srgbClr val="CE9178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Runtime ,</a:t>
            </a:r>
            <a:r>
              <a:rPr lang="en-GB" b="0" dirty="0">
                <a:solidFill>
                  <a:srgbClr val="9CDCFE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Genre ,</a:t>
            </a:r>
            <a:r>
              <a:rPr lang="en-GB" b="0" dirty="0" err="1">
                <a:solidFill>
                  <a:srgbClr val="B5CEA8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IMDB_Rating</a:t>
            </a:r>
            <a:r>
              <a:rPr lang="en-GB" b="0" dirty="0">
                <a:solidFill>
                  <a:srgbClr val="B5CEA8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 ,</a:t>
            </a:r>
            <a:r>
              <a:rPr lang="en-GB" b="0" dirty="0">
                <a:solidFill>
                  <a:srgbClr val="4EC9B0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Overview ,</a:t>
            </a:r>
            <a:r>
              <a:rPr lang="en-GB" b="1" dirty="0" err="1">
                <a:solidFill>
                  <a:srgbClr val="569CD6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Meta_score</a:t>
            </a:r>
            <a:r>
              <a:rPr lang="en-GB" b="1" dirty="0">
                <a:solidFill>
                  <a:srgbClr val="569CD6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 ,</a:t>
            </a:r>
            <a:r>
              <a:rPr lang="en-GB" b="0" dirty="0">
                <a:solidFill>
                  <a:srgbClr val="F44747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Director ,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Star1 ,</a:t>
            </a:r>
            <a:r>
              <a:rPr lang="en-GB" b="0" dirty="0">
                <a:solidFill>
                  <a:srgbClr val="569CD6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Star2 ,</a:t>
            </a:r>
            <a:r>
              <a:rPr lang="en-GB" b="0" dirty="0">
                <a:solidFill>
                  <a:srgbClr val="DCDCAA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Star3 ,</a:t>
            </a:r>
            <a:r>
              <a:rPr lang="en-GB" b="0" dirty="0">
                <a:solidFill>
                  <a:srgbClr val="6A9955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Star4 ,</a:t>
            </a:r>
            <a:r>
              <a:rPr lang="en-GB" b="0" dirty="0" err="1">
                <a:solidFill>
                  <a:srgbClr val="CE9178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No_of_Votes</a:t>
            </a:r>
            <a:r>
              <a:rPr lang="en-GB" b="0" dirty="0">
                <a:solidFill>
                  <a:srgbClr val="CE9178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 ,</a:t>
            </a:r>
            <a:r>
              <a:rPr lang="en-GB" b="0" dirty="0">
                <a:solidFill>
                  <a:srgbClr val="9CDCFE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Gross</a:t>
            </a:r>
            <a:endParaRPr lang="en-GB" b="0" dirty="0">
              <a:solidFill>
                <a:srgbClr val="CCCCCC"/>
              </a:solidFill>
              <a:effectLst/>
              <a:highlight>
                <a:srgbClr val="4C4D4C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CCCCCC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"https://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m.media-amazon.com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/images/M/MV5BMDFkYTc0MGEtZmNhMC00ZDIzLWFmNTEtODM1ZmRlYWMwMWFmXkEyXkFqcGdeQXVyMTMxODk2OTU@._V1_UX67_CR0,0,67,98_AL_.jpg" ,</a:t>
            </a:r>
            <a:r>
              <a:rPr lang="en-GB" b="0" dirty="0">
                <a:solidFill>
                  <a:srgbClr val="569CD6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The Shawshank Redemption ,</a:t>
            </a:r>
            <a:r>
              <a:rPr lang="en-GB" b="0" dirty="0">
                <a:solidFill>
                  <a:srgbClr val="DCDCAA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1994 ,</a:t>
            </a:r>
            <a:r>
              <a:rPr lang="en-GB" b="0" dirty="0">
                <a:solidFill>
                  <a:srgbClr val="6A9955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A ,</a:t>
            </a:r>
            <a:r>
              <a:rPr lang="en-GB" b="0" dirty="0">
                <a:solidFill>
                  <a:srgbClr val="CE9178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142 min ,</a:t>
            </a:r>
            <a:r>
              <a:rPr lang="en-GB" b="0" dirty="0">
                <a:solidFill>
                  <a:srgbClr val="9CDCFE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Drama ,</a:t>
            </a:r>
            <a:r>
              <a:rPr lang="en-GB" b="0" dirty="0">
                <a:solidFill>
                  <a:srgbClr val="B5CEA8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 9.3 ,</a:t>
            </a:r>
            <a:r>
              <a:rPr lang="en-GB" b="0" dirty="0">
                <a:solidFill>
                  <a:srgbClr val="4EC9B0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"Two imprisoned men bond over a number of years, finding solace and eventual redemption through acts of common decency." ,</a:t>
            </a:r>
            <a:r>
              <a:rPr lang="en-GB" b="1" dirty="0">
                <a:solidFill>
                  <a:srgbClr val="569CD6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 80 ,</a:t>
            </a:r>
            <a:r>
              <a:rPr lang="en-GB" b="0" dirty="0">
                <a:solidFill>
                  <a:srgbClr val="F44747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Frank Darabont ,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Tim Robbins ,</a:t>
            </a:r>
            <a:r>
              <a:rPr lang="en-GB" b="0" dirty="0">
                <a:solidFill>
                  <a:srgbClr val="569CD6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Morgan Freeman ,</a:t>
            </a:r>
            <a:r>
              <a:rPr lang="en-GB" b="0" dirty="0">
                <a:solidFill>
                  <a:srgbClr val="DCDCAA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Bob </a:t>
            </a:r>
            <a:r>
              <a:rPr lang="en-GB" b="0" dirty="0" err="1">
                <a:solidFill>
                  <a:srgbClr val="DCDCAA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Gunton</a:t>
            </a:r>
            <a:r>
              <a:rPr lang="en-GB" b="0" dirty="0">
                <a:solidFill>
                  <a:srgbClr val="DCDCAA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 ,</a:t>
            </a:r>
            <a:r>
              <a:rPr lang="en-GB" b="0" dirty="0">
                <a:solidFill>
                  <a:srgbClr val="6A9955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William Sadler ,</a:t>
            </a:r>
            <a:r>
              <a:rPr lang="en-GB" b="0" dirty="0">
                <a:solidFill>
                  <a:srgbClr val="CE9178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 2343110 ,</a:t>
            </a:r>
            <a:r>
              <a:rPr lang="en-GB" b="0" dirty="0">
                <a:solidFill>
                  <a:srgbClr val="9CDCFE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"28,341,469"</a:t>
            </a:r>
            <a:endParaRPr lang="en-GB" b="0" dirty="0">
              <a:solidFill>
                <a:srgbClr val="CCCCCC"/>
              </a:solidFill>
              <a:effectLst/>
              <a:highlight>
                <a:srgbClr val="4C4D4C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A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9B9E87-8983-917B-12D1-A70C7746B2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340033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B5A80-EA62-E05A-81A9-CF9E4119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ChatGPT 3.5</a:t>
            </a:r>
          </a:p>
          <a:p>
            <a:r>
              <a:rPr lang="en-GB" dirty="0"/>
              <a:t>Chat Generative Pre-trained Transformer based on a LLM</a:t>
            </a:r>
          </a:p>
          <a:p>
            <a:r>
              <a:rPr lang="en-GB" dirty="0"/>
              <a:t>Developed by </a:t>
            </a:r>
            <a:r>
              <a:rPr lang="en-GB" dirty="0" err="1"/>
              <a:t>OpenAI</a:t>
            </a:r>
            <a:endParaRPr lang="en-GB" dirty="0"/>
          </a:p>
          <a:p>
            <a:r>
              <a:rPr lang="en-AT" dirty="0"/>
              <a:t>Free and widely available to everyone</a:t>
            </a:r>
          </a:p>
          <a:p>
            <a:r>
              <a:rPr lang="en-AT" dirty="0"/>
              <a:t>Prompting techniques from the Prompt Engineering Guide</a:t>
            </a:r>
            <a:r>
              <a:rPr lang="en-AT" baseline="30000" dirty="0"/>
              <a:t>1</a:t>
            </a:r>
          </a:p>
          <a:p>
            <a:r>
              <a:rPr lang="en-AT" dirty="0"/>
              <a:t>RDF Generation</a:t>
            </a:r>
          </a:p>
          <a:p>
            <a:pPr lvl="1"/>
            <a:r>
              <a:rPr lang="en-AT" dirty="0"/>
              <a:t>Zero-Shot</a:t>
            </a:r>
          </a:p>
          <a:p>
            <a:pPr lvl="1"/>
            <a:r>
              <a:rPr lang="en-AT" dirty="0"/>
              <a:t>One-Shot</a:t>
            </a:r>
          </a:p>
          <a:p>
            <a:r>
              <a:rPr lang="en-AT" dirty="0"/>
              <a:t>RML Generation</a:t>
            </a:r>
          </a:p>
          <a:p>
            <a:pPr lvl="1"/>
            <a:r>
              <a:rPr lang="en-AT" dirty="0"/>
              <a:t>Zero-Shot</a:t>
            </a:r>
          </a:p>
          <a:p>
            <a:pPr lvl="1"/>
            <a:r>
              <a:rPr lang="en-AT" dirty="0"/>
              <a:t>One-Shot</a:t>
            </a:r>
          </a:p>
          <a:p>
            <a:pPr lvl="1"/>
            <a:r>
              <a:rPr lang="en-AT" dirty="0"/>
              <a:t>Few-Shot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ACF4FB-8C8C-04FE-48DD-A703BCD30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Prompting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A0D70F-23BB-C086-6182-54FE1705205D}"/>
              </a:ext>
            </a:extLst>
          </p:cNvPr>
          <p:cNvSpPr txBox="1"/>
          <p:nvPr/>
        </p:nvSpPr>
        <p:spPr>
          <a:xfrm>
            <a:off x="1872819" y="6196574"/>
            <a:ext cx="9760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aseline="30000" dirty="0"/>
              <a:t>1 </a:t>
            </a:r>
            <a:r>
              <a:rPr lang="en-GB" sz="1400" dirty="0">
                <a:solidFill>
                  <a:schemeClr val="accent5"/>
                </a:solidFill>
              </a:rPr>
              <a:t>https://</a:t>
            </a:r>
            <a:r>
              <a:rPr lang="en-GB" sz="1400" dirty="0" err="1">
                <a:solidFill>
                  <a:schemeClr val="accent5"/>
                </a:solidFill>
              </a:rPr>
              <a:t>www.promptingguide.ai</a:t>
            </a:r>
            <a:endParaRPr lang="en-AT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809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uib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1"/>
      </a:accent1>
      <a:accent2>
        <a:srgbClr val="F392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��< ? x m l   v e r s i o n = " 1 . 0 "   e n c o d i n g = " u t f - 1 6 " ? > < D o c u m e n t S e t t i n g s   x m l n s : x s d = " h t t p : / / w w w . w 3 . o r g / 2 0 0 1 / X M L S c h e m a "   x m l n s : x s i = " h t t p : / / w w w . w 3 . o r g / 2 0 0 1 / X M L S c h e m a - i n s t a n c e "   x m l n s = " h t t p : / / w w w . z h a w . c h / A c c e s s i b i l i t y A d d I n " >  
     < C h e c k R e a d i n g O r d e r > t r u e < / C h e c k R e a d i n g O r d e r >  
     < C h e c k T a b l e H e a d e r > t r u e < / C h e c k T a b l e H e a d e r >  
     < C h e c k S l i d e T i t l e > t r u e < / C h e c k S l i d e T i t l e >  
     < C h e c k L a n g u a g e S e t t i n g > t r u e < / C h e c k L a n g u a g e S e t t i n g >  
     < C h e c k A l t T e x t > t r u e < / C h e c k A l t T e x t >  
     < C h e c k T e x t S i z e > f a l s e < / C h e c k T e x t S i z e >  
     < C h e c k S c r e e n T i p > f a l s e < / C h e c k S c r e e n T i p >  
     < S h o w S h a p e N a m e C o l u m n > f a l s e < / S h o w S h a p e N a m e C o l u m n >  
     < S h o w I s s u e D e s c r i p t i o n > t r u e < / S h o w I s s u e D e s c r i p t i o n >  
 < / D o c u m e n t S e t t i n g s > 
</file>

<file path=customXml/itemProps1.xml><?xml version="1.0" encoding="utf-8"?>
<ds:datastoreItem xmlns:ds="http://schemas.openxmlformats.org/officeDocument/2006/customXml" ds:itemID="{E8D01778-62E1-4AD0-B2FB-E631DD3CCD47}">
  <ds:schemaRefs>
    <ds:schemaRef ds:uri="http://www.w3.org/2001/XMLSchema"/>
    <ds:schemaRef ds:uri="http://www.zhaw.ch/AccessibilityAddI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443</Words>
  <Application>Microsoft Macintosh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Menlo</vt:lpstr>
      <vt:lpstr>Wingdings</vt:lpstr>
      <vt:lpstr>Office</vt:lpstr>
      <vt:lpstr>Prompt Engineering – Final Presentation</vt:lpstr>
      <vt:lpstr>Outline</vt:lpstr>
      <vt:lpstr>Task description</vt:lpstr>
      <vt:lpstr>Task description</vt:lpstr>
      <vt:lpstr>Task description</vt:lpstr>
      <vt:lpstr>Task description</vt:lpstr>
      <vt:lpstr>Dataset</vt:lpstr>
      <vt:lpstr>Dataset</vt:lpstr>
      <vt:lpstr>Prompting</vt:lpstr>
      <vt:lpstr>RDF Generation – Zero-Shot</vt:lpstr>
      <vt:lpstr>RDF Generation – One-Shot</vt:lpstr>
      <vt:lpstr>RDF Generation – One-Shot</vt:lpstr>
      <vt:lpstr>RML Generation</vt:lpstr>
      <vt:lpstr>RML – Zero-Shot</vt:lpstr>
      <vt:lpstr>RML – One-Shot</vt:lpstr>
      <vt:lpstr>RML – Few-Shot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Joey Hieronimy</cp:lastModifiedBy>
  <cp:revision>132</cp:revision>
  <dcterms:created xsi:type="dcterms:W3CDTF">2017-06-06T07:41:45Z</dcterms:created>
  <dcterms:modified xsi:type="dcterms:W3CDTF">2024-01-25T15:43:09Z</dcterms:modified>
</cp:coreProperties>
</file>