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49B5F5-8FA5-4E1D-AC36-3EB08F1CF7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7CE586-3E0D-4FDE-B6B7-52963E10CC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33A742-E738-45E8-A093-A0E76F26757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FBC910-E267-49C1-BD4B-8526035771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D332FA-DB80-4AC1-8FD3-8AC351483E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78B99C-2325-44C2-8294-A46C5F1959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9FD288-88D1-4A0A-9732-13320BEB5B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12044B-AC46-42B4-9ACC-331F90A0F9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BD7DDD-327E-492C-A7E1-7A9905D2E3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3CE561-FB38-4377-A294-F35F760842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B69D88-1207-4175-A2C3-3733E86288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5A7A01-739B-4E3B-BB79-033BF7826B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D56DB1-9FFC-4A72-B28F-0E7A39006C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407D2F-1473-4CAD-BBE8-936022E438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F2CA98-A46B-489E-AC9F-D6667CE4BC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5B4679-D152-468F-9DBA-D0B50DA364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5647E3-5693-4355-92EC-1B87C9A9A46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D99270-932A-4B54-8754-B1DCE514D9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49412A-37F8-41B8-B567-D093F1091A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9E3297-871C-44C9-9CC1-09CFBBC589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E053A0-ED5D-4FFF-9DBC-FFC4236B29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C1B3AF-D97F-4FF3-BEDA-16D9A39FD9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570DAC-4C6F-4000-8C01-469E421936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20BDAA-9491-42DF-8786-0482D9EEA7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787878"/>
                </a:solidFill>
                <a:latin typeface="Aptos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E7CDBAF-6FF7-40CB-B277-CC9B4C50296E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Click to edit the outline text 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787878"/>
                </a:solidFill>
                <a:latin typeface="Aptos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F705A45-F18A-4773-AF05-269BE2519E8A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Rectangle 9"/>
          <p:cNvSpPr/>
          <p:nvPr/>
        </p:nvSpPr>
        <p:spPr>
          <a:xfrm>
            <a:off x="0" y="-360"/>
            <a:ext cx="12191760" cy="685764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104862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Rectangle 11"/>
          <p:cNvSpPr/>
          <p:nvPr/>
        </p:nvSpPr>
        <p:spPr>
          <a:xfrm flipH="1" rot="10800000">
            <a:off x="455760" y="-1080"/>
            <a:ext cx="11749680" cy="6840360"/>
          </a:xfrm>
          <a:prstGeom prst="rect">
            <a:avLst/>
          </a:prstGeom>
          <a:gradFill rotWithShape="0">
            <a:gsLst>
              <a:gs pos="21000">
                <a:srgbClr val="0b3041">
                  <a:alpha val="61176"/>
                </a:srgbClr>
              </a:gs>
              <a:gs pos="100000">
                <a:srgbClr val="156082">
                  <a:alpha val="0"/>
                </a:srgbClr>
              </a:gs>
            </a:gsLst>
            <a:lin ang="6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Rectangle 13"/>
          <p:cNvSpPr/>
          <p:nvPr/>
        </p:nvSpPr>
        <p:spPr>
          <a:xfrm>
            <a:off x="8606160" y="-1440"/>
            <a:ext cx="3607920" cy="6858360"/>
          </a:xfrm>
          <a:prstGeom prst="rect">
            <a:avLst/>
          </a:prstGeom>
          <a:gradFill rotWithShape="0">
            <a:gsLst>
              <a:gs pos="1000">
                <a:srgbClr val="000000">
                  <a:alpha val="41176"/>
                </a:srgbClr>
              </a:gs>
              <a:gs pos="100000">
                <a:srgbClr val="104862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Oval 15"/>
          <p:cNvSpPr/>
          <p:nvPr/>
        </p:nvSpPr>
        <p:spPr>
          <a:xfrm rot="15274200">
            <a:off x="6059520" y="779400"/>
            <a:ext cx="4967280" cy="4988160"/>
          </a:xfrm>
          <a:prstGeom prst="ellipse">
            <a:avLst/>
          </a:prstGeom>
          <a:gradFill rotWithShape="0">
            <a:gsLst>
              <a:gs pos="21000">
                <a:srgbClr val="46b1e1">
                  <a:alpha val="0"/>
                </a:srgbClr>
              </a:gs>
              <a:gs pos="100000">
                <a:srgbClr val="156082">
                  <a:alpha val="24313"/>
                </a:srgbClr>
              </a:gs>
            </a:gsLst>
            <a:lin ang="992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386720" y="819000"/>
            <a:ext cx="6595920" cy="3268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Aptos Display"/>
              </a:rPr>
              <a:t>Master Time Table</a:t>
            </a:r>
            <a:endParaRPr b="0" lang="en-US" sz="4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8" name="Rectangle 17"/>
          <p:cNvSpPr/>
          <p:nvPr/>
        </p:nvSpPr>
        <p:spPr>
          <a:xfrm flipH="1" rot="10800000">
            <a:off x="5760" y="4480560"/>
            <a:ext cx="12179160" cy="2377440"/>
          </a:xfrm>
          <a:prstGeom prst="rect">
            <a:avLst/>
          </a:prstGeom>
          <a:gradFill rotWithShape="0">
            <a:gsLst>
              <a:gs pos="1000">
                <a:srgbClr val="000000">
                  <a:alpha val="34117"/>
                </a:srgbClr>
              </a:gs>
              <a:gs pos="100000">
                <a:srgbClr val="104862">
                  <a:alpha val="50196"/>
                </a:srgbClr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931760" y="4797360"/>
            <a:ext cx="6050880" cy="124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ptos"/>
              </a:rPr>
              <a:t>Progress Presentation Recap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ptos"/>
              </a:rPr>
              <a:t>By Caleb Sawe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0" name="Rectangle 19"/>
          <p:cNvSpPr/>
          <p:nvPr/>
        </p:nvSpPr>
        <p:spPr>
          <a:xfrm flipH="1" rot="16200000">
            <a:off x="6966720" y="1632600"/>
            <a:ext cx="6857280" cy="3591720"/>
          </a:xfrm>
          <a:prstGeom prst="rect">
            <a:avLst/>
          </a:prstGeom>
          <a:gradFill rotWithShape="0">
            <a:gsLst>
              <a:gs pos="1000">
                <a:srgbClr val="000000">
                  <a:alpha val="0"/>
                </a:srgbClr>
              </a:gs>
              <a:gs pos="100000">
                <a:srgbClr val="104862">
                  <a:alpha val="50196"/>
                </a:srgbClr>
              </a:gs>
            </a:gsLst>
            <a:lin ang="11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596560" y="489600"/>
            <a:ext cx="5754600" cy="16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ptos Display"/>
              </a:rPr>
              <a:t>Arising issues from previous presentation</a:t>
            </a:r>
            <a:endParaRPr b="0" lang="en-US" sz="40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93" name="Graphic 6" descr="Hourglass"/>
          <p:cNvPicPr/>
          <p:nvPr/>
        </p:nvPicPr>
        <p:blipFill>
          <a:blip r:embed="rId1"/>
          <a:stretch/>
        </p:blipFill>
        <p:spPr>
          <a:xfrm>
            <a:off x="1068120" y="1275120"/>
            <a:ext cx="3875760" cy="387576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596560" y="2405880"/>
            <a:ext cx="5754600" cy="3197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What was presented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Aptos"/>
              </a:rPr>
              <a:t>modules presentation (from previous meeting)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Aptos"/>
              </a:rPr>
              <a:t>2. What was left (pending)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Aptos"/>
              </a:rPr>
              <a:t>schedule creation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Aptos"/>
              </a:rPr>
              <a:t>room availability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Aptos"/>
              </a:rPr>
              <a:t>3. Gaps that were identified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Aptos"/>
              </a:rPr>
              <a:t>lecturer preference for time slots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5" name="Rectangle 11"/>
          <p:cNvSpPr/>
          <p:nvPr/>
        </p:nvSpPr>
        <p:spPr>
          <a:xfrm flipH="1" rot="10800000">
            <a:off x="360" y="6401160"/>
            <a:ext cx="12191760" cy="456480"/>
          </a:xfrm>
          <a:prstGeom prst="rect">
            <a:avLst/>
          </a:prstGeom>
          <a:gradFill rotWithShape="0">
            <a:gsLst>
              <a:gs pos="10000">
                <a:srgbClr val="000000"/>
              </a:gs>
              <a:gs pos="100000">
                <a:srgbClr val="156082"/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Rectangle 13"/>
          <p:cNvSpPr/>
          <p:nvPr/>
        </p:nvSpPr>
        <p:spPr>
          <a:xfrm flipH="1">
            <a:off x="4037760" y="6400800"/>
            <a:ext cx="8152920" cy="456480"/>
          </a:xfrm>
          <a:prstGeom prst="rect">
            <a:avLst/>
          </a:prstGeom>
          <a:gradFill rotWithShape="0">
            <a:gsLst>
              <a:gs pos="0">
                <a:srgbClr val="000000">
                  <a:alpha val="50196"/>
                </a:srgbClr>
              </a:gs>
              <a:gs pos="100000">
                <a:srgbClr val="104862"/>
              </a:gs>
            </a:gsLst>
            <a:lin ang="18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9"/>
          <p:cNvSpPr/>
          <p:nvPr/>
        </p:nvSpPr>
        <p:spPr>
          <a:xfrm flipH="1" rot="5400000">
            <a:off x="-639360" y="639720"/>
            <a:ext cx="6857640" cy="557892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104862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 11"/>
          <p:cNvSpPr/>
          <p:nvPr/>
        </p:nvSpPr>
        <p:spPr>
          <a:xfrm flipH="1" rot="5400000">
            <a:off x="-393120" y="395640"/>
            <a:ext cx="6345720" cy="5575680"/>
          </a:xfrm>
          <a:prstGeom prst="rect">
            <a:avLst/>
          </a:prstGeom>
          <a:gradFill rotWithShape="0">
            <a:gsLst>
              <a:gs pos="1000">
                <a:srgbClr val="156082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Rectangle 13"/>
          <p:cNvSpPr/>
          <p:nvPr/>
        </p:nvSpPr>
        <p:spPr>
          <a:xfrm flipH="1" rot="5400000">
            <a:off x="1528560" y="2819160"/>
            <a:ext cx="2501640" cy="5575680"/>
          </a:xfrm>
          <a:prstGeom prst="rect">
            <a:avLst/>
          </a:prstGeom>
          <a:gradFill rotWithShape="0">
            <a:gsLst>
              <a:gs pos="2000">
                <a:srgbClr val="156082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tangle 15"/>
          <p:cNvSpPr/>
          <p:nvPr/>
        </p:nvSpPr>
        <p:spPr>
          <a:xfrm flipH="1" rot="5400000">
            <a:off x="-425880" y="853200"/>
            <a:ext cx="6857640" cy="5151960"/>
          </a:xfrm>
          <a:prstGeom prst="rect">
            <a:avLst/>
          </a:prstGeom>
          <a:gradFill rotWithShape="0">
            <a:gsLst>
              <a:gs pos="1000">
                <a:srgbClr val="156082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Oval 17"/>
          <p:cNvSpPr/>
          <p:nvPr/>
        </p:nvSpPr>
        <p:spPr>
          <a:xfrm rot="6097800">
            <a:off x="819360" y="1128240"/>
            <a:ext cx="4317840" cy="4317840"/>
          </a:xfrm>
          <a:prstGeom prst="ellipse">
            <a:avLst/>
          </a:prstGeom>
          <a:gradFill rotWithShape="0">
            <a:gsLst>
              <a:gs pos="39000">
                <a:srgbClr val="156082">
                  <a:alpha val="0"/>
                </a:srgbClr>
              </a:gs>
              <a:gs pos="100000">
                <a:srgbClr val="46b1e1">
                  <a:alpha val="15294"/>
                </a:srgbClr>
              </a:gs>
            </a:gsLst>
            <a:lin ang="1896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26560" y="586800"/>
            <a:ext cx="4229640" cy="3387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Aptos Display"/>
              </a:rPr>
              <a:t>Data</a:t>
            </a:r>
            <a:endParaRPr b="0" lang="en-US" sz="4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503040" y="649440"/>
            <a:ext cx="4862160" cy="5545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Why and which data to collect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Aptos"/>
              </a:rPr>
              <a:t>Data on status of classroom and lecture clashes – 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ptos"/>
              </a:rPr>
              <a:t>o incorporate a room availability tracker within the timetable scheduling platform.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Aptos"/>
              </a:rPr>
              <a:t>Data on how the clashes are mitigated - 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ptos"/>
              </a:rPr>
              <a:t>To integrate a robust conflict detection and resolution functionality that tackles lecture conflicts.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Aptos"/>
              </a:rPr>
              <a:t>Process on timetable creation - 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ptos"/>
              </a:rPr>
              <a:t>To develop a centralized timetabling platform that is accessible by all departmental timetable scheduler.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Aptos"/>
              </a:rPr>
              <a:t>Issues to take note on while creating schedules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57000" y="962280"/>
            <a:ext cx="3103560" cy="4421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ptos Display"/>
              </a:rPr>
              <a:t>Data Results</a:t>
            </a:r>
            <a:endParaRPr b="0" lang="en-US" sz="4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088880" y="962280"/>
            <a:ext cx="6857640" cy="47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</a:rPr>
              <a:t>Data Collection Summary</a:t>
            </a:r>
            <a:endParaRPr b="0" lang="en-US" sz="1600" spc="-1" strike="noStrike">
              <a:solidFill>
                <a:srgbClr val="000000"/>
              </a:solidFill>
              <a:latin typeface="Aptos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  <a:ea typeface="Aptos"/>
              </a:rPr>
              <a:t>Conflicts occur randomly, often unresolved initially.</a:t>
            </a:r>
            <a:endParaRPr b="0" lang="en-US" sz="1600" spc="-1" strike="noStrike">
              <a:solidFill>
                <a:srgbClr val="000000"/>
              </a:solidFill>
              <a:latin typeface="Aptos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  <a:ea typeface="Aptos"/>
              </a:rPr>
              <a:t>Resolving issues involves cumbersome room checks.</a:t>
            </a:r>
            <a:endParaRPr b="0" lang="en-US" sz="16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  <a:ea typeface="Aptos"/>
              </a:rPr>
              <a:t>Difficulty distinguishing free rooms from canceled lectures.</a:t>
            </a:r>
            <a:endParaRPr b="0" lang="en-US" sz="16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  <a:ea typeface="Aptos"/>
              </a:rPr>
              <a:t>2. Data Collection Summary (Interviews)</a:t>
            </a:r>
            <a:endParaRPr b="0" lang="en-US" sz="1600" spc="-1" strike="noStrike">
              <a:solidFill>
                <a:srgbClr val="000000"/>
              </a:solidFill>
              <a:latin typeface="Aptos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  <a:ea typeface="Aptos"/>
              </a:rPr>
              <a:t> </a:t>
            </a:r>
            <a:r>
              <a:rPr b="0" lang="en-US" sz="1600" spc="-1" strike="noStrike">
                <a:solidFill>
                  <a:srgbClr val="000000"/>
                </a:solidFill>
                <a:latin typeface="Aptos"/>
                <a:ea typeface="Aptos"/>
              </a:rPr>
              <a:t>2.1 The Timetabler:</a:t>
            </a:r>
            <a:endParaRPr b="0" lang="en-US" sz="1600" spc="-1" strike="noStrike">
              <a:solidFill>
                <a:srgbClr val="000000"/>
              </a:solidFill>
              <a:latin typeface="Aptos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  <a:ea typeface="Aptos"/>
              </a:rPr>
              <a:t>Simple process but challenges in intrinsic details.</a:t>
            </a:r>
            <a:endParaRPr b="0" lang="en-US" sz="1600" spc="-1" strike="noStrike">
              <a:solidFill>
                <a:srgbClr val="000000"/>
              </a:solidFill>
              <a:latin typeface="Aptos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  <a:ea typeface="Aptos"/>
              </a:rPr>
              <a:t>Timetable influenced by lecturer preferences and departmental dynamics.</a:t>
            </a:r>
            <a:endParaRPr b="0" lang="en-US" sz="1600" spc="-1" strike="noStrike">
              <a:solidFill>
                <a:srgbClr val="000000"/>
              </a:solidFill>
              <a:latin typeface="Aptos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  <a:ea typeface="Aptos"/>
              </a:rPr>
              <a:t> </a:t>
            </a:r>
            <a:r>
              <a:rPr b="0" lang="en-US" sz="1600" spc="-1" strike="noStrike">
                <a:solidFill>
                  <a:srgbClr val="000000"/>
                </a:solidFill>
                <a:latin typeface="Aptos"/>
                <a:ea typeface="Aptos"/>
              </a:rPr>
              <a:t>2.2 The Students:</a:t>
            </a:r>
            <a:endParaRPr b="0" lang="en-US" sz="1600" spc="-1" strike="noStrike">
              <a:solidFill>
                <a:srgbClr val="000000"/>
              </a:solidFill>
              <a:latin typeface="Aptos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  <a:ea typeface="Aptos"/>
              </a:rPr>
              <a:t>Consistent issues: conflicts, small rooms, resorting to online classes.</a:t>
            </a:r>
            <a:endParaRPr b="0" lang="en-US" sz="16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  <a:ea typeface="Aptos"/>
              </a:rPr>
              <a:t>Dissatisfaction with timetable delivery (Excel via email) and post-release changes.</a:t>
            </a:r>
            <a:endParaRPr b="0" lang="en-US" sz="16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8" name="Rectangle 9"/>
          <p:cNvSpPr/>
          <p:nvPr/>
        </p:nvSpPr>
        <p:spPr>
          <a:xfrm flipH="1" rot="10800000">
            <a:off x="360" y="6401160"/>
            <a:ext cx="12191760" cy="456480"/>
          </a:xfrm>
          <a:prstGeom prst="rect">
            <a:avLst/>
          </a:prstGeom>
          <a:gradFill rotWithShape="0">
            <a:gsLst>
              <a:gs pos="0">
                <a:srgbClr val="156082"/>
              </a:gs>
              <a:gs pos="100000">
                <a:srgbClr val="0b3041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Rectangle 11"/>
          <p:cNvSpPr/>
          <p:nvPr/>
        </p:nvSpPr>
        <p:spPr>
          <a:xfrm flipH="1">
            <a:off x="4037760" y="6400800"/>
            <a:ext cx="8152920" cy="456480"/>
          </a:xfrm>
          <a:prstGeom prst="rect">
            <a:avLst/>
          </a:prstGeom>
          <a:gradFill rotWithShape="0">
            <a:gsLst>
              <a:gs pos="0">
                <a:srgbClr val="000000">
                  <a:alpha val="76078"/>
                </a:srgbClr>
              </a:gs>
              <a:gs pos="100000">
                <a:srgbClr val="156082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596560" y="489600"/>
            <a:ext cx="5754600" cy="16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6000"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ptos Display"/>
              </a:rPr>
              <a:t>Pending items (modules and functionality)</a:t>
            </a:r>
            <a:endParaRPr b="0" lang="en-US" sz="40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12" name="Graphic 2" descr="Hourglass"/>
          <p:cNvPicPr/>
          <p:nvPr/>
        </p:nvPicPr>
        <p:blipFill>
          <a:blip r:embed="rId1"/>
          <a:stretch/>
        </p:blipFill>
        <p:spPr>
          <a:xfrm>
            <a:off x="1068120" y="1275120"/>
            <a:ext cx="3875760" cy="3875760"/>
          </a:xfrm>
          <a:prstGeom prst="rect">
            <a:avLst/>
          </a:prstGeom>
          <a:ln w="0">
            <a:noFill/>
          </a:ln>
        </p:spPr>
      </p:pic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596560" y="2405880"/>
            <a:ext cx="5754600" cy="3197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514440"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Aptos"/>
              </a:rPr>
              <a:t>1. Booking rooms for short term activities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Aptos"/>
              </a:rPr>
              <a:t>2. </a:t>
            </a: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Aptos"/>
              </a:rPr>
              <a:t>Room tracker during schedule creation for shared rooms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Aptos"/>
              </a:rPr>
              <a:t>3. Bulk user registration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4" name="Rectangle 4"/>
          <p:cNvSpPr/>
          <p:nvPr/>
        </p:nvSpPr>
        <p:spPr>
          <a:xfrm flipH="1" rot="10800000">
            <a:off x="360" y="6401160"/>
            <a:ext cx="12191760" cy="456480"/>
          </a:xfrm>
          <a:prstGeom prst="rect">
            <a:avLst/>
          </a:prstGeom>
          <a:gradFill rotWithShape="0">
            <a:gsLst>
              <a:gs pos="10000">
                <a:srgbClr val="000000"/>
              </a:gs>
              <a:gs pos="100000">
                <a:srgbClr val="156082"/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Rectangle 5"/>
          <p:cNvSpPr/>
          <p:nvPr/>
        </p:nvSpPr>
        <p:spPr>
          <a:xfrm flipH="1">
            <a:off x="4037760" y="6400800"/>
            <a:ext cx="8152920" cy="456480"/>
          </a:xfrm>
          <a:prstGeom prst="rect">
            <a:avLst/>
          </a:prstGeom>
          <a:gradFill rotWithShape="0">
            <a:gsLst>
              <a:gs pos="0">
                <a:srgbClr val="000000">
                  <a:alpha val="50196"/>
                </a:srgbClr>
              </a:gs>
              <a:gs pos="100000">
                <a:srgbClr val="104862"/>
              </a:gs>
            </a:gsLst>
            <a:lin ang="18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Rectangle 8"/>
          <p:cNvSpPr/>
          <p:nvPr/>
        </p:nvSpPr>
        <p:spPr>
          <a:xfrm>
            <a:off x="0" y="-360"/>
            <a:ext cx="12191760" cy="685764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104862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Rectangle 10"/>
          <p:cNvSpPr/>
          <p:nvPr/>
        </p:nvSpPr>
        <p:spPr>
          <a:xfrm flipH="1" rot="10800000">
            <a:off x="455760" y="-1080"/>
            <a:ext cx="11749680" cy="6840360"/>
          </a:xfrm>
          <a:prstGeom prst="rect">
            <a:avLst/>
          </a:prstGeom>
          <a:gradFill rotWithShape="0">
            <a:gsLst>
              <a:gs pos="21000">
                <a:srgbClr val="0b3041">
                  <a:alpha val="61176"/>
                </a:srgbClr>
              </a:gs>
              <a:gs pos="100000">
                <a:srgbClr val="156082">
                  <a:alpha val="0"/>
                </a:srgbClr>
              </a:gs>
            </a:gsLst>
            <a:lin ang="6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Rectangle 12"/>
          <p:cNvSpPr/>
          <p:nvPr/>
        </p:nvSpPr>
        <p:spPr>
          <a:xfrm>
            <a:off x="8606160" y="-1440"/>
            <a:ext cx="3607920" cy="6858360"/>
          </a:xfrm>
          <a:prstGeom prst="rect">
            <a:avLst/>
          </a:prstGeom>
          <a:gradFill rotWithShape="0">
            <a:gsLst>
              <a:gs pos="1000">
                <a:srgbClr val="000000">
                  <a:alpha val="41176"/>
                </a:srgbClr>
              </a:gs>
              <a:gs pos="100000">
                <a:srgbClr val="104862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Oval 2"/>
          <p:cNvSpPr/>
          <p:nvPr/>
        </p:nvSpPr>
        <p:spPr>
          <a:xfrm rot="15274200">
            <a:off x="6059520" y="779400"/>
            <a:ext cx="4967280" cy="4988160"/>
          </a:xfrm>
          <a:prstGeom prst="ellipse">
            <a:avLst/>
          </a:prstGeom>
          <a:gradFill rotWithShape="0">
            <a:gsLst>
              <a:gs pos="21000">
                <a:srgbClr val="46b1e1">
                  <a:alpha val="0"/>
                </a:srgbClr>
              </a:gs>
              <a:gs pos="100000">
                <a:srgbClr val="156082">
                  <a:alpha val="24313"/>
                </a:srgbClr>
              </a:gs>
            </a:gsLst>
            <a:lin ang="992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386720" y="819000"/>
            <a:ext cx="6595920" cy="3268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Aptos Display"/>
              </a:rPr>
              <a:t>The End</a:t>
            </a:r>
            <a:endParaRPr b="0" lang="en-US" sz="4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2" name="Rectangle 14"/>
          <p:cNvSpPr/>
          <p:nvPr/>
        </p:nvSpPr>
        <p:spPr>
          <a:xfrm flipH="1" rot="10800000">
            <a:off x="5760" y="4480560"/>
            <a:ext cx="12179160" cy="2377440"/>
          </a:xfrm>
          <a:prstGeom prst="rect">
            <a:avLst/>
          </a:prstGeom>
          <a:gradFill rotWithShape="0">
            <a:gsLst>
              <a:gs pos="1000">
                <a:srgbClr val="000000">
                  <a:alpha val="34117"/>
                </a:srgbClr>
              </a:gs>
              <a:gs pos="100000">
                <a:srgbClr val="104862">
                  <a:alpha val="50196"/>
                </a:srgbClr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Rectangle 16"/>
          <p:cNvSpPr/>
          <p:nvPr/>
        </p:nvSpPr>
        <p:spPr>
          <a:xfrm flipH="1" rot="16200000">
            <a:off x="6966720" y="1632600"/>
            <a:ext cx="6857280" cy="3591720"/>
          </a:xfrm>
          <a:prstGeom prst="rect">
            <a:avLst/>
          </a:prstGeom>
          <a:gradFill rotWithShape="0">
            <a:gsLst>
              <a:gs pos="1000">
                <a:srgbClr val="000000">
                  <a:alpha val="0"/>
                </a:srgbClr>
              </a:gs>
              <a:gs pos="100000">
                <a:srgbClr val="104862">
                  <a:alpha val="50196"/>
                </a:srgbClr>
              </a:gs>
            </a:gsLst>
            <a:lin ang="11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Application>LibreOffice/7.4.1.2$Linux_X86_64 LibreOffice_project/40$Build-2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2024-03-05T11:01:23Z</dcterms:created>
  <dc:creator/>
  <dc:description/>
  <dc:language>en-US</dc:language>
  <cp:lastModifiedBy/>
  <dcterms:modified xsi:type="dcterms:W3CDTF">2024-03-06T16:11:59Z</dcterms:modified>
  <cp:revision>102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