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59" r:id="rId5"/>
    <p:sldId id="264" r:id="rId6"/>
    <p:sldId id="262" r:id="rId7"/>
    <p:sldId id="267" r:id="rId8"/>
    <p:sldId id="261" r:id="rId9"/>
    <p:sldId id="266"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942002-BA9A-4AC1-8758-53CCB4C23499}"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79BA8-4664-4030-B0B8-1013E177F6AA}"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0170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86942002-BA9A-4AC1-8758-53CCB4C23499}" type="datetimeFigureOut">
              <a:rPr lang="en-US" smtClean="0"/>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79BA8-4664-4030-B0B8-1013E177F6AA}" type="slidenum">
              <a:rPr lang="en-US" smtClean="0"/>
              <a:t>‹#›</a:t>
            </a:fld>
            <a:endParaRPr lang="en-US"/>
          </a:p>
        </p:txBody>
      </p:sp>
    </p:spTree>
    <p:extLst>
      <p:ext uri="{BB962C8B-B14F-4D97-AF65-F5344CB8AC3E}">
        <p14:creationId xmlns:p14="http://schemas.microsoft.com/office/powerpoint/2010/main" val="3980088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942002-BA9A-4AC1-8758-53CCB4C23499}"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79BA8-4664-4030-B0B8-1013E177F6AA}" type="slidenum">
              <a:rPr lang="en-US" smtClean="0"/>
              <a:t>‹#›</a:t>
            </a:fld>
            <a:endParaRPr lang="en-US"/>
          </a:p>
        </p:txBody>
      </p:sp>
    </p:spTree>
    <p:extLst>
      <p:ext uri="{BB962C8B-B14F-4D97-AF65-F5344CB8AC3E}">
        <p14:creationId xmlns:p14="http://schemas.microsoft.com/office/powerpoint/2010/main" val="2663312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942002-BA9A-4AC1-8758-53CCB4C23499}"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79BA8-4664-4030-B0B8-1013E177F6AA}"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15910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942002-BA9A-4AC1-8758-53CCB4C23499}"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79BA8-4664-4030-B0B8-1013E177F6AA}" type="slidenum">
              <a:rPr lang="en-US" smtClean="0"/>
              <a:t>‹#›</a:t>
            </a:fld>
            <a:endParaRPr lang="en-US"/>
          </a:p>
        </p:txBody>
      </p:sp>
    </p:spTree>
    <p:extLst>
      <p:ext uri="{BB962C8B-B14F-4D97-AF65-F5344CB8AC3E}">
        <p14:creationId xmlns:p14="http://schemas.microsoft.com/office/powerpoint/2010/main" val="3311068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942002-BA9A-4AC1-8758-53CCB4C23499}"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79BA8-4664-4030-B0B8-1013E177F6AA}"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871922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942002-BA9A-4AC1-8758-53CCB4C23499}"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79BA8-4664-4030-B0B8-1013E177F6AA}" type="slidenum">
              <a:rPr lang="en-US" smtClean="0"/>
              <a:t>‹#›</a:t>
            </a:fld>
            <a:endParaRPr lang="en-US"/>
          </a:p>
        </p:txBody>
      </p:sp>
    </p:spTree>
    <p:extLst>
      <p:ext uri="{BB962C8B-B14F-4D97-AF65-F5344CB8AC3E}">
        <p14:creationId xmlns:p14="http://schemas.microsoft.com/office/powerpoint/2010/main" val="350324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942002-BA9A-4AC1-8758-53CCB4C23499}"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79BA8-4664-4030-B0B8-1013E177F6AA}" type="slidenum">
              <a:rPr lang="en-US" smtClean="0"/>
              <a:t>‹#›</a:t>
            </a:fld>
            <a:endParaRPr lang="en-US"/>
          </a:p>
        </p:txBody>
      </p:sp>
    </p:spTree>
    <p:extLst>
      <p:ext uri="{BB962C8B-B14F-4D97-AF65-F5344CB8AC3E}">
        <p14:creationId xmlns:p14="http://schemas.microsoft.com/office/powerpoint/2010/main" val="2647128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942002-BA9A-4AC1-8758-53CCB4C23499}"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79BA8-4664-4030-B0B8-1013E177F6AA}" type="slidenum">
              <a:rPr lang="en-US" smtClean="0"/>
              <a:t>‹#›</a:t>
            </a:fld>
            <a:endParaRPr lang="en-US"/>
          </a:p>
        </p:txBody>
      </p:sp>
    </p:spTree>
    <p:extLst>
      <p:ext uri="{BB962C8B-B14F-4D97-AF65-F5344CB8AC3E}">
        <p14:creationId xmlns:p14="http://schemas.microsoft.com/office/powerpoint/2010/main" val="614283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942002-BA9A-4AC1-8758-53CCB4C23499}"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79BA8-4664-4030-B0B8-1013E177F6AA}" type="slidenum">
              <a:rPr lang="en-US" smtClean="0"/>
              <a:t>‹#›</a:t>
            </a:fld>
            <a:endParaRPr lang="en-US"/>
          </a:p>
        </p:txBody>
      </p:sp>
    </p:spTree>
    <p:extLst>
      <p:ext uri="{BB962C8B-B14F-4D97-AF65-F5344CB8AC3E}">
        <p14:creationId xmlns:p14="http://schemas.microsoft.com/office/powerpoint/2010/main" val="4162579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942002-BA9A-4AC1-8758-53CCB4C23499}"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79BA8-4664-4030-B0B8-1013E177F6AA}" type="slidenum">
              <a:rPr lang="en-US" smtClean="0"/>
              <a:t>‹#›</a:t>
            </a:fld>
            <a:endParaRPr lang="en-US"/>
          </a:p>
        </p:txBody>
      </p:sp>
    </p:spTree>
    <p:extLst>
      <p:ext uri="{BB962C8B-B14F-4D97-AF65-F5344CB8AC3E}">
        <p14:creationId xmlns:p14="http://schemas.microsoft.com/office/powerpoint/2010/main" val="486170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942002-BA9A-4AC1-8758-53CCB4C23499}"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79BA8-4664-4030-B0B8-1013E177F6AA}" type="slidenum">
              <a:rPr lang="en-US" smtClean="0"/>
              <a:t>‹#›</a:t>
            </a:fld>
            <a:endParaRPr lang="en-US"/>
          </a:p>
        </p:txBody>
      </p:sp>
    </p:spTree>
    <p:extLst>
      <p:ext uri="{BB962C8B-B14F-4D97-AF65-F5344CB8AC3E}">
        <p14:creationId xmlns:p14="http://schemas.microsoft.com/office/powerpoint/2010/main" val="2334380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942002-BA9A-4AC1-8758-53CCB4C23499}" type="datetimeFigureOut">
              <a:rPr lang="en-US" smtClean="0"/>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579BA8-4664-4030-B0B8-1013E177F6AA}" type="slidenum">
              <a:rPr lang="en-US" smtClean="0"/>
              <a:t>‹#›</a:t>
            </a:fld>
            <a:endParaRPr lang="en-US"/>
          </a:p>
        </p:txBody>
      </p:sp>
    </p:spTree>
    <p:extLst>
      <p:ext uri="{BB962C8B-B14F-4D97-AF65-F5344CB8AC3E}">
        <p14:creationId xmlns:p14="http://schemas.microsoft.com/office/powerpoint/2010/main" val="2670958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942002-BA9A-4AC1-8758-53CCB4C23499}" type="datetimeFigureOut">
              <a:rPr lang="en-US" smtClean="0"/>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79BA8-4664-4030-B0B8-1013E177F6AA}" type="slidenum">
              <a:rPr lang="en-US" smtClean="0"/>
              <a:t>‹#›</a:t>
            </a:fld>
            <a:endParaRPr lang="en-US"/>
          </a:p>
        </p:txBody>
      </p:sp>
    </p:spTree>
    <p:extLst>
      <p:ext uri="{BB962C8B-B14F-4D97-AF65-F5344CB8AC3E}">
        <p14:creationId xmlns:p14="http://schemas.microsoft.com/office/powerpoint/2010/main" val="1878199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942002-BA9A-4AC1-8758-53CCB4C23499}" type="datetimeFigureOut">
              <a:rPr lang="en-US" smtClean="0"/>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579BA8-4664-4030-B0B8-1013E177F6AA}" type="slidenum">
              <a:rPr lang="en-US" smtClean="0"/>
              <a:t>‹#›</a:t>
            </a:fld>
            <a:endParaRPr lang="en-US"/>
          </a:p>
        </p:txBody>
      </p:sp>
    </p:spTree>
    <p:extLst>
      <p:ext uri="{BB962C8B-B14F-4D97-AF65-F5344CB8AC3E}">
        <p14:creationId xmlns:p14="http://schemas.microsoft.com/office/powerpoint/2010/main" val="383883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942002-BA9A-4AC1-8758-53CCB4C23499}"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79BA8-4664-4030-B0B8-1013E177F6AA}" type="slidenum">
              <a:rPr lang="en-US" smtClean="0"/>
              <a:t>‹#›</a:t>
            </a:fld>
            <a:endParaRPr lang="en-US"/>
          </a:p>
        </p:txBody>
      </p:sp>
    </p:spTree>
    <p:extLst>
      <p:ext uri="{BB962C8B-B14F-4D97-AF65-F5344CB8AC3E}">
        <p14:creationId xmlns:p14="http://schemas.microsoft.com/office/powerpoint/2010/main" val="2721165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942002-BA9A-4AC1-8758-53CCB4C23499}"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79BA8-4664-4030-B0B8-1013E177F6AA}" type="slidenum">
              <a:rPr lang="en-US" smtClean="0"/>
              <a:t>‹#›</a:t>
            </a:fld>
            <a:endParaRPr lang="en-US"/>
          </a:p>
        </p:txBody>
      </p:sp>
    </p:spTree>
    <p:extLst>
      <p:ext uri="{BB962C8B-B14F-4D97-AF65-F5344CB8AC3E}">
        <p14:creationId xmlns:p14="http://schemas.microsoft.com/office/powerpoint/2010/main" val="2043773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6942002-BA9A-4AC1-8758-53CCB4C23499}" type="datetimeFigureOut">
              <a:rPr lang="en-US" smtClean="0"/>
              <a:t>12/4/2022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E579BA8-4664-4030-B0B8-1013E177F6AA}" type="slidenum">
              <a:rPr lang="en-US" smtClean="0"/>
              <a:t>‹#›</a:t>
            </a:fld>
            <a:endParaRPr lang="en-US"/>
          </a:p>
        </p:txBody>
      </p:sp>
    </p:spTree>
    <p:extLst>
      <p:ext uri="{BB962C8B-B14F-4D97-AF65-F5344CB8AC3E}">
        <p14:creationId xmlns:p14="http://schemas.microsoft.com/office/powerpoint/2010/main" val="265461135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43533-CFD9-8313-A69C-E374D8EFBC94}"/>
              </a:ext>
            </a:extLst>
          </p:cNvPr>
          <p:cNvSpPr>
            <a:spLocks noGrp="1"/>
          </p:cNvSpPr>
          <p:nvPr>
            <p:ph type="ctrTitle"/>
          </p:nvPr>
        </p:nvSpPr>
        <p:spPr/>
        <p:txBody>
          <a:bodyPr/>
          <a:lstStyle/>
          <a:p>
            <a:r>
              <a:rPr lang="en-US" cap="none" dirty="0"/>
              <a:t>MolOptimizer – </a:t>
            </a:r>
            <a:br>
              <a:rPr lang="en-US" cap="none" dirty="0"/>
            </a:br>
            <a:r>
              <a:rPr lang="en-US" cap="none" dirty="0"/>
              <a:t>SE Final Project</a:t>
            </a:r>
          </a:p>
        </p:txBody>
      </p:sp>
      <p:sp>
        <p:nvSpPr>
          <p:cNvPr id="3" name="Subtitle 2">
            <a:extLst>
              <a:ext uri="{FF2B5EF4-FFF2-40B4-BE49-F238E27FC236}">
                <a16:creationId xmlns:a16="http://schemas.microsoft.com/office/drawing/2014/main" id="{0E1DAEFA-B6A3-B151-F166-355CA2B407D3}"/>
              </a:ext>
            </a:extLst>
          </p:cNvPr>
          <p:cNvSpPr>
            <a:spLocks noGrp="1"/>
          </p:cNvSpPr>
          <p:nvPr>
            <p:ph type="subTitle" idx="1"/>
          </p:nvPr>
        </p:nvSpPr>
        <p:spPr/>
        <p:txBody>
          <a:bodyPr/>
          <a:lstStyle/>
          <a:p>
            <a:r>
              <a:rPr lang="en-US" dirty="0"/>
              <a:t>Amit Peled, Daniel </a:t>
            </a:r>
            <a:r>
              <a:rPr lang="en-US" dirty="0" err="1"/>
              <a:t>Piro</a:t>
            </a:r>
            <a:r>
              <a:rPr lang="en-US" dirty="0"/>
              <a:t>, </a:t>
            </a:r>
            <a:br>
              <a:rPr lang="en-US" dirty="0"/>
            </a:br>
            <a:r>
              <a:rPr lang="en-US" dirty="0"/>
              <a:t>Shahar Alon &amp; Nofar </a:t>
            </a:r>
            <a:r>
              <a:rPr lang="en-US" dirty="0" err="1"/>
              <a:t>Rozenberg</a:t>
            </a:r>
            <a:endParaRPr lang="en-US" dirty="0"/>
          </a:p>
        </p:txBody>
      </p:sp>
    </p:spTree>
    <p:extLst>
      <p:ext uri="{BB962C8B-B14F-4D97-AF65-F5344CB8AC3E}">
        <p14:creationId xmlns:p14="http://schemas.microsoft.com/office/powerpoint/2010/main" val="2200135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FB6A35-6C04-57B6-80C8-28AA794E8479}"/>
              </a:ext>
            </a:extLst>
          </p:cNvPr>
          <p:cNvSpPr>
            <a:spLocks noGrp="1"/>
          </p:cNvSpPr>
          <p:nvPr>
            <p:ph idx="1"/>
          </p:nvPr>
        </p:nvSpPr>
        <p:spPr>
          <a:xfrm>
            <a:off x="684212" y="685801"/>
            <a:ext cx="8534400" cy="5247422"/>
          </a:xfrm>
        </p:spPr>
        <p:txBody>
          <a:bodyPr>
            <a:normAutofit/>
          </a:bodyPr>
          <a:lstStyle/>
          <a:p>
            <a:pPr marL="0" indent="0" algn="ctr">
              <a:buNone/>
            </a:pPr>
            <a:r>
              <a:rPr lang="en-US" sz="4800" b="1" dirty="0">
                <a:solidFill>
                  <a:schemeClr val="bg1"/>
                </a:solidFill>
              </a:rPr>
              <a:t>Thank You! </a:t>
            </a:r>
            <a:r>
              <a:rPr lang="en-US" sz="4800" b="1" dirty="0">
                <a:solidFill>
                  <a:schemeClr val="bg1"/>
                </a:solidFill>
                <a:sym typeface="Wingdings" panose="05000000000000000000" pitchFamily="2" charset="2"/>
              </a:rPr>
              <a:t></a:t>
            </a:r>
            <a:endParaRPr lang="en-US" sz="4800" b="1" dirty="0">
              <a:solidFill>
                <a:schemeClr val="bg1"/>
              </a:solidFill>
            </a:endParaRPr>
          </a:p>
        </p:txBody>
      </p:sp>
    </p:spTree>
    <p:extLst>
      <p:ext uri="{BB962C8B-B14F-4D97-AF65-F5344CB8AC3E}">
        <p14:creationId xmlns:p14="http://schemas.microsoft.com/office/powerpoint/2010/main" val="617425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314E8-EF85-9906-F2E5-E006371673B3}"/>
              </a:ext>
            </a:extLst>
          </p:cNvPr>
          <p:cNvSpPr>
            <a:spLocks noGrp="1"/>
          </p:cNvSpPr>
          <p:nvPr>
            <p:ph type="title"/>
          </p:nvPr>
        </p:nvSpPr>
        <p:spPr>
          <a:xfrm>
            <a:off x="684212" y="685800"/>
            <a:ext cx="8534400" cy="1507067"/>
          </a:xfrm>
        </p:spPr>
        <p:txBody>
          <a:bodyPr/>
          <a:lstStyle/>
          <a:p>
            <a:r>
              <a:rPr lang="en-US" cap="none" dirty="0"/>
              <a:t>What is MolOptimizer?</a:t>
            </a:r>
          </a:p>
        </p:txBody>
      </p:sp>
      <p:sp>
        <p:nvSpPr>
          <p:cNvPr id="3" name="Content Placeholder 2">
            <a:extLst>
              <a:ext uri="{FF2B5EF4-FFF2-40B4-BE49-F238E27FC236}">
                <a16:creationId xmlns:a16="http://schemas.microsoft.com/office/drawing/2014/main" id="{10FB6A35-6C04-57B6-80C8-28AA794E8479}"/>
              </a:ext>
            </a:extLst>
          </p:cNvPr>
          <p:cNvSpPr>
            <a:spLocks noGrp="1"/>
          </p:cNvSpPr>
          <p:nvPr>
            <p:ph idx="1"/>
          </p:nvPr>
        </p:nvSpPr>
        <p:spPr>
          <a:xfrm>
            <a:off x="684212" y="2317955"/>
            <a:ext cx="8534400" cy="3854245"/>
          </a:xfrm>
        </p:spPr>
        <p:txBody>
          <a:bodyPr>
            <a:normAutofit/>
          </a:bodyPr>
          <a:lstStyle/>
          <a:p>
            <a:pPr marL="0" indent="0">
              <a:lnSpc>
                <a:spcPct val="107000"/>
              </a:lnSpc>
              <a:spcBef>
                <a:spcPts val="0"/>
              </a:spcBef>
              <a:spcAft>
                <a:spcPts val="0"/>
              </a:spcAft>
              <a:buNone/>
            </a:pPr>
            <a:r>
              <a:rPr lang="en-US"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MolOptimizer (MolOpt) is a web-application that was developed to </a:t>
            </a:r>
          </a:p>
          <a:p>
            <a:pPr marL="0" indent="0">
              <a:lnSpc>
                <a:spcPct val="107000"/>
              </a:lnSpc>
              <a:spcBef>
                <a:spcPts val="0"/>
              </a:spcBef>
              <a:spcAft>
                <a:spcPts val="0"/>
              </a:spcAft>
              <a:buNone/>
            </a:pP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Bef>
                <a:spcPts val="0"/>
              </a:spcBef>
              <a:spcAft>
                <a:spcPts val="0"/>
              </a:spcAft>
              <a:buNone/>
            </a:pPr>
            <a:r>
              <a:rPr lang="en-US"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be used by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r</a:t>
            </a:r>
            <a:r>
              <a:rPr lang="en-US"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esearchers working in the field of Small Fragment </a:t>
            </a:r>
          </a:p>
          <a:p>
            <a:pPr marL="0" indent="0">
              <a:lnSpc>
                <a:spcPct val="107000"/>
              </a:lnSpc>
              <a:spcBef>
                <a:spcPts val="0"/>
              </a:spcBef>
              <a:spcAft>
                <a:spcPts val="0"/>
              </a:spcAft>
              <a:buNone/>
            </a:pP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Bef>
                <a:spcPts val="0"/>
              </a:spcBef>
              <a:spcAft>
                <a:spcPts val="0"/>
              </a:spcAft>
              <a:buNone/>
            </a:pPr>
            <a:r>
              <a:rPr lang="en-US"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based inhibitors and is intended to be helpful in optimization of </a:t>
            </a:r>
          </a:p>
          <a:p>
            <a:pPr marL="0" indent="0">
              <a:lnSpc>
                <a:spcPct val="107000"/>
              </a:lnSpc>
              <a:spcBef>
                <a:spcPts val="0"/>
              </a:spcBef>
              <a:spcAft>
                <a:spcPts val="0"/>
              </a:spcAft>
              <a:buNone/>
            </a:pP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Bef>
                <a:spcPts val="0"/>
              </a:spcBef>
              <a:spcAft>
                <a:spcPts val="0"/>
              </a:spcAft>
              <a:buNone/>
            </a:pPr>
            <a:r>
              <a:rPr lang="en-US"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ligand databases.</a:t>
            </a:r>
          </a:p>
          <a:p>
            <a:pPr marL="0" indent="0">
              <a:lnSpc>
                <a:spcPct val="107000"/>
              </a:lnSpc>
              <a:spcBef>
                <a:spcPts val="0"/>
              </a:spcBef>
              <a:spcAft>
                <a:spcPts val="0"/>
              </a:spcAft>
              <a:buNone/>
            </a:pP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Bef>
                <a:spcPts val="0"/>
              </a:spcBef>
              <a:spcAft>
                <a:spcPts val="0"/>
              </a:spcAft>
              <a:buNone/>
            </a:pP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F</a:t>
            </a:r>
            <a:r>
              <a:rPr lang="en-US"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or example, it can help developing new medicines.</a:t>
            </a:r>
          </a:p>
        </p:txBody>
      </p:sp>
    </p:spTree>
    <p:extLst>
      <p:ext uri="{BB962C8B-B14F-4D97-AF65-F5344CB8AC3E}">
        <p14:creationId xmlns:p14="http://schemas.microsoft.com/office/powerpoint/2010/main" val="4083564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314E8-EF85-9906-F2E5-E006371673B3}"/>
              </a:ext>
            </a:extLst>
          </p:cNvPr>
          <p:cNvSpPr>
            <a:spLocks noGrp="1"/>
          </p:cNvSpPr>
          <p:nvPr>
            <p:ph type="title"/>
          </p:nvPr>
        </p:nvSpPr>
        <p:spPr>
          <a:xfrm>
            <a:off x="684212" y="685800"/>
            <a:ext cx="8534400" cy="1507067"/>
          </a:xfrm>
        </p:spPr>
        <p:txBody>
          <a:bodyPr/>
          <a:lstStyle/>
          <a:p>
            <a:r>
              <a:rPr lang="en-US" cap="none" dirty="0"/>
              <a:t>What is the purpose of MolOptimizer?</a:t>
            </a:r>
          </a:p>
        </p:txBody>
      </p:sp>
      <p:sp>
        <p:nvSpPr>
          <p:cNvPr id="3" name="Content Placeholder 2">
            <a:extLst>
              <a:ext uri="{FF2B5EF4-FFF2-40B4-BE49-F238E27FC236}">
                <a16:creationId xmlns:a16="http://schemas.microsoft.com/office/drawing/2014/main" id="{10FB6A35-6C04-57B6-80C8-28AA794E8479}"/>
              </a:ext>
            </a:extLst>
          </p:cNvPr>
          <p:cNvSpPr>
            <a:spLocks noGrp="1"/>
          </p:cNvSpPr>
          <p:nvPr>
            <p:ph idx="1"/>
          </p:nvPr>
        </p:nvSpPr>
        <p:spPr>
          <a:xfrm>
            <a:off x="684212" y="2317955"/>
            <a:ext cx="8534400" cy="3854245"/>
          </a:xfrm>
        </p:spPr>
        <p:txBody>
          <a:bodyPr>
            <a:normAutofit/>
          </a:bodyPr>
          <a:lstStyle/>
          <a:p>
            <a:pPr>
              <a:lnSpc>
                <a:spcPct val="107000"/>
              </a:lnSpc>
              <a:spcBef>
                <a:spcPts val="0"/>
              </a:spcBef>
              <a:spcAft>
                <a:spcPts val="0"/>
              </a:spcAft>
            </a:pP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The main purpose of the MolOpt, is to replace the “docking” stage in finding suitable molecules.</a:t>
            </a:r>
          </a:p>
          <a:p>
            <a:pPr>
              <a:lnSpc>
                <a:spcPct val="107000"/>
              </a:lnSpc>
              <a:spcBef>
                <a:spcPts val="0"/>
              </a:spcBef>
              <a:spcAft>
                <a:spcPts val="0"/>
              </a:spcAft>
            </a:pPr>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Bef>
                <a:spcPts val="0"/>
              </a:spcBef>
              <a:spcAft>
                <a:spcPts val="0"/>
              </a:spcAft>
            </a:pPr>
            <a:r>
              <a:rPr lang="en-US" sz="1800" u="sng" dirty="0">
                <a:solidFill>
                  <a:schemeClr val="bg1"/>
                </a:solidFill>
                <a:latin typeface="Calibri" panose="020F0502020204030204" pitchFamily="34" charset="0"/>
                <a:ea typeface="Calibri" panose="020F0502020204030204" pitchFamily="34" charset="0"/>
                <a:cs typeface="Calibri" panose="020F0502020204030204" pitchFamily="34" charset="0"/>
              </a:rPr>
              <a:t>“Docking stage”: </a:t>
            </a:r>
          </a:p>
          <a:p>
            <a:pPr marL="0" indent="0">
              <a:lnSpc>
                <a:spcPct val="107000"/>
              </a:lnSpc>
              <a:spcBef>
                <a:spcPts val="0"/>
              </a:spcBef>
              <a:spcAft>
                <a:spcPts val="0"/>
              </a:spcAft>
              <a:buNone/>
            </a:pP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It’s a stage in chemistry, in which we find how much a molecule can be bound to 	other molecules (for example – how much molecule can bind to a virus molecules).</a:t>
            </a:r>
          </a:p>
          <a:p>
            <a:pPr marL="0" indent="0">
              <a:lnSpc>
                <a:spcPct val="107000"/>
              </a:lnSpc>
              <a:spcBef>
                <a:spcPts val="0"/>
              </a:spcBef>
              <a:spcAft>
                <a:spcPts val="0"/>
              </a:spcAft>
              <a:buNone/>
            </a:pP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with some complicated machine learning algorithms to make that process </a:t>
            </a:r>
          </a:p>
          <a:p>
            <a:pPr marL="0" indent="0">
              <a:lnSpc>
                <a:spcPct val="107000"/>
              </a:lnSpc>
              <a:spcBef>
                <a:spcPts val="0"/>
              </a:spcBef>
              <a:spcAft>
                <a:spcPts val="0"/>
              </a:spcAft>
              <a:buNone/>
            </a:pPr>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Bef>
                <a:spcPts val="0"/>
              </a:spcBef>
              <a:spcAft>
                <a:spcPts val="0"/>
              </a:spcAft>
            </a:pP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Using MolOpt, we are replacing the docking stage, which is takes a lot of time and resources, with some machine learning algorithms – that way, we can make these molecules finding processes much easier and cheaper. </a:t>
            </a:r>
            <a:endParaRPr lang="en-US"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70322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314E8-EF85-9906-F2E5-E006371673B3}"/>
              </a:ext>
            </a:extLst>
          </p:cNvPr>
          <p:cNvSpPr>
            <a:spLocks noGrp="1"/>
          </p:cNvSpPr>
          <p:nvPr>
            <p:ph type="title"/>
          </p:nvPr>
        </p:nvSpPr>
        <p:spPr>
          <a:xfrm>
            <a:off x="684212" y="685800"/>
            <a:ext cx="8534400" cy="1507067"/>
          </a:xfrm>
        </p:spPr>
        <p:txBody>
          <a:bodyPr/>
          <a:lstStyle/>
          <a:p>
            <a:r>
              <a:rPr lang="en-US" cap="none" dirty="0"/>
              <a:t>About Our Part In the Project</a:t>
            </a:r>
          </a:p>
        </p:txBody>
      </p:sp>
      <p:sp>
        <p:nvSpPr>
          <p:cNvPr id="3" name="Content Placeholder 2">
            <a:extLst>
              <a:ext uri="{FF2B5EF4-FFF2-40B4-BE49-F238E27FC236}">
                <a16:creationId xmlns:a16="http://schemas.microsoft.com/office/drawing/2014/main" id="{10FB6A35-6C04-57B6-80C8-28AA794E8479}"/>
              </a:ext>
            </a:extLst>
          </p:cNvPr>
          <p:cNvSpPr>
            <a:spLocks noGrp="1"/>
          </p:cNvSpPr>
          <p:nvPr>
            <p:ph idx="1"/>
          </p:nvPr>
        </p:nvSpPr>
        <p:spPr>
          <a:xfrm>
            <a:off x="684212" y="2317955"/>
            <a:ext cx="8534400" cy="3615267"/>
          </a:xfrm>
        </p:spPr>
        <p:txBody>
          <a:bodyPr>
            <a:normAutofit fontScale="85000" lnSpcReduction="20000"/>
          </a:bodyPr>
          <a:lstStyle/>
          <a:p>
            <a:pPr marL="0" indent="0">
              <a:buNone/>
            </a:pPr>
            <a:r>
              <a:rPr lang="en-US" u="sng" dirty="0">
                <a:solidFill>
                  <a:schemeClr val="bg1"/>
                </a:solidFill>
              </a:rPr>
              <a:t>Our part in MolOpt is divided into 4 main issues:</a:t>
            </a:r>
          </a:p>
          <a:p>
            <a:pPr marL="0" indent="0">
              <a:buNone/>
            </a:pPr>
            <a:endParaRPr lang="en-US" dirty="0">
              <a:solidFill>
                <a:schemeClr val="bg1"/>
              </a:solidFill>
            </a:endParaRPr>
          </a:p>
          <a:p>
            <a:r>
              <a:rPr lang="en-US" b="1" dirty="0">
                <a:solidFill>
                  <a:schemeClr val="bg1"/>
                </a:solidFill>
              </a:rPr>
              <a:t>Make The Toolkit Into a Global Web-Application</a:t>
            </a:r>
            <a:br>
              <a:rPr lang="en-US" dirty="0">
                <a:solidFill>
                  <a:schemeClr val="bg1"/>
                </a:solidFill>
              </a:rPr>
            </a:br>
            <a:r>
              <a:rPr lang="en-US" dirty="0">
                <a:solidFill>
                  <a:schemeClr val="bg1"/>
                </a:solidFill>
              </a:rPr>
              <a:t>At the moment, MolOpt is a local toolkit which runs only on the lab's computers.</a:t>
            </a:r>
            <a:br>
              <a:rPr lang="en-US" dirty="0">
                <a:solidFill>
                  <a:schemeClr val="bg1"/>
                </a:solidFill>
              </a:rPr>
            </a:br>
            <a:r>
              <a:rPr lang="en-US" dirty="0">
                <a:solidFill>
                  <a:schemeClr val="bg1"/>
                </a:solidFill>
              </a:rPr>
              <a:t>We are going to make this toolkit into a global web-application which will be running on the server and be available globally.</a:t>
            </a:r>
          </a:p>
          <a:p>
            <a:endParaRPr lang="en-US" dirty="0">
              <a:solidFill>
                <a:schemeClr val="bg1"/>
              </a:solidFill>
            </a:endParaRPr>
          </a:p>
          <a:p>
            <a:r>
              <a:rPr lang="en-US" b="1" dirty="0">
                <a:solidFill>
                  <a:schemeClr val="bg1"/>
                </a:solidFill>
              </a:rPr>
              <a:t>Adding Users Management</a:t>
            </a:r>
            <a:br>
              <a:rPr lang="en-US" dirty="0">
                <a:solidFill>
                  <a:schemeClr val="bg1"/>
                </a:solidFill>
              </a:rPr>
            </a:br>
            <a:r>
              <a:rPr lang="en-US" dirty="0">
                <a:solidFill>
                  <a:schemeClr val="bg1"/>
                </a:solidFill>
              </a:rPr>
              <a:t>In MolOpt there is no user management at all.</a:t>
            </a:r>
            <a:br>
              <a:rPr lang="en-US" dirty="0">
                <a:solidFill>
                  <a:schemeClr val="bg1"/>
                </a:solidFill>
              </a:rPr>
            </a:br>
            <a:r>
              <a:rPr lang="en-US" dirty="0">
                <a:solidFill>
                  <a:schemeClr val="bg1"/>
                </a:solidFill>
              </a:rPr>
              <a:t>We are going to add user management which will be able to handle huge number of users with different levels of permission (Admin, Subscriber, Guest etc.)</a:t>
            </a:r>
          </a:p>
        </p:txBody>
      </p:sp>
    </p:spTree>
    <p:extLst>
      <p:ext uri="{BB962C8B-B14F-4D97-AF65-F5344CB8AC3E}">
        <p14:creationId xmlns:p14="http://schemas.microsoft.com/office/powerpoint/2010/main" val="4181076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FB6A35-6C04-57B6-80C8-28AA794E8479}"/>
              </a:ext>
            </a:extLst>
          </p:cNvPr>
          <p:cNvSpPr>
            <a:spLocks noGrp="1"/>
          </p:cNvSpPr>
          <p:nvPr>
            <p:ph idx="1"/>
          </p:nvPr>
        </p:nvSpPr>
        <p:spPr>
          <a:xfrm>
            <a:off x="684212" y="685801"/>
            <a:ext cx="8534400" cy="5247422"/>
          </a:xfrm>
        </p:spPr>
        <p:txBody>
          <a:bodyPr>
            <a:normAutofit/>
          </a:bodyPr>
          <a:lstStyle/>
          <a:p>
            <a:pPr marL="0" indent="0">
              <a:buNone/>
            </a:pPr>
            <a:endParaRPr lang="en-US" dirty="0"/>
          </a:p>
          <a:p>
            <a:r>
              <a:rPr lang="en-US" b="1" dirty="0">
                <a:solidFill>
                  <a:schemeClr val="bg1"/>
                </a:solidFill>
              </a:rPr>
              <a:t>Adding Security &amp; Databases Support</a:t>
            </a:r>
            <a:br>
              <a:rPr lang="en-US" dirty="0">
                <a:solidFill>
                  <a:schemeClr val="bg1"/>
                </a:solidFill>
              </a:rPr>
            </a:br>
            <a:r>
              <a:rPr lang="en-US" sz="1700" dirty="0">
                <a:solidFill>
                  <a:schemeClr val="bg1"/>
                </a:solidFill>
              </a:rPr>
              <a:t>In MolOpt there is no external security service or any database support (Its security relies only on the university labs’ computers security and all the relevant files are saved only locally).</a:t>
            </a:r>
            <a:br>
              <a:rPr lang="en-US" sz="1700" dirty="0">
                <a:solidFill>
                  <a:schemeClr val="bg1"/>
                </a:solidFill>
              </a:rPr>
            </a:br>
            <a:r>
              <a:rPr lang="en-US" sz="1700" dirty="0">
                <a:solidFill>
                  <a:schemeClr val="bg1"/>
                </a:solidFill>
              </a:rPr>
              <a:t>We are going to add:</a:t>
            </a:r>
          </a:p>
          <a:p>
            <a:pPr lvl="1"/>
            <a:r>
              <a:rPr lang="en-US" sz="1700" dirty="0">
                <a:solidFill>
                  <a:schemeClr val="bg1"/>
                </a:solidFill>
              </a:rPr>
              <a:t>Encryption to any data that will be stored in the app.</a:t>
            </a:r>
          </a:p>
          <a:p>
            <a:pPr lvl="1"/>
            <a:r>
              <a:rPr lang="en-US" sz="1700" dirty="0">
                <a:solidFill>
                  <a:schemeClr val="bg1"/>
                </a:solidFill>
              </a:rPr>
              <a:t>External security which will prevent Malicious vulnerabilities.</a:t>
            </a:r>
          </a:p>
          <a:p>
            <a:pPr lvl="1"/>
            <a:r>
              <a:rPr lang="en-US" sz="1700" dirty="0">
                <a:solidFill>
                  <a:schemeClr val="bg1"/>
                </a:solidFill>
              </a:rPr>
              <a:t>External database which will allow to store huge amount of data.</a:t>
            </a:r>
          </a:p>
          <a:p>
            <a:endParaRPr lang="en-US" dirty="0">
              <a:solidFill>
                <a:schemeClr val="bg1"/>
              </a:solidFill>
            </a:endParaRPr>
          </a:p>
          <a:p>
            <a:r>
              <a:rPr lang="en-US" b="1" dirty="0">
                <a:solidFill>
                  <a:schemeClr val="bg1"/>
                </a:solidFill>
              </a:rPr>
              <a:t>Optimize and Parallelize The Toolkit</a:t>
            </a:r>
            <a:br>
              <a:rPr lang="en-US" dirty="0">
                <a:solidFill>
                  <a:schemeClr val="bg1"/>
                </a:solidFill>
              </a:rPr>
            </a:br>
            <a:r>
              <a:rPr lang="en-US" sz="1700" dirty="0">
                <a:solidFill>
                  <a:schemeClr val="bg1"/>
                </a:solidFill>
              </a:rPr>
              <a:t>At the moment, MolOpt has no parallel run options, and it might have unoptimized algorithms.</a:t>
            </a:r>
            <a:br>
              <a:rPr lang="en-US" sz="1700" dirty="0">
                <a:solidFill>
                  <a:schemeClr val="bg1"/>
                </a:solidFill>
              </a:rPr>
            </a:br>
            <a:r>
              <a:rPr lang="en-US" sz="1700" dirty="0">
                <a:solidFill>
                  <a:schemeClr val="bg1"/>
                </a:solidFill>
              </a:rPr>
              <a:t>Our part here is to make sure that we’ll be able to run different algorithms in parallel, make it run on background and trying to optimize even more the current algorithms.</a:t>
            </a:r>
          </a:p>
        </p:txBody>
      </p:sp>
    </p:spTree>
    <p:extLst>
      <p:ext uri="{BB962C8B-B14F-4D97-AF65-F5344CB8AC3E}">
        <p14:creationId xmlns:p14="http://schemas.microsoft.com/office/powerpoint/2010/main" val="67034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314E8-EF85-9906-F2E5-E006371673B3}"/>
              </a:ext>
            </a:extLst>
          </p:cNvPr>
          <p:cNvSpPr>
            <a:spLocks noGrp="1"/>
          </p:cNvSpPr>
          <p:nvPr>
            <p:ph type="title"/>
          </p:nvPr>
        </p:nvSpPr>
        <p:spPr>
          <a:xfrm>
            <a:off x="684212" y="685800"/>
            <a:ext cx="8534400" cy="1507067"/>
          </a:xfrm>
        </p:spPr>
        <p:txBody>
          <a:bodyPr/>
          <a:lstStyle/>
          <a:p>
            <a:r>
              <a:rPr lang="en-US" cap="none" dirty="0"/>
              <a:t>System Overview</a:t>
            </a:r>
          </a:p>
        </p:txBody>
      </p:sp>
      <p:sp>
        <p:nvSpPr>
          <p:cNvPr id="3" name="Content Placeholder 2">
            <a:extLst>
              <a:ext uri="{FF2B5EF4-FFF2-40B4-BE49-F238E27FC236}">
                <a16:creationId xmlns:a16="http://schemas.microsoft.com/office/drawing/2014/main" id="{10FB6A35-6C04-57B6-80C8-28AA794E8479}"/>
              </a:ext>
            </a:extLst>
          </p:cNvPr>
          <p:cNvSpPr>
            <a:spLocks noGrp="1"/>
          </p:cNvSpPr>
          <p:nvPr>
            <p:ph idx="1"/>
          </p:nvPr>
        </p:nvSpPr>
        <p:spPr>
          <a:xfrm>
            <a:off x="684212" y="1927123"/>
            <a:ext cx="8534400" cy="4355689"/>
          </a:xfrm>
        </p:spPr>
        <p:txBody>
          <a:bodyPr>
            <a:noAutofit/>
          </a:bodyPr>
          <a:lstStyle/>
          <a:p>
            <a:pPr marL="431800">
              <a:lnSpc>
                <a:spcPct val="150000"/>
              </a:lnSpc>
              <a:spcBef>
                <a:spcPts val="0"/>
              </a:spcBef>
              <a:spcAft>
                <a:spcPts val="0"/>
              </a:spcAft>
              <a:buSzPts val="1300"/>
            </a:pPr>
            <a:r>
              <a:rPr lang="en-US" sz="1400" b="1" u="sng" dirty="0">
                <a:solidFill>
                  <a:schemeClr val="bg1"/>
                </a:solidFill>
              </a:rPr>
              <a:t>Domain </a:t>
            </a:r>
          </a:p>
          <a:p>
            <a:pPr marL="146050" indent="0">
              <a:lnSpc>
                <a:spcPct val="150000"/>
              </a:lnSpc>
              <a:spcBef>
                <a:spcPts val="0"/>
              </a:spcBef>
              <a:spcAft>
                <a:spcPts val="0"/>
              </a:spcAft>
              <a:buSzPts val="1300"/>
              <a:buNone/>
            </a:pPr>
            <a:r>
              <a:rPr lang="en-US" sz="1400" dirty="0">
                <a:solidFill>
                  <a:schemeClr val="bg1"/>
                </a:solidFill>
              </a:rPr>
              <a:t>	Development of a web application that supplies chemistry researchers a convenient 	platform in which they can optimize their ligand databases.</a:t>
            </a:r>
          </a:p>
          <a:p>
            <a:pPr marL="431800">
              <a:lnSpc>
                <a:spcPct val="150000"/>
              </a:lnSpc>
              <a:spcBef>
                <a:spcPts val="1000"/>
              </a:spcBef>
              <a:spcAft>
                <a:spcPts val="0"/>
              </a:spcAft>
              <a:buSzPts val="1300"/>
            </a:pPr>
            <a:r>
              <a:rPr lang="en-US" sz="1400" b="1" u="sng" dirty="0">
                <a:solidFill>
                  <a:schemeClr val="bg1"/>
                </a:solidFill>
              </a:rPr>
              <a:t>Context</a:t>
            </a:r>
            <a:r>
              <a:rPr lang="en-US" sz="1400" dirty="0">
                <a:solidFill>
                  <a:schemeClr val="bg1"/>
                </a:solidFill>
              </a:rPr>
              <a:t> </a:t>
            </a:r>
          </a:p>
          <a:p>
            <a:pPr marL="146050" indent="0">
              <a:lnSpc>
                <a:spcPct val="150000"/>
              </a:lnSpc>
              <a:spcBef>
                <a:spcPts val="1000"/>
              </a:spcBef>
              <a:spcAft>
                <a:spcPts val="0"/>
              </a:spcAft>
              <a:buSzPts val="1300"/>
              <a:buNone/>
            </a:pPr>
            <a:r>
              <a:rPr lang="en-US" sz="1400" dirty="0">
                <a:solidFill>
                  <a:schemeClr val="bg1"/>
                </a:solidFill>
              </a:rPr>
              <a:t>	The system will be running on the web and will be available from any browser.</a:t>
            </a:r>
          </a:p>
          <a:p>
            <a:pPr marL="431800">
              <a:lnSpc>
                <a:spcPct val="150000"/>
              </a:lnSpc>
              <a:spcBef>
                <a:spcPts val="1000"/>
              </a:spcBef>
              <a:spcAft>
                <a:spcPts val="0"/>
              </a:spcAft>
              <a:buSzPts val="1300"/>
            </a:pPr>
            <a:r>
              <a:rPr lang="en-US" sz="1400" b="1" u="sng" dirty="0">
                <a:solidFill>
                  <a:schemeClr val="bg1"/>
                </a:solidFill>
              </a:rPr>
              <a:t>Vision</a:t>
            </a:r>
            <a:r>
              <a:rPr lang="en-US" sz="1400" dirty="0">
                <a:solidFill>
                  <a:schemeClr val="bg1"/>
                </a:solidFill>
              </a:rPr>
              <a:t> </a:t>
            </a:r>
          </a:p>
          <a:p>
            <a:pPr marL="146050" indent="0">
              <a:lnSpc>
                <a:spcPct val="150000"/>
              </a:lnSpc>
              <a:spcBef>
                <a:spcPts val="1000"/>
              </a:spcBef>
              <a:spcAft>
                <a:spcPts val="0"/>
              </a:spcAft>
              <a:buSzPts val="1300"/>
              <a:buNone/>
            </a:pPr>
            <a:r>
              <a:rPr lang="en-US" sz="1400" dirty="0">
                <a:solidFill>
                  <a:schemeClr val="bg1"/>
                </a:solidFill>
              </a:rPr>
              <a:t>	Making a convenient and accessible tool for any chemist working in the field globally.</a:t>
            </a:r>
          </a:p>
          <a:p>
            <a:pPr marL="431800">
              <a:lnSpc>
                <a:spcPct val="115000"/>
              </a:lnSpc>
              <a:spcBef>
                <a:spcPts val="0"/>
              </a:spcBef>
              <a:spcAft>
                <a:spcPts val="0"/>
              </a:spcAft>
              <a:buSzPts val="1300"/>
            </a:pPr>
            <a:endParaRPr lang="en-US" sz="1400" dirty="0">
              <a:solidFill>
                <a:schemeClr val="bg1"/>
              </a:solidFill>
            </a:endParaRPr>
          </a:p>
          <a:p>
            <a:pPr marL="431800">
              <a:lnSpc>
                <a:spcPct val="115000"/>
              </a:lnSpc>
              <a:spcBef>
                <a:spcPts val="0"/>
              </a:spcBef>
              <a:spcAft>
                <a:spcPts val="0"/>
              </a:spcAft>
              <a:buSzPts val="1300"/>
            </a:pPr>
            <a:r>
              <a:rPr lang="en-US" sz="1400" b="1" u="sng" dirty="0">
                <a:solidFill>
                  <a:schemeClr val="bg1"/>
                </a:solidFill>
              </a:rPr>
              <a:t>Stakeholders  </a:t>
            </a:r>
          </a:p>
          <a:p>
            <a:pPr marL="800100" indent="-342900">
              <a:lnSpc>
                <a:spcPct val="115000"/>
              </a:lnSpc>
              <a:spcBef>
                <a:spcPts val="1200"/>
              </a:spcBef>
              <a:spcAft>
                <a:spcPts val="0"/>
              </a:spcAft>
            </a:pPr>
            <a:r>
              <a:rPr lang="en-US" sz="1400" u="sng" dirty="0">
                <a:solidFill>
                  <a:schemeClr val="bg1"/>
                </a:solidFill>
              </a:rPr>
              <a:t>Requirement requesters: </a:t>
            </a:r>
            <a:br>
              <a:rPr lang="en-US" sz="1400" dirty="0">
                <a:solidFill>
                  <a:schemeClr val="bg1"/>
                </a:solidFill>
              </a:rPr>
            </a:br>
            <a:r>
              <a:rPr lang="en-US" sz="1400" dirty="0">
                <a:solidFill>
                  <a:schemeClr val="bg1"/>
                </a:solidFill>
              </a:rPr>
              <a:t>Samuel </a:t>
            </a:r>
            <a:r>
              <a:rPr lang="en-US" sz="1400" dirty="0" err="1">
                <a:solidFill>
                  <a:schemeClr val="bg1"/>
                </a:solidFill>
              </a:rPr>
              <a:t>Viswas</a:t>
            </a:r>
            <a:r>
              <a:rPr lang="en-US" sz="1400" dirty="0">
                <a:solidFill>
                  <a:schemeClr val="bg1"/>
                </a:solidFill>
              </a:rPr>
              <a:t> and Dr. Barak Akabayov from BGU chemistry department.</a:t>
            </a:r>
          </a:p>
          <a:p>
            <a:pPr marL="800100" indent="-342900">
              <a:lnSpc>
                <a:spcPct val="115000"/>
              </a:lnSpc>
              <a:spcBef>
                <a:spcPts val="1200"/>
              </a:spcBef>
              <a:spcAft>
                <a:spcPts val="1200"/>
              </a:spcAft>
            </a:pPr>
            <a:r>
              <a:rPr lang="en-US" sz="1400" u="sng" dirty="0">
                <a:solidFill>
                  <a:schemeClr val="bg1"/>
                </a:solidFill>
              </a:rPr>
              <a:t>Customers: </a:t>
            </a:r>
            <a:r>
              <a:rPr lang="en-US" sz="1400" dirty="0">
                <a:solidFill>
                  <a:schemeClr val="bg1"/>
                </a:solidFill>
              </a:rPr>
              <a:t>Any chemist from the field.</a:t>
            </a:r>
          </a:p>
        </p:txBody>
      </p:sp>
    </p:spTree>
    <p:extLst>
      <p:ext uri="{BB962C8B-B14F-4D97-AF65-F5344CB8AC3E}">
        <p14:creationId xmlns:p14="http://schemas.microsoft.com/office/powerpoint/2010/main" val="4265550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314E8-EF85-9906-F2E5-E006371673B3}"/>
              </a:ext>
            </a:extLst>
          </p:cNvPr>
          <p:cNvSpPr>
            <a:spLocks noGrp="1"/>
          </p:cNvSpPr>
          <p:nvPr>
            <p:ph type="title"/>
          </p:nvPr>
        </p:nvSpPr>
        <p:spPr>
          <a:xfrm>
            <a:off x="684212" y="685800"/>
            <a:ext cx="8534400" cy="1507067"/>
          </a:xfrm>
        </p:spPr>
        <p:txBody>
          <a:bodyPr/>
          <a:lstStyle/>
          <a:p>
            <a:r>
              <a:rPr lang="en-US" cap="none" dirty="0"/>
              <a:t>Project’s Design</a:t>
            </a:r>
          </a:p>
        </p:txBody>
      </p:sp>
      <p:sp>
        <p:nvSpPr>
          <p:cNvPr id="3" name="Content Placeholder 2">
            <a:extLst>
              <a:ext uri="{FF2B5EF4-FFF2-40B4-BE49-F238E27FC236}">
                <a16:creationId xmlns:a16="http://schemas.microsoft.com/office/drawing/2014/main" id="{10FB6A35-6C04-57B6-80C8-28AA794E8479}"/>
              </a:ext>
            </a:extLst>
          </p:cNvPr>
          <p:cNvSpPr>
            <a:spLocks noGrp="1"/>
          </p:cNvSpPr>
          <p:nvPr>
            <p:ph idx="1"/>
          </p:nvPr>
        </p:nvSpPr>
        <p:spPr>
          <a:xfrm>
            <a:off x="684212" y="2054943"/>
            <a:ext cx="8534400" cy="4021392"/>
          </a:xfrm>
        </p:spPr>
        <p:txBody>
          <a:bodyPr>
            <a:noAutofit/>
          </a:bodyPr>
          <a:lstStyle/>
          <a:p>
            <a:r>
              <a:rPr lang="en-US" sz="1600" b="1" dirty="0">
                <a:solidFill>
                  <a:schemeClr val="bg1"/>
                </a:solidFill>
              </a:rPr>
              <a:t>User platform –</a:t>
            </a:r>
            <a:r>
              <a:rPr lang="en-US" sz="1600" dirty="0">
                <a:solidFill>
                  <a:schemeClr val="bg1"/>
                </a:solidFill>
              </a:rPr>
              <a:t> Any browser available.</a:t>
            </a:r>
            <a:endParaRPr lang="en-US" sz="1600" b="1" dirty="0">
              <a:solidFill>
                <a:schemeClr val="bg1"/>
              </a:solidFill>
            </a:endParaRPr>
          </a:p>
          <a:p>
            <a:r>
              <a:rPr lang="en-US" sz="1600" b="1" dirty="0">
                <a:solidFill>
                  <a:schemeClr val="bg1"/>
                </a:solidFill>
              </a:rPr>
              <a:t>Server platform –</a:t>
            </a:r>
            <a:r>
              <a:rPr lang="en-US" sz="1600" dirty="0">
                <a:solidFill>
                  <a:schemeClr val="bg1"/>
                </a:solidFill>
              </a:rPr>
              <a:t> Django based.</a:t>
            </a:r>
          </a:p>
          <a:p>
            <a:r>
              <a:rPr lang="en-US" sz="1600" b="1" dirty="0">
                <a:solidFill>
                  <a:schemeClr val="bg1"/>
                </a:solidFill>
              </a:rPr>
              <a:t>Database &amp; Tables structure –</a:t>
            </a:r>
            <a:r>
              <a:rPr lang="en-US" sz="1600" dirty="0">
                <a:solidFill>
                  <a:schemeClr val="bg1"/>
                </a:solidFill>
              </a:rPr>
              <a:t> Using MongoDB </a:t>
            </a:r>
            <a:endParaRPr lang="en-US" sz="1600" b="1" dirty="0">
              <a:solidFill>
                <a:schemeClr val="bg1"/>
              </a:solidFill>
            </a:endParaRPr>
          </a:p>
          <a:p>
            <a:pPr marL="457200" lvl="1" indent="0">
              <a:buNone/>
            </a:pPr>
            <a:r>
              <a:rPr lang="en-US" sz="1600" u="sng" dirty="0">
                <a:solidFill>
                  <a:schemeClr val="bg1"/>
                </a:solidFill>
              </a:rPr>
              <a:t>Tables:</a:t>
            </a:r>
          </a:p>
          <a:p>
            <a:pPr lvl="1"/>
            <a:r>
              <a:rPr lang="en-US" sz="1600" b="1" dirty="0">
                <a:solidFill>
                  <a:schemeClr val="bg1"/>
                </a:solidFill>
              </a:rPr>
              <a:t>Users</a:t>
            </a:r>
            <a:r>
              <a:rPr lang="en-US" sz="1600" dirty="0">
                <a:solidFill>
                  <a:schemeClr val="bg1"/>
                </a:solidFill>
              </a:rPr>
              <a:t>: Email(Unique), First Name, Last Name, Filiation, Position, Password</a:t>
            </a:r>
          </a:p>
          <a:p>
            <a:pPr lvl="1"/>
            <a:r>
              <a:rPr lang="en-US" sz="1600" b="1" dirty="0">
                <a:solidFill>
                  <a:schemeClr val="bg1"/>
                </a:solidFill>
              </a:rPr>
              <a:t>Runs: </a:t>
            </a:r>
            <a:r>
              <a:rPr lang="en-US" sz="1600" dirty="0" err="1">
                <a:solidFill>
                  <a:schemeClr val="bg1"/>
                </a:solidFill>
              </a:rPr>
              <a:t>RunID</a:t>
            </a:r>
            <a:r>
              <a:rPr lang="en-US" sz="1600" dirty="0">
                <a:solidFill>
                  <a:schemeClr val="bg1"/>
                </a:solidFill>
              </a:rPr>
              <a:t>, Email, IP, Time Stamp, Algorithm type, </a:t>
            </a:r>
            <a:r>
              <a:rPr lang="en-US" sz="1600" dirty="0" err="1">
                <a:solidFill>
                  <a:schemeClr val="bg1"/>
                </a:solidFill>
              </a:rPr>
              <a:t>isFinished</a:t>
            </a:r>
            <a:endParaRPr lang="en-US" sz="1600" dirty="0">
              <a:solidFill>
                <a:schemeClr val="bg1"/>
              </a:solidFill>
            </a:endParaRPr>
          </a:p>
          <a:p>
            <a:pPr marL="457200" lvl="1" indent="0">
              <a:buNone/>
            </a:pPr>
            <a:r>
              <a:rPr lang="en-US" sz="1600" b="1" dirty="0">
                <a:solidFill>
                  <a:schemeClr val="bg1"/>
                </a:solidFill>
              </a:rPr>
              <a:t>(Tables might be edited in the future)</a:t>
            </a:r>
          </a:p>
          <a:p>
            <a:r>
              <a:rPr lang="en-US" sz="1600" b="1" dirty="0">
                <a:solidFill>
                  <a:schemeClr val="bg1"/>
                </a:solidFill>
              </a:rPr>
              <a:t>Coding languages</a:t>
            </a:r>
            <a:endParaRPr lang="he-IL" sz="1600" b="1" dirty="0">
              <a:solidFill>
                <a:schemeClr val="bg1"/>
              </a:solidFill>
            </a:endParaRPr>
          </a:p>
          <a:p>
            <a:pPr lvl="1"/>
            <a:r>
              <a:rPr lang="en-US" sz="1600" dirty="0">
                <a:solidFill>
                  <a:schemeClr val="bg1"/>
                </a:solidFill>
              </a:rPr>
              <a:t>Backend: Python</a:t>
            </a:r>
          </a:p>
          <a:p>
            <a:pPr lvl="1"/>
            <a:r>
              <a:rPr lang="en-US" sz="1600" dirty="0">
                <a:solidFill>
                  <a:schemeClr val="bg1"/>
                </a:solidFill>
              </a:rPr>
              <a:t>Frontend: React JS</a:t>
            </a:r>
          </a:p>
          <a:p>
            <a:r>
              <a:rPr lang="en-US" sz="1600" b="1" dirty="0">
                <a:solidFill>
                  <a:schemeClr val="bg1"/>
                </a:solidFill>
              </a:rPr>
              <a:t>API between Server &amp; Client -</a:t>
            </a:r>
            <a:r>
              <a:rPr lang="en-US" sz="1600" dirty="0">
                <a:solidFill>
                  <a:schemeClr val="bg1"/>
                </a:solidFill>
              </a:rPr>
              <a:t> TBD</a:t>
            </a:r>
          </a:p>
        </p:txBody>
      </p:sp>
    </p:spTree>
    <p:extLst>
      <p:ext uri="{BB962C8B-B14F-4D97-AF65-F5344CB8AC3E}">
        <p14:creationId xmlns:p14="http://schemas.microsoft.com/office/powerpoint/2010/main" val="1134672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314E8-EF85-9906-F2E5-E006371673B3}"/>
              </a:ext>
            </a:extLst>
          </p:cNvPr>
          <p:cNvSpPr>
            <a:spLocks noGrp="1"/>
          </p:cNvSpPr>
          <p:nvPr>
            <p:ph type="title"/>
          </p:nvPr>
        </p:nvSpPr>
        <p:spPr>
          <a:xfrm>
            <a:off x="684212" y="685800"/>
            <a:ext cx="8534400" cy="1507067"/>
          </a:xfrm>
        </p:spPr>
        <p:txBody>
          <a:bodyPr/>
          <a:lstStyle/>
          <a:p>
            <a:r>
              <a:rPr lang="en-US" cap="none" dirty="0"/>
              <a:t>What are the difficulties/challenges we are going to face in the project?</a:t>
            </a:r>
          </a:p>
        </p:txBody>
      </p:sp>
      <p:sp>
        <p:nvSpPr>
          <p:cNvPr id="3" name="Content Placeholder 2">
            <a:extLst>
              <a:ext uri="{FF2B5EF4-FFF2-40B4-BE49-F238E27FC236}">
                <a16:creationId xmlns:a16="http://schemas.microsoft.com/office/drawing/2014/main" id="{10FB6A35-6C04-57B6-80C8-28AA794E8479}"/>
              </a:ext>
            </a:extLst>
          </p:cNvPr>
          <p:cNvSpPr>
            <a:spLocks noGrp="1"/>
          </p:cNvSpPr>
          <p:nvPr>
            <p:ph idx="1"/>
          </p:nvPr>
        </p:nvSpPr>
        <p:spPr>
          <a:xfrm>
            <a:off x="684212" y="2317955"/>
            <a:ext cx="8534400" cy="3615267"/>
          </a:xfrm>
        </p:spPr>
        <p:txBody>
          <a:bodyPr/>
          <a:lstStyle/>
          <a:p>
            <a:r>
              <a:rPr lang="en-US" dirty="0">
                <a:solidFill>
                  <a:schemeClr val="bg1"/>
                </a:solidFill>
              </a:rPr>
              <a:t>Deploying the toolkit / web-application into the server.</a:t>
            </a:r>
          </a:p>
          <a:p>
            <a:r>
              <a:rPr lang="en-US" dirty="0">
                <a:solidFill>
                  <a:schemeClr val="bg1"/>
                </a:solidFill>
              </a:rPr>
              <a:t>Make the application “user friendly” and easy to use.</a:t>
            </a:r>
          </a:p>
          <a:p>
            <a:r>
              <a:rPr lang="en-US" dirty="0">
                <a:solidFill>
                  <a:schemeClr val="bg1"/>
                </a:solidFill>
              </a:rPr>
              <a:t>Handling huge amount of data in a database.</a:t>
            </a:r>
          </a:p>
          <a:p>
            <a:r>
              <a:rPr lang="en-US" dirty="0">
                <a:solidFill>
                  <a:schemeClr val="bg1"/>
                </a:solidFill>
              </a:rPr>
              <a:t>Handling huge number of users in the app (using the app simultaneously).</a:t>
            </a:r>
          </a:p>
          <a:p>
            <a:r>
              <a:rPr lang="en-US" dirty="0">
                <a:solidFill>
                  <a:schemeClr val="bg1"/>
                </a:solidFill>
              </a:rPr>
              <a:t>Ensuring high security level for the app.</a:t>
            </a:r>
          </a:p>
          <a:p>
            <a:r>
              <a:rPr lang="en-US" dirty="0">
                <a:solidFill>
                  <a:schemeClr val="bg1"/>
                </a:solidFill>
              </a:rPr>
              <a:t>Optimizing the algorithms / enabling the algorithms to run in background and in parallel to other users’ runs.</a:t>
            </a:r>
          </a:p>
          <a:p>
            <a:endParaRPr lang="en-US" dirty="0"/>
          </a:p>
        </p:txBody>
      </p:sp>
    </p:spTree>
    <p:extLst>
      <p:ext uri="{BB962C8B-B14F-4D97-AF65-F5344CB8AC3E}">
        <p14:creationId xmlns:p14="http://schemas.microsoft.com/office/powerpoint/2010/main" val="1100828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314E8-EF85-9906-F2E5-E006371673B3}"/>
              </a:ext>
            </a:extLst>
          </p:cNvPr>
          <p:cNvSpPr>
            <a:spLocks noGrp="1"/>
          </p:cNvSpPr>
          <p:nvPr>
            <p:ph type="title"/>
          </p:nvPr>
        </p:nvSpPr>
        <p:spPr>
          <a:xfrm>
            <a:off x="684212" y="685800"/>
            <a:ext cx="8534400" cy="1507067"/>
          </a:xfrm>
        </p:spPr>
        <p:txBody>
          <a:bodyPr/>
          <a:lstStyle/>
          <a:p>
            <a:r>
              <a:rPr lang="en-US" cap="none" dirty="0"/>
              <a:t>Our Vision For The Project</a:t>
            </a:r>
          </a:p>
        </p:txBody>
      </p:sp>
      <p:sp>
        <p:nvSpPr>
          <p:cNvPr id="3" name="Content Placeholder 2">
            <a:extLst>
              <a:ext uri="{FF2B5EF4-FFF2-40B4-BE49-F238E27FC236}">
                <a16:creationId xmlns:a16="http://schemas.microsoft.com/office/drawing/2014/main" id="{10FB6A35-6C04-57B6-80C8-28AA794E8479}"/>
              </a:ext>
            </a:extLst>
          </p:cNvPr>
          <p:cNvSpPr>
            <a:spLocks noGrp="1"/>
          </p:cNvSpPr>
          <p:nvPr>
            <p:ph idx="1"/>
          </p:nvPr>
        </p:nvSpPr>
        <p:spPr>
          <a:xfrm>
            <a:off x="684212" y="2317955"/>
            <a:ext cx="8534400" cy="3615267"/>
          </a:xfrm>
        </p:spPr>
        <p:txBody>
          <a:bodyPr>
            <a:normAutofit/>
          </a:bodyPr>
          <a:lstStyle/>
          <a:p>
            <a:pPr marL="0" indent="0">
              <a:buNone/>
            </a:pPr>
            <a:r>
              <a:rPr lang="en-US" sz="2400" dirty="0">
                <a:solidFill>
                  <a:schemeClr val="bg1"/>
                </a:solidFill>
              </a:rPr>
              <a:t>We hope to create the best web-application we can,</a:t>
            </a:r>
          </a:p>
          <a:p>
            <a:pPr marL="0" indent="0">
              <a:buNone/>
            </a:pPr>
            <a:r>
              <a:rPr lang="en-US" sz="2400" dirty="0">
                <a:solidFill>
                  <a:schemeClr val="bg1"/>
                </a:solidFill>
              </a:rPr>
              <a:t>ensuring the chemists in the field of Small </a:t>
            </a:r>
            <a:r>
              <a:rPr lang="en-US" sz="2400" dirty="0" err="1">
                <a:solidFill>
                  <a:schemeClr val="bg1"/>
                </a:solidFill>
              </a:rPr>
              <a:t>Fragmen</a:t>
            </a:r>
            <a:endParaRPr lang="en-US" sz="2400" dirty="0">
              <a:solidFill>
                <a:schemeClr val="bg1"/>
              </a:solidFill>
            </a:endParaRPr>
          </a:p>
          <a:p>
            <a:pPr marL="0" indent="0">
              <a:buNone/>
            </a:pPr>
            <a:r>
              <a:rPr lang="en-US" sz="2400" dirty="0">
                <a:solidFill>
                  <a:schemeClr val="bg1"/>
                </a:solidFill>
              </a:rPr>
              <a:t>based inhibitors will be able to use easily, safely and</a:t>
            </a:r>
          </a:p>
          <a:p>
            <a:pPr marL="0" indent="0">
              <a:buNone/>
            </a:pPr>
            <a:r>
              <a:rPr lang="en-US" sz="2400" dirty="0">
                <a:solidFill>
                  <a:schemeClr val="bg1"/>
                </a:solidFill>
              </a:rPr>
              <a:t>from everywhere around the world.</a:t>
            </a:r>
          </a:p>
        </p:txBody>
      </p:sp>
    </p:spTree>
    <p:extLst>
      <p:ext uri="{BB962C8B-B14F-4D97-AF65-F5344CB8AC3E}">
        <p14:creationId xmlns:p14="http://schemas.microsoft.com/office/powerpoint/2010/main" val="416316058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3556</TotalTime>
  <Words>735</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Century Gothic</vt:lpstr>
      <vt:lpstr>Wingdings 3</vt:lpstr>
      <vt:lpstr>Slice</vt:lpstr>
      <vt:lpstr>MolOptimizer –  SE Final Project</vt:lpstr>
      <vt:lpstr>What is MolOptimizer?</vt:lpstr>
      <vt:lpstr>What is the purpose of MolOptimizer?</vt:lpstr>
      <vt:lpstr>About Our Part In the Project</vt:lpstr>
      <vt:lpstr>PowerPoint Presentation</vt:lpstr>
      <vt:lpstr>System Overview</vt:lpstr>
      <vt:lpstr>Project’s Design</vt:lpstr>
      <vt:lpstr>What are the difficulties/challenges we are going to face in the project?</vt:lpstr>
      <vt:lpstr>Our Vision For The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MolOptimizer –  SE Final Project</dc:title>
  <dc:creator>amit peled</dc:creator>
  <cp:lastModifiedBy>amit peled</cp:lastModifiedBy>
  <cp:revision>29</cp:revision>
  <dcterms:created xsi:type="dcterms:W3CDTF">2022-11-07T15:24:40Z</dcterms:created>
  <dcterms:modified xsi:type="dcterms:W3CDTF">2022-12-05T10:06:58Z</dcterms:modified>
</cp:coreProperties>
</file>