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4"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942002-BA9A-4AC1-8758-53CCB4C23499}"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79BA8-4664-4030-B0B8-1013E177F6AA}"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0170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86942002-BA9A-4AC1-8758-53CCB4C23499}" type="datetimeFigureOut">
              <a:rPr lang="en-US" smtClean="0"/>
              <a:t>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579BA8-4664-4030-B0B8-1013E177F6AA}" type="slidenum">
              <a:rPr lang="en-US" smtClean="0"/>
              <a:t>‹#›</a:t>
            </a:fld>
            <a:endParaRPr lang="en-US"/>
          </a:p>
        </p:txBody>
      </p:sp>
    </p:spTree>
    <p:extLst>
      <p:ext uri="{BB962C8B-B14F-4D97-AF65-F5344CB8AC3E}">
        <p14:creationId xmlns:p14="http://schemas.microsoft.com/office/powerpoint/2010/main" val="3980088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942002-BA9A-4AC1-8758-53CCB4C23499}"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79BA8-4664-4030-B0B8-1013E177F6AA}" type="slidenum">
              <a:rPr lang="en-US" smtClean="0"/>
              <a:t>‹#›</a:t>
            </a:fld>
            <a:endParaRPr lang="en-US"/>
          </a:p>
        </p:txBody>
      </p:sp>
    </p:spTree>
    <p:extLst>
      <p:ext uri="{BB962C8B-B14F-4D97-AF65-F5344CB8AC3E}">
        <p14:creationId xmlns:p14="http://schemas.microsoft.com/office/powerpoint/2010/main" val="2663312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942002-BA9A-4AC1-8758-53CCB4C23499}"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79BA8-4664-4030-B0B8-1013E177F6AA}"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15910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942002-BA9A-4AC1-8758-53CCB4C23499}"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79BA8-4664-4030-B0B8-1013E177F6AA}" type="slidenum">
              <a:rPr lang="en-US" smtClean="0"/>
              <a:t>‹#›</a:t>
            </a:fld>
            <a:endParaRPr lang="en-US"/>
          </a:p>
        </p:txBody>
      </p:sp>
    </p:spTree>
    <p:extLst>
      <p:ext uri="{BB962C8B-B14F-4D97-AF65-F5344CB8AC3E}">
        <p14:creationId xmlns:p14="http://schemas.microsoft.com/office/powerpoint/2010/main" val="3311068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942002-BA9A-4AC1-8758-53CCB4C23499}"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79BA8-4664-4030-B0B8-1013E177F6AA}"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871922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942002-BA9A-4AC1-8758-53CCB4C23499}"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79BA8-4664-4030-B0B8-1013E177F6AA}" type="slidenum">
              <a:rPr lang="en-US" smtClean="0"/>
              <a:t>‹#›</a:t>
            </a:fld>
            <a:endParaRPr lang="en-US"/>
          </a:p>
        </p:txBody>
      </p:sp>
    </p:spTree>
    <p:extLst>
      <p:ext uri="{BB962C8B-B14F-4D97-AF65-F5344CB8AC3E}">
        <p14:creationId xmlns:p14="http://schemas.microsoft.com/office/powerpoint/2010/main" val="350324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942002-BA9A-4AC1-8758-53CCB4C23499}"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79BA8-4664-4030-B0B8-1013E177F6AA}" type="slidenum">
              <a:rPr lang="en-US" smtClean="0"/>
              <a:t>‹#›</a:t>
            </a:fld>
            <a:endParaRPr lang="en-US"/>
          </a:p>
        </p:txBody>
      </p:sp>
    </p:spTree>
    <p:extLst>
      <p:ext uri="{BB962C8B-B14F-4D97-AF65-F5344CB8AC3E}">
        <p14:creationId xmlns:p14="http://schemas.microsoft.com/office/powerpoint/2010/main" val="2647128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942002-BA9A-4AC1-8758-53CCB4C23499}"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79BA8-4664-4030-B0B8-1013E177F6AA}" type="slidenum">
              <a:rPr lang="en-US" smtClean="0"/>
              <a:t>‹#›</a:t>
            </a:fld>
            <a:endParaRPr lang="en-US"/>
          </a:p>
        </p:txBody>
      </p:sp>
    </p:spTree>
    <p:extLst>
      <p:ext uri="{BB962C8B-B14F-4D97-AF65-F5344CB8AC3E}">
        <p14:creationId xmlns:p14="http://schemas.microsoft.com/office/powerpoint/2010/main" val="614283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942002-BA9A-4AC1-8758-53CCB4C23499}"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79BA8-4664-4030-B0B8-1013E177F6AA}" type="slidenum">
              <a:rPr lang="en-US" smtClean="0"/>
              <a:t>‹#›</a:t>
            </a:fld>
            <a:endParaRPr lang="en-US"/>
          </a:p>
        </p:txBody>
      </p:sp>
    </p:spTree>
    <p:extLst>
      <p:ext uri="{BB962C8B-B14F-4D97-AF65-F5344CB8AC3E}">
        <p14:creationId xmlns:p14="http://schemas.microsoft.com/office/powerpoint/2010/main" val="4162579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942002-BA9A-4AC1-8758-53CCB4C23499}"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79BA8-4664-4030-B0B8-1013E177F6AA}" type="slidenum">
              <a:rPr lang="en-US" smtClean="0"/>
              <a:t>‹#›</a:t>
            </a:fld>
            <a:endParaRPr lang="en-US"/>
          </a:p>
        </p:txBody>
      </p:sp>
    </p:spTree>
    <p:extLst>
      <p:ext uri="{BB962C8B-B14F-4D97-AF65-F5344CB8AC3E}">
        <p14:creationId xmlns:p14="http://schemas.microsoft.com/office/powerpoint/2010/main" val="486170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942002-BA9A-4AC1-8758-53CCB4C23499}"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79BA8-4664-4030-B0B8-1013E177F6AA}" type="slidenum">
              <a:rPr lang="en-US" smtClean="0"/>
              <a:t>‹#›</a:t>
            </a:fld>
            <a:endParaRPr lang="en-US"/>
          </a:p>
        </p:txBody>
      </p:sp>
    </p:spTree>
    <p:extLst>
      <p:ext uri="{BB962C8B-B14F-4D97-AF65-F5344CB8AC3E}">
        <p14:creationId xmlns:p14="http://schemas.microsoft.com/office/powerpoint/2010/main" val="2334380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942002-BA9A-4AC1-8758-53CCB4C23499}" type="datetimeFigureOut">
              <a:rPr lang="en-US" smtClean="0"/>
              <a:t>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579BA8-4664-4030-B0B8-1013E177F6AA}" type="slidenum">
              <a:rPr lang="en-US" smtClean="0"/>
              <a:t>‹#›</a:t>
            </a:fld>
            <a:endParaRPr lang="en-US"/>
          </a:p>
        </p:txBody>
      </p:sp>
    </p:spTree>
    <p:extLst>
      <p:ext uri="{BB962C8B-B14F-4D97-AF65-F5344CB8AC3E}">
        <p14:creationId xmlns:p14="http://schemas.microsoft.com/office/powerpoint/2010/main" val="2670958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942002-BA9A-4AC1-8758-53CCB4C23499}" type="datetimeFigureOut">
              <a:rPr lang="en-US" smtClean="0"/>
              <a:t>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579BA8-4664-4030-B0B8-1013E177F6AA}" type="slidenum">
              <a:rPr lang="en-US" smtClean="0"/>
              <a:t>‹#›</a:t>
            </a:fld>
            <a:endParaRPr lang="en-US"/>
          </a:p>
        </p:txBody>
      </p:sp>
    </p:spTree>
    <p:extLst>
      <p:ext uri="{BB962C8B-B14F-4D97-AF65-F5344CB8AC3E}">
        <p14:creationId xmlns:p14="http://schemas.microsoft.com/office/powerpoint/2010/main" val="1878199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942002-BA9A-4AC1-8758-53CCB4C23499}" type="datetimeFigureOut">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579BA8-4664-4030-B0B8-1013E177F6AA}" type="slidenum">
              <a:rPr lang="en-US" smtClean="0"/>
              <a:t>‹#›</a:t>
            </a:fld>
            <a:endParaRPr lang="en-US"/>
          </a:p>
        </p:txBody>
      </p:sp>
    </p:spTree>
    <p:extLst>
      <p:ext uri="{BB962C8B-B14F-4D97-AF65-F5344CB8AC3E}">
        <p14:creationId xmlns:p14="http://schemas.microsoft.com/office/powerpoint/2010/main" val="383883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942002-BA9A-4AC1-8758-53CCB4C23499}"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79BA8-4664-4030-B0B8-1013E177F6AA}" type="slidenum">
              <a:rPr lang="en-US" smtClean="0"/>
              <a:t>‹#›</a:t>
            </a:fld>
            <a:endParaRPr lang="en-US"/>
          </a:p>
        </p:txBody>
      </p:sp>
    </p:spTree>
    <p:extLst>
      <p:ext uri="{BB962C8B-B14F-4D97-AF65-F5344CB8AC3E}">
        <p14:creationId xmlns:p14="http://schemas.microsoft.com/office/powerpoint/2010/main" val="2721165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942002-BA9A-4AC1-8758-53CCB4C23499}"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79BA8-4664-4030-B0B8-1013E177F6AA}" type="slidenum">
              <a:rPr lang="en-US" smtClean="0"/>
              <a:t>‹#›</a:t>
            </a:fld>
            <a:endParaRPr lang="en-US"/>
          </a:p>
        </p:txBody>
      </p:sp>
    </p:spTree>
    <p:extLst>
      <p:ext uri="{BB962C8B-B14F-4D97-AF65-F5344CB8AC3E}">
        <p14:creationId xmlns:p14="http://schemas.microsoft.com/office/powerpoint/2010/main" val="2043773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6942002-BA9A-4AC1-8758-53CCB4C23499}" type="datetimeFigureOut">
              <a:rPr lang="en-US" smtClean="0"/>
              <a:t>11/9/2022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E579BA8-4664-4030-B0B8-1013E177F6AA}" type="slidenum">
              <a:rPr lang="en-US" smtClean="0"/>
              <a:t>‹#›</a:t>
            </a:fld>
            <a:endParaRPr lang="en-US"/>
          </a:p>
        </p:txBody>
      </p:sp>
    </p:spTree>
    <p:extLst>
      <p:ext uri="{BB962C8B-B14F-4D97-AF65-F5344CB8AC3E}">
        <p14:creationId xmlns:p14="http://schemas.microsoft.com/office/powerpoint/2010/main" val="265461135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43533-CFD9-8313-A69C-E374D8EFBC94}"/>
              </a:ext>
            </a:extLst>
          </p:cNvPr>
          <p:cNvSpPr>
            <a:spLocks noGrp="1"/>
          </p:cNvSpPr>
          <p:nvPr>
            <p:ph type="ctrTitle"/>
          </p:nvPr>
        </p:nvSpPr>
        <p:spPr/>
        <p:txBody>
          <a:bodyPr/>
          <a:lstStyle/>
          <a:p>
            <a:r>
              <a:rPr lang="en-US" cap="none" dirty="0"/>
              <a:t>MolOptimizer – </a:t>
            </a:r>
            <a:br>
              <a:rPr lang="en-US" cap="none" dirty="0"/>
            </a:br>
            <a:r>
              <a:rPr lang="en-US" cap="none" dirty="0"/>
              <a:t>SE Final Project</a:t>
            </a:r>
          </a:p>
        </p:txBody>
      </p:sp>
      <p:sp>
        <p:nvSpPr>
          <p:cNvPr id="3" name="Subtitle 2">
            <a:extLst>
              <a:ext uri="{FF2B5EF4-FFF2-40B4-BE49-F238E27FC236}">
                <a16:creationId xmlns:a16="http://schemas.microsoft.com/office/drawing/2014/main" id="{0E1DAEFA-B6A3-B151-F166-355CA2B407D3}"/>
              </a:ext>
            </a:extLst>
          </p:cNvPr>
          <p:cNvSpPr>
            <a:spLocks noGrp="1"/>
          </p:cNvSpPr>
          <p:nvPr>
            <p:ph type="subTitle" idx="1"/>
          </p:nvPr>
        </p:nvSpPr>
        <p:spPr/>
        <p:txBody>
          <a:bodyPr/>
          <a:lstStyle/>
          <a:p>
            <a:r>
              <a:rPr lang="en-US" dirty="0"/>
              <a:t>Amit Peled, Daniel </a:t>
            </a:r>
            <a:r>
              <a:rPr lang="en-US" dirty="0" err="1"/>
              <a:t>Piro</a:t>
            </a:r>
            <a:r>
              <a:rPr lang="en-US" dirty="0"/>
              <a:t>, </a:t>
            </a:r>
            <a:br>
              <a:rPr lang="en-US" dirty="0"/>
            </a:br>
            <a:r>
              <a:rPr lang="en-US" dirty="0"/>
              <a:t>Shahar Alon &amp; Nofar </a:t>
            </a:r>
            <a:r>
              <a:rPr lang="en-US" dirty="0" err="1"/>
              <a:t>Rozenberg</a:t>
            </a:r>
            <a:endParaRPr lang="en-US" dirty="0"/>
          </a:p>
        </p:txBody>
      </p:sp>
    </p:spTree>
    <p:extLst>
      <p:ext uri="{BB962C8B-B14F-4D97-AF65-F5344CB8AC3E}">
        <p14:creationId xmlns:p14="http://schemas.microsoft.com/office/powerpoint/2010/main" val="2200135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314E8-EF85-9906-F2E5-E006371673B3}"/>
              </a:ext>
            </a:extLst>
          </p:cNvPr>
          <p:cNvSpPr>
            <a:spLocks noGrp="1"/>
          </p:cNvSpPr>
          <p:nvPr>
            <p:ph type="title"/>
          </p:nvPr>
        </p:nvSpPr>
        <p:spPr>
          <a:xfrm>
            <a:off x="684212" y="685800"/>
            <a:ext cx="8534400" cy="1507067"/>
          </a:xfrm>
        </p:spPr>
        <p:txBody>
          <a:bodyPr/>
          <a:lstStyle/>
          <a:p>
            <a:r>
              <a:rPr lang="en-US" cap="none" dirty="0"/>
              <a:t>What is MolOptimizer? </a:t>
            </a:r>
            <a:r>
              <a:rPr lang="en-US" sz="2000" cap="none" dirty="0"/>
              <a:t>(at the moment…)</a:t>
            </a:r>
            <a:endParaRPr lang="en-US" cap="none" dirty="0"/>
          </a:p>
        </p:txBody>
      </p:sp>
      <p:sp>
        <p:nvSpPr>
          <p:cNvPr id="3" name="Content Placeholder 2">
            <a:extLst>
              <a:ext uri="{FF2B5EF4-FFF2-40B4-BE49-F238E27FC236}">
                <a16:creationId xmlns:a16="http://schemas.microsoft.com/office/drawing/2014/main" id="{10FB6A35-6C04-57B6-80C8-28AA794E8479}"/>
              </a:ext>
            </a:extLst>
          </p:cNvPr>
          <p:cNvSpPr>
            <a:spLocks noGrp="1"/>
          </p:cNvSpPr>
          <p:nvPr>
            <p:ph idx="1"/>
          </p:nvPr>
        </p:nvSpPr>
        <p:spPr>
          <a:xfrm>
            <a:off x="684212" y="2317955"/>
            <a:ext cx="8534400" cy="3615267"/>
          </a:xfrm>
        </p:spPr>
        <p:txBody>
          <a:bodyPr>
            <a:normAutofit/>
          </a:bodyPr>
          <a:lstStyle/>
          <a:p>
            <a:pPr marL="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MolOptimizer (MolOpt) is a tool that was developed to be used by researchers working in the field of Small Fragment based inhibitors and is intended to be helpful in optimization of ligand databases.</a:t>
            </a:r>
          </a:p>
          <a:p>
            <a:pPr marL="0" indent="0">
              <a:lnSpc>
                <a:spcPct val="107000"/>
              </a:lnSpc>
              <a:spcBef>
                <a:spcPts val="0"/>
              </a:spcBef>
              <a:spcAft>
                <a:spcPts val="0"/>
              </a:spcAft>
              <a:buNone/>
            </a:pPr>
            <a:r>
              <a:rPr lang="en-US" sz="1800" dirty="0">
                <a:latin typeface="Calibri" panose="020F0502020204030204" pitchFamily="34" charset="0"/>
                <a:ea typeface="Calibri" panose="020F0502020204030204" pitchFamily="34" charset="0"/>
                <a:cs typeface="Calibri" panose="020F0502020204030204" pitchFamily="34" charset="0"/>
              </a:rPr>
              <a:t>F</a:t>
            </a:r>
            <a:r>
              <a:rPr lang="en-US" sz="1800" dirty="0">
                <a:effectLst/>
                <a:latin typeface="Calibri" panose="020F0502020204030204" pitchFamily="34" charset="0"/>
                <a:ea typeface="Calibri" panose="020F0502020204030204" pitchFamily="34" charset="0"/>
                <a:cs typeface="Calibri" panose="020F0502020204030204" pitchFamily="34" charset="0"/>
              </a:rPr>
              <a:t>or example, it can help developing new medicines.</a:t>
            </a:r>
          </a:p>
          <a:p>
            <a:pPr marL="0" marR="0">
              <a:lnSpc>
                <a:spcPct val="107000"/>
              </a:lnSpc>
              <a:spcBef>
                <a:spcPts val="0"/>
              </a:spcBef>
              <a:spcAft>
                <a:spcPts val="0"/>
              </a:spcAft>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US" sz="1800" dirty="0">
                <a:latin typeface="Calibri" panose="020F0502020204030204" pitchFamily="34" charset="0"/>
                <a:ea typeface="Calibri" panose="020F0502020204030204" pitchFamily="34" charset="0"/>
                <a:cs typeface="Calibri" panose="020F0502020204030204" pitchFamily="34" charset="0"/>
              </a:rPr>
              <a:t>MolOpt is a flask-based web package which can be used for Alignment of large ligand datasets, extracting large volume of Chemical Descriptors and training Machine Learning models to predict binding scores.</a:t>
            </a:r>
          </a:p>
        </p:txBody>
      </p:sp>
    </p:spTree>
    <p:extLst>
      <p:ext uri="{BB962C8B-B14F-4D97-AF65-F5344CB8AC3E}">
        <p14:creationId xmlns:p14="http://schemas.microsoft.com/office/powerpoint/2010/main" val="4083564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314E8-EF85-9906-F2E5-E006371673B3}"/>
              </a:ext>
            </a:extLst>
          </p:cNvPr>
          <p:cNvSpPr>
            <a:spLocks noGrp="1"/>
          </p:cNvSpPr>
          <p:nvPr>
            <p:ph type="title"/>
          </p:nvPr>
        </p:nvSpPr>
        <p:spPr>
          <a:xfrm>
            <a:off x="684212" y="685800"/>
            <a:ext cx="8534400" cy="1507067"/>
          </a:xfrm>
        </p:spPr>
        <p:txBody>
          <a:bodyPr/>
          <a:lstStyle/>
          <a:p>
            <a:r>
              <a:rPr lang="en-US" cap="none" dirty="0"/>
              <a:t>About Our Part In the Project</a:t>
            </a:r>
          </a:p>
        </p:txBody>
      </p:sp>
      <p:sp>
        <p:nvSpPr>
          <p:cNvPr id="3" name="Content Placeholder 2">
            <a:extLst>
              <a:ext uri="{FF2B5EF4-FFF2-40B4-BE49-F238E27FC236}">
                <a16:creationId xmlns:a16="http://schemas.microsoft.com/office/drawing/2014/main" id="{10FB6A35-6C04-57B6-80C8-28AA794E8479}"/>
              </a:ext>
            </a:extLst>
          </p:cNvPr>
          <p:cNvSpPr>
            <a:spLocks noGrp="1"/>
          </p:cNvSpPr>
          <p:nvPr>
            <p:ph idx="1"/>
          </p:nvPr>
        </p:nvSpPr>
        <p:spPr>
          <a:xfrm>
            <a:off x="684212" y="2317955"/>
            <a:ext cx="8534400" cy="3615267"/>
          </a:xfrm>
        </p:spPr>
        <p:txBody>
          <a:bodyPr>
            <a:normAutofit fontScale="85000" lnSpcReduction="20000"/>
          </a:bodyPr>
          <a:lstStyle/>
          <a:p>
            <a:pPr marL="0" indent="0">
              <a:buNone/>
            </a:pPr>
            <a:r>
              <a:rPr lang="en-US" dirty="0"/>
              <a:t>Our part in MolOpt is divided into 4 main issues:</a:t>
            </a:r>
          </a:p>
          <a:p>
            <a:pPr marL="0" indent="0">
              <a:buNone/>
            </a:pPr>
            <a:endParaRPr lang="en-US" dirty="0"/>
          </a:p>
          <a:p>
            <a:r>
              <a:rPr lang="en-US" b="1" dirty="0"/>
              <a:t>Make The Toolkit Global</a:t>
            </a:r>
            <a:br>
              <a:rPr lang="en-US" dirty="0"/>
            </a:br>
            <a:r>
              <a:rPr lang="en-US" dirty="0"/>
              <a:t>At the moment, MolOpt is a local toolkit which runs only on the lab's computers.</a:t>
            </a:r>
            <a:br>
              <a:rPr lang="en-US" dirty="0"/>
            </a:br>
            <a:r>
              <a:rPr lang="en-US" dirty="0"/>
              <a:t>We are going to make this toolkit into a global web-application which will be running on the server and be available globally.</a:t>
            </a:r>
          </a:p>
          <a:p>
            <a:endParaRPr lang="en-US" dirty="0"/>
          </a:p>
          <a:p>
            <a:r>
              <a:rPr lang="en-US" b="1" dirty="0"/>
              <a:t>Adding Users Management</a:t>
            </a:r>
            <a:br>
              <a:rPr lang="en-US" dirty="0"/>
            </a:br>
            <a:r>
              <a:rPr lang="en-US" dirty="0"/>
              <a:t>In MolOpt there is no user management at all.</a:t>
            </a:r>
            <a:br>
              <a:rPr lang="en-US" dirty="0"/>
            </a:br>
            <a:r>
              <a:rPr lang="en-US" dirty="0"/>
              <a:t>We are going to add user management which will be able to handle huge number of users with different levels of permission (Admin, Subscriber, Guest etc.)</a:t>
            </a:r>
          </a:p>
        </p:txBody>
      </p:sp>
    </p:spTree>
    <p:extLst>
      <p:ext uri="{BB962C8B-B14F-4D97-AF65-F5344CB8AC3E}">
        <p14:creationId xmlns:p14="http://schemas.microsoft.com/office/powerpoint/2010/main" val="4181076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FB6A35-6C04-57B6-80C8-28AA794E8479}"/>
              </a:ext>
            </a:extLst>
          </p:cNvPr>
          <p:cNvSpPr>
            <a:spLocks noGrp="1"/>
          </p:cNvSpPr>
          <p:nvPr>
            <p:ph idx="1"/>
          </p:nvPr>
        </p:nvSpPr>
        <p:spPr>
          <a:xfrm>
            <a:off x="684212" y="685801"/>
            <a:ext cx="8534400" cy="5247422"/>
          </a:xfrm>
        </p:spPr>
        <p:txBody>
          <a:bodyPr>
            <a:normAutofit fontScale="92500" lnSpcReduction="20000"/>
          </a:bodyPr>
          <a:lstStyle/>
          <a:p>
            <a:pPr marL="0" indent="0">
              <a:buNone/>
            </a:pPr>
            <a:endParaRPr lang="en-US" dirty="0"/>
          </a:p>
          <a:p>
            <a:r>
              <a:rPr lang="en-US" b="1" dirty="0"/>
              <a:t>Adding Security &amp; Databases Support</a:t>
            </a:r>
            <a:br>
              <a:rPr lang="en-US" dirty="0"/>
            </a:br>
            <a:r>
              <a:rPr lang="en-US" dirty="0"/>
              <a:t>In MolOpt there is no external security service or any database support (Its security relies only on the university labs’ computers security and all the relevant files are saved only locally).</a:t>
            </a:r>
            <a:br>
              <a:rPr lang="en-US" dirty="0"/>
            </a:br>
            <a:r>
              <a:rPr lang="en-US" dirty="0"/>
              <a:t>We are going to add:</a:t>
            </a:r>
          </a:p>
          <a:p>
            <a:pPr lvl="1"/>
            <a:r>
              <a:rPr lang="en-US" dirty="0"/>
              <a:t>Encryption to any data that will be stored in the app.</a:t>
            </a:r>
          </a:p>
          <a:p>
            <a:pPr lvl="1"/>
            <a:r>
              <a:rPr lang="en-US" dirty="0"/>
              <a:t>External security which will </a:t>
            </a:r>
            <a:r>
              <a:rPr lang="en-US" sz="2000" dirty="0"/>
              <a:t>prevent Malicious vulnerabilities.</a:t>
            </a:r>
          </a:p>
          <a:p>
            <a:pPr lvl="1"/>
            <a:r>
              <a:rPr lang="en-US" sz="2000" dirty="0"/>
              <a:t>External database which will allow to store huge amount of data.</a:t>
            </a:r>
          </a:p>
          <a:p>
            <a:endParaRPr lang="en-US" dirty="0"/>
          </a:p>
          <a:p>
            <a:r>
              <a:rPr lang="en-US" b="1" dirty="0"/>
              <a:t>Optimize and Parallelize The Toolkit</a:t>
            </a:r>
            <a:br>
              <a:rPr lang="en-US" dirty="0"/>
            </a:br>
            <a:r>
              <a:rPr lang="en-US" dirty="0"/>
              <a:t>At the moment, MolOpt has no parallel run options, and it might have unoptimized algorithms.</a:t>
            </a:r>
            <a:br>
              <a:rPr lang="en-US" dirty="0"/>
            </a:br>
            <a:r>
              <a:rPr lang="en-US" dirty="0"/>
              <a:t>Our part here is to make sure that we’ll be able to run different algorithms in parallel, make it run on background and trying to optimize even more the current algorithms.</a:t>
            </a:r>
          </a:p>
        </p:txBody>
      </p:sp>
    </p:spTree>
    <p:extLst>
      <p:ext uri="{BB962C8B-B14F-4D97-AF65-F5344CB8AC3E}">
        <p14:creationId xmlns:p14="http://schemas.microsoft.com/office/powerpoint/2010/main" val="67034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314E8-EF85-9906-F2E5-E006371673B3}"/>
              </a:ext>
            </a:extLst>
          </p:cNvPr>
          <p:cNvSpPr>
            <a:spLocks noGrp="1"/>
          </p:cNvSpPr>
          <p:nvPr>
            <p:ph type="title"/>
          </p:nvPr>
        </p:nvSpPr>
        <p:spPr>
          <a:xfrm>
            <a:off x="684212" y="685800"/>
            <a:ext cx="8534400" cy="1507067"/>
          </a:xfrm>
        </p:spPr>
        <p:txBody>
          <a:bodyPr/>
          <a:lstStyle/>
          <a:p>
            <a:r>
              <a:rPr lang="en-US" cap="none" dirty="0"/>
              <a:t>What are the difficulties/challenges we are going to face in the project?</a:t>
            </a:r>
          </a:p>
        </p:txBody>
      </p:sp>
      <p:sp>
        <p:nvSpPr>
          <p:cNvPr id="3" name="Content Placeholder 2">
            <a:extLst>
              <a:ext uri="{FF2B5EF4-FFF2-40B4-BE49-F238E27FC236}">
                <a16:creationId xmlns:a16="http://schemas.microsoft.com/office/drawing/2014/main" id="{10FB6A35-6C04-57B6-80C8-28AA794E8479}"/>
              </a:ext>
            </a:extLst>
          </p:cNvPr>
          <p:cNvSpPr>
            <a:spLocks noGrp="1"/>
          </p:cNvSpPr>
          <p:nvPr>
            <p:ph idx="1"/>
          </p:nvPr>
        </p:nvSpPr>
        <p:spPr>
          <a:xfrm>
            <a:off x="684212" y="2317955"/>
            <a:ext cx="8534400" cy="3615267"/>
          </a:xfrm>
        </p:spPr>
        <p:txBody>
          <a:bodyPr/>
          <a:lstStyle/>
          <a:p>
            <a:r>
              <a:rPr lang="en-US" dirty="0"/>
              <a:t>Deploying the toolkit / web-application into the server.</a:t>
            </a:r>
          </a:p>
          <a:p>
            <a:r>
              <a:rPr lang="en-US" dirty="0"/>
              <a:t>Make the application “user friendly” and easy to use.</a:t>
            </a:r>
          </a:p>
          <a:p>
            <a:r>
              <a:rPr lang="en-US" dirty="0"/>
              <a:t>Handling huge amount of data in a database.</a:t>
            </a:r>
          </a:p>
          <a:p>
            <a:r>
              <a:rPr lang="en-US" dirty="0"/>
              <a:t>Handling huge number of users in the app (using the app simultaneously).</a:t>
            </a:r>
          </a:p>
          <a:p>
            <a:r>
              <a:rPr lang="en-US" dirty="0"/>
              <a:t>Ensuring high security level for the app.</a:t>
            </a:r>
          </a:p>
          <a:p>
            <a:r>
              <a:rPr lang="en-US" dirty="0"/>
              <a:t>Optimizing the algorithms / enabling the algorithms to run in background and in parallel to other users’ runs.</a:t>
            </a:r>
          </a:p>
          <a:p>
            <a:endParaRPr lang="en-US" dirty="0"/>
          </a:p>
        </p:txBody>
      </p:sp>
    </p:spTree>
    <p:extLst>
      <p:ext uri="{BB962C8B-B14F-4D97-AF65-F5344CB8AC3E}">
        <p14:creationId xmlns:p14="http://schemas.microsoft.com/office/powerpoint/2010/main" val="1100828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314E8-EF85-9906-F2E5-E006371673B3}"/>
              </a:ext>
            </a:extLst>
          </p:cNvPr>
          <p:cNvSpPr>
            <a:spLocks noGrp="1"/>
          </p:cNvSpPr>
          <p:nvPr>
            <p:ph type="title"/>
          </p:nvPr>
        </p:nvSpPr>
        <p:spPr>
          <a:xfrm>
            <a:off x="684212" y="685800"/>
            <a:ext cx="8534400" cy="1507067"/>
          </a:xfrm>
        </p:spPr>
        <p:txBody>
          <a:bodyPr/>
          <a:lstStyle/>
          <a:p>
            <a:r>
              <a:rPr lang="en-US" cap="none" dirty="0"/>
              <a:t>Our Vision For The Project</a:t>
            </a:r>
          </a:p>
        </p:txBody>
      </p:sp>
      <p:sp>
        <p:nvSpPr>
          <p:cNvPr id="3" name="Content Placeholder 2">
            <a:extLst>
              <a:ext uri="{FF2B5EF4-FFF2-40B4-BE49-F238E27FC236}">
                <a16:creationId xmlns:a16="http://schemas.microsoft.com/office/drawing/2014/main" id="{10FB6A35-6C04-57B6-80C8-28AA794E8479}"/>
              </a:ext>
            </a:extLst>
          </p:cNvPr>
          <p:cNvSpPr>
            <a:spLocks noGrp="1"/>
          </p:cNvSpPr>
          <p:nvPr>
            <p:ph idx="1"/>
          </p:nvPr>
        </p:nvSpPr>
        <p:spPr>
          <a:xfrm>
            <a:off x="684212" y="2317955"/>
            <a:ext cx="8534400" cy="3615267"/>
          </a:xfrm>
        </p:spPr>
        <p:txBody>
          <a:bodyPr>
            <a:normAutofit/>
          </a:bodyPr>
          <a:lstStyle/>
          <a:p>
            <a:pPr marL="0" indent="0">
              <a:buNone/>
            </a:pPr>
            <a:r>
              <a:rPr lang="en-US" sz="2400" dirty="0"/>
              <a:t>We hope to create the best web-application we can, ensuring the chemists in the field of Small Fragment based inhibitors will be able to use easily, safely and from everywhere around the world.</a:t>
            </a:r>
          </a:p>
        </p:txBody>
      </p:sp>
    </p:spTree>
    <p:extLst>
      <p:ext uri="{BB962C8B-B14F-4D97-AF65-F5344CB8AC3E}">
        <p14:creationId xmlns:p14="http://schemas.microsoft.com/office/powerpoint/2010/main" val="4265550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FB6A35-6C04-57B6-80C8-28AA794E8479}"/>
              </a:ext>
            </a:extLst>
          </p:cNvPr>
          <p:cNvSpPr>
            <a:spLocks noGrp="1"/>
          </p:cNvSpPr>
          <p:nvPr>
            <p:ph idx="1"/>
          </p:nvPr>
        </p:nvSpPr>
        <p:spPr>
          <a:xfrm>
            <a:off x="684212" y="685801"/>
            <a:ext cx="8534400" cy="5247422"/>
          </a:xfrm>
        </p:spPr>
        <p:txBody>
          <a:bodyPr>
            <a:normAutofit/>
          </a:bodyPr>
          <a:lstStyle/>
          <a:p>
            <a:pPr marL="0" indent="0" algn="ctr">
              <a:buNone/>
            </a:pPr>
            <a:r>
              <a:rPr lang="en-US" sz="4800" b="1" dirty="0"/>
              <a:t>Thank You! </a:t>
            </a:r>
            <a:r>
              <a:rPr lang="en-US" sz="4800" b="1" dirty="0">
                <a:sym typeface="Wingdings" panose="05000000000000000000" pitchFamily="2" charset="2"/>
              </a:rPr>
              <a:t></a:t>
            </a:r>
            <a:endParaRPr lang="en-US" sz="4800" b="1" dirty="0"/>
          </a:p>
        </p:txBody>
      </p:sp>
    </p:spTree>
    <p:extLst>
      <p:ext uri="{BB962C8B-B14F-4D97-AF65-F5344CB8AC3E}">
        <p14:creationId xmlns:p14="http://schemas.microsoft.com/office/powerpoint/2010/main" val="61742550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2616</TotalTime>
  <Words>483</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Century Gothic</vt:lpstr>
      <vt:lpstr>Wingdings 3</vt:lpstr>
      <vt:lpstr>Slice</vt:lpstr>
      <vt:lpstr>MolOptimizer –  SE Final Project</vt:lpstr>
      <vt:lpstr>What is MolOptimizer? (at the moment…)</vt:lpstr>
      <vt:lpstr>About Our Part In the Project</vt:lpstr>
      <vt:lpstr>PowerPoint Presentation</vt:lpstr>
      <vt:lpstr>What are the difficulties/challenges we are going to face in the project?</vt:lpstr>
      <vt:lpstr>Our Vision For The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MolOptimizer –  SE Final Project</dc:title>
  <dc:creator>amit peled</dc:creator>
  <cp:lastModifiedBy>amit peled</cp:lastModifiedBy>
  <cp:revision>9</cp:revision>
  <dcterms:created xsi:type="dcterms:W3CDTF">2022-11-07T15:24:40Z</dcterms:created>
  <dcterms:modified xsi:type="dcterms:W3CDTF">2022-11-09T11:03:52Z</dcterms:modified>
</cp:coreProperties>
</file>