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32918400" cy="43891200"/>
  <p:notesSz cx="6858000" cy="9144000"/>
  <p:embeddedFontLst>
    <p:embeddedFont>
      <p:font typeface="Nunito" pitchFamily="2" charset="0"/>
      <p:regular r:id="rId3"/>
      <p:bold r:id="rId4"/>
      <p:italic r:id="rId5"/>
      <p:boldItalic r:id="rId6"/>
    </p:embeddedFont>
    <p:embeddedFont>
      <p:font typeface="Nunito Black" pitchFamily="2" charset="0"/>
      <p:bold r:id="rId7"/>
      <p:boldItalic r:id="rId8"/>
    </p:embeddedFont>
    <p:embeddedFont>
      <p:font typeface="Open Sans" panose="020B0606030504020204" pitchFamily="34" charset="0"/>
      <p:regular r:id="rId9"/>
      <p:bold r:id="rId10"/>
      <p:italic r:id="rId11"/>
      <p:boldItalic r:id="rId12"/>
    </p:embeddedFont>
  </p:embeddedFontLst>
  <p:custDataLst>
    <p:tags r:id="rId13"/>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3342" y="-666"/>
      </p:cViewPr>
      <p:guideLst>
        <p:guide orient="horz" pos="13824"/>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viewProps" Target="view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8"/>
            <a:ext cx="27979688" cy="940646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758951"/>
            <a:ext cx="7405688" cy="3745018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1758951"/>
            <a:ext cx="22106334" cy="3745018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8" cy="871643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10242551"/>
            <a:ext cx="14755416" cy="28966585"/>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2551"/>
            <a:ext cx="14756606" cy="28966585"/>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6833"/>
            <a:ext cx="29627512"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68"/>
            <a:ext cx="14550630"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30723418"/>
            <a:ext cx="19751280" cy="3627967"/>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3922184"/>
            <a:ext cx="19751280" cy="2633345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34351385"/>
            <a:ext cx="19751280" cy="514984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758951"/>
            <a:ext cx="2962632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10242551"/>
            <a:ext cx="29626322" cy="289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39971132"/>
            <a:ext cx="76807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527822">
              <a:defRPr sz="54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7834" y="39971132"/>
            <a:ext cx="104239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527822">
              <a:defRPr sz="54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2234" y="39971132"/>
            <a:ext cx="76807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527822">
              <a:defRPr sz="54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074400" y="21945600"/>
            <a:ext cx="14274800" cy="3937000"/>
          </a:xfrm>
          <a:prstGeom prst="rect">
            <a:avLst/>
          </a:prstGeom>
        </p:spPr>
      </p:pic>
      <p:pic>
        <p:nvPicPr>
          <p:cNvPr id="1032" name="New picture"/>
          <p:cNvPicPr/>
          <p:nvPr/>
        </p:nvPicPr>
        <p:blipFill>
          <a:blip r:embed="rId13"/>
          <a:stretch>
            <a:fillRect/>
          </a:stretch>
        </p:blipFill>
        <p:spPr>
          <a:xfrm rot="5400000">
            <a:off x="29718000" y="21945600"/>
            <a:ext cx="14274800" cy="3937000"/>
          </a:xfrm>
          <a:prstGeom prst="rect">
            <a:avLst/>
          </a:prstGeom>
        </p:spPr>
      </p:pic>
      <p:pic>
        <p:nvPicPr>
          <p:cNvPr id="1033" name="New picture"/>
          <p:cNvPicPr/>
          <p:nvPr/>
        </p:nvPicPr>
        <p:blipFill>
          <a:blip r:embed="rId14"/>
          <a:stretch>
            <a:fillRect/>
          </a:stretch>
        </p:blipFill>
        <p:spPr>
          <a:xfrm>
            <a:off x="1466850" y="44399200"/>
            <a:ext cx="29984700" cy="1460500"/>
          </a:xfrm>
          <a:prstGeom prst="rect">
            <a:avLst/>
          </a:prstGeom>
        </p:spPr>
      </p:pic>
      <p:sp>
        <p:nvSpPr>
          <p:cNvPr id="1034" name="New shape"/>
          <p:cNvSpPr/>
          <p:nvPr/>
        </p:nvSpPr>
        <p:spPr>
          <a:xfrm>
            <a:off x="146685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intuitivecerulean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pitchFamily="34" charset="0"/>
        </a:defRPr>
      </a:lvl2pPr>
      <a:lvl3pPr algn="ctr" defTabSz="3527822" rtl="0" eaLnBrk="0" fontAlgn="base" hangingPunct="0">
        <a:spcBef>
          <a:spcPct val="0"/>
        </a:spcBef>
        <a:spcAft>
          <a:spcPct val="0"/>
        </a:spcAft>
        <a:defRPr sz="17025">
          <a:solidFill>
            <a:schemeClr val="tx2"/>
          </a:solidFill>
          <a:latin typeface="Arial" pitchFamily="34" charset="0"/>
        </a:defRPr>
      </a:lvl3pPr>
      <a:lvl4pPr algn="ctr" defTabSz="3527822" rtl="0" eaLnBrk="0" fontAlgn="base" hangingPunct="0">
        <a:spcBef>
          <a:spcPct val="0"/>
        </a:spcBef>
        <a:spcAft>
          <a:spcPct val="0"/>
        </a:spcAft>
        <a:defRPr sz="17025">
          <a:solidFill>
            <a:schemeClr val="tx2"/>
          </a:solidFill>
          <a:latin typeface="Arial" pitchFamily="34" charset="0"/>
        </a:defRPr>
      </a:lvl4pPr>
      <a:lvl5pPr algn="ctr" defTabSz="3527822" rtl="0" eaLnBrk="0" fontAlgn="base" hangingPunct="0">
        <a:spcBef>
          <a:spcPct val="0"/>
        </a:spcBef>
        <a:spcAft>
          <a:spcPct val="0"/>
        </a:spcAft>
        <a:defRPr sz="17025">
          <a:solidFill>
            <a:schemeClr val="tx2"/>
          </a:solidFill>
          <a:latin typeface="Arial" pitchFamily="34" charset="0"/>
        </a:defRPr>
      </a:lvl5pPr>
      <a:lvl6pPr marL="342900" algn="ctr" defTabSz="3527822" rtl="0" fontAlgn="base">
        <a:spcBef>
          <a:spcPct val="0"/>
        </a:spcBef>
        <a:spcAft>
          <a:spcPct val="0"/>
        </a:spcAft>
        <a:defRPr sz="17025">
          <a:solidFill>
            <a:schemeClr val="tx2"/>
          </a:solidFill>
          <a:latin typeface="Arial" pitchFamily="34" charset="0"/>
        </a:defRPr>
      </a:lvl6pPr>
      <a:lvl7pPr marL="685800" algn="ctr" defTabSz="3527822" rtl="0" fontAlgn="base">
        <a:spcBef>
          <a:spcPct val="0"/>
        </a:spcBef>
        <a:spcAft>
          <a:spcPct val="0"/>
        </a:spcAft>
        <a:defRPr sz="17025">
          <a:solidFill>
            <a:schemeClr val="tx2"/>
          </a:solidFill>
          <a:latin typeface="Arial" pitchFamily="34" charset="0"/>
        </a:defRPr>
      </a:lvl7pPr>
      <a:lvl8pPr marL="1028700" algn="ctr" defTabSz="3527822" rtl="0" fontAlgn="base">
        <a:spcBef>
          <a:spcPct val="0"/>
        </a:spcBef>
        <a:spcAft>
          <a:spcPct val="0"/>
        </a:spcAft>
        <a:defRPr sz="17025">
          <a:solidFill>
            <a:schemeClr val="tx2"/>
          </a:solidFill>
          <a:latin typeface="Arial" pitchFamily="34" charset="0"/>
        </a:defRPr>
      </a:lvl8pPr>
      <a:lvl9pPr marL="1371600" algn="ctr" defTabSz="3527822" rtl="0" fontAlgn="base">
        <a:spcBef>
          <a:spcPct val="0"/>
        </a:spcBef>
        <a:spcAft>
          <a:spcPct val="0"/>
        </a:spcAft>
        <a:defRPr sz="17025">
          <a:solidFill>
            <a:schemeClr val="tx2"/>
          </a:solidFill>
          <a:latin typeface="Arial" pitchFamily="34" charset="0"/>
        </a:defRPr>
      </a:lvl9pPr>
    </p:titleStyle>
    <p:bodyStyle>
      <a:defPPr>
        <a:defRPr kern="1200"/>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32918400" cy="5973789"/>
          </a:xfrm>
          <a:prstGeom prst="rect">
            <a:avLst/>
          </a:prstGeom>
          <a:solidFill>
            <a:srgbClr val="1482A5"/>
          </a:solidFill>
          <a:ln w="9525">
            <a:noFill/>
            <a:miter lim="800000"/>
          </a:ln>
          <a:effectLst/>
        </p:spPr>
        <p:txBody>
          <a:bodyPr lIns="102870" tIns="51435" rIns="102870" bIns="51435" anchor="ctr"/>
          <a:lstStyle>
            <a:defPPr>
              <a:defRPr kern="1200"/>
            </a:defPPr>
          </a:lstStyle>
          <a:p>
            <a:pPr algn="ctr" defTabSz="3527822"/>
            <a:endParaRPr lang="en-US" sz="36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2762250" y="2837121"/>
            <a:ext cx="27432000" cy="132208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en-US" sz="8000" b="1" dirty="0">
                <a:solidFill>
                  <a:schemeClr val="bg1"/>
                </a:solidFill>
                <a:latin typeface="Nunito Black" panose="00000A00000000000000" pitchFamily="2" charset="0"/>
              </a:rPr>
              <a:t>MolOptimizer</a:t>
            </a:r>
            <a:endParaRPr lang="en-US" sz="6400" b="1" dirty="0">
              <a:solidFill>
                <a:schemeClr val="bg1"/>
              </a:solidFill>
              <a:latin typeface="Nunito Black" panose="00000A00000000000000" pitchFamily="2" charset="0"/>
            </a:endParaRP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2762250" y="4298097"/>
            <a:ext cx="27432000" cy="1421928"/>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a:solidFill>
                  <a:schemeClr val="bg1"/>
                </a:solidFill>
                <a:latin typeface="Open Sans" panose="020B0606030504020204" pitchFamily="34" charset="0"/>
                <a:ea typeface="Open Sans" panose="020B0606030504020204" pitchFamily="34" charset="0"/>
                <a:cs typeface="Open Sans" panose="020B0606030504020204" pitchFamily="34" charset="0"/>
              </a:rPr>
              <a:t>Amit Peled, Daniel Piro, Shahar Alon &amp; Nofar Rozenberg</a:t>
            </a:r>
          </a:p>
          <a:p>
            <a:pPr algn="ctr">
              <a:defRPr/>
            </a:pPr>
            <a:r>
              <a:rPr lang="en-US" sz="4200" u="sng" dirty="0">
                <a:solidFill>
                  <a:schemeClr val="bg1"/>
                </a:solidFill>
                <a:latin typeface="Open Sans" panose="020B0606030504020204" pitchFamily="34" charset="0"/>
                <a:ea typeface="Open Sans" panose="020B0606030504020204" pitchFamily="34" charset="0"/>
                <a:cs typeface="Open Sans" panose="020B0606030504020204" pitchFamily="34" charset="0"/>
              </a:rPr>
              <a:t>Advisors:</a:t>
            </a:r>
            <a:r>
              <a:rPr lang="en-US" sz="4200" dirty="0">
                <a:solidFill>
                  <a:schemeClr val="bg1"/>
                </a:solidFill>
                <a:latin typeface="Open Sans" panose="020B0606030504020204" pitchFamily="34" charset="0"/>
                <a:ea typeface="Open Sans" panose="020B0606030504020204" pitchFamily="34" charset="0"/>
                <a:cs typeface="Open Sans" panose="020B0606030504020204" pitchFamily="34" charset="0"/>
              </a:rPr>
              <a:t> Prof. Kobi Gal, Dr. Niv Gilboa, Prof. Robert Moskovitch, Yuval Moskovitch, Ehud Sivan</a:t>
            </a:r>
          </a:p>
        </p:txBody>
      </p:sp>
      <p:sp>
        <p:nvSpPr>
          <p:cNvPr id="18" name="TextBox 19">
            <a:extLst>
              <a:ext uri="{FF2B5EF4-FFF2-40B4-BE49-F238E27FC236}">
                <a16:creationId xmlns:a16="http://schemas.microsoft.com/office/drawing/2014/main" id="{660D2150-C4B6-4E14-B13B-A9330CA0275C}"/>
              </a:ext>
            </a:extLst>
          </p:cNvPr>
          <p:cNvSpPr txBox="1">
            <a:spLocks noChangeArrowheads="1"/>
          </p:cNvSpPr>
          <p:nvPr/>
        </p:nvSpPr>
        <p:spPr bwMode="auto">
          <a:xfrm>
            <a:off x="1028700" y="7434766"/>
            <a:ext cx="14277646" cy="820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a:lnSpc>
                <a:spcPct val="107000"/>
              </a:lnSpc>
              <a:spcBef>
                <a:spcPts val="0"/>
              </a:spcBef>
              <a:spcAft>
                <a:spcPts val="0"/>
              </a:spcAft>
            </a:pPr>
            <a:r>
              <a:rPr lang="en-US" sz="3600" dirty="0">
                <a:effectLst/>
                <a:latin typeface="Arial" panose="020B0604020202020204" pitchFamily="34" charset="0"/>
                <a:ea typeface="Calibri" panose="020F0502020204030204" pitchFamily="34" charset="0"/>
                <a:cs typeface="Arial" panose="020B0604020202020204" pitchFamily="34" charset="0"/>
              </a:rPr>
              <a:t>This project is a software engineering project which created as part of the Ben Gurion University (BGU) software engineering program.</a:t>
            </a:r>
          </a:p>
          <a:p>
            <a:pPr marL="0" marR="0">
              <a:lnSpc>
                <a:spcPct val="107000"/>
              </a:lnSpc>
              <a:spcBef>
                <a:spcPts val="0"/>
              </a:spcBef>
              <a:spcAft>
                <a:spcPts val="0"/>
              </a:spcAft>
            </a:pPr>
            <a:r>
              <a:rPr lang="en-US" sz="3600" dirty="0">
                <a:effectLst/>
                <a:latin typeface="Arial" panose="020B0604020202020204" pitchFamily="34" charset="0"/>
                <a:ea typeface="Calibri" panose="020F0502020204030204" pitchFamily="34" charset="0"/>
                <a:cs typeface="Arial" panose="020B0604020202020204" pitchFamily="34" charset="0"/>
              </a:rPr>
              <a:t>For this project, we assembled with Samuel Viswas and Dr. Barak Akabayov from the BGU Chemistry department to create an amazing global molecules optimizer web-application which called “MolOptimizer” (MolOpt).</a:t>
            </a:r>
          </a:p>
          <a:p>
            <a:pPr marL="0" marR="0">
              <a:lnSpc>
                <a:spcPct val="107000"/>
              </a:lnSpc>
              <a:spcBef>
                <a:spcPts val="0"/>
              </a:spcBef>
              <a:spcAft>
                <a:spcPts val="0"/>
              </a:spcAft>
            </a:pPr>
            <a:endParaRPr lang="en-US" sz="36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3600" dirty="0">
                <a:latin typeface="Arial" panose="020B0604020202020204" pitchFamily="34" charset="0"/>
                <a:ea typeface="Calibri" panose="020F0502020204030204" pitchFamily="34" charset="0"/>
                <a:cs typeface="Arial" panose="020B0604020202020204" pitchFamily="34" charset="0"/>
              </a:rPr>
              <a:t>MolOpt was Developed at Akabayov Research Laboratories </a:t>
            </a:r>
            <a:br>
              <a:rPr lang="en-US" sz="3600" dirty="0">
                <a:latin typeface="Arial" panose="020B0604020202020204" pitchFamily="34" charset="0"/>
                <a:ea typeface="Calibri" panose="020F0502020204030204" pitchFamily="34" charset="0"/>
                <a:cs typeface="Arial" panose="020B0604020202020204" pitchFamily="34" charset="0"/>
              </a:rPr>
            </a:br>
            <a:r>
              <a:rPr lang="en-US" sz="3600" dirty="0">
                <a:latin typeface="Arial" panose="020B0604020202020204" pitchFamily="34" charset="0"/>
                <a:ea typeface="Calibri" panose="020F0502020204030204" pitchFamily="34" charset="0"/>
                <a:cs typeface="Arial" panose="020B0604020202020204" pitchFamily="34" charset="0"/>
              </a:rPr>
              <a:t>(at BGU), Under the supervision of Dr. Barak Akabayov.</a:t>
            </a:r>
          </a:p>
          <a:p>
            <a:pPr marL="0" marR="0">
              <a:lnSpc>
                <a:spcPct val="107000"/>
              </a:lnSpc>
              <a:spcBef>
                <a:spcPts val="0"/>
              </a:spcBef>
              <a:spcAft>
                <a:spcPts val="0"/>
              </a:spcAft>
            </a:pPr>
            <a:r>
              <a:rPr lang="en-US" sz="3600" dirty="0">
                <a:latin typeface="Arial" panose="020B0604020202020204" pitchFamily="34" charset="0"/>
                <a:ea typeface="Calibri" panose="020F0502020204030204" pitchFamily="34" charset="0"/>
                <a:cs typeface="Arial" panose="020B0604020202020204" pitchFamily="34" charset="0"/>
              </a:rPr>
              <a:t>The main purpose of MolOpt and the main reason why it was developed, is to be used by researchers working in the field of small fragment-based inhibitors and is intended to be helpful in optimization of ligand databases.</a:t>
            </a:r>
          </a:p>
          <a:p>
            <a:pPr marL="0" marR="0">
              <a:lnSpc>
                <a:spcPct val="107000"/>
              </a:lnSpc>
              <a:spcBef>
                <a:spcPts val="0"/>
              </a:spcBef>
              <a:spcAft>
                <a:spcPts val="0"/>
              </a:spcAft>
            </a:pP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1028700" y="6324600"/>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a:solidFill>
                  <a:schemeClr val="bg1"/>
                </a:solidFill>
                <a:latin typeface="Nunito" panose="00000500000000000000" pitchFamily="2" charset="0"/>
              </a:rPr>
              <a:t>Abstract</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1016035" y="16798019"/>
            <a:ext cx="14277646" cy="773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a:lnSpc>
                <a:spcPct val="107000"/>
              </a:lnSpc>
              <a:spcBef>
                <a:spcPts val="0"/>
              </a:spcBef>
              <a:spcAft>
                <a:spcPts val="0"/>
              </a:spcAft>
            </a:pPr>
            <a:r>
              <a:rPr lang="en-US" sz="3600" dirty="0">
                <a:latin typeface="Arial" panose="020B0604020202020204" pitchFamily="34" charset="0"/>
                <a:ea typeface="Calibri" panose="020F0502020204030204" pitchFamily="34" charset="0"/>
                <a:cs typeface="Arial" panose="020B0604020202020204" pitchFamily="34" charset="0"/>
              </a:rPr>
              <a:t>At the beginning, MolOpt was a basic flask-based web package which can be used for Alignment of large ligand datasets, extracting large volume of Chemical Descriptors and training Machine Learning models to predict binding scores, which only ran locally on the labs computers.</a:t>
            </a:r>
          </a:p>
          <a:p>
            <a:pPr marL="0" marR="0">
              <a:lnSpc>
                <a:spcPct val="107000"/>
              </a:lnSpc>
              <a:spcBef>
                <a:spcPts val="0"/>
              </a:spcBef>
              <a:spcAft>
                <a:spcPts val="0"/>
              </a:spcAft>
            </a:pPr>
            <a:endParaRPr lang="en-US" sz="36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3600" u="sng" dirty="0">
                <a:latin typeface="Arial" panose="020B0604020202020204" pitchFamily="34" charset="0"/>
                <a:ea typeface="Calibri" panose="020F0502020204030204" pitchFamily="34" charset="0"/>
                <a:cs typeface="Arial" panose="020B0604020202020204" pitchFamily="34" charset="0"/>
              </a:rPr>
              <a:t>Our work included:</a:t>
            </a:r>
          </a:p>
          <a:p>
            <a:pPr marL="457200" marR="0" indent="-457200">
              <a:lnSpc>
                <a:spcPct val="107000"/>
              </a:lnSpc>
              <a:spcBef>
                <a:spcPts val="0"/>
              </a:spcBef>
              <a:spcAft>
                <a:spcPts val="0"/>
              </a:spcAft>
              <a:buFont typeface="Arial" panose="020B0604020202020204" pitchFamily="34" charset="0"/>
              <a:buChar char="•"/>
            </a:pPr>
            <a:r>
              <a:rPr lang="en-US" sz="3600" dirty="0">
                <a:latin typeface="Arial" panose="020B0604020202020204" pitchFamily="34" charset="0"/>
                <a:ea typeface="Calibri" panose="020F0502020204030204" pitchFamily="34" charset="0"/>
                <a:cs typeface="Arial" panose="020B0604020202020204" pitchFamily="34" charset="0"/>
              </a:rPr>
              <a:t>Keeping &amp; Optimizing the Alignment</a:t>
            </a:r>
            <a:r>
              <a:rPr lang="en-US" sz="3600">
                <a:latin typeface="Arial" panose="020B0604020202020204" pitchFamily="34" charset="0"/>
                <a:ea typeface="Calibri" panose="020F0502020204030204" pitchFamily="34" charset="0"/>
                <a:cs typeface="Arial" panose="020B0604020202020204" pitchFamily="34" charset="0"/>
              </a:rPr>
              <a:t>, Feature </a:t>
            </a:r>
            <a:r>
              <a:rPr lang="en-US" sz="3600" dirty="0">
                <a:latin typeface="Arial" panose="020B0604020202020204" pitchFamily="34" charset="0"/>
                <a:ea typeface="Calibri" panose="020F0502020204030204" pitchFamily="34" charset="0"/>
                <a:cs typeface="Arial" panose="020B0604020202020204" pitchFamily="34" charset="0"/>
              </a:rPr>
              <a:t>Extractions &amp; ML Algorithm Runnings.</a:t>
            </a:r>
          </a:p>
          <a:p>
            <a:pPr marL="457200" marR="0" indent="-457200">
              <a:lnSpc>
                <a:spcPct val="107000"/>
              </a:lnSpc>
              <a:spcBef>
                <a:spcPts val="0"/>
              </a:spcBef>
              <a:spcAft>
                <a:spcPts val="0"/>
              </a:spcAft>
              <a:buFont typeface="Arial" panose="020B0604020202020204" pitchFamily="34" charset="0"/>
              <a:buChar char="•"/>
            </a:pPr>
            <a:r>
              <a:rPr lang="en-US" sz="3600" dirty="0">
                <a:latin typeface="Arial" panose="020B0604020202020204" pitchFamily="34" charset="0"/>
                <a:ea typeface="Calibri" panose="020F0502020204030204" pitchFamily="34" charset="0"/>
                <a:cs typeface="Arial" panose="020B0604020202020204" pitchFamily="34" charset="0"/>
              </a:rPr>
              <a:t>Converting MolOpt to a global and user-friendly web-application.</a:t>
            </a:r>
          </a:p>
          <a:p>
            <a:pPr marL="457200" marR="0" indent="-457200">
              <a:lnSpc>
                <a:spcPct val="107000"/>
              </a:lnSpc>
              <a:spcBef>
                <a:spcPts val="0"/>
              </a:spcBef>
              <a:spcAft>
                <a:spcPts val="0"/>
              </a:spcAft>
              <a:buFont typeface="Arial" panose="020B0604020202020204" pitchFamily="34" charset="0"/>
              <a:buChar char="•"/>
            </a:pPr>
            <a:r>
              <a:rPr lang="en-US" sz="3600" dirty="0">
                <a:latin typeface="Arial" panose="020B0604020202020204" pitchFamily="34" charset="0"/>
                <a:ea typeface="Calibri" panose="020F0502020204030204" pitchFamily="34" charset="0"/>
                <a:cs typeface="Arial" panose="020B0604020202020204" pitchFamily="34" charset="0"/>
              </a:rPr>
              <a:t>Updating the old flask application to a modern and new Material UI application.</a:t>
            </a:r>
          </a:p>
          <a:p>
            <a:pPr marL="457200" marR="0" indent="-457200">
              <a:lnSpc>
                <a:spcPct val="107000"/>
              </a:lnSpc>
              <a:spcBef>
                <a:spcPts val="0"/>
              </a:spcBef>
              <a:spcAft>
                <a:spcPts val="0"/>
              </a:spcAft>
              <a:buFont typeface="Arial" panose="020B0604020202020204" pitchFamily="34" charset="0"/>
              <a:buChar char="•"/>
            </a:pPr>
            <a:r>
              <a:rPr lang="en-US" sz="3600" dirty="0">
                <a:latin typeface="Arial" panose="020B0604020202020204" pitchFamily="34" charset="0"/>
                <a:ea typeface="Calibri" panose="020F0502020204030204" pitchFamily="34" charset="0"/>
                <a:cs typeface="Arial" panose="020B0604020202020204" pitchFamily="34" charset="0"/>
              </a:rPr>
              <a:t>Adding users’ management &amp; algorithm runs’ management.</a:t>
            </a: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1025131" y="15644457"/>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Our Project</a:t>
            </a:r>
          </a:p>
        </p:txBody>
      </p:sp>
      <p:sp>
        <p:nvSpPr>
          <p:cNvPr id="27" name="Rectangle 10">
            <a:extLst>
              <a:ext uri="{FF2B5EF4-FFF2-40B4-BE49-F238E27FC236}">
                <a16:creationId xmlns:a16="http://schemas.microsoft.com/office/drawing/2014/main" id="{98D14DB5-1AFE-4838-B666-0B2184BF559F}"/>
              </a:ext>
            </a:extLst>
          </p:cNvPr>
          <p:cNvSpPr>
            <a:spLocks noChangeArrowheads="1"/>
          </p:cNvSpPr>
          <p:nvPr/>
        </p:nvSpPr>
        <p:spPr bwMode="auto">
          <a:xfrm>
            <a:off x="1028700" y="25106129"/>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System Architecture</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1115561" y="38136051"/>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Technologies</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17548690" y="6324600"/>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Features &amp; Screenshots</a:t>
            </a:r>
          </a:p>
        </p:txBody>
      </p:sp>
      <p:pic>
        <p:nvPicPr>
          <p:cNvPr id="1026" name="Picture 2" descr="Registration for &quot;Restoring Login Information&quot; service - entrance">
            <a:extLst>
              <a:ext uri="{FF2B5EF4-FFF2-40B4-BE49-F238E27FC236}">
                <a16:creationId xmlns:a16="http://schemas.microsoft.com/office/drawing/2014/main" id="{BDC7A4B3-4389-D5BB-8B5C-D473A5218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400" y="152400"/>
            <a:ext cx="11849100" cy="3625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5">
            <a:extLst>
              <a:ext uri="{FF2B5EF4-FFF2-40B4-BE49-F238E27FC236}">
                <a16:creationId xmlns:a16="http://schemas.microsoft.com/office/drawing/2014/main" id="{96B9CEEA-64B4-BABB-FFF8-D9469A458621}"/>
              </a:ext>
            </a:extLst>
          </p:cNvPr>
          <p:cNvSpPr txBox="1"/>
          <p:nvPr/>
        </p:nvSpPr>
        <p:spPr>
          <a:xfrm>
            <a:off x="1409699" y="265855"/>
            <a:ext cx="3505201" cy="1292662"/>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373-1-4401</a:t>
            </a:r>
            <a:b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373-1-4402</a:t>
            </a:r>
          </a:p>
        </p:txBody>
      </p:sp>
      <p:sp>
        <p:nvSpPr>
          <p:cNvPr id="6" name="TextBox 5">
            <a:extLst>
              <a:ext uri="{FF2B5EF4-FFF2-40B4-BE49-F238E27FC236}">
                <a16:creationId xmlns:a16="http://schemas.microsoft.com/office/drawing/2014/main" id="{957DD4FC-FCB0-46DC-0EED-B69089E97AD3}"/>
              </a:ext>
            </a:extLst>
          </p:cNvPr>
          <p:cNvSpPr txBox="1"/>
          <p:nvPr/>
        </p:nvSpPr>
        <p:spPr>
          <a:xfrm>
            <a:off x="228600" y="1982514"/>
            <a:ext cx="5867400" cy="2062103"/>
          </a:xfrm>
          <a:prstGeom prst="rect">
            <a:avLst/>
          </a:prstGeom>
          <a:noFill/>
        </p:spPr>
        <p:txBody>
          <a:bodyPr wrap="square">
            <a:spAutoFit/>
          </a:bodyPr>
          <a:lstStyle/>
          <a:p>
            <a:pPr algn="ctr" defTabSz="2820815">
              <a:spcBef>
                <a:spcPct val="20000"/>
              </a:spcBef>
              <a:defRPr/>
            </a:pPr>
            <a:r>
              <a:rPr lang="he-IL" sz="4000" b="1" dirty="0">
                <a:latin typeface="Nunito Black" panose="00000A00000000000000" pitchFamily="2" charset="0"/>
              </a:rPr>
              <a:t>הפקולטה למדעי הטבע</a:t>
            </a:r>
            <a:br>
              <a:rPr lang="en-US" sz="4000" b="1" dirty="0">
                <a:latin typeface="Nunito Black" panose="00000A00000000000000" pitchFamily="2" charset="0"/>
              </a:rPr>
            </a:br>
            <a:r>
              <a:rPr lang="he-IL" sz="4000" b="1" dirty="0">
                <a:latin typeface="Nunito Black" panose="00000A00000000000000" pitchFamily="2" charset="0"/>
              </a:rPr>
              <a:t>הפקולטה למדעי ההנדסה</a:t>
            </a:r>
          </a:p>
          <a:p>
            <a:pPr algn="ctr" defTabSz="2820815">
              <a:spcBef>
                <a:spcPct val="20000"/>
              </a:spcBef>
              <a:defRPr/>
            </a:pPr>
            <a:r>
              <a:rPr lang="he-IL" sz="4000" b="1" dirty="0">
                <a:latin typeface="Nunito Black" panose="00000A00000000000000" pitchFamily="2" charset="0"/>
              </a:rPr>
              <a:t>התוכנית להנדסת תוכנה</a:t>
            </a:r>
            <a:endParaRPr lang="en-US" sz="4000" b="1" dirty="0">
              <a:latin typeface="Nunito Black" panose="00000A00000000000000" pitchFamily="2" charset="0"/>
            </a:endParaRPr>
          </a:p>
        </p:txBody>
      </p:sp>
      <p:pic>
        <p:nvPicPr>
          <p:cNvPr id="8" name="Picture 7" descr="Diagram&#10;&#10;Description automatically generated">
            <a:extLst>
              <a:ext uri="{FF2B5EF4-FFF2-40B4-BE49-F238E27FC236}">
                <a16:creationId xmlns:a16="http://schemas.microsoft.com/office/drawing/2014/main" id="{51D86F06-B870-141E-77B8-CFDA23C37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807" y="26212428"/>
            <a:ext cx="11618182" cy="11277972"/>
          </a:xfrm>
          <a:prstGeom prst="rect">
            <a:avLst/>
          </a:prstGeom>
        </p:spPr>
      </p:pic>
      <p:pic>
        <p:nvPicPr>
          <p:cNvPr id="12" name="Picture 11" descr="Graphical user interface&#10;&#10;Description automatically generated with medium confidence">
            <a:extLst>
              <a:ext uri="{FF2B5EF4-FFF2-40B4-BE49-F238E27FC236}">
                <a16:creationId xmlns:a16="http://schemas.microsoft.com/office/drawing/2014/main" id="{1E1FFE0C-F9E3-62DB-011C-DDD6AE479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6837" y="30599221"/>
            <a:ext cx="4332739" cy="2644395"/>
          </a:xfrm>
          <a:prstGeom prst="rect">
            <a:avLst/>
          </a:prstGeom>
        </p:spPr>
      </p:pic>
      <p:pic>
        <p:nvPicPr>
          <p:cNvPr id="14" name="Picture 13" descr="Icon&#10;&#10;Description automatically generated">
            <a:extLst>
              <a:ext uri="{FF2B5EF4-FFF2-40B4-BE49-F238E27FC236}">
                <a16:creationId xmlns:a16="http://schemas.microsoft.com/office/drawing/2014/main" id="{A2175762-99D9-F93B-9D75-65922ACD5E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6212428"/>
            <a:ext cx="1680848" cy="1496558"/>
          </a:xfrm>
          <a:prstGeom prst="rect">
            <a:avLst/>
          </a:prstGeom>
        </p:spPr>
      </p:pic>
      <p:pic>
        <p:nvPicPr>
          <p:cNvPr id="22" name="Picture 21" descr="A black and white logo&#10;&#10;Description automatically generated with low confidence">
            <a:extLst>
              <a:ext uri="{FF2B5EF4-FFF2-40B4-BE49-F238E27FC236}">
                <a16:creationId xmlns:a16="http://schemas.microsoft.com/office/drawing/2014/main" id="{7F75E457-7C49-477D-128E-54A29AC3F7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6992" y="27193938"/>
            <a:ext cx="1910433" cy="1225861"/>
          </a:xfrm>
          <a:prstGeom prst="rect">
            <a:avLst/>
          </a:prstGeom>
        </p:spPr>
      </p:pic>
      <p:pic>
        <p:nvPicPr>
          <p:cNvPr id="24" name="Picture 23" descr="A picture containing text, paper cup&#10;&#10;Description automatically generated">
            <a:extLst>
              <a:ext uri="{FF2B5EF4-FFF2-40B4-BE49-F238E27FC236}">
                <a16:creationId xmlns:a16="http://schemas.microsoft.com/office/drawing/2014/main" id="{B96DED09-85BD-2F6F-5033-0C13D220E7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89" y="35398456"/>
            <a:ext cx="3229058" cy="1836975"/>
          </a:xfrm>
          <a:prstGeom prst="rect">
            <a:avLst/>
          </a:prstGeom>
        </p:spPr>
      </p:pic>
      <p:pic>
        <p:nvPicPr>
          <p:cNvPr id="32" name="Picture 31" descr="Icon&#10;&#10;Description automatically generated">
            <a:extLst>
              <a:ext uri="{FF2B5EF4-FFF2-40B4-BE49-F238E27FC236}">
                <a16:creationId xmlns:a16="http://schemas.microsoft.com/office/drawing/2014/main" id="{E2478BD2-3C62-A6CF-0C94-EFC0309CEB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07872" y="41294723"/>
            <a:ext cx="2601461" cy="2316234"/>
          </a:xfrm>
          <a:prstGeom prst="rect">
            <a:avLst/>
          </a:prstGeom>
        </p:spPr>
      </p:pic>
      <p:pic>
        <p:nvPicPr>
          <p:cNvPr id="33" name="Picture 32" descr="A black and white logo&#10;&#10;Description automatically generated with low confidence">
            <a:extLst>
              <a:ext uri="{FF2B5EF4-FFF2-40B4-BE49-F238E27FC236}">
                <a16:creationId xmlns:a16="http://schemas.microsoft.com/office/drawing/2014/main" id="{F412E99E-E6BA-6680-E5CB-E483B23B7D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4586" y="39415266"/>
            <a:ext cx="3579368" cy="2296761"/>
          </a:xfrm>
          <a:prstGeom prst="rect">
            <a:avLst/>
          </a:prstGeom>
        </p:spPr>
      </p:pic>
      <p:pic>
        <p:nvPicPr>
          <p:cNvPr id="34" name="Picture 33" descr="A picture containing text, paper cup&#10;&#10;Description automatically generated">
            <a:extLst>
              <a:ext uri="{FF2B5EF4-FFF2-40B4-BE49-F238E27FC236}">
                <a16:creationId xmlns:a16="http://schemas.microsoft.com/office/drawing/2014/main" id="{4D4AD7A1-3A95-2F23-3E22-EB852A6A0D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9156" y="41290949"/>
            <a:ext cx="4037276" cy="2296761"/>
          </a:xfrm>
          <a:prstGeom prst="rect">
            <a:avLst/>
          </a:prstGeom>
        </p:spPr>
      </p:pic>
      <p:pic>
        <p:nvPicPr>
          <p:cNvPr id="36" name="Picture 35" descr="A green and white sign&#10;&#10;Description automatically generated with low confidence">
            <a:extLst>
              <a:ext uri="{FF2B5EF4-FFF2-40B4-BE49-F238E27FC236}">
                <a16:creationId xmlns:a16="http://schemas.microsoft.com/office/drawing/2014/main" id="{896AB033-21BB-6E99-FA18-E8428859118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484468" y="67684282"/>
            <a:ext cx="511910" cy="511910"/>
          </a:xfrm>
          <a:prstGeom prst="rect">
            <a:avLst/>
          </a:prstGeom>
        </p:spPr>
      </p:pic>
      <p:pic>
        <p:nvPicPr>
          <p:cNvPr id="38" name="Picture 37" descr="Icon&#10;&#10;Description automatically generated">
            <a:extLst>
              <a:ext uri="{FF2B5EF4-FFF2-40B4-BE49-F238E27FC236}">
                <a16:creationId xmlns:a16="http://schemas.microsoft.com/office/drawing/2014/main" id="{D1EFE926-367E-CE9C-F877-C46CE434F7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44847" y="39289613"/>
            <a:ext cx="2548070" cy="2548070"/>
          </a:xfrm>
          <a:prstGeom prst="rect">
            <a:avLst/>
          </a:prstGeom>
        </p:spPr>
      </p:pic>
      <p:pic>
        <p:nvPicPr>
          <p:cNvPr id="42" name="Picture 41" descr="Icon&#10;&#10;Description automatically generated">
            <a:extLst>
              <a:ext uri="{FF2B5EF4-FFF2-40B4-BE49-F238E27FC236}">
                <a16:creationId xmlns:a16="http://schemas.microsoft.com/office/drawing/2014/main" id="{638EAF18-9A5C-07DC-1485-C225D8E1F4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11391" y="39492085"/>
            <a:ext cx="2143125" cy="2143125"/>
          </a:xfrm>
          <a:prstGeom prst="rect">
            <a:avLst/>
          </a:prstGeom>
        </p:spPr>
      </p:pic>
      <p:pic>
        <p:nvPicPr>
          <p:cNvPr id="1048" name="Picture 24" descr="Google Analytics Logo and symbol, meaning, history, PNG, brand">
            <a:extLst>
              <a:ext uri="{FF2B5EF4-FFF2-40B4-BE49-F238E27FC236}">
                <a16:creationId xmlns:a16="http://schemas.microsoft.com/office/drawing/2014/main" id="{3AE44982-3101-3BB5-878A-0B496368866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521318" y="40974489"/>
            <a:ext cx="4914330" cy="276431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A green and white sign&#10;&#10;Description automatically generated with low confidence">
            <a:extLst>
              <a:ext uri="{FF2B5EF4-FFF2-40B4-BE49-F238E27FC236}">
                <a16:creationId xmlns:a16="http://schemas.microsoft.com/office/drawing/2014/main" id="{053E4896-A1BA-9792-E63C-E06323F736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61534" y="38794187"/>
            <a:ext cx="3429000" cy="3429000"/>
          </a:xfrm>
          <a:prstGeom prst="rect">
            <a:avLst/>
          </a:prstGeom>
        </p:spPr>
      </p:pic>
      <p:pic>
        <p:nvPicPr>
          <p:cNvPr id="3" name="Picture 2">
            <a:extLst>
              <a:ext uri="{FF2B5EF4-FFF2-40B4-BE49-F238E27FC236}">
                <a16:creationId xmlns:a16="http://schemas.microsoft.com/office/drawing/2014/main" id="{236225EA-7DD6-1C94-8000-2540F85860D4}"/>
              </a:ext>
            </a:extLst>
          </p:cNvPr>
          <p:cNvPicPr>
            <a:picLocks noChangeAspect="1"/>
          </p:cNvPicPr>
          <p:nvPr/>
        </p:nvPicPr>
        <p:blipFill>
          <a:blip r:embed="rId13"/>
          <a:stretch>
            <a:fillRect/>
          </a:stretch>
        </p:blipFill>
        <p:spPr>
          <a:xfrm>
            <a:off x="17548690" y="7537645"/>
            <a:ext cx="14127042" cy="6586309"/>
          </a:xfrm>
          <a:prstGeom prst="rect">
            <a:avLst/>
          </a:prstGeom>
        </p:spPr>
      </p:pic>
      <p:pic>
        <p:nvPicPr>
          <p:cNvPr id="7" name="Picture 6">
            <a:extLst>
              <a:ext uri="{FF2B5EF4-FFF2-40B4-BE49-F238E27FC236}">
                <a16:creationId xmlns:a16="http://schemas.microsoft.com/office/drawing/2014/main" id="{52A8693B-4BFE-71EE-4E6B-FA6EDB15DFD5}"/>
              </a:ext>
            </a:extLst>
          </p:cNvPr>
          <p:cNvPicPr>
            <a:picLocks noChangeAspect="1"/>
          </p:cNvPicPr>
          <p:nvPr/>
        </p:nvPicPr>
        <p:blipFill>
          <a:blip r:embed="rId14"/>
          <a:stretch>
            <a:fillRect/>
          </a:stretch>
        </p:blipFill>
        <p:spPr>
          <a:xfrm>
            <a:off x="17596072" y="14422598"/>
            <a:ext cx="14079660" cy="4813297"/>
          </a:xfrm>
          <a:prstGeom prst="rect">
            <a:avLst/>
          </a:prstGeom>
        </p:spPr>
      </p:pic>
      <p:pic>
        <p:nvPicPr>
          <p:cNvPr id="23" name="Picture 22">
            <a:extLst>
              <a:ext uri="{FF2B5EF4-FFF2-40B4-BE49-F238E27FC236}">
                <a16:creationId xmlns:a16="http://schemas.microsoft.com/office/drawing/2014/main" id="{1E020814-F409-C92E-9CA2-E67957B7D7CA}"/>
              </a:ext>
            </a:extLst>
          </p:cNvPr>
          <p:cNvPicPr>
            <a:picLocks noChangeAspect="1"/>
          </p:cNvPicPr>
          <p:nvPr/>
        </p:nvPicPr>
        <p:blipFill>
          <a:blip r:embed="rId15"/>
          <a:stretch>
            <a:fillRect/>
          </a:stretch>
        </p:blipFill>
        <p:spPr>
          <a:xfrm>
            <a:off x="17548690" y="19534539"/>
            <a:ext cx="14127042" cy="5682123"/>
          </a:xfrm>
          <a:prstGeom prst="rect">
            <a:avLst/>
          </a:prstGeom>
        </p:spPr>
      </p:pic>
      <p:pic>
        <p:nvPicPr>
          <p:cNvPr id="26" name="Picture 25">
            <a:extLst>
              <a:ext uri="{FF2B5EF4-FFF2-40B4-BE49-F238E27FC236}">
                <a16:creationId xmlns:a16="http://schemas.microsoft.com/office/drawing/2014/main" id="{B9689910-E398-4985-DB86-C44D1DC527ED}"/>
              </a:ext>
            </a:extLst>
          </p:cNvPr>
          <p:cNvPicPr>
            <a:picLocks noChangeAspect="1"/>
          </p:cNvPicPr>
          <p:nvPr/>
        </p:nvPicPr>
        <p:blipFill>
          <a:blip r:embed="rId16"/>
          <a:stretch>
            <a:fillRect/>
          </a:stretch>
        </p:blipFill>
        <p:spPr>
          <a:xfrm>
            <a:off x="17596072" y="25513048"/>
            <a:ext cx="13963219" cy="4662151"/>
          </a:xfrm>
          <a:prstGeom prst="rect">
            <a:avLst/>
          </a:prstGeom>
        </p:spPr>
      </p:pic>
      <p:pic>
        <p:nvPicPr>
          <p:cNvPr id="39" name="Picture 38" descr="A picture containing light&#10;&#10;Description automatically generated">
            <a:extLst>
              <a:ext uri="{FF2B5EF4-FFF2-40B4-BE49-F238E27FC236}">
                <a16:creationId xmlns:a16="http://schemas.microsoft.com/office/drawing/2014/main" id="{DBC1889C-A854-6387-B15F-DE02BB32BB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0800000">
            <a:off x="15712888" y="34193079"/>
            <a:ext cx="2937221" cy="5682123"/>
          </a:xfrm>
          <a:prstGeom prst="rect">
            <a:avLst/>
          </a:prstGeom>
        </p:spPr>
      </p:pic>
      <p:pic>
        <p:nvPicPr>
          <p:cNvPr id="41" name="Picture 40" descr="A picture containing accessory, necklet&#10;&#10;Description automatically generated">
            <a:extLst>
              <a:ext uri="{FF2B5EF4-FFF2-40B4-BE49-F238E27FC236}">
                <a16:creationId xmlns:a16="http://schemas.microsoft.com/office/drawing/2014/main" id="{48B841FD-20D0-3448-A7C7-DC74182EFD3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092859" y="9860452"/>
            <a:ext cx="7186659" cy="4080996"/>
          </a:xfrm>
          <a:prstGeom prst="rect">
            <a:avLst/>
          </a:prstGeom>
        </p:spPr>
      </p:pic>
      <p:sp>
        <p:nvSpPr>
          <p:cNvPr id="43" name="TextBox 42">
            <a:extLst>
              <a:ext uri="{FF2B5EF4-FFF2-40B4-BE49-F238E27FC236}">
                <a16:creationId xmlns:a16="http://schemas.microsoft.com/office/drawing/2014/main" id="{214F6B87-2557-009B-BF24-104230C5DB50}"/>
              </a:ext>
            </a:extLst>
          </p:cNvPr>
          <p:cNvSpPr txBox="1"/>
          <p:nvPr/>
        </p:nvSpPr>
        <p:spPr>
          <a:xfrm>
            <a:off x="26856724" y="39389516"/>
            <a:ext cx="5718776" cy="3631763"/>
          </a:xfrm>
          <a:prstGeom prst="rect">
            <a:avLst/>
          </a:prstGeom>
          <a:noFill/>
        </p:spPr>
        <p:txBody>
          <a:bodyPr wrap="square" rtlCol="0">
            <a:spAutoFit/>
          </a:bodyPr>
          <a:lstStyle/>
          <a:p>
            <a:r>
              <a:rPr lang="en-US" sz="11500" b="1" dirty="0"/>
              <a:t>Project Logo</a:t>
            </a:r>
            <a:endParaRPr lang="en-US" b="1" dirty="0"/>
          </a:p>
        </p:txBody>
      </p:sp>
      <p:pic>
        <p:nvPicPr>
          <p:cNvPr id="46" name="Picture 45" descr="Graphical user interface, text, application, chat or text message&#10;&#10;Description automatically generated">
            <a:extLst>
              <a:ext uri="{FF2B5EF4-FFF2-40B4-BE49-F238E27FC236}">
                <a16:creationId xmlns:a16="http://schemas.microsoft.com/office/drawing/2014/main" id="{50A5A9EE-8854-DA72-A548-4318FD9F408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028709" y="31725037"/>
            <a:ext cx="15309586" cy="3631763"/>
          </a:xfrm>
          <a:prstGeom prst="rect">
            <a:avLst/>
          </a:prstGeom>
        </p:spPr>
      </p:pic>
      <p:sp>
        <p:nvSpPr>
          <p:cNvPr id="49" name="Rectangle 10">
            <a:extLst>
              <a:ext uri="{FF2B5EF4-FFF2-40B4-BE49-F238E27FC236}">
                <a16:creationId xmlns:a16="http://schemas.microsoft.com/office/drawing/2014/main" id="{E447D7B6-BB06-93FC-4BAF-D8DE98761886}"/>
              </a:ext>
            </a:extLst>
          </p:cNvPr>
          <p:cNvSpPr>
            <a:spLocks noChangeArrowheads="1"/>
          </p:cNvSpPr>
          <p:nvPr/>
        </p:nvSpPr>
        <p:spPr bwMode="auto">
          <a:xfrm>
            <a:off x="17544679" y="30528387"/>
            <a:ext cx="14277646" cy="914400"/>
          </a:xfrm>
          <a:prstGeom prst="rect">
            <a:avLst/>
          </a:prstGeom>
          <a:solidFill>
            <a:srgbClr val="A0BEC8"/>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Nunito" panose="00000500000000000000" pitchFamily="2" charset="0"/>
              </a:rPr>
              <a:t>Flow</a:t>
            </a:r>
          </a:p>
        </p:txBody>
      </p:sp>
      <p:pic>
        <p:nvPicPr>
          <p:cNvPr id="51" name="Picture 50" descr="A group of people on a stage&#10;&#10;Description automatically generated with medium confidence">
            <a:extLst>
              <a:ext uri="{FF2B5EF4-FFF2-40B4-BE49-F238E27FC236}">
                <a16:creationId xmlns:a16="http://schemas.microsoft.com/office/drawing/2014/main" id="{4233D481-59E2-FF1C-7F7E-494C5EC4664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809685" y="39291718"/>
            <a:ext cx="5535992" cy="342357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uitivecerulean|08-2022"/>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1364</TotalTime>
  <Words>275</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Nunito Black</vt:lpstr>
      <vt:lpstr>Nunito</vt:lpstr>
      <vt:lpstr>Open Sans</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amit peled</cp:lastModifiedBy>
  <cp:revision>46</cp:revision>
  <dcterms:modified xsi:type="dcterms:W3CDTF">2023-03-21T07:42:21Z</dcterms:modified>
  <cp:category>research posters template</cp:category>
</cp:coreProperties>
</file>