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32918400" cy="43891200"/>
  <p:notesSz cx="6858000" cy="9144000"/>
  <p:embeddedFontLst>
    <p:embeddedFont>
      <p:font typeface="Nunito" pitchFamily="2" charset="0"/>
      <p:regular r:id="rId3"/>
      <p:bold r:id="rId4"/>
      <p:italic r:id="rId5"/>
      <p:boldItalic r:id="rId6"/>
    </p:embeddedFont>
    <p:embeddedFont>
      <p:font typeface="Nunito Black" pitchFamily="2" charset="0"/>
      <p:bold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7" d="100"/>
          <a:sy n="17" d="100"/>
        </p:scale>
        <p:origin x="3666" y="12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gs" Target="tags/tag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6" y="13635568"/>
            <a:ext cx="27979688" cy="9406467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0834"/>
            <a:ext cx="23043356" cy="11218333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32F7583-1F2E-4A0D-89A2-8757FB6C0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1079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9CBABAE-C7B7-4F8E-A01D-1845599FD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6611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7269" y="1758951"/>
            <a:ext cx="7405688" cy="37450185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635" y="1758951"/>
            <a:ext cx="22106334" cy="37450185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EF7E91C4-4AF7-40C1-B437-FA58F4C89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7804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E7C20414-372A-41A8-9C7E-815AA41B1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578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8204585"/>
            <a:ext cx="27980878" cy="8716433"/>
          </a:xfrm>
        </p:spPr>
        <p:txBody>
          <a:bodyPr anchor="t"/>
          <a:lstStyle>
            <a:defPPr>
              <a:defRPr kern="1200"/>
            </a:defPPr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8603384"/>
            <a:ext cx="27980878" cy="96012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F90D1AA-2AB5-4265-A84E-A08A77402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7896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635" y="10242551"/>
            <a:ext cx="14755416" cy="28966585"/>
          </a:xfr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2" y="10242551"/>
            <a:ext cx="14756606" cy="28966585"/>
          </a:xfr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2107C36F-0099-4FE0-ACAF-B1039AAFB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03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56833"/>
            <a:ext cx="29627512" cy="73152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568"/>
            <a:ext cx="14544675" cy="4093633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200"/>
            <a:ext cx="14544675" cy="25287816"/>
          </a:xfrm>
        </p:spPr>
        <p:txBody>
          <a:bodyPr/>
          <a:lstStyle>
            <a:defPPr>
              <a:defRPr kern="1200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8" y="9825568"/>
            <a:ext cx="14550630" cy="4093633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8" y="13919200"/>
            <a:ext cx="14550630" cy="25287816"/>
          </a:xfrm>
        </p:spPr>
        <p:txBody>
          <a:bodyPr/>
          <a:lstStyle>
            <a:defPPr>
              <a:defRPr kern="1200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30135CE0-8D06-4438-94EA-8ECC994DF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058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2464342-44A8-4BF0-82F7-BEF55BE6F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301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C58F61E3-F1B1-4C93-8E0B-A94AC7364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0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48367"/>
            <a:ext cx="10829925" cy="7435851"/>
          </a:xfrm>
        </p:spPr>
        <p:txBody>
          <a:bodyPr anchor="b"/>
          <a:lstStyle>
            <a:defPPr>
              <a:defRPr kern="1200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8367"/>
            <a:ext cx="18402300" cy="37458650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4" y="9184217"/>
            <a:ext cx="10829925" cy="300228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C0F6AF16-7A4E-4CCF-8238-DA2023A0E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274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7" y="30723418"/>
            <a:ext cx="19751280" cy="3627967"/>
          </a:xfrm>
        </p:spPr>
        <p:txBody>
          <a:bodyPr anchor="b"/>
          <a:lstStyle>
            <a:defPPr>
              <a:defRPr kern="1200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7" y="3922184"/>
            <a:ext cx="19751280" cy="2633345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7" y="34351385"/>
            <a:ext cx="19751280" cy="5149849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56C9C478-6178-4E05-8724-034EA2774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0334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635" y="1758951"/>
            <a:ext cx="29626322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635" y="10242551"/>
            <a:ext cx="29626322" cy="2896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635" y="39971132"/>
            <a:ext cx="768072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3527822">
              <a:defRPr sz="5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834" y="39971132"/>
            <a:ext cx="1042392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3527822">
              <a:defRPr sz="5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2234" y="39971132"/>
            <a:ext cx="768072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3527822">
              <a:defRPr sz="5400" smtClean="0">
                <a:latin typeface="Arial" pitchFamily="34" charset="0"/>
              </a:defRPr>
            </a:lvl1pPr>
          </a:lstStyle>
          <a:p>
            <a:pPr>
              <a:defRPr/>
            </a:pPr>
            <a:fld id="{9A1A43B9-AFC3-461A-A4D0-5B0FD2995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219456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29718000" y="219456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66850" y="44399200"/>
            <a:ext cx="29984700" cy="14605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1466850" y="449707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600">
                <a:solidFill>
                  <a:srgbClr val="808080"/>
                </a:solidFill>
              </a:rPr>
              <a:t>Template ID: intuitivecerulean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3527822" rtl="0" eaLnBrk="0" fontAlgn="base" hangingPunct="0">
        <a:spcBef>
          <a:spcPct val="0"/>
        </a:spcBef>
        <a:spcAft>
          <a:spcPct val="0"/>
        </a:spcAft>
        <a:defRPr sz="17025">
          <a:solidFill>
            <a:schemeClr val="tx2"/>
          </a:solidFill>
          <a:latin typeface="+mj-lt"/>
          <a:ea typeface="+mj-ea"/>
          <a:cs typeface="+mj-cs"/>
        </a:defRPr>
      </a:lvl1pPr>
      <a:lvl2pPr algn="ctr" defTabSz="3527822" rtl="0" eaLnBrk="0" fontAlgn="base" hangingPunct="0">
        <a:spcBef>
          <a:spcPct val="0"/>
        </a:spcBef>
        <a:spcAft>
          <a:spcPct val="0"/>
        </a:spcAft>
        <a:defRPr sz="17025">
          <a:solidFill>
            <a:schemeClr val="tx2"/>
          </a:solidFill>
          <a:latin typeface="Arial" pitchFamily="34" charset="0"/>
        </a:defRPr>
      </a:lvl2pPr>
      <a:lvl3pPr algn="ctr" defTabSz="3527822" rtl="0" eaLnBrk="0" fontAlgn="base" hangingPunct="0">
        <a:spcBef>
          <a:spcPct val="0"/>
        </a:spcBef>
        <a:spcAft>
          <a:spcPct val="0"/>
        </a:spcAft>
        <a:defRPr sz="17025">
          <a:solidFill>
            <a:schemeClr val="tx2"/>
          </a:solidFill>
          <a:latin typeface="Arial" pitchFamily="34" charset="0"/>
        </a:defRPr>
      </a:lvl3pPr>
      <a:lvl4pPr algn="ctr" defTabSz="3527822" rtl="0" eaLnBrk="0" fontAlgn="base" hangingPunct="0">
        <a:spcBef>
          <a:spcPct val="0"/>
        </a:spcBef>
        <a:spcAft>
          <a:spcPct val="0"/>
        </a:spcAft>
        <a:defRPr sz="17025">
          <a:solidFill>
            <a:schemeClr val="tx2"/>
          </a:solidFill>
          <a:latin typeface="Arial" pitchFamily="34" charset="0"/>
        </a:defRPr>
      </a:lvl4pPr>
      <a:lvl5pPr algn="ctr" defTabSz="3527822" rtl="0" eaLnBrk="0" fontAlgn="base" hangingPunct="0">
        <a:spcBef>
          <a:spcPct val="0"/>
        </a:spcBef>
        <a:spcAft>
          <a:spcPct val="0"/>
        </a:spcAft>
        <a:defRPr sz="17025">
          <a:solidFill>
            <a:schemeClr val="tx2"/>
          </a:solidFill>
          <a:latin typeface="Arial" pitchFamily="34" charset="0"/>
        </a:defRPr>
      </a:lvl5pPr>
      <a:lvl6pPr marL="342900" algn="ctr" defTabSz="3527822" rtl="0" fontAlgn="base">
        <a:spcBef>
          <a:spcPct val="0"/>
        </a:spcBef>
        <a:spcAft>
          <a:spcPct val="0"/>
        </a:spcAft>
        <a:defRPr sz="17025">
          <a:solidFill>
            <a:schemeClr val="tx2"/>
          </a:solidFill>
          <a:latin typeface="Arial" pitchFamily="34" charset="0"/>
        </a:defRPr>
      </a:lvl6pPr>
      <a:lvl7pPr marL="685800" algn="ctr" defTabSz="3527822" rtl="0" fontAlgn="base">
        <a:spcBef>
          <a:spcPct val="0"/>
        </a:spcBef>
        <a:spcAft>
          <a:spcPct val="0"/>
        </a:spcAft>
        <a:defRPr sz="17025">
          <a:solidFill>
            <a:schemeClr val="tx2"/>
          </a:solidFill>
          <a:latin typeface="Arial" pitchFamily="34" charset="0"/>
        </a:defRPr>
      </a:lvl7pPr>
      <a:lvl8pPr marL="1028700" algn="ctr" defTabSz="3527822" rtl="0" fontAlgn="base">
        <a:spcBef>
          <a:spcPct val="0"/>
        </a:spcBef>
        <a:spcAft>
          <a:spcPct val="0"/>
        </a:spcAft>
        <a:defRPr sz="17025">
          <a:solidFill>
            <a:schemeClr val="tx2"/>
          </a:solidFill>
          <a:latin typeface="Arial" pitchFamily="34" charset="0"/>
        </a:defRPr>
      </a:lvl8pPr>
      <a:lvl9pPr marL="1371600" algn="ctr" defTabSz="3527822" rtl="0" fontAlgn="base">
        <a:spcBef>
          <a:spcPct val="0"/>
        </a:spcBef>
        <a:spcAft>
          <a:spcPct val="0"/>
        </a:spcAft>
        <a:defRPr sz="17025">
          <a:solidFill>
            <a:schemeClr val="tx2"/>
          </a:solidFill>
          <a:latin typeface="Arial" pitchFamily="34" charset="0"/>
        </a:defRPr>
      </a:lvl9pPr>
    </p:titleStyle>
    <p:bodyStyle>
      <a:defPPr>
        <a:defRPr kern="1200"/>
      </a:defPPr>
      <a:lvl1pPr marL="1323975" indent="-1323975" algn="l" defTabSz="3527822" rtl="0" eaLnBrk="0" fontAlgn="base" hangingPunct="0">
        <a:spcBef>
          <a:spcPct val="20000"/>
        </a:spcBef>
        <a:spcAft>
          <a:spcPct val="0"/>
        </a:spcAft>
        <a:buChar char="•"/>
        <a:defRPr sz="12375">
          <a:solidFill>
            <a:schemeClr val="tx1"/>
          </a:solidFill>
          <a:latin typeface="+mn-lt"/>
          <a:ea typeface="+mn-ea"/>
          <a:cs typeface="+mn-cs"/>
        </a:defRPr>
      </a:lvl1pPr>
      <a:lvl2pPr marL="2867025" indent="-1103710" algn="l" defTabSz="3527822" rtl="0" eaLnBrk="0" fontAlgn="base" hangingPunct="0">
        <a:spcBef>
          <a:spcPct val="20000"/>
        </a:spcBef>
        <a:spcAft>
          <a:spcPct val="0"/>
        </a:spcAft>
        <a:buChar char="–"/>
        <a:defRPr sz="10800">
          <a:solidFill>
            <a:schemeClr val="tx1"/>
          </a:solidFill>
          <a:latin typeface="+mn-lt"/>
        </a:defRPr>
      </a:lvl2pPr>
      <a:lvl3pPr marL="4410075" indent="-882254" algn="l" defTabSz="3527822" rtl="0" eaLnBrk="0" fontAlgn="base" hangingPunct="0">
        <a:spcBef>
          <a:spcPct val="20000"/>
        </a:spcBef>
        <a:spcAft>
          <a:spcPct val="0"/>
        </a:spcAft>
        <a:buChar char="•"/>
        <a:defRPr sz="9225">
          <a:solidFill>
            <a:schemeClr val="tx1"/>
          </a:solidFill>
          <a:latin typeface="+mn-lt"/>
        </a:defRPr>
      </a:lvl3pPr>
      <a:lvl4pPr marL="6172200" indent="-882254" algn="l" defTabSz="3527822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</a:defRPr>
      </a:lvl4pPr>
      <a:lvl5pPr marL="7935516" indent="-881063" algn="l" defTabSz="3527822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</a:defRPr>
      </a:lvl5pPr>
      <a:lvl6pPr marL="8278416" indent="-881063" algn="l" defTabSz="3527822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</a:defRPr>
      </a:lvl6pPr>
      <a:lvl7pPr marL="8621316" indent="-881063" algn="l" defTabSz="3527822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</a:defRPr>
      </a:lvl7pPr>
      <a:lvl8pPr marL="8964216" indent="-881063" algn="l" defTabSz="3527822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</a:defRPr>
      </a:lvl8pPr>
      <a:lvl9pPr marL="9307116" indent="-881063" algn="l" defTabSz="3527822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CF1F8"/>
            </a:gs>
            <a:gs pos="100000">
              <a:srgbClr val="FFFF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0"/>
            <a:ext cx="32918400" cy="5973789"/>
          </a:xfrm>
          <a:prstGeom prst="rect">
            <a:avLst/>
          </a:prstGeom>
          <a:solidFill>
            <a:srgbClr val="1482A5"/>
          </a:solidFill>
          <a:ln w="9525">
            <a:noFill/>
            <a:miter lim="800000"/>
          </a:ln>
          <a:effectLst/>
        </p:spPr>
        <p:txBody>
          <a:bodyPr lIns="102870" tIns="51435" rIns="102870" bIns="51435" anchor="ctr"/>
          <a:lstStyle>
            <a:defPPr>
              <a:defRPr kern="1200"/>
            </a:defPPr>
          </a:lstStyle>
          <a:p>
            <a:pPr algn="ctr" defTabSz="3527822"/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3B51F6E-41A5-4D7C-9B15-CDBAC096BAD1}"/>
              </a:ext>
            </a:extLst>
          </p:cNvPr>
          <p:cNvSpPr txBox="1"/>
          <p:nvPr/>
        </p:nvSpPr>
        <p:spPr>
          <a:xfrm>
            <a:off x="2762250" y="2837121"/>
            <a:ext cx="27432000" cy="13220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820815">
              <a:spcBef>
                <a:spcPct val="20000"/>
              </a:spcBef>
              <a:defRPr/>
            </a:pPr>
            <a:r>
              <a:rPr lang="en-US" sz="8000" b="1" dirty="0">
                <a:solidFill>
                  <a:schemeClr val="bg1"/>
                </a:solidFill>
                <a:latin typeface="Nunito Black" panose="00000A00000000000000" pitchFamily="2" charset="0"/>
              </a:rPr>
              <a:t>MolOptimizer</a:t>
            </a:r>
            <a:endParaRPr lang="en-US" sz="6400" b="1" dirty="0">
              <a:solidFill>
                <a:schemeClr val="bg1"/>
              </a:solidFill>
              <a:latin typeface="Nunito Black" panose="00000A00000000000000" pitchFamily="2" charset="0"/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363635-BCEE-4B55-ADB3-58433C0697E0}"/>
              </a:ext>
            </a:extLst>
          </p:cNvPr>
          <p:cNvSpPr txBox="1"/>
          <p:nvPr/>
        </p:nvSpPr>
        <p:spPr>
          <a:xfrm>
            <a:off x="1092063" y="4298097"/>
            <a:ext cx="30730261" cy="14219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Amit Peled, Daniel Piro, Shahar Alon &amp; Nofar Rozenberg</a:t>
            </a:r>
          </a:p>
          <a:p>
            <a:pPr algn="ctr">
              <a:defRPr/>
            </a:pPr>
            <a:r>
              <a:rPr lang="en-US" sz="4200" u="sng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Advisors:</a:t>
            </a:r>
            <a:r>
              <a:rPr lang="en-US" sz="4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Prof. Kobi Gal, Dr. Niv Gilboa, Prof. Robert Moskovitch, Yuval Moskovitch, Ehud Sivan \ Dr. Barak </a:t>
            </a:r>
            <a:r>
              <a:rPr lang="en-US" sz="4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Akabayov</a:t>
            </a:r>
            <a:endParaRPr lang="en-US" sz="4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660D2150-C4B6-4E14-B13B-A9330CA0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7434766"/>
            <a:ext cx="14274077" cy="642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571500" marR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MolOptimizer is a software engineering project which created as part of the Ben Gurion University software engineering program.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marR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MolOptimizer (</a:t>
            </a: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MolOpt</a:t>
            </a:r>
            <a:r>
              <a:rPr lang="he-IL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was Developed at Akabayov Research Laboratories at BGU, Under the supervision of Dr. Barak Akabayov.</a:t>
            </a:r>
          </a:p>
          <a:p>
            <a:pPr marL="571500" marR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marR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main purpose of MolOpt is to be used by researchers </a:t>
            </a:r>
            <a:b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working in the field of small fragment-based inhibitors and </a:t>
            </a:r>
            <a:b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intended to be helpful in optimization of ligand databases.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56B51769-050A-4089-A605-7F5F55540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6324600"/>
            <a:ext cx="14277646" cy="914400"/>
          </a:xfrm>
          <a:prstGeom prst="rect">
            <a:avLst/>
          </a:prstGeom>
          <a:solidFill>
            <a:srgbClr val="A0BEC8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algn="ctr" defTabSz="3526941">
              <a:defRPr/>
            </a:pPr>
            <a:r>
              <a:rPr lang="en-US" sz="3600" b="1">
                <a:solidFill>
                  <a:schemeClr val="bg1"/>
                </a:solidFill>
                <a:latin typeface="Nunito" panose="00000500000000000000" pitchFamily="2" charset="0"/>
              </a:rPr>
              <a:t>Abstract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F71E88-A0A1-440B-ABF9-DBF8076C9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24" y="15449188"/>
            <a:ext cx="14277646" cy="83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571500" marR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 the beginning, MolOpt was a very basic flask-based web package which can be used for:</a:t>
            </a:r>
          </a:p>
          <a:p>
            <a:pPr marL="1028700" lvl="1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Alignment of large ligand datasets. </a:t>
            </a:r>
          </a:p>
          <a:p>
            <a:pPr marL="1028700" lvl="1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Extracting large volume of Chemical Descriptors.</a:t>
            </a:r>
          </a:p>
          <a:p>
            <a:pPr marL="1028700" lvl="1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Training Machine Learning models to predict binding scores.</a:t>
            </a:r>
          </a:p>
          <a:p>
            <a:pPr marL="57150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of those could ran only locally on the labs’ computers.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work included: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Keeping, Upgrading &amp; Optimizing the Alignment, Feature Extractions &amp; ML Algorithm Runnings.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Converting MolOpt to a global and user-friendly web-application.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Updating the old flask application to a modern and new Material UI &amp; React JS and Django python application.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Adding users’ management &amp; algorithm runs’ management.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199CE64-341D-4865-BAC0-9C2B0065B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120" y="14295626"/>
            <a:ext cx="14277646" cy="914400"/>
          </a:xfrm>
          <a:prstGeom prst="rect">
            <a:avLst/>
          </a:prstGeom>
          <a:solidFill>
            <a:srgbClr val="A0BEC8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algn="ctr" defTabSz="3526941">
              <a:defRPr/>
            </a:pPr>
            <a:r>
              <a:rPr lang="en-US" sz="3600" b="1" dirty="0">
                <a:solidFill>
                  <a:schemeClr val="bg1"/>
                </a:solidFill>
                <a:latin typeface="Nunito" panose="00000500000000000000" pitchFamily="2" charset="0"/>
              </a:rPr>
              <a:t>Our Project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8D14DB5-1AFE-4838-B666-0B2184BF5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24612600"/>
            <a:ext cx="14277646" cy="914400"/>
          </a:xfrm>
          <a:prstGeom prst="rect">
            <a:avLst/>
          </a:prstGeom>
          <a:solidFill>
            <a:srgbClr val="A0BEC8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algn="ctr" defTabSz="3526941">
              <a:defRPr/>
            </a:pPr>
            <a:r>
              <a:rPr lang="en-US" sz="3600" b="1" dirty="0">
                <a:solidFill>
                  <a:schemeClr val="bg1"/>
                </a:solidFill>
                <a:latin typeface="Nunito" panose="00000500000000000000" pitchFamily="2" charset="0"/>
              </a:rPr>
              <a:t>System Architecture</a:t>
            </a: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B159E2ED-58ED-4C4D-AADA-65963204C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61" y="38136051"/>
            <a:ext cx="14277646" cy="914400"/>
          </a:xfrm>
          <a:prstGeom prst="rect">
            <a:avLst/>
          </a:prstGeom>
          <a:solidFill>
            <a:srgbClr val="A0BEC8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algn="ctr" defTabSz="3526941">
              <a:defRPr/>
            </a:pPr>
            <a:r>
              <a:rPr lang="en-US" sz="3600" b="1" dirty="0">
                <a:solidFill>
                  <a:schemeClr val="bg1"/>
                </a:solidFill>
                <a:latin typeface="Nunito" panose="00000500000000000000" pitchFamily="2" charset="0"/>
              </a:rPr>
              <a:t>Technologies</a:t>
            </a: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6127A719-505A-4C44-8032-B19C962A0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8690" y="6324600"/>
            <a:ext cx="14277646" cy="914400"/>
          </a:xfrm>
          <a:prstGeom prst="rect">
            <a:avLst/>
          </a:prstGeom>
          <a:solidFill>
            <a:srgbClr val="A0BEC8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algn="ctr" defTabSz="3526941">
              <a:defRPr/>
            </a:pPr>
            <a:r>
              <a:rPr lang="en-US" sz="3600" b="1" dirty="0">
                <a:solidFill>
                  <a:schemeClr val="bg1"/>
                </a:solidFill>
                <a:latin typeface="Nunito" panose="00000500000000000000" pitchFamily="2" charset="0"/>
              </a:rPr>
              <a:t>Features &amp; Screenshots</a:t>
            </a:r>
          </a:p>
        </p:txBody>
      </p:sp>
      <p:pic>
        <p:nvPicPr>
          <p:cNvPr id="1026" name="Picture 2" descr="Registration for &quot;Restoring Login Information&quot; service - entrance">
            <a:extLst>
              <a:ext uri="{FF2B5EF4-FFF2-40B4-BE49-F238E27FC236}">
                <a16:creationId xmlns:a16="http://schemas.microsoft.com/office/drawing/2014/main" id="{BDC7A4B3-4389-D5BB-8B5C-D473A5218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0" y="152400"/>
            <a:ext cx="8953500" cy="273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6B9CEEA-64B4-BABB-FFF8-D9469A458621}"/>
              </a:ext>
            </a:extLst>
          </p:cNvPr>
          <p:cNvSpPr txBox="1"/>
          <p:nvPr/>
        </p:nvSpPr>
        <p:spPr>
          <a:xfrm>
            <a:off x="2474807" y="265604"/>
            <a:ext cx="3505201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373-23-02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DD4FC-FCB0-46DC-0EED-B69089E97AD3}"/>
              </a:ext>
            </a:extLst>
          </p:cNvPr>
          <p:cNvSpPr txBox="1"/>
          <p:nvPr/>
        </p:nvSpPr>
        <p:spPr>
          <a:xfrm>
            <a:off x="607060" y="1219667"/>
            <a:ext cx="7240693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820815">
              <a:spcBef>
                <a:spcPct val="20000"/>
              </a:spcBef>
              <a:defRPr/>
            </a:pPr>
            <a:r>
              <a:rPr lang="he-IL" sz="4800" b="1" dirty="0">
                <a:latin typeface="Nunito Black" panose="00000A00000000000000" pitchFamily="2" charset="0"/>
              </a:rPr>
              <a:t>הפקולטה למדעי ההנדסה</a:t>
            </a:r>
          </a:p>
          <a:p>
            <a:pPr algn="ctr" defTabSz="2820815">
              <a:spcBef>
                <a:spcPct val="20000"/>
              </a:spcBef>
              <a:defRPr/>
            </a:pPr>
            <a:r>
              <a:rPr lang="he-IL" sz="4800" b="1" dirty="0">
                <a:latin typeface="Nunito Black" panose="00000A00000000000000" pitchFamily="2" charset="0"/>
              </a:rPr>
              <a:t>התוכנית להנדסת תוכנה</a:t>
            </a:r>
            <a:endParaRPr lang="en-US" sz="4800" b="1" dirty="0">
              <a:latin typeface="Nunito Black" panose="00000A00000000000000" pitchFamily="2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1D86F06-B870-141E-77B8-CFDA23C37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07" y="25718899"/>
            <a:ext cx="11618182" cy="11277972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E1FFE0C-F9E3-62DB-011C-DDD6AE479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837" y="30105692"/>
            <a:ext cx="4332739" cy="264439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A2175762-99D9-F93B-9D75-65922ACD5E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718899"/>
            <a:ext cx="1680848" cy="1496558"/>
          </a:xfrm>
          <a:prstGeom prst="rect">
            <a:avLst/>
          </a:prstGeom>
        </p:spPr>
      </p:pic>
      <p:pic>
        <p:nvPicPr>
          <p:cNvPr id="22" name="Picture 21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7F75E457-7C49-477D-128E-54A29AC3F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92" y="26700409"/>
            <a:ext cx="1910433" cy="1225861"/>
          </a:xfrm>
          <a:prstGeom prst="rect">
            <a:avLst/>
          </a:prstGeom>
        </p:spPr>
      </p:pic>
      <p:pic>
        <p:nvPicPr>
          <p:cNvPr id="24" name="Picture 23" descr="A picture containing text, paper cup&#10;&#10;Description automatically generated">
            <a:extLst>
              <a:ext uri="{FF2B5EF4-FFF2-40B4-BE49-F238E27FC236}">
                <a16:creationId xmlns:a16="http://schemas.microsoft.com/office/drawing/2014/main" id="{B96DED09-85BD-2F6F-5033-0C13D220E7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" y="34904927"/>
            <a:ext cx="3229058" cy="1836975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E2478BD2-3C62-A6CF-0C94-EFC0309CEB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72" y="41294723"/>
            <a:ext cx="2601461" cy="2316234"/>
          </a:xfrm>
          <a:prstGeom prst="rect">
            <a:avLst/>
          </a:prstGeom>
        </p:spPr>
      </p:pic>
      <p:pic>
        <p:nvPicPr>
          <p:cNvPr id="33" name="Picture 32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412E99E-E6BA-6680-E5CB-E483B23B7D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86" y="39415266"/>
            <a:ext cx="3579368" cy="2296761"/>
          </a:xfrm>
          <a:prstGeom prst="rect">
            <a:avLst/>
          </a:prstGeom>
        </p:spPr>
      </p:pic>
      <p:pic>
        <p:nvPicPr>
          <p:cNvPr id="34" name="Picture 33" descr="A picture containing text, paper cup&#10;&#10;Description automatically generated">
            <a:extLst>
              <a:ext uri="{FF2B5EF4-FFF2-40B4-BE49-F238E27FC236}">
                <a16:creationId xmlns:a16="http://schemas.microsoft.com/office/drawing/2014/main" id="{4D4AD7A1-3A95-2F23-3E22-EB852A6A0D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56" y="41290949"/>
            <a:ext cx="4037276" cy="2296761"/>
          </a:xfrm>
          <a:prstGeom prst="rect">
            <a:avLst/>
          </a:prstGeom>
        </p:spPr>
      </p:pic>
      <p:pic>
        <p:nvPicPr>
          <p:cNvPr id="36" name="Picture 35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896AB033-21BB-6E99-FA18-E8428859118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4468" y="67684282"/>
            <a:ext cx="511910" cy="511910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D1EFE926-367E-CE9C-F877-C46CE434F7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47" y="39289613"/>
            <a:ext cx="2548070" cy="2548070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638EAF18-9A5C-07DC-1485-C225D8E1F4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391" y="39492085"/>
            <a:ext cx="2143125" cy="2143125"/>
          </a:xfrm>
          <a:prstGeom prst="rect">
            <a:avLst/>
          </a:prstGeom>
        </p:spPr>
      </p:pic>
      <p:pic>
        <p:nvPicPr>
          <p:cNvPr id="44" name="Picture 43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053E4896-A1BA-9792-E63C-E06323F736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1534" y="38794187"/>
            <a:ext cx="3429000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225EA-7DD6-1C94-8000-2540F85860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50120" y="7732997"/>
            <a:ext cx="14025611" cy="6539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A8693B-4BFE-71EE-4E6B-FA6EDB15DF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596072" y="15058469"/>
            <a:ext cx="14079660" cy="4813297"/>
          </a:xfrm>
          <a:prstGeom prst="rect">
            <a:avLst/>
          </a:prstGeom>
        </p:spPr>
      </p:pic>
      <p:pic>
        <p:nvPicPr>
          <p:cNvPr id="39" name="Picture 38" descr="A picture containing light&#10;&#10;Description automatically generated">
            <a:extLst>
              <a:ext uri="{FF2B5EF4-FFF2-40B4-BE49-F238E27FC236}">
                <a16:creationId xmlns:a16="http://schemas.microsoft.com/office/drawing/2014/main" id="{DBC1889C-A854-6387-B15F-DE02BB32BB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036" y="39331478"/>
            <a:ext cx="1190852" cy="2303732"/>
          </a:xfrm>
          <a:prstGeom prst="rect">
            <a:avLst/>
          </a:prstGeom>
        </p:spPr>
      </p:pic>
      <p:pic>
        <p:nvPicPr>
          <p:cNvPr id="41" name="Picture 40" descr="A picture containing accessory, necklet&#10;&#10;Description automatically generated">
            <a:extLst>
              <a:ext uri="{FF2B5EF4-FFF2-40B4-BE49-F238E27FC236}">
                <a16:creationId xmlns:a16="http://schemas.microsoft.com/office/drawing/2014/main" id="{48B841FD-20D0-3448-A7C7-DC74182EFD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0" y="8584917"/>
            <a:ext cx="7186659" cy="4080996"/>
          </a:xfrm>
          <a:prstGeom prst="rect">
            <a:avLst/>
          </a:prstGeom>
        </p:spPr>
      </p:pic>
      <p:pic>
        <p:nvPicPr>
          <p:cNvPr id="46" name="Picture 4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0A5A9EE-8854-DA72-A548-4318FD9F4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709" y="37668637"/>
            <a:ext cx="15309586" cy="3631763"/>
          </a:xfrm>
          <a:prstGeom prst="rect">
            <a:avLst/>
          </a:prstGeom>
        </p:spPr>
      </p:pic>
      <p:sp>
        <p:nvSpPr>
          <p:cNvPr id="49" name="Rectangle 10">
            <a:extLst>
              <a:ext uri="{FF2B5EF4-FFF2-40B4-BE49-F238E27FC236}">
                <a16:creationId xmlns:a16="http://schemas.microsoft.com/office/drawing/2014/main" id="{E447D7B6-BB06-93FC-4BAF-D8DE9876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4679" y="36471987"/>
            <a:ext cx="14277646" cy="914400"/>
          </a:xfrm>
          <a:prstGeom prst="rect">
            <a:avLst/>
          </a:prstGeom>
          <a:solidFill>
            <a:srgbClr val="A0BEC8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algn="ctr" defTabSz="3526941">
              <a:defRPr/>
            </a:pPr>
            <a:r>
              <a:rPr lang="en-US" sz="3600" b="1" dirty="0">
                <a:solidFill>
                  <a:schemeClr val="bg1"/>
                </a:solidFill>
                <a:latin typeface="Nunito" panose="00000500000000000000" pitchFamily="2" charset="0"/>
              </a:rPr>
              <a:t>Flow</a:t>
            </a:r>
          </a:p>
        </p:txBody>
      </p:sp>
      <p:pic>
        <p:nvPicPr>
          <p:cNvPr id="1028" name="Picture 4" descr="VNC Viewer - Remote Desktop - אפליקציות ב-Google Play">
            <a:extLst>
              <a:ext uri="{FF2B5EF4-FFF2-40B4-BE49-F238E27FC236}">
                <a16:creationId xmlns:a16="http://schemas.microsoft.com/office/drawing/2014/main" id="{7D2F7BFC-E22A-63B1-0916-497B39692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3869" y="41373451"/>
            <a:ext cx="1947648" cy="194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B97C51-CFD5-AF23-2CA6-90242B1C179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650121" y="20610931"/>
            <a:ext cx="13934570" cy="52820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11B409-BBBE-F327-952E-5A07FFF30FD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596072" y="26675114"/>
            <a:ext cx="13963219" cy="445237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190C16A-2B59-07D9-7DE1-2D05831916C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596072" y="31909646"/>
            <a:ext cx="13963219" cy="3780187"/>
          </a:xfrm>
          <a:prstGeom prst="rect">
            <a:avLst/>
          </a:prstGeom>
        </p:spPr>
      </p:pic>
      <p:pic>
        <p:nvPicPr>
          <p:cNvPr id="47" name="Picture 46" descr="A picture containing font, graphics, logo, graphic design&#10;&#10;Description automatically generated">
            <a:extLst>
              <a:ext uri="{FF2B5EF4-FFF2-40B4-BE49-F238E27FC236}">
                <a16:creationId xmlns:a16="http://schemas.microsoft.com/office/drawing/2014/main" id="{51EC36C8-9F8F-7AD4-46B0-B0889F7E01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775" y="41448820"/>
            <a:ext cx="6579725" cy="1872279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intuitivecerulean|08-2022"/>
</p:tagLst>
</file>

<file path=ppt/theme/theme1.xml><?xml version="1.0" encoding="utf-8"?>
<a:theme xmlns:a="http://schemas.openxmlformats.org/drawingml/2006/main" name="Default Desig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241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Nunito Black</vt:lpstr>
      <vt:lpstr>Courier New</vt:lpstr>
      <vt:lpstr>Nunito</vt:lpstr>
      <vt:lpstr>Open Sans</vt:lpstr>
      <vt:lpstr>Arial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amit peled</cp:lastModifiedBy>
  <cp:revision>56</cp:revision>
  <dcterms:modified xsi:type="dcterms:W3CDTF">2023-05-25T15:24:08Z</dcterms:modified>
  <cp:category>research posters template</cp:category>
</cp:coreProperties>
</file>