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60" r:id="rId2"/>
    <p:sldId id="263" r:id="rId3"/>
    <p:sldId id="257" r:id="rId4"/>
    <p:sldId id="258" r:id="rId5"/>
    <p:sldId id="266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04D9B-EA74-42C1-9324-496A31CA9BA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E4594-FCCF-4E3A-8B17-FA93B92E4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4A5B5A-FB85-4C92-AAD6-2924AB3BFBE5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1" name="Рисунок 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DBCB32-AA62-4809-81DC-82AE69B7A4FA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7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BC4ABE-BB42-4302-A988-32F93667EAE4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498205-B04F-4866-B473-39114D89070D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 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411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D2B484-EE2F-4903-848D-707AFB026007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5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 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10" name="Рисунок 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Пояснительный текст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ru-RU" sz="1100" b="1" i="1" dirty="0">
                <a:latin typeface="Arial" pitchFamily="34" charset="0"/>
                <a:cs typeface="Arial" pitchFamily="34" charset="0"/>
              </a:rPr>
              <a:t>ПРИМЕЧАНИЕ</a:t>
            </a:r>
            <a:endParaRPr lang="ru-RU" sz="1200" b="1" i="1" dirty="0">
              <a:latin typeface="Arial" pitchFamily="34" charset="0"/>
              <a:cs typeface="Arial" pitchFamily="34" charset="0"/>
            </a:endParaRPr>
          </a:p>
          <a:p>
            <a:pPr rtl="0"/>
            <a:r>
              <a:rPr lang="ru-RU" sz="1200" i="1" dirty="0">
                <a:latin typeface="Arial" pitchFamily="34" charset="0"/>
                <a:cs typeface="Arial" pitchFamily="34" charset="0"/>
              </a:rPr>
              <a:t>Чтобы изменить изображение на этом слайде, выберите рисунок и удалите его. Затем нажмите значок "Рисунки" в заполнителе, чтобы вставить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26132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 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Группа 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Прямоугольник 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grpSp>
          <p:nvGrpSpPr>
            <p:cNvPr id="11" name="Группа 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8B1700-4785-4A3E-8C75-32E7E898C2EE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 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F0337A-24DD-46F1-A4E2-8036DD7FA51F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8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E988DA-BD43-40D3-BF74-EE111FC8C6F8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7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1CA62C-C53B-4841-B0C7-A11617FF9FA7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57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425E87-A903-4C92-A516-20578F87B19D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1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387EC7-3861-4BED-A01B-1C0148A941FD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  <a:p>
            <a:pPr lvl="5" rtl="0"/>
            <a:r>
              <a:rPr lang="ru-RU" dirty="0"/>
              <a:t>Шестой уровень</a:t>
            </a:r>
          </a:p>
          <a:p>
            <a:pPr lvl="6" rtl="0"/>
            <a:r>
              <a:rPr lang="ru-RU" dirty="0"/>
              <a:t>Седьмой уровень</a:t>
            </a:r>
          </a:p>
          <a:p>
            <a:pPr lvl="7" rtl="0"/>
            <a:r>
              <a:rPr lang="ru-RU" dirty="0"/>
              <a:t>Восьмой уровень</a:t>
            </a:r>
          </a:p>
          <a:p>
            <a:pPr lvl="8" rtl="0"/>
            <a:r>
              <a:rPr lang="ru-RU" dirty="0"/>
              <a:t>Девятый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A9D84CDE-FEF8-4F05-9186-71D93D6BE3FC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927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lay.kotlinlang.org/koans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b="1" dirty="0" smtClean="0"/>
              <a:t>Огляд курсу </a:t>
            </a:r>
            <a:br>
              <a:rPr lang="uk-UA" b="1" dirty="0" smtClean="0"/>
            </a:br>
            <a:r>
              <a:rPr lang="uk-UA" b="1" dirty="0" smtClean="0"/>
              <a:t>«</a:t>
            </a:r>
            <a:r>
              <a:rPr lang="uk-UA" b="1" dirty="0" smtClean="0"/>
              <a:t>програмування під мобільні додатки</a:t>
            </a:r>
            <a:r>
              <a:rPr lang="uk-UA" b="1" dirty="0" smtClean="0"/>
              <a:t>»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uk-UA" dirty="0" smtClean="0"/>
              <a:t>2019-2020 н. р.</a:t>
            </a:r>
          </a:p>
          <a:p>
            <a:pPr algn="ctr"/>
            <a:r>
              <a:rPr lang="uk-UA" dirty="0" smtClean="0"/>
              <a:t>Викладач: Марченко Станіслав Віталійович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9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Програма курсу</a:t>
            </a:r>
            <a:endParaRPr lang="en-US" b="1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Знати: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>
          <a:xfrm>
            <a:off x="1104900" y="2424111"/>
            <a:ext cx="4919472" cy="401982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uk-UA" dirty="0" smtClean="0"/>
              <a:t>Базові принципи та логіку </a:t>
            </a:r>
            <a:r>
              <a:rPr lang="uk-UA" dirty="0"/>
              <a:t>роботи </a:t>
            </a:r>
            <a:r>
              <a:rPr lang="uk-UA" dirty="0" smtClean="0"/>
              <a:t>комп’ютера</a:t>
            </a:r>
          </a:p>
          <a:p>
            <a:pPr lvl="1"/>
            <a:r>
              <a:rPr lang="uk-UA" dirty="0" smtClean="0"/>
              <a:t>Основні кроки з розробки програмного коду</a:t>
            </a:r>
          </a:p>
          <a:p>
            <a:pPr lvl="1"/>
            <a:r>
              <a:rPr lang="uk-UA" dirty="0"/>
              <a:t>Кар’єрні можливості та джерела навчання для розробника програмного </a:t>
            </a:r>
            <a:r>
              <a:rPr lang="uk-UA" dirty="0" smtClean="0"/>
              <a:t>забезпечення</a:t>
            </a:r>
          </a:p>
          <a:p>
            <a:pPr lvl="1"/>
            <a:r>
              <a:rPr lang="uk-UA" dirty="0" smtClean="0"/>
              <a:t>Представлення даних та програми в пам’яті комп’ютера</a:t>
            </a:r>
          </a:p>
          <a:p>
            <a:pPr lvl="1"/>
            <a:r>
              <a:rPr lang="uk-UA" dirty="0" smtClean="0"/>
              <a:t>Базовий синтаксис мови програмування С</a:t>
            </a:r>
          </a:p>
          <a:p>
            <a:pPr lvl="1"/>
            <a:r>
              <a:rPr lang="uk-UA" dirty="0" smtClean="0"/>
              <a:t>Базовий </a:t>
            </a:r>
            <a:r>
              <a:rPr lang="uk-UA" dirty="0"/>
              <a:t>синтаксис мови програмування </a:t>
            </a:r>
            <a:r>
              <a:rPr lang="en-US" dirty="0" smtClean="0"/>
              <a:t>Python</a:t>
            </a:r>
            <a:endParaRPr lang="uk-UA" dirty="0" smtClean="0"/>
          </a:p>
          <a:p>
            <a:pPr lvl="1"/>
            <a:r>
              <a:rPr lang="uk-UA" dirty="0" smtClean="0"/>
              <a:t>Основи об’єктно-орієнтованого підходу до розробки коду</a:t>
            </a:r>
          </a:p>
          <a:p>
            <a:pPr lvl="1"/>
            <a:r>
              <a:rPr lang="uk-UA" dirty="0" smtClean="0"/>
              <a:t>Основи модульного тестування коду</a:t>
            </a:r>
          </a:p>
          <a:p>
            <a:pPr lvl="1"/>
            <a:r>
              <a:rPr lang="uk-UA" dirty="0" smtClean="0"/>
              <a:t>Основи функціонального, подійно-орієнтованого та реактивного програмування</a:t>
            </a:r>
          </a:p>
          <a:p>
            <a:pPr lvl="1"/>
            <a:r>
              <a:rPr lang="uk-UA" dirty="0" smtClean="0"/>
              <a:t>Принципи розробки асинхронних додатків</a:t>
            </a:r>
          </a:p>
          <a:p>
            <a:pPr lvl="1"/>
            <a:r>
              <a:rPr lang="uk-UA" dirty="0" smtClean="0"/>
              <a:t>Принципи роботи мереж та задачі, що виникають при роботі з ними </a:t>
            </a:r>
          </a:p>
          <a:p>
            <a:pPr lvl="1"/>
            <a:endParaRPr lang="uk-UA" dirty="0" smtClean="0"/>
          </a:p>
          <a:p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smtClean="0"/>
              <a:t>Вміти:</a:t>
            </a:r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sz="quarter" idx="4"/>
          </p:nvPr>
        </p:nvSpPr>
        <p:spPr>
          <a:xfrm>
            <a:off x="6166110" y="2424111"/>
            <a:ext cx="4919472" cy="393223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uk-UA" dirty="0" smtClean="0"/>
              <a:t>Працювати з різними системами числення</a:t>
            </a:r>
          </a:p>
          <a:p>
            <a:pPr lvl="1"/>
            <a:r>
              <a:rPr lang="uk-UA" dirty="0" smtClean="0"/>
              <a:t>Будувати та описувати прості алгоритми для розв’язування задач</a:t>
            </a:r>
          </a:p>
          <a:p>
            <a:pPr lvl="1"/>
            <a:r>
              <a:rPr lang="uk-UA" dirty="0" smtClean="0"/>
              <a:t>Розробляти консольні додатки різної складності мовами програмування С та </a:t>
            </a:r>
            <a:r>
              <a:rPr lang="en-US" dirty="0" smtClean="0"/>
              <a:t>Python</a:t>
            </a:r>
          </a:p>
          <a:p>
            <a:pPr lvl="1"/>
            <a:r>
              <a:rPr lang="uk-UA" dirty="0" smtClean="0"/>
              <a:t>Розробляти користувацькі типи даних та використовувати їх</a:t>
            </a:r>
          </a:p>
          <a:p>
            <a:pPr lvl="1"/>
            <a:r>
              <a:rPr lang="uk-UA" dirty="0" smtClean="0"/>
              <a:t>Описувати та реалізовувати прості модульні тести до розробленого коду</a:t>
            </a:r>
          </a:p>
          <a:p>
            <a:pPr lvl="1"/>
            <a:r>
              <a:rPr lang="uk-UA" dirty="0" smtClean="0"/>
              <a:t>Використовувати базові можливості об’єктно-функціонального програмування</a:t>
            </a:r>
          </a:p>
          <a:p>
            <a:pPr lvl="1"/>
            <a:r>
              <a:rPr lang="uk-UA" dirty="0" smtClean="0"/>
              <a:t>Працювати з різними форматами даних та </a:t>
            </a:r>
            <a:r>
              <a:rPr lang="uk-UA" dirty="0" err="1" smtClean="0"/>
              <a:t>візуалізувати</a:t>
            </a:r>
            <a:r>
              <a:rPr lang="uk-UA" dirty="0" smtClean="0"/>
              <a:t> їх вміст</a:t>
            </a:r>
          </a:p>
          <a:p>
            <a:pPr lvl="1"/>
            <a:r>
              <a:rPr lang="uk-UA" dirty="0" smtClean="0"/>
              <a:t>Будувати прості графічні інтерфейси користувача</a:t>
            </a:r>
            <a:endParaRPr lang="en-US" dirty="0" smtClean="0"/>
          </a:p>
          <a:p>
            <a:pPr lvl="1"/>
            <a:r>
              <a:rPr lang="uk-UA" dirty="0" smtClean="0"/>
              <a:t>Розробляти прості асинхронні додатки з використанням синхронізаційних примітивів</a:t>
            </a:r>
          </a:p>
          <a:p>
            <a:pPr lvl="1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B484-EE2F-4903-848D-707AFB026007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1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>
                <a:latin typeface="+mn-lt"/>
              </a:rPr>
              <a:t>Структура </a:t>
            </a:r>
            <a:r>
              <a:rPr lang="uk-UA" sz="4400" b="1" dirty="0" smtClean="0">
                <a:latin typeface="+mn-lt"/>
              </a:rPr>
              <a:t>курсу (модуль 1)</a:t>
            </a:r>
            <a:endParaRPr lang="en-US" sz="4400" b="1" dirty="0">
              <a:latin typeface="+mn-lt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795477"/>
              </p:ext>
            </p:extLst>
          </p:nvPr>
        </p:nvGraphicFramePr>
        <p:xfrm>
          <a:off x="1104900" y="1456266"/>
          <a:ext cx="9980683" cy="2586758"/>
        </p:xfrm>
        <a:graphic>
          <a:graphicData uri="http://schemas.openxmlformats.org/drawingml/2006/table">
            <a:tbl>
              <a:tblPr firstRow="1" firstCol="1" bandRow="1"/>
              <a:tblGrid>
                <a:gridCol w="498468">
                  <a:extLst>
                    <a:ext uri="{9D8B030D-6E8A-4147-A177-3AD203B41FA5}">
                      <a16:colId xmlns:a16="http://schemas.microsoft.com/office/drawing/2014/main" val="1220557819"/>
                    </a:ext>
                  </a:extLst>
                </a:gridCol>
                <a:gridCol w="4227503">
                  <a:extLst>
                    <a:ext uri="{9D8B030D-6E8A-4147-A177-3AD203B41FA5}">
                      <a16:colId xmlns:a16="http://schemas.microsoft.com/office/drawing/2014/main" val="2345580987"/>
                    </a:ext>
                  </a:extLst>
                </a:gridCol>
                <a:gridCol w="5254712">
                  <a:extLst>
                    <a:ext uri="{9D8B030D-6E8A-4147-A177-3AD203B41FA5}">
                      <a16:colId xmlns:a16="http://schemas.microsoft.com/office/drawing/2014/main" val="1949508249"/>
                    </a:ext>
                  </a:extLst>
                </a:gridCol>
              </a:tblGrid>
              <a:tr h="416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Лекції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Практичні роботи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150772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Тема 01.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Базовий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синтаксис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мови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програмування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Kotlin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 пара)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20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653016"/>
                  </a:ext>
                </a:extLst>
              </a:tr>
              <a:tr h="1980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Тема 02.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Вступ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до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функціонального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програмування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мовою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Kotlin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(1 пара)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957706"/>
                  </a:ext>
                </a:extLst>
              </a:tr>
              <a:tr h="398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Тема 03.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Основи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об’єктно-орієнтованого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програмування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мові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Kotlin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 пара)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243923"/>
                  </a:ext>
                </a:extLst>
              </a:tr>
              <a:tr h="48920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Тема 04. </a:t>
                      </a:r>
                      <a:r>
                        <a:rPr lang="uk-UA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Анатомія мобільного додатку для платформи </a:t>
                      </a:r>
                      <a:r>
                        <a:rPr lang="uk-UA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uk-UA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(2 пари)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Практична</a:t>
                      </a:r>
                      <a:r>
                        <a:rPr lang="uk-UA" sz="2000" b="1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робота 04. </a:t>
                      </a:r>
                      <a:r>
                        <a:rPr lang="uk-UA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Анатомія мобільного додатку для платформи </a:t>
                      </a:r>
                      <a:r>
                        <a:rPr lang="uk-UA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uk-UA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(2 пари)</a:t>
                      </a:r>
                      <a:endParaRPr lang="uk-UA" sz="2000" b="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482097"/>
                  </a:ext>
                </a:extLst>
              </a:tr>
              <a:tr h="489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Модульна контрольна робота 1 </a:t>
                      </a:r>
                      <a:r>
                        <a:rPr lang="uk-UA" sz="20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 пара)</a:t>
                      </a:r>
                      <a:endParaRPr lang="uk-UA" sz="2000" b="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206859"/>
                  </a:ext>
                </a:extLst>
              </a:tr>
            </a:tbl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7988E7-28AB-4B8D-AC62-ABF2AB8B2A0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10.02.2020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@Марченко С.В., ЧДБК, 2019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2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>
                <a:latin typeface="+mn-lt"/>
              </a:rPr>
              <a:t>Структура курсу </a:t>
            </a:r>
            <a:r>
              <a:rPr lang="uk-UA" sz="4400" b="1" dirty="0" smtClean="0">
                <a:latin typeface="+mn-lt"/>
              </a:rPr>
              <a:t>(модуль 2)</a:t>
            </a:r>
            <a:endParaRPr lang="en-US" sz="4400" b="1" dirty="0">
              <a:latin typeface="+mn-lt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572229"/>
              </p:ext>
            </p:extLst>
          </p:nvPr>
        </p:nvGraphicFramePr>
        <p:xfrm>
          <a:off x="802887" y="1456266"/>
          <a:ext cx="10961649" cy="3987967"/>
        </p:xfrm>
        <a:graphic>
          <a:graphicData uri="http://schemas.openxmlformats.org/drawingml/2006/table">
            <a:tbl>
              <a:tblPr firstRow="1" firstCol="1" bandRow="1"/>
              <a:tblGrid>
                <a:gridCol w="447943">
                  <a:extLst>
                    <a:ext uri="{9D8B030D-6E8A-4147-A177-3AD203B41FA5}">
                      <a16:colId xmlns:a16="http://schemas.microsoft.com/office/drawing/2014/main" val="1220557819"/>
                    </a:ext>
                  </a:extLst>
                </a:gridCol>
                <a:gridCol w="4670468">
                  <a:extLst>
                    <a:ext uri="{9D8B030D-6E8A-4147-A177-3AD203B41FA5}">
                      <a16:colId xmlns:a16="http://schemas.microsoft.com/office/drawing/2014/main" val="2345580987"/>
                    </a:ext>
                  </a:extLst>
                </a:gridCol>
                <a:gridCol w="5843238">
                  <a:extLst>
                    <a:ext uri="{9D8B030D-6E8A-4147-A177-3AD203B41FA5}">
                      <a16:colId xmlns:a16="http://schemas.microsoft.com/office/drawing/2014/main" val="1949508249"/>
                    </a:ext>
                  </a:extLst>
                </a:gridCol>
              </a:tblGrid>
              <a:tr h="416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Лекції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Практичні роботи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150772"/>
                  </a:ext>
                </a:extLst>
              </a:tr>
              <a:tr h="6250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Тема 0</a:t>
                      </a: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uk-UA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Матеріальний дизайн та стилізація графічного інтерфейсу мобільних додатків.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 пар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Практична робота 05.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Матеріальний дизайн та стилізація графічного інтерфейсу мобільних додатків.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 пар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777017"/>
                  </a:ext>
                </a:extLst>
              </a:tr>
              <a:tr h="159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Тема 06.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Макетування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інтерфейсу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мобільного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додатку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основі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фрагментів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 пар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653016"/>
                  </a:ext>
                </a:extLst>
              </a:tr>
              <a:tr h="2156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Тема 07.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Навігаційні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елементи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управління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Android-додатках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 пара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957706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Тема 08.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Використання інформації з локальних джерел даних у мобільних додатках (1 пара)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967023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Тема 09.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Проєктування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Android-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додатків на базі архітектурних компонентів від компанії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(2 пари)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527208"/>
                  </a:ext>
                </a:extLst>
              </a:tr>
              <a:tr h="3261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</a:t>
                      </a:r>
                      <a:endParaRPr lang="en-US" sz="2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Тема 10.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Служби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та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асинхронні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операції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Android-додатках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пари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Практична робота </a:t>
                      </a:r>
                      <a:r>
                        <a:rPr lang="uk-UA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Служби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та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асинхронні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операції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 </a:t>
                      </a:r>
                      <a:r>
                        <a:rPr lang="ru-RU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Android-додатках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пара)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167682"/>
                  </a:ext>
                </a:extLst>
              </a:tr>
              <a:tr h="326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Модульна контрольна робота 2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09" marR="52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657969"/>
                  </a:ext>
                </a:extLst>
              </a:tr>
            </a:tbl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98216-A766-4ECE-96F7-3B5B0C5A06F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10.02.2020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@Марченко С.В., ЧДБК, 2019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90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err="1" smtClean="0"/>
              <a:t>Орієнтовні</a:t>
            </a:r>
            <a:r>
              <a:rPr lang="ru-RU" sz="4000" b="1" dirty="0" smtClean="0"/>
              <a:t> терм</a:t>
            </a:r>
            <a:r>
              <a:rPr lang="uk-UA" sz="4000" b="1" dirty="0" err="1" smtClean="0"/>
              <a:t>ін</a:t>
            </a:r>
            <a:r>
              <a:rPr lang="ru-RU" sz="4000" b="1" dirty="0" smtClean="0"/>
              <a:t>и </a:t>
            </a:r>
            <a:r>
              <a:rPr lang="ru-RU" sz="4000" b="1" dirty="0" err="1" smtClean="0"/>
              <a:t>здачі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практичних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робіт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679830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Практична робота 01 – 02.03.2020</a:t>
            </a:r>
          </a:p>
          <a:p>
            <a:r>
              <a:rPr lang="uk-UA" dirty="0"/>
              <a:t>Практична робота </a:t>
            </a:r>
            <a:r>
              <a:rPr lang="uk-UA" dirty="0" smtClean="0"/>
              <a:t>02 – 10.03.2020</a:t>
            </a:r>
          </a:p>
          <a:p>
            <a:r>
              <a:rPr lang="uk-UA" dirty="0"/>
              <a:t>Практична робота </a:t>
            </a:r>
            <a:r>
              <a:rPr lang="uk-UA" dirty="0" smtClean="0"/>
              <a:t>03 – 17.03.2020</a:t>
            </a:r>
          </a:p>
          <a:p>
            <a:r>
              <a:rPr lang="uk-UA" dirty="0"/>
              <a:t>Практична робота </a:t>
            </a:r>
            <a:r>
              <a:rPr lang="uk-UA" dirty="0" smtClean="0"/>
              <a:t>04 – 31.03.2020</a:t>
            </a:r>
          </a:p>
          <a:p>
            <a:r>
              <a:rPr lang="uk-UA" dirty="0"/>
              <a:t>Практична робота </a:t>
            </a:r>
            <a:r>
              <a:rPr lang="uk-UA" dirty="0" smtClean="0"/>
              <a:t>05 – 14.04.2020</a:t>
            </a:r>
          </a:p>
          <a:p>
            <a:r>
              <a:rPr lang="uk-UA" dirty="0"/>
              <a:t>Практична робота </a:t>
            </a:r>
            <a:r>
              <a:rPr lang="uk-UA" dirty="0" smtClean="0"/>
              <a:t>06 – 28.04.2020</a:t>
            </a:r>
          </a:p>
          <a:p>
            <a:r>
              <a:rPr lang="uk-UA" dirty="0"/>
              <a:t>Практична робота </a:t>
            </a:r>
            <a:r>
              <a:rPr lang="uk-UA" dirty="0" smtClean="0"/>
              <a:t>07 – 02.05.2020</a:t>
            </a:r>
          </a:p>
          <a:p>
            <a:r>
              <a:rPr lang="uk-UA" dirty="0"/>
              <a:t>Практична робота </a:t>
            </a:r>
            <a:r>
              <a:rPr lang="uk-UA" dirty="0" smtClean="0"/>
              <a:t>08 – 10.05.2020</a:t>
            </a:r>
          </a:p>
          <a:p>
            <a:r>
              <a:rPr lang="uk-UA" dirty="0"/>
              <a:t>Практична робота </a:t>
            </a:r>
            <a:r>
              <a:rPr lang="uk-UA" dirty="0" smtClean="0"/>
              <a:t>09 - залік</a:t>
            </a:r>
          </a:p>
          <a:p>
            <a:r>
              <a:rPr lang="uk-UA" dirty="0"/>
              <a:t>Практична </a:t>
            </a:r>
            <a:r>
              <a:rPr lang="uk-UA"/>
              <a:t>робота </a:t>
            </a:r>
            <a:r>
              <a:rPr lang="uk-UA" smtClean="0"/>
              <a:t>10 - залік</a:t>
            </a:r>
            <a:endParaRPr lang="uk-UA" dirty="0" smtClean="0"/>
          </a:p>
          <a:p>
            <a:pPr lvl="1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B484-EE2F-4903-848D-707AFB026007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78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b="1" dirty="0" smtClean="0"/>
              <a:t>Поточне оцінювання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679830"/>
          </a:xfrm>
        </p:spPr>
        <p:txBody>
          <a:bodyPr>
            <a:normAutofit/>
          </a:bodyPr>
          <a:lstStyle/>
          <a:p>
            <a:r>
              <a:rPr lang="uk-UA" b="1" dirty="0" smtClean="0"/>
              <a:t>Практичні роботи:</a:t>
            </a:r>
          </a:p>
          <a:p>
            <a:pPr lvl="1"/>
            <a:r>
              <a:rPr lang="uk-UA" dirty="0" smtClean="0"/>
              <a:t>Спроба захисту хоча б однієї задачі (1 бал) + захист задач + здача звіту (4 бали).</a:t>
            </a:r>
          </a:p>
          <a:p>
            <a:pPr lvl="1"/>
            <a:r>
              <a:rPr lang="uk-UA" dirty="0" smtClean="0"/>
              <a:t>За захист задач можливі </a:t>
            </a:r>
            <a:r>
              <a:rPr lang="uk-UA" b="1" i="1" dirty="0" smtClean="0"/>
              <a:t>бонуси</a:t>
            </a:r>
            <a:r>
              <a:rPr lang="uk-UA" dirty="0" smtClean="0"/>
              <a:t>, якщо особа здає задачу першою (</a:t>
            </a:r>
            <a:r>
              <a:rPr lang="uk-UA" b="1" i="1" dirty="0" smtClean="0"/>
              <a:t>+20% за вартість задачі</a:t>
            </a:r>
            <a:r>
              <a:rPr lang="uk-UA" dirty="0" smtClean="0"/>
              <a:t>) або другою (</a:t>
            </a:r>
            <a:r>
              <a:rPr lang="uk-UA" b="1" i="1" dirty="0" smtClean="0"/>
              <a:t>+10% за вартість задачі</a:t>
            </a:r>
            <a:r>
              <a:rPr lang="uk-UA" dirty="0" smtClean="0"/>
              <a:t>).</a:t>
            </a:r>
          </a:p>
          <a:p>
            <a:r>
              <a:rPr lang="uk-UA" b="1" dirty="0" smtClean="0"/>
              <a:t>Модульні контрольні роботи</a:t>
            </a:r>
            <a:r>
              <a:rPr lang="uk-UA" dirty="0" smtClean="0"/>
              <a:t> (виконується дистанційно в системі </a:t>
            </a:r>
            <a:r>
              <a:rPr lang="en-US" dirty="0" smtClean="0"/>
              <a:t>Moodle</a:t>
            </a:r>
            <a:r>
              <a:rPr lang="uk-UA" dirty="0" smtClean="0"/>
              <a:t>)</a:t>
            </a:r>
            <a:r>
              <a:rPr lang="en-US" dirty="0" smtClean="0"/>
              <a:t> </a:t>
            </a:r>
            <a:r>
              <a:rPr lang="uk-UA" dirty="0" smtClean="0"/>
              <a:t>складаються з 2 рівнів:</a:t>
            </a:r>
          </a:p>
          <a:p>
            <a:pPr lvl="1"/>
            <a:r>
              <a:rPr lang="uk-UA" dirty="0" smtClean="0"/>
              <a:t>Рівень А (3 бали): закриті тести з однією або кількома правильними відповідями, оцінюються автоматично.</a:t>
            </a:r>
          </a:p>
          <a:p>
            <a:pPr lvl="1"/>
            <a:r>
              <a:rPr lang="uk-UA" dirty="0" smtClean="0"/>
              <a:t>Рівень В (2 бали): відкриті тести, потрібно написати коротку відповідь на запитання, оцінюються вручну</a:t>
            </a:r>
            <a:r>
              <a:rPr lang="uk-UA" b="1" dirty="0" smtClean="0"/>
              <a:t>.</a:t>
            </a:r>
          </a:p>
          <a:p>
            <a:r>
              <a:rPr lang="uk-UA" b="1" dirty="0" smtClean="0"/>
              <a:t>Доповідь з предмету:</a:t>
            </a:r>
          </a:p>
          <a:p>
            <a:pPr lvl="1"/>
            <a:r>
              <a:rPr lang="uk-UA" dirty="0" smtClean="0"/>
              <a:t>Оформлений реферат (до 3 балів)</a:t>
            </a:r>
          </a:p>
          <a:p>
            <a:pPr lvl="1"/>
            <a:r>
              <a:rPr lang="uk-UA" dirty="0" smtClean="0"/>
              <a:t>Виступ перед підгрупою з доповіддю та відповідями на запитання аудиторії (до 1 балу)</a:t>
            </a:r>
          </a:p>
          <a:p>
            <a:pPr lvl="1"/>
            <a:r>
              <a:rPr lang="uk-UA" dirty="0" smtClean="0"/>
              <a:t>Презентація до виступу (до 0,5 </a:t>
            </a:r>
            <a:r>
              <a:rPr lang="uk-UA" dirty="0" err="1" smtClean="0"/>
              <a:t>бала</a:t>
            </a:r>
            <a:r>
              <a:rPr lang="uk-UA" dirty="0" smtClean="0"/>
              <a:t>)</a:t>
            </a:r>
          </a:p>
          <a:p>
            <a:pPr lvl="1"/>
            <a:r>
              <a:rPr lang="uk-UA" dirty="0" err="1" smtClean="0"/>
              <a:t>Репозиторій</a:t>
            </a:r>
            <a:r>
              <a:rPr lang="uk-UA" dirty="0" smtClean="0"/>
              <a:t> з кодом (архівом або на </a:t>
            </a:r>
            <a:r>
              <a:rPr lang="en-US" dirty="0" smtClean="0"/>
              <a:t>GitHub</a:t>
            </a:r>
            <a:r>
              <a:rPr lang="uk-UA" dirty="0" smtClean="0"/>
              <a:t>, до 0,5 </a:t>
            </a:r>
            <a:r>
              <a:rPr lang="uk-UA" dirty="0" err="1" smtClean="0"/>
              <a:t>бала</a:t>
            </a:r>
            <a:r>
              <a:rPr lang="uk-UA" dirty="0" smtClean="0"/>
              <a:t>)</a:t>
            </a:r>
          </a:p>
          <a:p>
            <a:pPr lvl="1"/>
            <a:endParaRPr lang="uk-UA" dirty="0" smtClean="0"/>
          </a:p>
          <a:p>
            <a:pPr lvl="1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B484-EE2F-4903-848D-707AFB026007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70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b="1" dirty="0" smtClean="0"/>
              <a:t>Рекомендована література </a:t>
            </a:r>
            <a:r>
              <a:rPr lang="uk-UA" sz="4000" b="1" dirty="0" smtClean="0"/>
              <a:t>(</a:t>
            </a:r>
            <a:r>
              <a:rPr lang="en-US" sz="4000" b="1" dirty="0" err="1" smtClean="0"/>
              <a:t>Kotlin</a:t>
            </a:r>
            <a:r>
              <a:rPr lang="uk-UA" sz="4000" b="1" dirty="0" smtClean="0"/>
              <a:t>)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900" y="5641674"/>
            <a:ext cx="9982200" cy="5305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play.kotlinlang.org/koans/overview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B484-EE2F-4903-848D-707AFB026007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7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0" y="1608836"/>
            <a:ext cx="2802321" cy="39552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951" y="1600197"/>
            <a:ext cx="2795506" cy="396463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139" y="1600198"/>
            <a:ext cx="3202122" cy="396383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1457" y="1608836"/>
            <a:ext cx="3066682" cy="395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000" b="1" dirty="0">
                <a:solidFill>
                  <a:srgbClr val="514843"/>
                </a:solidFill>
              </a:rPr>
              <a:t>Рекомендована література </a:t>
            </a:r>
            <a:r>
              <a:rPr lang="uk-UA" sz="4000" b="1" dirty="0" smtClean="0">
                <a:solidFill>
                  <a:srgbClr val="514843"/>
                </a:solidFill>
              </a:rPr>
              <a:t>(</a:t>
            </a:r>
            <a:r>
              <a:rPr lang="en-US" sz="4000" b="1" dirty="0" smtClean="0">
                <a:solidFill>
                  <a:srgbClr val="514843"/>
                </a:solidFill>
              </a:rPr>
              <a:t>Android</a:t>
            </a:r>
            <a:r>
              <a:rPr lang="uk-UA" sz="4000" b="1" dirty="0" smtClean="0">
                <a:solidFill>
                  <a:srgbClr val="514843"/>
                </a:solidFill>
              </a:rPr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900" y="5417388"/>
            <a:ext cx="9982200" cy="7548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B484-EE2F-4903-848D-707AFB026007}" type="datetime1">
              <a:rPr lang="uk-UA" smtClean="0"/>
              <a:t>10.02.2020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mtClean="0"/>
              <a:t>@Марченко С.В., ЧДБК, 2019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8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5" y="1669978"/>
            <a:ext cx="3191873" cy="366114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227" y="1669978"/>
            <a:ext cx="2475793" cy="36611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868" y="1669977"/>
            <a:ext cx="2554844" cy="366114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079" y="1669977"/>
            <a:ext cx="2829260" cy="366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2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Научная литература 16 х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62_TF03431380_TF03431380.potx" id="{3442B1B1-FE9E-4009-A7C4-AC049039973C}" vid="{B3BD9ACF-76CB-44DC-AA6B-25949BA0423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679</Words>
  <Application>Microsoft Office PowerPoint</Application>
  <PresentationFormat>Широкоэкранный</PresentationFormat>
  <Paragraphs>106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Euphemia</vt:lpstr>
      <vt:lpstr>Plantagenet Cherokee</vt:lpstr>
      <vt:lpstr>Times New Roman</vt:lpstr>
      <vt:lpstr>Wingdings</vt:lpstr>
      <vt:lpstr>Научная литература 16 х 9</vt:lpstr>
      <vt:lpstr>Огляд курсу  «програмування під мобільні додатки»</vt:lpstr>
      <vt:lpstr>Програма курсу</vt:lpstr>
      <vt:lpstr>Структура курсу (модуль 1)</vt:lpstr>
      <vt:lpstr>Структура курсу (модуль 2)</vt:lpstr>
      <vt:lpstr>Орієнтовні терміни здачі практичних робіт</vt:lpstr>
      <vt:lpstr>Поточне оцінювання</vt:lpstr>
      <vt:lpstr>Рекомендована література (Kotlin)</vt:lpstr>
      <vt:lpstr>Рекомендована література (Android)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курсу (І семестр)</dc:title>
  <dc:creator>Станислав Марченко</dc:creator>
  <cp:lastModifiedBy>Станислав Марченко</cp:lastModifiedBy>
  <cp:revision>39</cp:revision>
  <dcterms:created xsi:type="dcterms:W3CDTF">2019-08-04T19:42:02Z</dcterms:created>
  <dcterms:modified xsi:type="dcterms:W3CDTF">2020-02-10T08:47:30Z</dcterms:modified>
</cp:coreProperties>
</file>