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theme/themeOverride3.xml" ContentType="application/vnd.openxmlformats-officedocument.themeOverride+xml"/>
  <Override PartName="/ppt/charts/chart8.xml" ContentType="application/vnd.openxmlformats-officedocument.drawingml.chart+xml"/>
  <Override PartName="/ppt/theme/themeOverride4.xml" ContentType="application/vnd.openxmlformats-officedocument.themeOverride+xml"/>
  <Override PartName="/ppt/charts/chart9.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79" r:id="rId7"/>
    <p:sldId id="280" r:id="rId8"/>
    <p:sldId id="281" r:id="rId9"/>
    <p:sldId id="282" r:id="rId10"/>
    <p:sldId id="273" r:id="rId11"/>
    <p:sldId id="268" r:id="rId12"/>
    <p:sldId id="274" r:id="rId13"/>
    <p:sldId id="266" r:id="rId14"/>
    <p:sldId id="267" r:id="rId15"/>
    <p:sldId id="265"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2" d="100"/>
          <a:sy n="72" d="100"/>
        </p:scale>
        <p:origin x="-10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omw:Documents:MSDS16:Python%20project:volumeBig.csv"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analyticsmachine:Downloads:graphs_top_10_tweets.xlsx" TargetMode="External"/><Relationship Id="rId3"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analyticsmachine:Downloads:Top_10_user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analyticsmachine:Downloads:Top_10_user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analyticsmachine:Downloads:Coverage_Analysis%20(1).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analyticsmachine:Downloads:graphs_top_10_tweets.xlsx"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analyticsmachine:Downloads:graphs_top_10_tweets.xlsx"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analyticsmachine:Downloads:graphs_top_10_tweets.xlsx"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Macintosh%20HD:Users:analyticsmachine:Downloads:graphs_top_10_twee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dPt>
            <c:idx val="1"/>
            <c:invertIfNegative val="0"/>
            <c:bubble3D val="0"/>
            <c:spPr>
              <a:solidFill>
                <a:srgbClr val="FF0000"/>
              </a:solidFill>
            </c:spPr>
          </c:dPt>
          <c:dPt>
            <c:idx val="3"/>
            <c:invertIfNegative val="0"/>
            <c:bubble3D val="0"/>
            <c:spPr>
              <a:solidFill>
                <a:srgbClr val="FF0000"/>
              </a:solidFill>
            </c:spPr>
          </c:dPt>
          <c:dPt>
            <c:idx val="6"/>
            <c:invertIfNegative val="0"/>
            <c:bubble3D val="0"/>
            <c:spPr>
              <a:solidFill>
                <a:srgbClr val="FF0000"/>
              </a:solidFill>
            </c:spPr>
          </c:dPt>
          <c:dPt>
            <c:idx val="7"/>
            <c:invertIfNegative val="0"/>
            <c:bubble3D val="0"/>
            <c:spPr>
              <a:solidFill>
                <a:srgbClr val="FF0000"/>
              </a:solidFill>
            </c:spPr>
          </c:dPt>
          <c:dPt>
            <c:idx val="8"/>
            <c:invertIfNegative val="0"/>
            <c:bubble3D val="0"/>
            <c:spPr>
              <a:solidFill>
                <a:srgbClr val="FF0000"/>
              </a:solidFill>
            </c:spPr>
          </c:dPt>
          <c:dPt>
            <c:idx val="9"/>
            <c:invertIfNegative val="0"/>
            <c:bubble3D val="0"/>
            <c:spPr>
              <a:solidFill>
                <a:srgbClr val="FF0000"/>
              </a:solidFill>
            </c:spPr>
          </c:dPt>
          <c:dPt>
            <c:idx val="11"/>
            <c:invertIfNegative val="0"/>
            <c:bubble3D val="0"/>
            <c:spPr>
              <a:solidFill>
                <a:srgbClr val="FF0000"/>
              </a:solidFill>
            </c:spPr>
          </c:dPt>
          <c:dPt>
            <c:idx val="12"/>
            <c:invertIfNegative val="0"/>
            <c:bubble3D val="0"/>
            <c:spPr>
              <a:solidFill>
                <a:srgbClr val="FF0000"/>
              </a:solidFill>
            </c:spPr>
          </c:dPt>
          <c:cat>
            <c:strRef>
              <c:f>volumeBig.csv!$H$2:$H$25</c:f>
              <c:strCache>
                <c:ptCount val="13"/>
                <c:pt idx="0">
                  <c:v>AMGN</c:v>
                </c:pt>
                <c:pt idx="1">
                  <c:v>LLY</c:v>
                </c:pt>
                <c:pt idx="2">
                  <c:v>BIIB</c:v>
                </c:pt>
                <c:pt idx="3">
                  <c:v>BIIB</c:v>
                </c:pt>
                <c:pt idx="4">
                  <c:v>PFE</c:v>
                </c:pt>
                <c:pt idx="5">
                  <c:v>BIIB</c:v>
                </c:pt>
                <c:pt idx="6">
                  <c:v>AMGN</c:v>
                </c:pt>
                <c:pt idx="7">
                  <c:v>PFE</c:v>
                </c:pt>
                <c:pt idx="8">
                  <c:v>BMS</c:v>
                </c:pt>
                <c:pt idx="9">
                  <c:v>LLY</c:v>
                </c:pt>
                <c:pt idx="10">
                  <c:v>MRK</c:v>
                </c:pt>
                <c:pt idx="11">
                  <c:v>BMS</c:v>
                </c:pt>
                <c:pt idx="12">
                  <c:v>BMS</c:v>
                </c:pt>
              </c:strCache>
            </c:strRef>
          </c:cat>
          <c:val>
            <c:numRef>
              <c:f>volumeBig.csv!$I$2:$I$25</c:f>
              <c:numCache>
                <c:formatCode>General</c:formatCode>
                <c:ptCount val="13"/>
                <c:pt idx="0">
                  <c:v>-0.050883946464189</c:v>
                </c:pt>
                <c:pt idx="1">
                  <c:v>-0.461079301284666</c:v>
                </c:pt>
                <c:pt idx="2">
                  <c:v>0.33993232780142</c:v>
                </c:pt>
                <c:pt idx="3">
                  <c:v>2.584203570233873</c:v>
                </c:pt>
                <c:pt idx="4">
                  <c:v>-0.171669267532945</c:v>
                </c:pt>
                <c:pt idx="5">
                  <c:v>0.677804595341136</c:v>
                </c:pt>
                <c:pt idx="6">
                  <c:v>0.0204476145042391</c:v>
                </c:pt>
                <c:pt idx="7">
                  <c:v>-0.0471380554253373</c:v>
                </c:pt>
                <c:pt idx="8">
                  <c:v>1.165543376803391</c:v>
                </c:pt>
                <c:pt idx="9">
                  <c:v>-0.359611344471585</c:v>
                </c:pt>
                <c:pt idx="10">
                  <c:v>-0.125802575714623</c:v>
                </c:pt>
                <c:pt idx="11">
                  <c:v>0.0739229904419818</c:v>
                </c:pt>
                <c:pt idx="12">
                  <c:v>1.005637083818601</c:v>
                </c:pt>
              </c:numCache>
            </c:numRef>
          </c:val>
        </c:ser>
        <c:dLbls>
          <c:showLegendKey val="0"/>
          <c:showVal val="0"/>
          <c:showCatName val="0"/>
          <c:showSerName val="0"/>
          <c:showPercent val="0"/>
          <c:showBubbleSize val="0"/>
        </c:dLbls>
        <c:gapWidth val="150"/>
        <c:axId val="-2135062168"/>
        <c:axId val="-2135059112"/>
      </c:barChart>
      <c:catAx>
        <c:axId val="-2135062168"/>
        <c:scaling>
          <c:orientation val="minMax"/>
        </c:scaling>
        <c:delete val="0"/>
        <c:axPos val="b"/>
        <c:majorTickMark val="out"/>
        <c:minorTickMark val="none"/>
        <c:tickLblPos val="nextTo"/>
        <c:crossAx val="-2135059112"/>
        <c:crosses val="autoZero"/>
        <c:auto val="1"/>
        <c:lblAlgn val="ctr"/>
        <c:lblOffset val="100"/>
        <c:noMultiLvlLbl val="0"/>
      </c:catAx>
      <c:valAx>
        <c:axId val="-2135059112"/>
        <c:scaling>
          <c:orientation val="minMax"/>
        </c:scaling>
        <c:delete val="0"/>
        <c:axPos val="l"/>
        <c:majorGridlines/>
        <c:numFmt formatCode="General" sourceLinked="1"/>
        <c:majorTickMark val="out"/>
        <c:minorTickMark val="none"/>
        <c:tickLblPos val="nextTo"/>
        <c:crossAx val="-213506216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AMGEN</a:t>
            </a:r>
            <a:r>
              <a:rPr lang="en-US" baseline="0"/>
              <a:t> Top 10 Tweets with Tweet Count</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Sheet1!$A$1:$A$10</c:f>
              <c:strCache>
                <c:ptCount val="10"/>
                <c:pt idx="0">
                  <c:v>india</c:v>
                </c:pt>
                <c:pt idx="1">
                  <c:v>reddy's</c:v>
                </c:pt>
                <c:pt idx="2">
                  <c:v>market</c:v>
                </c:pt>
                <c:pt idx="3">
                  <c:v>stock</c:v>
                </c:pt>
                <c:pt idx="4">
                  <c:v>chain</c:v>
                </c:pt>
                <c:pt idx="5">
                  <c:v>supply</c:v>
                </c:pt>
                <c:pt idx="6">
                  <c:v>drugs</c:v>
                </c:pt>
                <c:pt idx="7">
                  <c:v>vacature</c:v>
                </c:pt>
                <c:pt idx="8">
                  <c:v>amba</c:v>
                </c:pt>
                <c:pt idx="9">
                  <c:v>biotech</c:v>
                </c:pt>
              </c:strCache>
            </c:strRef>
          </c:cat>
          <c:val>
            <c:numRef>
              <c:f>Sheet1!$B$1:$B$10</c:f>
              <c:numCache>
                <c:formatCode>General</c:formatCode>
                <c:ptCount val="10"/>
                <c:pt idx="0">
                  <c:v>200.0</c:v>
                </c:pt>
                <c:pt idx="1">
                  <c:v>176.0</c:v>
                </c:pt>
                <c:pt idx="2">
                  <c:v>173.0</c:v>
                </c:pt>
                <c:pt idx="3">
                  <c:v>154.0</c:v>
                </c:pt>
                <c:pt idx="4">
                  <c:v>114.0</c:v>
                </c:pt>
                <c:pt idx="5">
                  <c:v>114.0</c:v>
                </c:pt>
                <c:pt idx="6">
                  <c:v>113.0</c:v>
                </c:pt>
                <c:pt idx="7">
                  <c:v>111.0</c:v>
                </c:pt>
                <c:pt idx="8">
                  <c:v>96.0</c:v>
                </c:pt>
                <c:pt idx="9">
                  <c:v>95.0</c:v>
                </c:pt>
              </c:numCache>
            </c:numRef>
          </c:val>
          <c:extLst xmlns:c16r2="http://schemas.microsoft.com/office/drawing/2015/06/chart">
            <c:ext xmlns:c16="http://schemas.microsoft.com/office/drawing/2014/chart" uri="{C3380CC4-5D6E-409C-BE32-E72D297353CC}">
              <c16:uniqueId val="{00000000-FC5C-4972-B1AC-9FC353CFE0FD}"/>
            </c:ext>
          </c:extLst>
        </c:ser>
        <c:dLbls>
          <c:showLegendKey val="0"/>
          <c:showVal val="0"/>
          <c:showCatName val="0"/>
          <c:showSerName val="0"/>
          <c:showPercent val="0"/>
          <c:showBubbleSize val="0"/>
        </c:dLbls>
        <c:gapWidth val="182"/>
        <c:axId val="-2135580760"/>
        <c:axId val="-2135577160"/>
      </c:barChart>
      <c:catAx>
        <c:axId val="-2135580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577160"/>
        <c:crosses val="autoZero"/>
        <c:auto val="1"/>
        <c:lblAlgn val="ctr"/>
        <c:lblOffset val="100"/>
        <c:noMultiLvlLbl val="0"/>
      </c:catAx>
      <c:valAx>
        <c:axId val="-2135577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58076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PFIZER</a:t>
            </a:r>
            <a:r>
              <a:rPr lang="en-US" baseline="0"/>
              <a:t> Top 10 Twitter users with Tweet Counts</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Sheet1!$A$33:$A$42</c:f>
              <c:strCache>
                <c:ptCount val="10"/>
                <c:pt idx="0">
                  <c:v>KIKE 230</c:v>
                </c:pt>
                <c:pt idx="1">
                  <c:v>Alfred Hill</c:v>
                </c:pt>
                <c:pt idx="2">
                  <c:v>Cambridge Jobs</c:v>
                </c:pt>
                <c:pt idx="3">
                  <c:v>Stock Forums</c:v>
                </c:pt>
                <c:pt idx="4">
                  <c:v>TroothBooth</c:v>
                </c:pt>
                <c:pt idx="5">
                  <c:v>Maria Bernarda</c:v>
                </c:pt>
                <c:pt idx="6">
                  <c:v>extremely attractive</c:v>
                </c:pt>
                <c:pt idx="7">
                  <c:v>Verdades y Rumores</c:v>
                </c:pt>
                <c:pt idx="8">
                  <c:v>Darwin Ch?vez</c:v>
                </c:pt>
                <c:pt idx="9">
                  <c:v>Noticias Laborales</c:v>
                </c:pt>
              </c:strCache>
            </c:strRef>
          </c:cat>
          <c:val>
            <c:numRef>
              <c:f>Sheet1!$B$33:$B$42</c:f>
              <c:numCache>
                <c:formatCode>General</c:formatCode>
                <c:ptCount val="10"/>
                <c:pt idx="0">
                  <c:v>3.0</c:v>
                </c:pt>
                <c:pt idx="1">
                  <c:v>3.0</c:v>
                </c:pt>
                <c:pt idx="2">
                  <c:v>3.0</c:v>
                </c:pt>
                <c:pt idx="3">
                  <c:v>3.0</c:v>
                </c:pt>
                <c:pt idx="4">
                  <c:v>3.0</c:v>
                </c:pt>
                <c:pt idx="5">
                  <c:v>4.0</c:v>
                </c:pt>
                <c:pt idx="6">
                  <c:v>4.0</c:v>
                </c:pt>
                <c:pt idx="7">
                  <c:v>4.0</c:v>
                </c:pt>
                <c:pt idx="8">
                  <c:v>4.0</c:v>
                </c:pt>
                <c:pt idx="9">
                  <c:v>5.0</c:v>
                </c:pt>
              </c:numCache>
            </c:numRef>
          </c:val>
          <c:extLst xmlns:c16r2="http://schemas.microsoft.com/office/drawing/2015/06/chart">
            <c:ext xmlns:c16="http://schemas.microsoft.com/office/drawing/2014/chart" uri="{C3380CC4-5D6E-409C-BE32-E72D297353CC}">
              <c16:uniqueId val="{00000000-9433-42D0-B90D-6AAF3BF96E29}"/>
            </c:ext>
          </c:extLst>
        </c:ser>
        <c:dLbls>
          <c:showLegendKey val="0"/>
          <c:showVal val="0"/>
          <c:showCatName val="0"/>
          <c:showSerName val="0"/>
          <c:showPercent val="0"/>
          <c:showBubbleSize val="0"/>
        </c:dLbls>
        <c:gapWidth val="182"/>
        <c:axId val="-2135782120"/>
        <c:axId val="-2135785912"/>
      </c:barChart>
      <c:catAx>
        <c:axId val="-2135782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785912"/>
        <c:crosses val="autoZero"/>
        <c:auto val="1"/>
        <c:lblAlgn val="ctr"/>
        <c:lblOffset val="100"/>
        <c:noMultiLvlLbl val="0"/>
      </c:catAx>
      <c:valAx>
        <c:axId val="-2135785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78212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ELI</a:t>
            </a:r>
            <a:r>
              <a:rPr lang="en-US" baseline="0"/>
              <a:t> LILLY Top 10 Twitter users with Tweet Counts</a:t>
            </a:r>
            <a:r>
              <a:rPr lang="en-US"/>
              <a:t> </a:t>
            </a: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Sheet1!$K$2:$K$11</c:f>
              <c:strCache>
                <c:ptCount val="10"/>
                <c:pt idx="0">
                  <c:v>Analyst Actions</c:v>
                </c:pt>
                <c:pt idx="1">
                  <c:v>Psychiatrist-Indore</c:v>
                </c:pt>
                <c:pt idx="2">
                  <c:v>Mr ALL Dayshere</c:v>
                </c:pt>
                <c:pt idx="3">
                  <c:v>lookn4wins</c:v>
                </c:pt>
                <c:pt idx="4">
                  <c:v>Indianapolis Jobs</c:v>
                </c:pt>
                <c:pt idx="5">
                  <c:v>WallStreet Scope</c:v>
                </c:pt>
                <c:pt idx="6">
                  <c:v>BOB FIDDAMAN</c:v>
                </c:pt>
                <c:pt idx="7">
                  <c:v>D. Chapman</c:v>
                </c:pt>
                <c:pt idx="8">
                  <c:v>Jobs Yellow Pages</c:v>
                </c:pt>
                <c:pt idx="9">
                  <c:v>Ulf Jonasson</c:v>
                </c:pt>
              </c:strCache>
            </c:strRef>
          </c:cat>
          <c:val>
            <c:numRef>
              <c:f>Sheet1!$L$2:$L$11</c:f>
              <c:numCache>
                <c:formatCode>General</c:formatCode>
                <c:ptCount val="10"/>
                <c:pt idx="0">
                  <c:v>3.0</c:v>
                </c:pt>
                <c:pt idx="1">
                  <c:v>3.0</c:v>
                </c:pt>
                <c:pt idx="2">
                  <c:v>3.0</c:v>
                </c:pt>
                <c:pt idx="3">
                  <c:v>4.0</c:v>
                </c:pt>
                <c:pt idx="4">
                  <c:v>4.0</c:v>
                </c:pt>
                <c:pt idx="5">
                  <c:v>5.0</c:v>
                </c:pt>
                <c:pt idx="6">
                  <c:v>5.0</c:v>
                </c:pt>
                <c:pt idx="7">
                  <c:v>8.0</c:v>
                </c:pt>
                <c:pt idx="8">
                  <c:v>8.0</c:v>
                </c:pt>
                <c:pt idx="9">
                  <c:v>121.0</c:v>
                </c:pt>
              </c:numCache>
            </c:numRef>
          </c:val>
          <c:extLst xmlns:c16r2="http://schemas.microsoft.com/office/drawing/2015/06/chart">
            <c:ext xmlns:c16="http://schemas.microsoft.com/office/drawing/2014/chart" uri="{C3380CC4-5D6E-409C-BE32-E72D297353CC}">
              <c16:uniqueId val="{00000000-E317-44E1-A6DE-A54A2B8DF0C8}"/>
            </c:ext>
          </c:extLst>
        </c:ser>
        <c:dLbls>
          <c:showLegendKey val="0"/>
          <c:showVal val="0"/>
          <c:showCatName val="0"/>
          <c:showSerName val="0"/>
          <c:showPercent val="0"/>
          <c:showBubbleSize val="0"/>
        </c:dLbls>
        <c:gapWidth val="182"/>
        <c:axId val="-2135817448"/>
        <c:axId val="-2135821240"/>
      </c:barChart>
      <c:catAx>
        <c:axId val="-2135817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821240"/>
        <c:crosses val="autoZero"/>
        <c:auto val="1"/>
        <c:lblAlgn val="ctr"/>
        <c:lblOffset val="100"/>
        <c:noMultiLvlLbl val="0"/>
      </c:catAx>
      <c:valAx>
        <c:axId val="-2135821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8174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Coverage</a:t>
            </a:r>
            <a:r>
              <a:rPr lang="en-US" baseline="0"/>
              <a:t> Analysis</a:t>
            </a:r>
            <a:endParaRPr lang="en-US"/>
          </a:p>
        </c:rich>
      </c:tx>
      <c:layout/>
      <c:overlay val="0"/>
      <c:spPr>
        <a:noFill/>
        <a:ln>
          <a:noFill/>
        </a:ln>
        <a:effectLst/>
      </c:spPr>
    </c:title>
    <c:autoTitleDeleted val="0"/>
    <c:plotArea>
      <c:layout/>
      <c:barChart>
        <c:barDir val="col"/>
        <c:grouping val="stacked"/>
        <c:varyColors val="0"/>
        <c:ser>
          <c:idx val="0"/>
          <c:order val="0"/>
          <c:tx>
            <c:strRef>
              <c:f>Sheet1!$B$1</c:f>
              <c:strCache>
                <c:ptCount val="1"/>
                <c:pt idx="0">
                  <c:v>Top 10 Twitter user Tweet Counts</c:v>
                </c:pt>
              </c:strCache>
            </c:strRef>
          </c:tx>
          <c:spPr>
            <a:solidFill>
              <a:schemeClr val="accent1"/>
            </a:solidFill>
            <a:ln>
              <a:noFill/>
            </a:ln>
            <a:effectLst/>
          </c:spPr>
          <c:invertIfNegative val="0"/>
          <c:cat>
            <c:strRef>
              <c:f>Sheet1!$A$2:$A$8</c:f>
              <c:strCache>
                <c:ptCount val="7"/>
                <c:pt idx="0">
                  <c:v>AMGEN</c:v>
                </c:pt>
                <c:pt idx="1">
                  <c:v>GILEAD</c:v>
                </c:pt>
                <c:pt idx="2">
                  <c:v>ELI LILLY</c:v>
                </c:pt>
                <c:pt idx="3">
                  <c:v>BIOGEN</c:v>
                </c:pt>
                <c:pt idx="4">
                  <c:v>PFIZER</c:v>
                </c:pt>
                <c:pt idx="5">
                  <c:v>BRISTOL MEYERS</c:v>
                </c:pt>
                <c:pt idx="6">
                  <c:v>MERCK</c:v>
                </c:pt>
              </c:strCache>
            </c:strRef>
          </c:cat>
          <c:val>
            <c:numRef>
              <c:f>Sheet1!$B$2:$B$8</c:f>
              <c:numCache>
                <c:formatCode>General</c:formatCode>
                <c:ptCount val="7"/>
                <c:pt idx="0">
                  <c:v>284.0</c:v>
                </c:pt>
                <c:pt idx="1">
                  <c:v>316.0</c:v>
                </c:pt>
                <c:pt idx="2">
                  <c:v>164.0</c:v>
                </c:pt>
                <c:pt idx="3">
                  <c:v>394.0</c:v>
                </c:pt>
                <c:pt idx="4">
                  <c:v>32.0</c:v>
                </c:pt>
                <c:pt idx="5">
                  <c:v>127.0</c:v>
                </c:pt>
                <c:pt idx="6">
                  <c:v>196.0</c:v>
                </c:pt>
              </c:numCache>
            </c:numRef>
          </c:val>
          <c:extLst xmlns:c16r2="http://schemas.microsoft.com/office/drawing/2015/06/chart">
            <c:ext xmlns:c16="http://schemas.microsoft.com/office/drawing/2014/chart" uri="{C3380CC4-5D6E-409C-BE32-E72D297353CC}">
              <c16:uniqueId val="{00000000-792D-4152-B21C-99EB04928581}"/>
            </c:ext>
          </c:extLst>
        </c:ser>
        <c:ser>
          <c:idx val="1"/>
          <c:order val="1"/>
          <c:tx>
            <c:strRef>
              <c:f>Sheet1!$C$1</c:f>
              <c:strCache>
                <c:ptCount val="1"/>
                <c:pt idx="0">
                  <c:v>Total Tweet Counts</c:v>
                </c:pt>
              </c:strCache>
            </c:strRef>
          </c:tx>
          <c:spPr>
            <a:solidFill>
              <a:schemeClr val="accent2"/>
            </a:solidFill>
            <a:ln>
              <a:noFill/>
            </a:ln>
            <a:effectLst/>
          </c:spPr>
          <c:invertIfNegative val="0"/>
          <c:cat>
            <c:strRef>
              <c:f>Sheet1!$A$2:$A$8</c:f>
              <c:strCache>
                <c:ptCount val="7"/>
                <c:pt idx="0">
                  <c:v>AMGEN</c:v>
                </c:pt>
                <c:pt idx="1">
                  <c:v>GILEAD</c:v>
                </c:pt>
                <c:pt idx="2">
                  <c:v>ELI LILLY</c:v>
                </c:pt>
                <c:pt idx="3">
                  <c:v>BIOGEN</c:v>
                </c:pt>
                <c:pt idx="4">
                  <c:v>PFIZER</c:v>
                </c:pt>
                <c:pt idx="5">
                  <c:v>BRISTOL MEYERS</c:v>
                </c:pt>
                <c:pt idx="6">
                  <c:v>MERCK</c:v>
                </c:pt>
              </c:strCache>
            </c:strRef>
          </c:cat>
          <c:val>
            <c:numRef>
              <c:f>Sheet1!$C$2:$C$8</c:f>
              <c:numCache>
                <c:formatCode>General</c:formatCode>
                <c:ptCount val="7"/>
                <c:pt idx="0">
                  <c:v>1871.0</c:v>
                </c:pt>
                <c:pt idx="1">
                  <c:v>837.0</c:v>
                </c:pt>
                <c:pt idx="2">
                  <c:v>528.0</c:v>
                </c:pt>
                <c:pt idx="3">
                  <c:v>1605.0</c:v>
                </c:pt>
                <c:pt idx="4">
                  <c:v>561.0</c:v>
                </c:pt>
                <c:pt idx="5">
                  <c:v>635.0</c:v>
                </c:pt>
                <c:pt idx="6">
                  <c:v>1268.0</c:v>
                </c:pt>
              </c:numCache>
            </c:numRef>
          </c:val>
          <c:extLst xmlns:c16r2="http://schemas.microsoft.com/office/drawing/2015/06/chart">
            <c:ext xmlns:c16="http://schemas.microsoft.com/office/drawing/2014/chart" uri="{C3380CC4-5D6E-409C-BE32-E72D297353CC}">
              <c16:uniqueId val="{00000001-792D-4152-B21C-99EB04928581}"/>
            </c:ext>
          </c:extLst>
        </c:ser>
        <c:dLbls>
          <c:showLegendKey val="0"/>
          <c:showVal val="0"/>
          <c:showCatName val="0"/>
          <c:showSerName val="0"/>
          <c:showPercent val="0"/>
          <c:showBubbleSize val="0"/>
        </c:dLbls>
        <c:gapWidth val="150"/>
        <c:overlap val="100"/>
        <c:axId val="-2135860616"/>
        <c:axId val="-2135864360"/>
      </c:barChart>
      <c:catAx>
        <c:axId val="-2135860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864360"/>
        <c:crosses val="autoZero"/>
        <c:auto val="1"/>
        <c:lblAlgn val="ctr"/>
        <c:lblOffset val="100"/>
        <c:noMultiLvlLbl val="0"/>
      </c:catAx>
      <c:valAx>
        <c:axId val="-2135864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860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AMGEN</a:t>
            </a:r>
            <a:r>
              <a:rPr lang="en-US" baseline="0"/>
              <a:t> Top 10 Tweets with Tweet Count</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Sheet1!$A$1:$A$10</c:f>
              <c:strCache>
                <c:ptCount val="10"/>
                <c:pt idx="0">
                  <c:v>india</c:v>
                </c:pt>
                <c:pt idx="1">
                  <c:v>reddy's</c:v>
                </c:pt>
                <c:pt idx="2">
                  <c:v>market</c:v>
                </c:pt>
                <c:pt idx="3">
                  <c:v>stock</c:v>
                </c:pt>
                <c:pt idx="4">
                  <c:v>chain</c:v>
                </c:pt>
                <c:pt idx="5">
                  <c:v>supply</c:v>
                </c:pt>
                <c:pt idx="6">
                  <c:v>drugs</c:v>
                </c:pt>
                <c:pt idx="7">
                  <c:v>vacature</c:v>
                </c:pt>
                <c:pt idx="8">
                  <c:v>amba</c:v>
                </c:pt>
                <c:pt idx="9">
                  <c:v>biotech</c:v>
                </c:pt>
              </c:strCache>
            </c:strRef>
          </c:cat>
          <c:val>
            <c:numRef>
              <c:f>Sheet1!$B$1:$B$10</c:f>
              <c:numCache>
                <c:formatCode>General</c:formatCode>
                <c:ptCount val="10"/>
                <c:pt idx="0">
                  <c:v>200.0</c:v>
                </c:pt>
                <c:pt idx="1">
                  <c:v>176.0</c:v>
                </c:pt>
                <c:pt idx="2">
                  <c:v>173.0</c:v>
                </c:pt>
                <c:pt idx="3">
                  <c:v>154.0</c:v>
                </c:pt>
                <c:pt idx="4">
                  <c:v>114.0</c:v>
                </c:pt>
                <c:pt idx="5">
                  <c:v>114.0</c:v>
                </c:pt>
                <c:pt idx="6">
                  <c:v>113.0</c:v>
                </c:pt>
                <c:pt idx="7">
                  <c:v>111.0</c:v>
                </c:pt>
                <c:pt idx="8">
                  <c:v>96.0</c:v>
                </c:pt>
                <c:pt idx="9">
                  <c:v>95.0</c:v>
                </c:pt>
              </c:numCache>
            </c:numRef>
          </c:val>
          <c:extLst xmlns:c16r2="http://schemas.microsoft.com/office/drawing/2015/06/chart">
            <c:ext xmlns:c16="http://schemas.microsoft.com/office/drawing/2014/chart" uri="{C3380CC4-5D6E-409C-BE32-E72D297353CC}">
              <c16:uniqueId val="{00000000-707E-486B-AFFB-0BE249280F24}"/>
            </c:ext>
          </c:extLst>
        </c:ser>
        <c:dLbls>
          <c:showLegendKey val="0"/>
          <c:showVal val="0"/>
          <c:showCatName val="0"/>
          <c:showSerName val="0"/>
          <c:showPercent val="0"/>
          <c:showBubbleSize val="0"/>
        </c:dLbls>
        <c:gapWidth val="182"/>
        <c:axId val="-2134358072"/>
        <c:axId val="-2134354296"/>
      </c:barChart>
      <c:catAx>
        <c:axId val="-2134358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54296"/>
        <c:crosses val="autoZero"/>
        <c:auto val="1"/>
        <c:lblAlgn val="ctr"/>
        <c:lblOffset val="100"/>
        <c:noMultiLvlLbl val="0"/>
      </c:catAx>
      <c:valAx>
        <c:axId val="-2134354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5807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BIOGEN</a:t>
            </a:r>
            <a:r>
              <a:rPr lang="en-US" baseline="0"/>
              <a:t> Top 10 Tweets with Tweet Count</a:t>
            </a:r>
            <a:r>
              <a:rPr lang="en-US"/>
              <a:t> </a:t>
            </a: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Sheet1!$K$2:$K$11</c:f>
              <c:strCache>
                <c:ptCount val="10"/>
                <c:pt idx="0">
                  <c:v>bidu</c:v>
                </c:pt>
                <c:pt idx="1">
                  <c:v>nasdaq</c:v>
                </c:pt>
                <c:pt idx="2">
                  <c:v>biotech</c:v>
                </c:pt>
                <c:pt idx="3">
                  <c:v>stock</c:v>
                </c:pt>
                <c:pt idx="4">
                  <c:v>share</c:v>
                </c:pt>
                <c:pt idx="5">
                  <c:v>bbd/b</c:v>
                </c:pt>
                <c:pt idx="6">
                  <c:v>invest</c:v>
                </c:pt>
                <c:pt idx="7">
                  <c:v>ylenia</c:v>
                </c:pt>
                <c:pt idx="8">
                  <c:v>biotechnology</c:v>
                </c:pt>
                <c:pt idx="9">
                  <c:v>bcb</c:v>
                </c:pt>
              </c:strCache>
            </c:strRef>
          </c:cat>
          <c:val>
            <c:numRef>
              <c:f>Sheet1!$L$2:$L$11</c:f>
              <c:numCache>
                <c:formatCode>General</c:formatCode>
                <c:ptCount val="10"/>
                <c:pt idx="0">
                  <c:v>222.0</c:v>
                </c:pt>
                <c:pt idx="1">
                  <c:v>160.0</c:v>
                </c:pt>
                <c:pt idx="2">
                  <c:v>138.0</c:v>
                </c:pt>
                <c:pt idx="3">
                  <c:v>137.0</c:v>
                </c:pt>
                <c:pt idx="4">
                  <c:v>132.0</c:v>
                </c:pt>
                <c:pt idx="5">
                  <c:v>129.0</c:v>
                </c:pt>
                <c:pt idx="6">
                  <c:v>122.0</c:v>
                </c:pt>
                <c:pt idx="7">
                  <c:v>103.0</c:v>
                </c:pt>
                <c:pt idx="8">
                  <c:v>100.0</c:v>
                </c:pt>
                <c:pt idx="9">
                  <c:v>87.0</c:v>
                </c:pt>
              </c:numCache>
            </c:numRef>
          </c:val>
          <c:extLst xmlns:c16r2="http://schemas.microsoft.com/office/drawing/2015/06/chart">
            <c:ext xmlns:c16="http://schemas.microsoft.com/office/drawing/2014/chart" uri="{C3380CC4-5D6E-409C-BE32-E72D297353CC}">
              <c16:uniqueId val="{00000000-6115-49F1-8728-B5287A4146EF}"/>
            </c:ext>
          </c:extLst>
        </c:ser>
        <c:dLbls>
          <c:showLegendKey val="0"/>
          <c:showVal val="0"/>
          <c:showCatName val="0"/>
          <c:showSerName val="0"/>
          <c:showPercent val="0"/>
          <c:showBubbleSize val="0"/>
        </c:dLbls>
        <c:gapWidth val="182"/>
        <c:axId val="-2134311272"/>
        <c:axId val="-2134307528"/>
      </c:barChart>
      <c:catAx>
        <c:axId val="-2134311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07528"/>
        <c:crosses val="autoZero"/>
        <c:auto val="1"/>
        <c:lblAlgn val="ctr"/>
        <c:lblOffset val="100"/>
        <c:noMultiLvlLbl val="0"/>
      </c:catAx>
      <c:valAx>
        <c:axId val="-2134307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1127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PFIZER</a:t>
            </a:r>
            <a:r>
              <a:rPr lang="en-US" baseline="0"/>
              <a:t> Top 10 Tweets with Tweet Count</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Sheet1!$K$18:$K$27</c:f>
              <c:strCache>
                <c:ptCount val="10"/>
                <c:pt idx="0">
                  <c:v>trabajadores</c:v>
                </c:pt>
                <c:pt idx="1">
                  <c:v>ante</c:v>
                </c:pt>
                <c:pt idx="2">
                  <c:v>posible</c:v>
                </c:pt>
                <c:pt idx="3">
                  <c:v>protestan</c:v>
                </c:pt>
                <c:pt idx="4">
                  <c:v>paralizaci</c:v>
                </c:pt>
                <c:pt idx="5">
                  <c:v>medicinas</c:v>
                </c:pt>
                <c:pt idx="6">
                  <c:v>prima</c:v>
                </c:pt>
                <c:pt idx="7">
                  <c:v>materia</c:v>
                </c:pt>
                <c:pt idx="8">
                  <c:v>para</c:v>
                </c:pt>
                <c:pt idx="9">
                  <c:v>hay</c:v>
                </c:pt>
              </c:strCache>
            </c:strRef>
          </c:cat>
          <c:val>
            <c:numRef>
              <c:f>Sheet1!$L$18:$L$27</c:f>
              <c:numCache>
                <c:formatCode>General</c:formatCode>
                <c:ptCount val="10"/>
                <c:pt idx="0">
                  <c:v>85.0</c:v>
                </c:pt>
                <c:pt idx="1">
                  <c:v>81.0</c:v>
                </c:pt>
                <c:pt idx="2">
                  <c:v>81.0</c:v>
                </c:pt>
                <c:pt idx="3">
                  <c:v>77.0</c:v>
                </c:pt>
                <c:pt idx="4">
                  <c:v>75.0</c:v>
                </c:pt>
                <c:pt idx="5">
                  <c:v>67.0</c:v>
                </c:pt>
                <c:pt idx="6">
                  <c:v>63.0</c:v>
                </c:pt>
                <c:pt idx="7">
                  <c:v>63.0</c:v>
                </c:pt>
                <c:pt idx="8">
                  <c:v>46.0</c:v>
                </c:pt>
                <c:pt idx="9">
                  <c:v>40.0</c:v>
                </c:pt>
              </c:numCache>
            </c:numRef>
          </c:val>
          <c:extLst xmlns:c16r2="http://schemas.microsoft.com/office/drawing/2015/06/chart">
            <c:ext xmlns:c16="http://schemas.microsoft.com/office/drawing/2014/chart" uri="{C3380CC4-5D6E-409C-BE32-E72D297353CC}">
              <c16:uniqueId val="{00000000-C32C-4D72-9AC9-DE6179B7E767}"/>
            </c:ext>
          </c:extLst>
        </c:ser>
        <c:dLbls>
          <c:showLegendKey val="0"/>
          <c:showVal val="0"/>
          <c:showCatName val="0"/>
          <c:showSerName val="0"/>
          <c:showPercent val="0"/>
          <c:showBubbleSize val="0"/>
        </c:dLbls>
        <c:gapWidth val="182"/>
        <c:axId val="-2134264616"/>
        <c:axId val="-2134260872"/>
      </c:barChart>
      <c:catAx>
        <c:axId val="-2134264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60872"/>
        <c:crosses val="autoZero"/>
        <c:auto val="1"/>
        <c:lblAlgn val="ctr"/>
        <c:lblOffset val="100"/>
        <c:noMultiLvlLbl val="0"/>
      </c:catAx>
      <c:valAx>
        <c:axId val="-2134260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6461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BRISTOL</a:t>
            </a:r>
            <a:r>
              <a:rPr lang="en-US" baseline="0"/>
              <a:t> MEYERS Top 10 Tweets with Tweet Count</a:t>
            </a:r>
            <a:endParaRPr lang="en-US"/>
          </a:p>
        </c:rich>
      </c:tx>
      <c:layout>
        <c:manualLayout>
          <c:xMode val="edge"/>
          <c:yMode val="edge"/>
          <c:x val="0.13537489063867"/>
          <c:y val="0.0185185185185185"/>
        </c:manualLayout>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Sheet1!$K$32:$K$41</c:f>
              <c:strCache>
                <c:ptCount val="10"/>
                <c:pt idx="0">
                  <c:v>oncology</c:v>
                </c:pt>
                <c:pt idx="1">
                  <c:v>immuno</c:v>
                </c:pt>
                <c:pt idx="2">
                  <c:v>jobs</c:v>
                </c:pt>
                <c:pt idx="3">
                  <c:v>stock</c:v>
                </c:pt>
                <c:pt idx="4">
                  <c:v>nj</c:v>
                </c:pt>
                <c:pt idx="5">
                  <c:v>rare</c:v>
                </c:pt>
                <c:pt idx="6">
                  <c:v>establishes</c:v>
                </c:pt>
                <c:pt idx="7">
                  <c:v>new</c:v>
                </c:pt>
                <c:pt idx="8">
                  <c:v>population</c:v>
                </c:pt>
                <c:pt idx="9">
                  <c:v>malignancy</c:v>
                </c:pt>
              </c:strCache>
            </c:strRef>
          </c:cat>
          <c:val>
            <c:numRef>
              <c:f>Sheet1!$L$32:$L$41</c:f>
              <c:numCache>
                <c:formatCode>General</c:formatCode>
                <c:ptCount val="10"/>
                <c:pt idx="0">
                  <c:v>93.0</c:v>
                </c:pt>
                <c:pt idx="1">
                  <c:v>71.0</c:v>
                </c:pt>
                <c:pt idx="2">
                  <c:v>64.0</c:v>
                </c:pt>
                <c:pt idx="3">
                  <c:v>56.0</c:v>
                </c:pt>
                <c:pt idx="4">
                  <c:v>52.0</c:v>
                </c:pt>
                <c:pt idx="5">
                  <c:v>49.0</c:v>
                </c:pt>
                <c:pt idx="6">
                  <c:v>47.0</c:v>
                </c:pt>
                <c:pt idx="7">
                  <c:v>47.0</c:v>
                </c:pt>
                <c:pt idx="8">
                  <c:v>47.0</c:v>
                </c:pt>
                <c:pt idx="9">
                  <c:v>45.0</c:v>
                </c:pt>
              </c:numCache>
            </c:numRef>
          </c:val>
          <c:extLst xmlns:c16r2="http://schemas.microsoft.com/office/drawing/2015/06/chart">
            <c:ext xmlns:c16="http://schemas.microsoft.com/office/drawing/2014/chart" uri="{C3380CC4-5D6E-409C-BE32-E72D297353CC}">
              <c16:uniqueId val="{00000000-A7C2-45A6-B741-EDAF3711BCB8}"/>
            </c:ext>
          </c:extLst>
        </c:ser>
        <c:dLbls>
          <c:showLegendKey val="0"/>
          <c:showVal val="0"/>
          <c:showCatName val="0"/>
          <c:showSerName val="0"/>
          <c:showPercent val="0"/>
          <c:showBubbleSize val="0"/>
        </c:dLbls>
        <c:gapWidth val="182"/>
        <c:axId val="-2134217784"/>
        <c:axId val="-2134214040"/>
      </c:barChart>
      <c:catAx>
        <c:axId val="-2134217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14040"/>
        <c:crosses val="autoZero"/>
        <c:auto val="1"/>
        <c:lblAlgn val="ctr"/>
        <c:lblOffset val="100"/>
        <c:noMultiLvlLbl val="0"/>
      </c:catAx>
      <c:valAx>
        <c:axId val="-2134214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1778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cdr:x>
      <cdr:y>0.74835</cdr:y>
    </cdr:from>
    <cdr:to>
      <cdr:x>0.82482</cdr:x>
      <cdr:y>0.92078</cdr:y>
    </cdr:to>
    <cdr:sp macro="" textlink="">
      <cdr:nvSpPr>
        <cdr:cNvPr id="2" name="Frame 1"/>
        <cdr:cNvSpPr/>
      </cdr:nvSpPr>
      <cdr:spPr>
        <a:xfrm xmlns:a="http://schemas.openxmlformats.org/drawingml/2006/main">
          <a:off x="0" y="2291336"/>
          <a:ext cx="4300249" cy="527950"/>
        </a:xfrm>
        <a:prstGeom xmlns:a="http://schemas.openxmlformats.org/drawingml/2006/main" prst="fram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671A29B-6D22-4223-9EBC-CD342F9D4CF1}" type="datetimeFigureOut">
              <a:rPr lang="en-US" altLang="en-US"/>
              <a:pPr/>
              <a:t>8/13/15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FDC9AF-778A-4755-A111-CD2325DD8357}" type="slidenum">
              <a:rPr lang="en-US" altLang="en-US"/>
              <a:pPr/>
              <a:t>‹#›</a:t>
            </a:fld>
            <a:endParaRPr lang="en-US" altLang="en-US"/>
          </a:p>
        </p:txBody>
      </p:sp>
    </p:spTree>
    <p:extLst>
      <p:ext uri="{BB962C8B-B14F-4D97-AF65-F5344CB8AC3E}">
        <p14:creationId xmlns:p14="http://schemas.microsoft.com/office/powerpoint/2010/main" val="384125519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1</a:t>
            </a:fld>
            <a:endParaRPr lang="en-US" altLang="en-US"/>
          </a:p>
        </p:txBody>
      </p:sp>
    </p:spTree>
    <p:extLst>
      <p:ext uri="{BB962C8B-B14F-4D97-AF65-F5344CB8AC3E}">
        <p14:creationId xmlns:p14="http://schemas.microsoft.com/office/powerpoint/2010/main" val="223202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ＭＳ Ｐゴシック" panose="020B0600070205080204" pitchFamily="34" charset="-128"/>
              </a:rPr>
              <a:t>Kaustav</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ＭＳ Ｐゴシック" panose="020B0600070205080204" pitchFamily="34" charset="-128"/>
              </a:defRPr>
            </a:lvl1pPr>
            <a:lvl2pPr marL="742950" indent="-285750" eaLnBrk="0" hangingPunct="0">
              <a:defRPr sz="2400">
                <a:solidFill>
                  <a:schemeClr val="tx1"/>
                </a:solidFill>
                <a:latin typeface="Franklin Gothic Book" panose="020B0503020102020204" pitchFamily="34" charset="0"/>
                <a:ea typeface="ＭＳ Ｐゴシック" panose="020B0600070205080204" pitchFamily="34" charset="-128"/>
              </a:defRPr>
            </a:lvl2pPr>
            <a:lvl3pPr marL="1143000" indent="-228600" eaLnBrk="0" hangingPunct="0">
              <a:defRPr sz="2400">
                <a:solidFill>
                  <a:schemeClr val="tx1"/>
                </a:solidFill>
                <a:latin typeface="Franklin Gothic Book" panose="020B0503020102020204" pitchFamily="34" charset="0"/>
                <a:ea typeface="ＭＳ Ｐゴシック" panose="020B0600070205080204" pitchFamily="34" charset="-128"/>
              </a:defRPr>
            </a:lvl3pPr>
            <a:lvl4pPr marL="1600200" indent="-228600" eaLnBrk="0" hangingPunct="0">
              <a:defRPr sz="2400">
                <a:solidFill>
                  <a:schemeClr val="tx1"/>
                </a:solidFill>
                <a:latin typeface="Franklin Gothic Book" panose="020B0503020102020204" pitchFamily="34" charset="0"/>
                <a:ea typeface="ＭＳ Ｐゴシック" panose="020B0600070205080204" pitchFamily="34" charset="-128"/>
              </a:defRPr>
            </a:lvl4pPr>
            <a:lvl5pPr marL="2057400" indent="-228600" eaLnBrk="0" hangingPunct="0">
              <a:defRPr sz="2400">
                <a:solidFill>
                  <a:schemeClr val="tx1"/>
                </a:solidFill>
                <a:latin typeface="Franklin Gothic Book" panose="020B05030201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9pPr>
          </a:lstStyle>
          <a:p>
            <a:pPr eaLnBrk="1" hangingPunct="1"/>
            <a:fld id="{D59694F2-C8F1-40DE-9649-94014B725D11}" type="slidenum">
              <a:rPr lang="en-US" altLang="en-US" sz="1200"/>
              <a:pPr eaLnBrk="1" hangingPunct="1"/>
              <a:t>12</a:t>
            </a:fld>
            <a:endParaRPr lang="en-US" altLang="en-US" sz="1200"/>
          </a:p>
        </p:txBody>
      </p:sp>
    </p:spTree>
    <p:extLst>
      <p:ext uri="{BB962C8B-B14F-4D97-AF65-F5344CB8AC3E}">
        <p14:creationId xmlns:p14="http://schemas.microsoft.com/office/powerpoint/2010/main" val="315108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13</a:t>
            </a:fld>
            <a:endParaRPr lang="en-US" altLang="en-US"/>
          </a:p>
        </p:txBody>
      </p:sp>
    </p:spTree>
    <p:extLst>
      <p:ext uri="{BB962C8B-B14F-4D97-AF65-F5344CB8AC3E}">
        <p14:creationId xmlns:p14="http://schemas.microsoft.com/office/powerpoint/2010/main" val="2927516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DC9AF-778A-4755-A111-CD2325DD8357}" type="slidenum">
              <a:rPr lang="en-US" altLang="en-US"/>
              <a:pPr/>
              <a:t>14</a:t>
            </a:fld>
            <a:endParaRPr lang="en-US" altLang="en-US"/>
          </a:p>
        </p:txBody>
      </p:sp>
    </p:spTree>
    <p:extLst>
      <p:ext uri="{BB962C8B-B14F-4D97-AF65-F5344CB8AC3E}">
        <p14:creationId xmlns:p14="http://schemas.microsoft.com/office/powerpoint/2010/main" val="2486612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Kaustav</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15</a:t>
            </a:fld>
            <a:endParaRPr lang="en-US" altLang="en-US"/>
          </a:p>
        </p:txBody>
      </p:sp>
    </p:spTree>
    <p:extLst>
      <p:ext uri="{BB962C8B-B14F-4D97-AF65-F5344CB8AC3E}">
        <p14:creationId xmlns:p14="http://schemas.microsoft.com/office/powerpoint/2010/main" val="298973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2</a:t>
            </a:fld>
            <a:endParaRPr lang="en-US" altLang="en-US"/>
          </a:p>
        </p:txBody>
      </p:sp>
    </p:spTree>
    <p:extLst>
      <p:ext uri="{BB962C8B-B14F-4D97-AF65-F5344CB8AC3E}">
        <p14:creationId xmlns:p14="http://schemas.microsoft.com/office/powerpoint/2010/main" val="228297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3</a:t>
            </a:fld>
            <a:endParaRPr lang="en-US" altLang="en-US"/>
          </a:p>
        </p:txBody>
      </p:sp>
    </p:spTree>
    <p:extLst>
      <p:ext uri="{BB962C8B-B14F-4D97-AF65-F5344CB8AC3E}">
        <p14:creationId xmlns:p14="http://schemas.microsoft.com/office/powerpoint/2010/main" val="180519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Jason</a:t>
            </a:r>
          </a:p>
          <a:p>
            <a:r>
              <a:rPr lang="en-US" dirty="0" smtClean="0">
                <a:latin typeface="Calibri"/>
              </a:rPr>
              <a:t>Big companies,</a:t>
            </a:r>
            <a:r>
              <a:rPr lang="en-US" baseline="0" dirty="0" smtClean="0">
                <a:latin typeface="Calibri"/>
              </a:rPr>
              <a:t> small companies, social impact with respect to trial results and the main focus is on the financial analysis and we wanted to extend our scope to social impact but we faced these limitations.</a:t>
            </a:r>
            <a:endParaRPr lang="en-US" dirty="0">
              <a:latin typeface="Calibri"/>
            </a:endParaRPr>
          </a:p>
        </p:txBody>
      </p:sp>
      <p:sp>
        <p:nvSpPr>
          <p:cNvPr id="4" name="Slide Number Placeholder 3"/>
          <p:cNvSpPr>
            <a:spLocks noGrp="1"/>
          </p:cNvSpPr>
          <p:nvPr>
            <p:ph type="sldNum" sz="quarter" idx="10"/>
          </p:nvPr>
        </p:nvSpPr>
        <p:spPr/>
        <p:txBody>
          <a:bodyPr/>
          <a:lstStyle/>
          <a:p>
            <a:fld id="{B4FDC9AF-778A-4755-A111-CD2325DD8357}" type="slidenum">
              <a:rPr lang="en-US" altLang="en-US"/>
              <a:pPr/>
              <a:t>4</a:t>
            </a:fld>
            <a:endParaRPr lang="en-US" altLang="en-US"/>
          </a:p>
        </p:txBody>
      </p:sp>
    </p:spTree>
    <p:extLst>
      <p:ext uri="{BB962C8B-B14F-4D97-AF65-F5344CB8AC3E}">
        <p14:creationId xmlns:p14="http://schemas.microsoft.com/office/powerpoint/2010/main" val="126412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Yuanbo</a:t>
            </a:r>
            <a:endParaRPr lang="en-US" dirty="0">
              <a:latin typeface="Calibri"/>
            </a:endParaRPr>
          </a:p>
          <a:p>
            <a:r>
              <a:rPr lang="en-US" dirty="0">
                <a:latin typeface="Calibri"/>
              </a:rPr>
              <a:t>2 different modules,</a:t>
            </a:r>
            <a:r>
              <a:rPr lang="en-US" baseline="0" dirty="0">
                <a:latin typeface="Calibri"/>
              </a:rPr>
              <a:t> big cap small cap, and twitter extraction. Create a flow chart with module names that show the flow of the code. </a:t>
            </a:r>
            <a:r>
              <a:rPr lang="en-US" dirty="0">
                <a:latin typeface="Calibri"/>
              </a:rPr>
              <a:t> </a:t>
            </a:r>
            <a:endParaRPr lang="en-US" baseline="0" dirty="0">
              <a:latin typeface="Calibri"/>
            </a:endParaRPr>
          </a:p>
          <a:p>
            <a:endParaRPr lang="en-US" baseline="0" dirty="0">
              <a:latin typeface="Calibri"/>
            </a:endParaRPr>
          </a:p>
          <a:p>
            <a:r>
              <a:rPr lang="en-US" baseline="0" dirty="0" err="1">
                <a:latin typeface="Calibri"/>
              </a:rPr>
              <a:t>Standaradized</a:t>
            </a:r>
            <a:r>
              <a:rPr lang="en-US" baseline="0" dirty="0">
                <a:latin typeface="Calibri"/>
              </a:rPr>
              <a:t>, comparing apples to apples, take the max price of </a:t>
            </a:r>
            <a:r>
              <a:rPr lang="en-US" baseline="0" dirty="0" err="1">
                <a:latin typeface="Calibri"/>
              </a:rPr>
              <a:t>gthe</a:t>
            </a:r>
            <a:r>
              <a:rPr lang="en-US" baseline="0" dirty="0">
                <a:latin typeface="Calibri"/>
              </a:rPr>
              <a:t> range and then create the percent difference from that max value . Standardize other values compared to that </a:t>
            </a:r>
            <a:r>
              <a:rPr lang="en-US" baseline="0">
                <a:latin typeface="Calibri"/>
              </a:rPr>
              <a:t>max value. </a:t>
            </a:r>
            <a:endParaRPr lang="en-US" dirty="0">
              <a:latin typeface="Calibri"/>
            </a:endParaRPr>
          </a:p>
        </p:txBody>
      </p:sp>
      <p:sp>
        <p:nvSpPr>
          <p:cNvPr id="4" name="Slide Number Placeholder 3"/>
          <p:cNvSpPr>
            <a:spLocks noGrp="1"/>
          </p:cNvSpPr>
          <p:nvPr>
            <p:ph type="sldNum" sz="quarter" idx="10"/>
          </p:nvPr>
        </p:nvSpPr>
        <p:spPr/>
        <p:txBody>
          <a:bodyPr/>
          <a:lstStyle/>
          <a:p>
            <a:fld id="{B4FDC9AF-778A-4755-A111-CD2325DD8357}" type="slidenum">
              <a:rPr lang="en-US" altLang="en-US"/>
              <a:pPr/>
              <a:t>5</a:t>
            </a:fld>
            <a:endParaRPr lang="en-US" altLang="en-US"/>
          </a:p>
        </p:txBody>
      </p:sp>
    </p:spTree>
    <p:extLst>
      <p:ext uri="{BB962C8B-B14F-4D97-AF65-F5344CB8AC3E}">
        <p14:creationId xmlns:p14="http://schemas.microsoft.com/office/powerpoint/2010/main" val="345350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DC9AF-778A-4755-A111-CD2325DD8357}" type="slidenum">
              <a:rPr lang="en-US" altLang="en-US"/>
              <a:pPr/>
              <a:t>6</a:t>
            </a:fld>
            <a:endParaRPr lang="en-US" altLang="en-US"/>
          </a:p>
        </p:txBody>
      </p:sp>
    </p:spTree>
    <p:extLst>
      <p:ext uri="{BB962C8B-B14F-4D97-AF65-F5344CB8AC3E}">
        <p14:creationId xmlns:p14="http://schemas.microsoft.com/office/powerpoint/2010/main" val="281962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7E136F-0010-E44C-8CD9-19B932AEEF3E}" type="slidenum">
              <a:rPr lang="en-US" smtClean="0"/>
              <a:t>7</a:t>
            </a:fld>
            <a:endParaRPr lang="en-US"/>
          </a:p>
        </p:txBody>
      </p:sp>
    </p:spTree>
    <p:extLst>
      <p:ext uri="{BB962C8B-B14F-4D97-AF65-F5344CB8AC3E}">
        <p14:creationId xmlns:p14="http://schemas.microsoft.com/office/powerpoint/2010/main" val="35104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panose="020B0600070205080204" pitchFamily="34" charset="-128"/>
              </a:rPr>
              <a:t>Sharath</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ＭＳ Ｐゴシック" panose="020B0600070205080204" pitchFamily="34" charset="-128"/>
              </a:defRPr>
            </a:lvl1pPr>
            <a:lvl2pPr marL="742950" indent="-285750" eaLnBrk="0" hangingPunct="0">
              <a:defRPr sz="2400">
                <a:solidFill>
                  <a:schemeClr val="tx1"/>
                </a:solidFill>
                <a:latin typeface="Franklin Gothic Book" panose="020B0503020102020204" pitchFamily="34" charset="0"/>
                <a:ea typeface="ＭＳ Ｐゴシック" panose="020B0600070205080204" pitchFamily="34" charset="-128"/>
              </a:defRPr>
            </a:lvl2pPr>
            <a:lvl3pPr marL="1143000" indent="-228600" eaLnBrk="0" hangingPunct="0">
              <a:defRPr sz="2400">
                <a:solidFill>
                  <a:schemeClr val="tx1"/>
                </a:solidFill>
                <a:latin typeface="Franklin Gothic Book" panose="020B0503020102020204" pitchFamily="34" charset="0"/>
                <a:ea typeface="ＭＳ Ｐゴシック" panose="020B0600070205080204" pitchFamily="34" charset="-128"/>
              </a:defRPr>
            </a:lvl3pPr>
            <a:lvl4pPr marL="1600200" indent="-228600" eaLnBrk="0" hangingPunct="0">
              <a:defRPr sz="2400">
                <a:solidFill>
                  <a:schemeClr val="tx1"/>
                </a:solidFill>
                <a:latin typeface="Franklin Gothic Book" panose="020B0503020102020204" pitchFamily="34" charset="0"/>
                <a:ea typeface="ＭＳ Ｐゴシック" panose="020B0600070205080204" pitchFamily="34" charset="-128"/>
              </a:defRPr>
            </a:lvl4pPr>
            <a:lvl5pPr marL="2057400" indent="-228600" eaLnBrk="0" hangingPunct="0">
              <a:defRPr sz="2400">
                <a:solidFill>
                  <a:schemeClr val="tx1"/>
                </a:solidFill>
                <a:latin typeface="Franklin Gothic Book" panose="020B05030201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9pPr>
          </a:lstStyle>
          <a:p>
            <a:pPr eaLnBrk="1" hangingPunct="1"/>
            <a:fld id="{0B7C6EAC-2103-48B9-A844-D5EF9E3E9F0E}" type="slidenum">
              <a:rPr lang="en-US" altLang="en-US" sz="1200"/>
              <a:pPr eaLnBrk="1" hangingPunct="1"/>
              <a:t>10</a:t>
            </a:fld>
            <a:endParaRPr lang="en-US" altLang="en-US" sz="1200"/>
          </a:p>
        </p:txBody>
      </p:sp>
    </p:spTree>
    <p:extLst>
      <p:ext uri="{BB962C8B-B14F-4D97-AF65-F5344CB8AC3E}">
        <p14:creationId xmlns:p14="http://schemas.microsoft.com/office/powerpoint/2010/main" val="3957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ＭＳ Ｐゴシック" panose="020B0600070205080204" pitchFamily="34" charset="-128"/>
              </a:rPr>
              <a:t>Kaustav</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ＭＳ Ｐゴシック" panose="020B0600070205080204" pitchFamily="34" charset="-128"/>
              </a:defRPr>
            </a:lvl1pPr>
            <a:lvl2pPr marL="742950" indent="-285750" eaLnBrk="0" hangingPunct="0">
              <a:defRPr sz="2400">
                <a:solidFill>
                  <a:schemeClr val="tx1"/>
                </a:solidFill>
                <a:latin typeface="Franklin Gothic Book" panose="020B0503020102020204" pitchFamily="34" charset="0"/>
                <a:ea typeface="ＭＳ Ｐゴシック" panose="020B0600070205080204" pitchFamily="34" charset="-128"/>
              </a:defRPr>
            </a:lvl2pPr>
            <a:lvl3pPr marL="1143000" indent="-228600" eaLnBrk="0" hangingPunct="0">
              <a:defRPr sz="2400">
                <a:solidFill>
                  <a:schemeClr val="tx1"/>
                </a:solidFill>
                <a:latin typeface="Franklin Gothic Book" panose="020B0503020102020204" pitchFamily="34" charset="0"/>
                <a:ea typeface="ＭＳ Ｐゴシック" panose="020B0600070205080204" pitchFamily="34" charset="-128"/>
              </a:defRPr>
            </a:lvl3pPr>
            <a:lvl4pPr marL="1600200" indent="-228600" eaLnBrk="0" hangingPunct="0">
              <a:defRPr sz="2400">
                <a:solidFill>
                  <a:schemeClr val="tx1"/>
                </a:solidFill>
                <a:latin typeface="Franklin Gothic Book" panose="020B0503020102020204" pitchFamily="34" charset="0"/>
                <a:ea typeface="ＭＳ Ｐゴシック" panose="020B0600070205080204" pitchFamily="34" charset="-128"/>
              </a:defRPr>
            </a:lvl4pPr>
            <a:lvl5pPr marL="2057400" indent="-228600" eaLnBrk="0" hangingPunct="0">
              <a:defRPr sz="2400">
                <a:solidFill>
                  <a:schemeClr val="tx1"/>
                </a:solidFill>
                <a:latin typeface="Franklin Gothic Book" panose="020B05030201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9pPr>
          </a:lstStyle>
          <a:p>
            <a:pPr eaLnBrk="1" hangingPunct="1"/>
            <a:fld id="{D59694F2-C8F1-40DE-9649-94014B725D11}" type="slidenum">
              <a:rPr lang="en-US" altLang="en-US" sz="1200"/>
              <a:pPr eaLnBrk="1" hangingPunct="1"/>
              <a:t>11</a:t>
            </a:fld>
            <a:endParaRPr lang="en-US" altLang="en-US" sz="1200"/>
          </a:p>
        </p:txBody>
      </p:sp>
    </p:spTree>
    <p:extLst>
      <p:ext uri="{BB962C8B-B14F-4D97-AF65-F5344CB8AC3E}">
        <p14:creationId xmlns:p14="http://schemas.microsoft.com/office/powerpoint/2010/main" val="114421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6374CBD-FE5E-4FAC-B602-6BFADB3B6E3E}" type="datetimeFigureOut">
              <a:rPr lang="en-US" altLang="en-US"/>
              <a:pPr/>
              <a:t>8/13/15</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4D69C4C8-3033-4DF1-BEA7-2CF322E61AAC}" type="slidenum">
              <a:rPr lang="en-US" altLang="en-US"/>
              <a:pPr/>
              <a:t>‹#›</a:t>
            </a:fld>
            <a:endParaRPr lang="en-US" altLang="en-US"/>
          </a:p>
        </p:txBody>
      </p:sp>
    </p:spTree>
    <p:extLst>
      <p:ext uri="{BB962C8B-B14F-4D97-AF65-F5344CB8AC3E}">
        <p14:creationId xmlns:p14="http://schemas.microsoft.com/office/powerpoint/2010/main" val="8849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EC4D229-5AC2-460A-B739-EE83063C0511}" type="datetimeFigureOut">
              <a:rPr lang="en-US" altLang="en-US"/>
              <a:pPr/>
              <a:t>8/13/15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E0BC7A99-28EA-4314-959D-46B9F672FA18}" type="slidenum">
              <a:rPr lang="en-US" altLang="en-US"/>
              <a:pPr/>
              <a:t>‹#›</a:t>
            </a:fld>
            <a:endParaRPr lang="en-US" altLang="en-US"/>
          </a:p>
        </p:txBody>
      </p:sp>
    </p:spTree>
    <p:extLst>
      <p:ext uri="{BB962C8B-B14F-4D97-AF65-F5344CB8AC3E}">
        <p14:creationId xmlns:p14="http://schemas.microsoft.com/office/powerpoint/2010/main" val="277466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33BF690-E1FC-4206-8F8F-4017EB4E185F}" type="datetimeFigureOut">
              <a:rPr lang="en-US" altLang="en-US"/>
              <a:pPr/>
              <a:t>8/13/15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B9A1F7D9-A9AC-4FDD-A307-172068E29C13}" type="slidenum">
              <a:rPr lang="en-US" altLang="en-US"/>
              <a:pPr/>
              <a:t>‹#›</a:t>
            </a:fld>
            <a:endParaRPr lang="en-US" altLang="en-US"/>
          </a:p>
        </p:txBody>
      </p:sp>
    </p:spTree>
    <p:extLst>
      <p:ext uri="{BB962C8B-B14F-4D97-AF65-F5344CB8AC3E}">
        <p14:creationId xmlns:p14="http://schemas.microsoft.com/office/powerpoint/2010/main" val="187492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D4EFAF69-481E-4BDA-BD3D-2F89DFC3AFA2}" type="datetimeFigureOut">
              <a:rPr lang="en-US" altLang="en-US"/>
              <a:pPr/>
              <a:t>8/13/15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FB977E82-0150-4223-9A54-76265EF462D4}" type="slidenum">
              <a:rPr lang="en-US" altLang="en-US"/>
              <a:pPr/>
              <a:t>‹#›</a:t>
            </a:fld>
            <a:endParaRPr lang="en-US" altLang="en-US"/>
          </a:p>
        </p:txBody>
      </p:sp>
    </p:spTree>
    <p:extLst>
      <p:ext uri="{BB962C8B-B14F-4D97-AF65-F5344CB8AC3E}">
        <p14:creationId xmlns:p14="http://schemas.microsoft.com/office/powerpoint/2010/main" val="1746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857C006C-059B-4D61-8739-1B2514B6C8FA}" type="datetimeFigureOut">
              <a:rPr lang="en-US" altLang="en-US"/>
              <a:pPr/>
              <a:t>8/13/15</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7C03E12-E09B-489B-814A-80C2563F06F3}" type="slidenum">
              <a:rPr lang="en-US" altLang="en-US"/>
              <a:pPr/>
              <a:t>‹#›</a:t>
            </a:fld>
            <a:endParaRPr lang="en-US" altLang="en-US"/>
          </a:p>
        </p:txBody>
      </p:sp>
    </p:spTree>
    <p:extLst>
      <p:ext uri="{BB962C8B-B14F-4D97-AF65-F5344CB8AC3E}">
        <p14:creationId xmlns:p14="http://schemas.microsoft.com/office/powerpoint/2010/main" val="355227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E5EEC62B-C78D-4C33-86A3-CAB048C4DF0B}" type="datetimeFigureOut">
              <a:rPr lang="en-US" altLang="en-US"/>
              <a:pPr/>
              <a:t>8/13/15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fld id="{05226420-CC9A-4016-978F-5465F7F18F18}" type="slidenum">
              <a:rPr lang="en-US" altLang="en-US"/>
              <a:pPr/>
              <a:t>‹#›</a:t>
            </a:fld>
            <a:endParaRPr lang="en-US" altLang="en-US"/>
          </a:p>
        </p:txBody>
      </p:sp>
    </p:spTree>
    <p:extLst>
      <p:ext uri="{BB962C8B-B14F-4D97-AF65-F5344CB8AC3E}">
        <p14:creationId xmlns:p14="http://schemas.microsoft.com/office/powerpoint/2010/main" val="394913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583C56E-A45D-46BB-9855-5078F923B77A}" type="datetimeFigureOut">
              <a:rPr lang="en-US" altLang="en-US"/>
              <a:pPr/>
              <a:t>8/13/15</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fld id="{071F8419-685A-46B9-9644-32D35A57E0B1}" type="slidenum">
              <a:rPr lang="en-US" altLang="en-US"/>
              <a:pPr/>
              <a:t>‹#›</a:t>
            </a:fld>
            <a:endParaRPr lang="en-US" altLang="en-US"/>
          </a:p>
        </p:txBody>
      </p:sp>
    </p:spTree>
    <p:extLst>
      <p:ext uri="{BB962C8B-B14F-4D97-AF65-F5344CB8AC3E}">
        <p14:creationId xmlns:p14="http://schemas.microsoft.com/office/powerpoint/2010/main" val="306001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9E9003E-7FDE-40E6-99BC-41221BD38ADE}" type="datetimeFigureOut">
              <a:rPr lang="en-US" altLang="en-US"/>
              <a:pPr/>
              <a:t>8/13/15</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fld id="{D62B75B6-AE02-48D7-B7FE-1B55341DEC1D}" type="slidenum">
              <a:rPr lang="en-US" altLang="en-US"/>
              <a:pPr/>
              <a:t>‹#›</a:t>
            </a:fld>
            <a:endParaRPr lang="en-US" altLang="en-US"/>
          </a:p>
        </p:txBody>
      </p:sp>
    </p:spTree>
    <p:extLst>
      <p:ext uri="{BB962C8B-B14F-4D97-AF65-F5344CB8AC3E}">
        <p14:creationId xmlns:p14="http://schemas.microsoft.com/office/powerpoint/2010/main" val="398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F66A960-BF26-4E9D-9A95-499D771ED7C6}" type="datetimeFigureOut">
              <a:rPr lang="en-US" altLang="en-US"/>
              <a:pPr/>
              <a:t>8/13/15</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fld id="{709D1624-ED72-4681-B134-886091CD581D}" type="slidenum">
              <a:rPr lang="en-US" altLang="en-US"/>
              <a:pPr/>
              <a:t>‹#›</a:t>
            </a:fld>
            <a:endParaRPr lang="en-US" altLang="en-US"/>
          </a:p>
        </p:txBody>
      </p:sp>
    </p:spTree>
    <p:extLst>
      <p:ext uri="{BB962C8B-B14F-4D97-AF65-F5344CB8AC3E}">
        <p14:creationId xmlns:p14="http://schemas.microsoft.com/office/powerpoint/2010/main" val="20761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fld id="{02F34BF8-CEFA-438D-BD6E-38260356F190}" type="datetimeFigureOut">
              <a:rPr lang="en-US" altLang="en-US"/>
              <a:pPr/>
              <a:t>8/13/15</a:t>
            </a:fld>
            <a:endParaRPr lang="en-US" altLang="en-US"/>
          </a:p>
        </p:txBody>
      </p:sp>
      <p:sp>
        <p:nvSpPr>
          <p:cNvPr id="8"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167A856-649F-4B5C-A888-9FBBD7715EFA}" type="slidenum">
              <a:rPr lang="en-US" altLang="en-US"/>
              <a:pPr/>
              <a:t>‹#›</a:t>
            </a:fld>
            <a:endParaRPr lang="en-US" altLang="en-US"/>
          </a:p>
        </p:txBody>
      </p:sp>
    </p:spTree>
    <p:extLst>
      <p:ext uri="{BB962C8B-B14F-4D97-AF65-F5344CB8AC3E}">
        <p14:creationId xmlns:p14="http://schemas.microsoft.com/office/powerpoint/2010/main" val="26914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fld id="{18153251-60EF-4069-ABC9-7D87CC7D8812}" type="datetimeFigureOut">
              <a:rPr lang="en-US" altLang="en-US"/>
              <a:pPr/>
              <a:t>8/13/15</a:t>
            </a:fld>
            <a:endParaRPr lang="en-US" alt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B6A34A90-C579-41EF-AC1A-596B013CEA6B}" type="slidenum">
              <a:rPr lang="en-US" altLang="en-US"/>
              <a:pPr/>
              <a:t>‹#›</a:t>
            </a:fld>
            <a:endParaRPr lang="en-US" altLang="en-US"/>
          </a:p>
        </p:txBody>
      </p:sp>
    </p:spTree>
    <p:extLst>
      <p:ext uri="{BB962C8B-B14F-4D97-AF65-F5344CB8AC3E}">
        <p14:creationId xmlns:p14="http://schemas.microsoft.com/office/powerpoint/2010/main" val="10280354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53B5F85C-532F-4FCF-B57E-67FDDDB6EA38}" type="datetimeFigureOut">
              <a:rPr lang="en-US" altLang="en-US"/>
              <a:pPr/>
              <a:t>8/13/15</a:t>
            </a:fld>
            <a:endParaRPr lang="en-US" alt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fontAlgn="auto">
              <a:spcBef>
                <a:spcPts val="0"/>
              </a:spcBef>
              <a:spcAft>
                <a:spcPts val="0"/>
              </a:spcAft>
              <a:defRPr sz="1000" cap="all" spc="200" baseline="0">
                <a:solidFill>
                  <a:srgbClr val="FFFFFF"/>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a:defRPr sz="1600">
                <a:solidFill>
                  <a:srgbClr val="FFFFFF"/>
                </a:solidFill>
              </a:defRPr>
            </a:lvl1pPr>
          </a:lstStyle>
          <a:p>
            <a:fld id="{52ACD764-81F8-4732-AA74-FAD2E878391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txStyles>
    <p:titleStyle>
      <a:lvl1pPr algn="l" rtl="0" eaLnBrk="0" fontAlgn="base" hangingPunct="0">
        <a:spcBef>
          <a:spcPct val="0"/>
        </a:spcBef>
        <a:spcAft>
          <a:spcPct val="0"/>
        </a:spcAft>
        <a:defRPr sz="2800" kern="1200" cap="all">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2pPr>
      <a:lvl3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3pPr>
      <a:lvl4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4pPr>
      <a:lvl5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5pPr>
      <a:lvl6pPr marL="4572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6pPr>
      <a:lvl7pPr marL="9144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7pPr>
      <a:lvl8pPr marL="13716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8pPr>
      <a:lvl9pPr marL="18288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9pPr>
    </p:titleStyle>
    <p:bodyStyle>
      <a:lvl1pPr marL="342900" indent="-342900" algn="l" rtl="0" eaLnBrk="0" fontAlgn="base" hangingPunct="0">
        <a:spcBef>
          <a:spcPts val="800"/>
        </a:spcBef>
        <a:spcAft>
          <a:spcPct val="0"/>
        </a:spcAft>
        <a:buFont typeface="Arial" panose="020B0604020202020204" pitchFamily="34" charset="0"/>
        <a:defRPr sz="1600" b="1" kern="1200">
          <a:solidFill>
            <a:schemeClr val="tx1"/>
          </a:solidFill>
          <a:latin typeface="+mn-lt"/>
          <a:ea typeface="ＭＳ Ｐゴシック" charset="0"/>
          <a:cs typeface="ＭＳ Ｐゴシック" charset="0"/>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2pPr>
      <a:lvl3pPr marL="401638" indent="-163513"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3pPr>
      <a:lvl4pPr marL="630238" indent="-163513"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4pPr>
      <a:lvl5pPr marL="8588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13.png"/><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gif"/></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17563" y="1730375"/>
            <a:ext cx="5648325" cy="1204913"/>
          </a:xfrm>
        </p:spPr>
        <p:txBody>
          <a:bodyPr/>
          <a:lstStyle/>
          <a:p>
            <a:pPr eaLnBrk="1" fontAlgn="auto" hangingPunct="1">
              <a:spcAft>
                <a:spcPts val="0"/>
              </a:spcAft>
              <a:defRPr/>
            </a:pPr>
            <a:r>
              <a:rPr lang="en-US" sz="4800" dirty="0" smtClean="0">
                <a:ea typeface="+mj-ea"/>
                <a:cs typeface="+mj-cs"/>
              </a:rPr>
              <a:t>Biotech Analysis</a:t>
            </a:r>
            <a:endParaRPr lang="en-US" sz="4800" dirty="0">
              <a:ea typeface="+mj-ea"/>
              <a:cs typeface="+mj-cs"/>
            </a:endParaRPr>
          </a:p>
        </p:txBody>
      </p:sp>
      <p:sp>
        <p:nvSpPr>
          <p:cNvPr id="3" name="Subtitle 2"/>
          <p:cNvSpPr>
            <a:spLocks noGrp="1"/>
          </p:cNvSpPr>
          <p:nvPr>
            <p:ph type="subTitle" idx="1"/>
          </p:nvPr>
        </p:nvSpPr>
        <p:spPr>
          <a:xfrm rot="19140000">
            <a:off x="1042470" y="2363861"/>
            <a:ext cx="7341505" cy="361765"/>
          </a:xfrm>
        </p:spPr>
        <p:txBody>
          <a:bodyPr rtlCol="0">
            <a:noAutofit/>
          </a:bodyPr>
          <a:lstStyle/>
          <a:p>
            <a:pPr eaLnBrk="1" fontAlgn="auto" hangingPunct="1">
              <a:spcAft>
                <a:spcPts val="0"/>
              </a:spcAft>
              <a:defRPr/>
            </a:pPr>
            <a:r>
              <a:rPr sz="1200" dirty="0"/>
              <a:t>Jason lewris, </a:t>
            </a:r>
            <a:r>
              <a:rPr sz="1200" dirty="0" smtClean="0"/>
              <a:t>sharath</a:t>
            </a:r>
            <a:r>
              <a:rPr lang="en-US" sz="1200" dirty="0" smtClean="0"/>
              <a:t> Pingula</a:t>
            </a:r>
            <a:r>
              <a:rPr sz="1200" dirty="0" smtClean="0"/>
              <a:t>, yuanbo</a:t>
            </a:r>
            <a:r>
              <a:rPr lang="en-US" sz="1200" dirty="0" smtClean="0"/>
              <a:t> Wang</a:t>
            </a:r>
            <a:r>
              <a:rPr sz="1200" dirty="0" smtClean="0"/>
              <a:t>, kaustav</a:t>
            </a:r>
            <a:r>
              <a:rPr lang="en-US" sz="1200" dirty="0" smtClean="0"/>
              <a:t> Shah</a:t>
            </a:r>
            <a:endParaRPr sz="1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Future vision</a:t>
            </a:r>
            <a:endParaRPr lang="en-US" dirty="0"/>
          </a:p>
        </p:txBody>
      </p:sp>
      <p:sp>
        <p:nvSpPr>
          <p:cNvPr id="27650" name="Content Placeholder 3"/>
          <p:cNvSpPr>
            <a:spLocks noGrp="1"/>
          </p:cNvSpPr>
          <p:nvPr>
            <p:ph idx="1"/>
          </p:nvPr>
        </p:nvSpPr>
        <p:spPr/>
        <p:txBody>
          <a:bodyPr/>
          <a:lstStyle/>
          <a:p>
            <a:pPr eaLnBrk="1" hangingPunct="1">
              <a:buFont typeface="Arial" panose="020B0604020202020204" pitchFamily="34" charset="0"/>
              <a:buChar char="•"/>
            </a:pPr>
            <a:r>
              <a:rPr lang="en-US" altLang="en-US" smtClean="0">
                <a:ea typeface="ＭＳ Ｐゴシック" panose="020B0600070205080204" pitchFamily="34" charset="-128"/>
              </a:rPr>
              <a:t>Adding additional functionality, including social media monitoring, news monitoring, all the while being processed in a live system. </a:t>
            </a:r>
          </a:p>
          <a:p>
            <a:pPr eaLnBrk="1" hangingPunct="1">
              <a:buFont typeface="Arial" panose="020B0604020202020204" pitchFamily="34" charset="0"/>
              <a:buChar char="•"/>
            </a:pPr>
            <a:r>
              <a:rPr lang="en-US" altLang="en-US" smtClean="0">
                <a:ea typeface="ＭＳ Ｐゴシック" panose="020B0600070205080204" pitchFamily="34" charset="-128"/>
              </a:rPr>
              <a:t>Twitter API does not conveniently allows for historical extraction, only the past 8 days. </a:t>
            </a:r>
          </a:p>
          <a:p>
            <a:pPr eaLnBrk="1" hangingPunct="1">
              <a:buFont typeface="Arial" panose="020B0604020202020204" pitchFamily="34" charset="0"/>
              <a:buChar char="•"/>
            </a:pPr>
            <a:r>
              <a:rPr lang="en-US" altLang="en-US" smtClean="0">
                <a:ea typeface="ＭＳ Ｐゴシック" panose="020B0600070205080204" pitchFamily="34" charset="-128"/>
              </a:rPr>
              <a:t>Built Twitter functionality to extract current tweets </a:t>
            </a:r>
          </a:p>
        </p:txBody>
      </p:sp>
      <p:pic>
        <p:nvPicPr>
          <p:cNvPr id="3"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588" y="2687638"/>
            <a:ext cx="1992312" cy="19923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Future vision cont.</a:t>
            </a:r>
            <a:endParaRPr lang="en-US" dirty="0"/>
          </a:p>
        </p:txBody>
      </p:sp>
      <p:graphicFrame>
        <p:nvGraphicFramePr>
          <p:cNvPr id="5" name="Chart 4"/>
          <p:cNvGraphicFramePr>
            <a:graphicFrameLocks/>
          </p:cNvGraphicFramePr>
          <p:nvPr/>
        </p:nvGraphicFramePr>
        <p:xfrm>
          <a:off x="46529" y="914400"/>
          <a:ext cx="5213578" cy="3061857"/>
        </p:xfrm>
        <a:graphic>
          <a:graphicData uri="http://schemas.openxmlformats.org/drawingml/2006/chart">
            <c:chart xmlns:c="http://schemas.openxmlformats.org/drawingml/2006/chart" xmlns:r="http://schemas.openxmlformats.org/officeDocument/2006/relationships" r:id="rId3"/>
          </a:graphicData>
        </a:graphic>
      </p:graphicFrame>
      <p:pic>
        <p:nvPicPr>
          <p:cNvPr id="30723" name="Picture 2" descr="Screen Shot 2015-08-11 at 12.20.58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8" y="3989388"/>
            <a:ext cx="6721475"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drreddy.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80113" y="1190625"/>
            <a:ext cx="2151062" cy="2786063"/>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t>Coverage analysis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460592844"/>
              </p:ext>
            </p:extLst>
          </p:nvPr>
        </p:nvGraphicFramePr>
        <p:xfrm>
          <a:off x="0" y="1884162"/>
          <a:ext cx="4127500" cy="2408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4287854261"/>
              </p:ext>
            </p:extLst>
          </p:nvPr>
        </p:nvGraphicFramePr>
        <p:xfrm>
          <a:off x="4814468" y="1884162"/>
          <a:ext cx="4329531" cy="24211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p:cNvGraphicFramePr>
            <a:graphicFrameLocks/>
          </p:cNvGraphicFramePr>
          <p:nvPr>
            <p:extLst>
              <p:ext uri="{D42A27DB-BD31-4B8C-83A1-F6EECF244321}">
                <p14:modId xmlns:p14="http://schemas.microsoft.com/office/powerpoint/2010/main" val="4108305256"/>
              </p:ext>
            </p:extLst>
          </p:nvPr>
        </p:nvGraphicFramePr>
        <p:xfrm>
          <a:off x="2448395" y="4549902"/>
          <a:ext cx="4257675" cy="23080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11493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Conclusion</a:t>
            </a:r>
            <a:endParaRPr lang="en-US" dirty="0">
              <a:ea typeface="+mj-ea"/>
              <a:cs typeface="+mj-cs"/>
            </a:endParaRPr>
          </a:p>
        </p:txBody>
      </p:sp>
      <p:sp>
        <p:nvSpPr>
          <p:cNvPr id="4" name="Rectangle 4"/>
          <p:cNvSpPr/>
          <p:nvPr/>
        </p:nvSpPr>
        <p:spPr>
          <a:xfrm>
            <a:off x="822325" y="1223493"/>
            <a:ext cx="2189408" cy="1558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6"/>
          <p:cNvSpPr txBox="1"/>
          <p:nvPr/>
        </p:nvSpPr>
        <p:spPr>
          <a:xfrm>
            <a:off x="822325" y="1338001"/>
            <a:ext cx="2045818" cy="1477328"/>
          </a:xfrm>
          <a:prstGeom prst="rect">
            <a:avLst/>
          </a:prstGeom>
          <a:noFill/>
        </p:spPr>
        <p:txBody>
          <a:bodyPr wrap="square" rtlCol="0">
            <a:spAutoFit/>
          </a:bodyPr>
          <a:lstStyle/>
          <a:p>
            <a:r>
              <a:rPr lang="en-US" dirty="0" smtClean="0"/>
              <a:t>Clinical trial results impact large biotech firms volume immediately</a:t>
            </a:r>
            <a:endParaRPr lang="en-US" dirty="0"/>
          </a:p>
        </p:txBody>
      </p:sp>
      <p:sp>
        <p:nvSpPr>
          <p:cNvPr id="7" name="Rectangle 7"/>
          <p:cNvSpPr/>
          <p:nvPr/>
        </p:nvSpPr>
        <p:spPr>
          <a:xfrm>
            <a:off x="3488408" y="1223493"/>
            <a:ext cx="2189408" cy="1558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8"/>
          <p:cNvSpPr txBox="1"/>
          <p:nvPr/>
        </p:nvSpPr>
        <p:spPr>
          <a:xfrm>
            <a:off x="3560203" y="1390918"/>
            <a:ext cx="2045818" cy="1200329"/>
          </a:xfrm>
          <a:prstGeom prst="rect">
            <a:avLst/>
          </a:prstGeom>
          <a:noFill/>
        </p:spPr>
        <p:txBody>
          <a:bodyPr wrap="square" rtlCol="0">
            <a:spAutoFit/>
          </a:bodyPr>
          <a:lstStyle/>
          <a:p>
            <a:r>
              <a:rPr lang="en-US" dirty="0" smtClean="0"/>
              <a:t>Volume swings often indicator of institutional investors </a:t>
            </a:r>
            <a:endParaRPr lang="en-US" dirty="0"/>
          </a:p>
        </p:txBody>
      </p:sp>
      <p:sp>
        <p:nvSpPr>
          <p:cNvPr id="9" name="Rectangle 9"/>
          <p:cNvSpPr/>
          <p:nvPr/>
        </p:nvSpPr>
        <p:spPr>
          <a:xfrm>
            <a:off x="6154492" y="1244107"/>
            <a:ext cx="2189408" cy="1558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10"/>
          <p:cNvSpPr txBox="1"/>
          <p:nvPr/>
        </p:nvSpPr>
        <p:spPr>
          <a:xfrm>
            <a:off x="6226287" y="1390917"/>
            <a:ext cx="2045818" cy="923330"/>
          </a:xfrm>
          <a:prstGeom prst="rect">
            <a:avLst/>
          </a:prstGeom>
          <a:noFill/>
        </p:spPr>
        <p:txBody>
          <a:bodyPr wrap="square" rtlCol="0">
            <a:spAutoFit/>
          </a:bodyPr>
          <a:lstStyle/>
          <a:p>
            <a:r>
              <a:rPr lang="en-US" dirty="0" smtClean="0"/>
              <a:t>Medium term stock performance changes</a:t>
            </a:r>
            <a:endParaRPr lang="en-US" dirty="0"/>
          </a:p>
        </p:txBody>
      </p:sp>
      <p:sp>
        <p:nvSpPr>
          <p:cNvPr id="11" name="Rectangle 11"/>
          <p:cNvSpPr/>
          <p:nvPr/>
        </p:nvSpPr>
        <p:spPr>
          <a:xfrm>
            <a:off x="822325" y="3061222"/>
            <a:ext cx="2189408" cy="1558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2"/>
          <p:cNvSpPr/>
          <p:nvPr/>
        </p:nvSpPr>
        <p:spPr>
          <a:xfrm>
            <a:off x="3488408" y="3061222"/>
            <a:ext cx="2189408" cy="1558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3"/>
          <p:cNvSpPr/>
          <p:nvPr/>
        </p:nvSpPr>
        <p:spPr>
          <a:xfrm>
            <a:off x="6154492" y="3057375"/>
            <a:ext cx="2189408" cy="1558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4"/>
          <p:cNvSpPr txBox="1"/>
          <p:nvPr/>
        </p:nvSpPr>
        <p:spPr>
          <a:xfrm>
            <a:off x="894120" y="3236382"/>
            <a:ext cx="2045818" cy="1200329"/>
          </a:xfrm>
          <a:prstGeom prst="rect">
            <a:avLst/>
          </a:prstGeom>
          <a:noFill/>
        </p:spPr>
        <p:txBody>
          <a:bodyPr wrap="square" rtlCol="0">
            <a:spAutoFit/>
          </a:bodyPr>
          <a:lstStyle/>
          <a:p>
            <a:r>
              <a:rPr lang="en-US" dirty="0" smtClean="0"/>
              <a:t>Clinical trial results impact small biotech firms stock price immediately</a:t>
            </a:r>
            <a:endParaRPr lang="en-US" dirty="0"/>
          </a:p>
        </p:txBody>
      </p:sp>
      <p:sp>
        <p:nvSpPr>
          <p:cNvPr id="15" name="TextBox 15"/>
          <p:cNvSpPr txBox="1"/>
          <p:nvPr/>
        </p:nvSpPr>
        <p:spPr>
          <a:xfrm>
            <a:off x="3631998" y="3236381"/>
            <a:ext cx="2045818" cy="923330"/>
          </a:xfrm>
          <a:prstGeom prst="rect">
            <a:avLst/>
          </a:prstGeom>
          <a:noFill/>
        </p:spPr>
        <p:txBody>
          <a:bodyPr wrap="square" rtlCol="0">
            <a:spAutoFit/>
          </a:bodyPr>
          <a:lstStyle/>
          <a:p>
            <a:r>
              <a:rPr lang="en-US" dirty="0" smtClean="0"/>
              <a:t>Changes occur within 24 hours of announcement</a:t>
            </a:r>
            <a:endParaRPr lang="en-US" dirty="0"/>
          </a:p>
        </p:txBody>
      </p:sp>
      <p:sp>
        <p:nvSpPr>
          <p:cNvPr id="16" name="TextBox 16"/>
          <p:cNvSpPr txBox="1"/>
          <p:nvPr/>
        </p:nvSpPr>
        <p:spPr>
          <a:xfrm>
            <a:off x="6298082" y="3263777"/>
            <a:ext cx="2045818" cy="923330"/>
          </a:xfrm>
          <a:prstGeom prst="rect">
            <a:avLst/>
          </a:prstGeom>
          <a:noFill/>
        </p:spPr>
        <p:txBody>
          <a:bodyPr wrap="square" rtlCol="0">
            <a:spAutoFit/>
          </a:bodyPr>
          <a:lstStyle/>
          <a:p>
            <a:r>
              <a:rPr lang="en-US" dirty="0" smtClean="0"/>
              <a:t>Short term stock performance changes</a:t>
            </a:r>
            <a:endParaRPr lang="en-US" dirty="0"/>
          </a:p>
        </p:txBody>
      </p:sp>
      <p:sp>
        <p:nvSpPr>
          <p:cNvPr id="6" name="Right Arrow 17"/>
          <p:cNvSpPr/>
          <p:nvPr/>
        </p:nvSpPr>
        <p:spPr>
          <a:xfrm>
            <a:off x="3083528" y="1779177"/>
            <a:ext cx="333085" cy="48820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ight Arrow 19"/>
          <p:cNvSpPr/>
          <p:nvPr/>
        </p:nvSpPr>
        <p:spPr>
          <a:xfrm>
            <a:off x="3083528" y="3592444"/>
            <a:ext cx="333085" cy="48820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ight Arrow 20"/>
          <p:cNvSpPr/>
          <p:nvPr/>
        </p:nvSpPr>
        <p:spPr>
          <a:xfrm>
            <a:off x="5749611" y="3590489"/>
            <a:ext cx="333085" cy="48820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ight Arrow 22"/>
          <p:cNvSpPr/>
          <p:nvPr/>
        </p:nvSpPr>
        <p:spPr>
          <a:xfrm>
            <a:off x="5773602" y="1776512"/>
            <a:ext cx="333085" cy="48820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 name="Picture 2" descr="5857508650_1a3e6c525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389" y="5115585"/>
            <a:ext cx="2323222" cy="174241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Questions</a:t>
            </a:r>
            <a:endParaRPr lang="en-US" dirty="0">
              <a:ea typeface="+mj-ea"/>
              <a:cs typeface="+mj-cs"/>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7684" y="1409231"/>
            <a:ext cx="3990855" cy="3579812"/>
          </a:xfr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ea typeface="+mj-ea"/>
                <a:cs typeface="+mj-cs"/>
              </a:rPr>
              <a:t>Appendix a</a:t>
            </a:r>
            <a:endParaRPr lang="en-US" dirty="0">
              <a:ea typeface="+mj-ea"/>
              <a:cs typeface="+mj-cs"/>
            </a:endParaRPr>
          </a:p>
        </p:txBody>
      </p:sp>
      <p:graphicFrame>
        <p:nvGraphicFramePr>
          <p:cNvPr id="5" name="Chart 4"/>
          <p:cNvGraphicFramePr>
            <a:graphicFrameLocks/>
          </p:cNvGraphicFramePr>
          <p:nvPr/>
        </p:nvGraphicFramePr>
        <p:xfrm>
          <a:off x="251361" y="1076130"/>
          <a:ext cx="4258204" cy="2205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nvGraphicFramePr>
        <p:xfrm>
          <a:off x="4509565" y="1076130"/>
          <a:ext cx="4386641" cy="2205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nvGraphicFramePr>
        <p:xfrm>
          <a:off x="251361" y="3281852"/>
          <a:ext cx="4258204" cy="230560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nvGraphicFramePr>
        <p:xfrm>
          <a:off x="4509565" y="3281852"/>
          <a:ext cx="4386641" cy="2305603"/>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Project overview</a:t>
            </a:r>
            <a:endParaRPr lang="en-US" dirty="0">
              <a:ea typeface="+mj-ea"/>
              <a:cs typeface="+mj-cs"/>
            </a:endParaRPr>
          </a:p>
        </p:txBody>
      </p:sp>
      <p:sp>
        <p:nvSpPr>
          <p:cNvPr id="15362" name="Content Placeholder 2"/>
          <p:cNvSpPr>
            <a:spLocks noGrp="1"/>
          </p:cNvSpPr>
          <p:nvPr>
            <p:ph idx="1"/>
          </p:nvPr>
        </p:nvSpPr>
        <p:spPr/>
        <p:txBody>
          <a:bodyPr/>
          <a:lstStyle/>
          <a:p>
            <a:pPr eaLnBrk="1" hangingPunct="1">
              <a:buFont typeface="+mj-lt"/>
              <a:buAutoNum type="arabicPeriod"/>
            </a:pPr>
            <a:r>
              <a:rPr lang="en-US" altLang="en-US" dirty="0">
                <a:ea typeface="ＭＳ Ｐゴシック" panose="020B0600070205080204" pitchFamily="34" charset="-128"/>
              </a:rPr>
              <a:t>Looked at large market cap </a:t>
            </a:r>
            <a:r>
              <a:rPr lang="en-US" altLang="en-US" dirty="0" smtClean="0">
                <a:ea typeface="ＭＳ Ｐゴシック" panose="020B0600070205080204" pitchFamily="34" charset="-128"/>
              </a:rPr>
              <a:t>biotechnology </a:t>
            </a:r>
            <a:r>
              <a:rPr lang="en-US" altLang="en-US" dirty="0">
                <a:ea typeface="ＭＳ Ｐゴシック" panose="020B0600070205080204" pitchFamily="34" charset="-128"/>
              </a:rPr>
              <a:t>firms which included</a:t>
            </a:r>
            <a:r>
              <a:rPr lang="en-US" altLang="en-US" dirty="0" smtClean="0">
                <a:ea typeface="ＭＳ Ｐゴシック" panose="020B0600070205080204" pitchFamily="34" charset="-128"/>
              </a:rPr>
              <a:t>:</a:t>
            </a:r>
          </a:p>
          <a:p>
            <a:pPr lvl="2" eaLnBrk="1" hangingPunct="1"/>
            <a:r>
              <a:rPr lang="en-US" altLang="en-US" dirty="0" smtClean="0">
                <a:ea typeface="ＭＳ Ｐゴシック" panose="020B0600070205080204" pitchFamily="34" charset="-128"/>
              </a:rPr>
              <a:t>Amgen, Gilead Sciences Inc., Pfizer, LLY, Merck, BMS, BIIB</a:t>
            </a:r>
          </a:p>
          <a:p>
            <a:pPr marL="238125" lvl="2" indent="0" eaLnBrk="1" hangingPunct="1">
              <a:buNone/>
            </a:pPr>
            <a:endParaRPr lang="en-US" altLang="en-US" dirty="0" smtClean="0">
              <a:ea typeface="ＭＳ Ｐゴシック" panose="020B0600070205080204" pitchFamily="34" charset="-128"/>
            </a:endParaRPr>
          </a:p>
          <a:p>
            <a:pPr eaLnBrk="1" hangingPunct="1">
              <a:buFont typeface="+mj-lt"/>
              <a:buAutoNum type="arabicPeriod"/>
            </a:pPr>
            <a:r>
              <a:rPr lang="en-US" altLang="en-US" dirty="0" smtClean="0">
                <a:ea typeface="ＭＳ Ｐゴシック" panose="020B0600070205080204" pitchFamily="34" charset="-128"/>
              </a:rPr>
              <a:t>Looked at small market cap biotechnology firms which included:</a:t>
            </a:r>
          </a:p>
          <a:p>
            <a:pPr lvl="2" eaLnBrk="1" hangingPunct="1">
              <a:buFont typeface="Arial" panose="020B0604020202020204" pitchFamily="34" charset="0"/>
              <a:buChar char="•"/>
            </a:pPr>
            <a:r>
              <a:rPr lang="en-US" altLang="en-US" dirty="0" err="1" smtClean="0">
                <a:ea typeface="ＭＳ Ｐゴシック" panose="020B0600070205080204" pitchFamily="34" charset="-128"/>
              </a:rPr>
              <a:t>Aquinox</a:t>
            </a:r>
            <a:r>
              <a:rPr lang="en-US" altLang="en-US" dirty="0" smtClean="0">
                <a:ea typeface="ＭＳ Ｐゴシック" panose="020B0600070205080204" pitchFamily="34" charset="-128"/>
              </a:rPr>
              <a:t>, </a:t>
            </a:r>
            <a:r>
              <a:rPr lang="en-US" altLang="en-US" dirty="0" err="1" smtClean="0">
                <a:ea typeface="ＭＳ Ｐゴシック" panose="020B0600070205080204" pitchFamily="34" charset="-128"/>
              </a:rPr>
              <a:t>Bellerophon</a:t>
            </a:r>
            <a:r>
              <a:rPr lang="en-US" altLang="en-US" dirty="0" smtClean="0">
                <a:ea typeface="ＭＳ Ｐゴシック" panose="020B0600070205080204" pitchFamily="34" charset="-128"/>
              </a:rPr>
              <a:t>, Eleven, </a:t>
            </a:r>
            <a:r>
              <a:rPr lang="en-US" altLang="en-US" dirty="0" err="1" smtClean="0">
                <a:ea typeface="ＭＳ Ｐゴシック" panose="020B0600070205080204" pitchFamily="34" charset="-128"/>
              </a:rPr>
              <a:t>Inotek</a:t>
            </a:r>
            <a:r>
              <a:rPr lang="en-US" altLang="en-US" dirty="0" smtClean="0">
                <a:ea typeface="ＭＳ Ｐゴシック" panose="020B0600070205080204" pitchFamily="34" charset="-128"/>
              </a:rPr>
              <a:t>, Lexicon, and </a:t>
            </a:r>
            <a:r>
              <a:rPr lang="en-US" altLang="en-US" dirty="0" err="1" smtClean="0">
                <a:ea typeface="ＭＳ Ｐゴシック" panose="020B0600070205080204" pitchFamily="34" charset="-128"/>
              </a:rPr>
              <a:t>Loxo</a:t>
            </a:r>
            <a:endParaRPr lang="en-US" altLang="en-US" dirty="0" smtClean="0">
              <a:ea typeface="ＭＳ Ｐゴシック" panose="020B0600070205080204" pitchFamily="34" charset="-128"/>
            </a:endParaRPr>
          </a:p>
          <a:p>
            <a:pPr marL="238125" lvl="2" indent="0" eaLnBrk="1" hangingPunct="1">
              <a:buNone/>
            </a:pPr>
            <a:endParaRPr lang="en-US" altLang="en-US" dirty="0" smtClean="0">
              <a:ea typeface="ＭＳ Ｐゴシック" panose="020B0600070205080204" pitchFamily="34" charset="-128"/>
            </a:endParaRPr>
          </a:p>
          <a:p>
            <a:pPr eaLnBrk="1" hangingPunct="1">
              <a:buFont typeface="+mj-lt"/>
              <a:buAutoNum type="arabicPeriod"/>
            </a:pPr>
            <a:r>
              <a:rPr lang="en-US" altLang="en-US" dirty="0" smtClean="0">
                <a:ea typeface="ＭＳ Ｐゴシック" panose="020B0600070205080204" pitchFamily="34" charset="-128"/>
              </a:rPr>
              <a:t>Looked at clinical trial results for various drugs</a:t>
            </a:r>
          </a:p>
          <a:p>
            <a:pPr eaLnBrk="1" hangingPunct="1">
              <a:buFont typeface="+mj-lt"/>
              <a:buAutoNum type="arabicPeriod"/>
            </a:pPr>
            <a:endParaRPr lang="en-US" altLang="en-US" dirty="0" smtClean="0">
              <a:ea typeface="ＭＳ Ｐゴシック" panose="020B0600070205080204" pitchFamily="34" charset="-128"/>
            </a:endParaRPr>
          </a:p>
          <a:p>
            <a:pPr eaLnBrk="1" hangingPunct="1">
              <a:buFont typeface="+mj-lt"/>
              <a:buAutoNum type="arabicPeriod"/>
            </a:pPr>
            <a:r>
              <a:rPr lang="en-US" altLang="en-US" dirty="0" smtClean="0">
                <a:ea typeface="ＭＳ Ｐゴシック" panose="020B0600070205080204" pitchFamily="34" charset="-128"/>
              </a:rPr>
              <a:t>Correlated </a:t>
            </a:r>
            <a:r>
              <a:rPr lang="en-US" altLang="en-US" dirty="0" smtClean="0">
                <a:ea typeface="ＭＳ Ｐゴシック" panose="020B0600070205080204" pitchFamily="34" charset="-128"/>
              </a:rPr>
              <a:t>clinical trial result </a:t>
            </a:r>
            <a:r>
              <a:rPr lang="en-US" altLang="en-US" dirty="0" smtClean="0">
                <a:ea typeface="ＭＳ Ｐゴシック" panose="020B0600070205080204" pitchFamily="34" charset="-128"/>
              </a:rPr>
              <a:t>dates with stock prices</a:t>
            </a:r>
            <a:endParaRPr lang="en-US" altLang="en-US" dirty="0">
              <a:ea typeface="ＭＳ Ｐゴシック" panose="020B0600070205080204" pitchFamily="34" charset="-128"/>
            </a:endParaRPr>
          </a:p>
        </p:txBody>
      </p:sp>
      <p:pic>
        <p:nvPicPr>
          <p:cNvPr id="15363" name="Picture 3" descr="amg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88" y="4154442"/>
            <a:ext cx="28654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descr="pfizer.sflb_.ashx_.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1113" y="4041189"/>
            <a:ext cx="1603193" cy="96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800px-Merck_Logo.svg.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2862" y="4196398"/>
            <a:ext cx="2644775"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1000"/>
                                        <p:tgtEl>
                                          <p:spTgt spid="15362">
                                            <p:txEl>
                                              <p:pRg st="0" end="0"/>
                                            </p:txEl>
                                          </p:spTgt>
                                        </p:tgtEl>
                                      </p:cBhvr>
                                    </p:animEffect>
                                    <p:anim calcmode="lin" valueType="num">
                                      <p:cBhvr>
                                        <p:cTn id="8"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1000"/>
                                        <p:tgtEl>
                                          <p:spTgt spid="15362">
                                            <p:txEl>
                                              <p:pRg st="1" end="1"/>
                                            </p:txEl>
                                          </p:spTgt>
                                        </p:tgtEl>
                                      </p:cBhvr>
                                    </p:animEffect>
                                    <p:anim calcmode="lin" valueType="num">
                                      <p:cBhvr>
                                        <p:cTn id="13"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3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1000"/>
                                        <p:tgtEl>
                                          <p:spTgt spid="15362">
                                            <p:txEl>
                                              <p:pRg st="3" end="3"/>
                                            </p:txEl>
                                          </p:spTgt>
                                        </p:tgtEl>
                                      </p:cBhvr>
                                    </p:animEffect>
                                    <p:anim calcmode="lin" valueType="num">
                                      <p:cBhvr>
                                        <p:cTn id="20" dur="10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36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2">
                                            <p:txEl>
                                              <p:pRg st="4" end="4"/>
                                            </p:txEl>
                                          </p:spTgt>
                                        </p:tgtEl>
                                        <p:attrNameLst>
                                          <p:attrName>style.visibility</p:attrName>
                                        </p:attrNameLst>
                                      </p:cBhvr>
                                      <p:to>
                                        <p:strVal val="visible"/>
                                      </p:to>
                                    </p:set>
                                    <p:animEffect transition="in" filter="fade">
                                      <p:cBhvr>
                                        <p:cTn id="24" dur="1000"/>
                                        <p:tgtEl>
                                          <p:spTgt spid="15362">
                                            <p:txEl>
                                              <p:pRg st="4" end="4"/>
                                            </p:txEl>
                                          </p:spTgt>
                                        </p:tgtEl>
                                      </p:cBhvr>
                                    </p:animEffect>
                                    <p:anim calcmode="lin" valueType="num">
                                      <p:cBhvr>
                                        <p:cTn id="25" dur="10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536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animEffect transition="in" filter="fade">
                                      <p:cBhvr>
                                        <p:cTn id="31" dur="1000"/>
                                        <p:tgtEl>
                                          <p:spTgt spid="15362">
                                            <p:txEl>
                                              <p:pRg st="6" end="6"/>
                                            </p:txEl>
                                          </p:spTgt>
                                        </p:tgtEl>
                                      </p:cBhvr>
                                    </p:animEffect>
                                    <p:anim calcmode="lin" valueType="num">
                                      <p:cBhvr>
                                        <p:cTn id="32" dur="1000" fill="hold"/>
                                        <p:tgtEl>
                                          <p:spTgt spid="15362">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536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362">
                                            <p:txEl>
                                              <p:pRg st="8" end="8"/>
                                            </p:txEl>
                                          </p:spTgt>
                                        </p:tgtEl>
                                        <p:attrNameLst>
                                          <p:attrName>style.visibility</p:attrName>
                                        </p:attrNameLst>
                                      </p:cBhvr>
                                      <p:to>
                                        <p:strVal val="visible"/>
                                      </p:to>
                                    </p:set>
                                    <p:animEffect transition="in" filter="fade">
                                      <p:cBhvr>
                                        <p:cTn id="38" dur="1000"/>
                                        <p:tgtEl>
                                          <p:spTgt spid="15362">
                                            <p:txEl>
                                              <p:pRg st="8" end="8"/>
                                            </p:txEl>
                                          </p:spTgt>
                                        </p:tgtEl>
                                      </p:cBhvr>
                                    </p:animEffect>
                                    <p:anim calcmode="lin" valueType="num">
                                      <p:cBhvr>
                                        <p:cTn id="39" dur="1000" fill="hold"/>
                                        <p:tgtEl>
                                          <p:spTgt spid="15362">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1536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3" descr="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876345">
            <a:off x="7312025" y="2251075"/>
            <a:ext cx="17605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DATA overview</a:t>
            </a:r>
            <a:endParaRPr lang="en-US" dirty="0">
              <a:ea typeface="+mj-ea"/>
              <a:cs typeface="+mj-cs"/>
            </a:endParaRPr>
          </a:p>
        </p:txBody>
      </p:sp>
      <p:sp>
        <p:nvSpPr>
          <p:cNvPr id="3" name="Content Placeholder 2"/>
          <p:cNvSpPr>
            <a:spLocks noGrp="1"/>
          </p:cNvSpPr>
          <p:nvPr>
            <p:ph idx="1"/>
          </p:nvPr>
        </p:nvSpPr>
        <p:spPr>
          <a:xfrm>
            <a:off x="822325" y="1100138"/>
            <a:ext cx="7521575" cy="3892550"/>
          </a:xfrm>
        </p:spPr>
        <p:txBody>
          <a:bodyPr>
            <a:normAutofit/>
          </a:bodyPr>
          <a:lstStyle/>
          <a:p>
            <a:pPr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Historical stock price data was gathered from Google Finance over the periods of Jan 1, 2011 to May 31, 2013 for all biotech companies mentioned</a:t>
            </a:r>
          </a:p>
          <a:p>
            <a:pPr eaLnBrk="1" hangingPunct="1">
              <a:lnSpc>
                <a:spcPct val="90000"/>
              </a:lnSpc>
              <a:buFont typeface="Arial" panose="020B0604020202020204" pitchFamily="34" charset="0"/>
              <a:buChar char="•"/>
            </a:pPr>
            <a:endParaRPr lang="en-US" altLang="en-US" sz="1500" dirty="0" smtClean="0">
              <a:ea typeface="ＭＳ Ｐゴシック" panose="020B0600070205080204" pitchFamily="34" charset="-128"/>
            </a:endParaRPr>
          </a:p>
          <a:p>
            <a:pPr lvl="3"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Quality: Data was easy to obtain, download, and ingest into our python program</a:t>
            </a:r>
          </a:p>
          <a:p>
            <a:pPr lvl="3"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Source: Reputable source</a:t>
            </a:r>
          </a:p>
          <a:p>
            <a:pPr lvl="3"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Quantity: 4242 records and 7 variables</a:t>
            </a:r>
          </a:p>
          <a:p>
            <a:pPr eaLnBrk="1" hangingPunct="1">
              <a:lnSpc>
                <a:spcPct val="90000"/>
              </a:lnSpc>
              <a:buFont typeface="Arial" panose="020B0604020202020204" pitchFamily="34" charset="0"/>
              <a:buChar char="•"/>
            </a:pPr>
            <a:endParaRPr lang="en-US" altLang="en-US" sz="1500" dirty="0" smtClean="0">
              <a:ea typeface="ＭＳ Ｐゴシック" panose="020B0600070205080204" pitchFamily="34" charset="-128"/>
            </a:endParaRPr>
          </a:p>
          <a:p>
            <a:pPr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Collected clinical trial results from a study done in 2013 by Thomas J. Hwang titled ‘Stock Market Returns and Clinical Trial Results of Investigational Compounds: An Event Study of Analysis of Large </a:t>
            </a:r>
            <a:r>
              <a:rPr lang="en-US" altLang="en-US" sz="1500" dirty="0" smtClean="0">
                <a:ea typeface="ＭＳ Ｐゴシック" panose="020B0600070205080204" pitchFamily="34" charset="-128"/>
              </a:rPr>
              <a:t>Biopharmaceutical </a:t>
            </a:r>
            <a:r>
              <a:rPr lang="en-US" altLang="en-US" sz="1500" dirty="0" smtClean="0">
                <a:ea typeface="ＭＳ Ｐゴシック" panose="020B0600070205080204" pitchFamily="34" charset="-128"/>
              </a:rPr>
              <a:t>Companies’</a:t>
            </a:r>
          </a:p>
          <a:p>
            <a:pPr eaLnBrk="1" hangingPunct="1">
              <a:lnSpc>
                <a:spcPct val="90000"/>
              </a:lnSpc>
              <a:buFont typeface="Arial" panose="020B0604020202020204" pitchFamily="34" charset="0"/>
              <a:buChar char="•"/>
            </a:pPr>
            <a:endParaRPr lang="en-US" altLang="en-US" sz="1500" dirty="0" smtClean="0">
              <a:ea typeface="ＭＳ Ｐゴシック" panose="020B0600070205080204" pitchFamily="34" charset="-128"/>
            </a:endParaRPr>
          </a:p>
          <a:p>
            <a:pPr lvl="3"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Quality: The data was clean and easily digestible</a:t>
            </a:r>
          </a:p>
          <a:p>
            <a:pPr lvl="3"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Source: Reputable </a:t>
            </a:r>
            <a:r>
              <a:rPr lang="en-US" altLang="en-US" sz="1500" dirty="0" smtClean="0">
                <a:ea typeface="ＭＳ Ｐゴシック" panose="020B0600070205080204" pitchFamily="34" charset="-128"/>
              </a:rPr>
              <a:t>Source, Harvard graduate,  more than 19 published reports</a:t>
            </a:r>
            <a:endParaRPr lang="en-US" altLang="en-US" sz="1500" dirty="0" smtClean="0">
              <a:ea typeface="ＭＳ Ｐゴシック" panose="020B0600070205080204" pitchFamily="34" charset="-128"/>
            </a:endParaRPr>
          </a:p>
          <a:p>
            <a:pPr lvl="3" eaLnBrk="1" hangingPunct="1">
              <a:lnSpc>
                <a:spcPct val="90000"/>
              </a:lnSpc>
              <a:buFont typeface="Arial" panose="020B0604020202020204" pitchFamily="34" charset="0"/>
              <a:buChar char="•"/>
            </a:pPr>
            <a:r>
              <a:rPr lang="en-US" altLang="en-US" sz="1500" dirty="0" smtClean="0">
                <a:ea typeface="ＭＳ Ｐゴシック" panose="020B0600070205080204" pitchFamily="34" charset="-128"/>
              </a:rPr>
              <a:t>Quantity: 24 observations and 8 variables</a:t>
            </a:r>
          </a:p>
          <a:p>
            <a:pPr lvl="1" eaLnBrk="1" hangingPunct="1">
              <a:lnSpc>
                <a:spcPct val="90000"/>
              </a:lnSpc>
              <a:buFont typeface="Arial" panose="020B0604020202020204" pitchFamily="34" charset="0"/>
              <a:buChar char="•"/>
            </a:pPr>
            <a:endParaRPr lang="en-US" altLang="en-US" sz="1500" dirty="0" smtClean="0">
              <a:ea typeface="ＭＳ Ｐゴシック" panose="020B0600070205080204"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Approach</a:t>
            </a:r>
            <a:endParaRPr lang="en-US" dirty="0">
              <a:ea typeface="+mj-ea"/>
              <a:cs typeface="+mj-cs"/>
            </a:endParaRPr>
          </a:p>
        </p:txBody>
      </p:sp>
      <p:sp>
        <p:nvSpPr>
          <p:cNvPr id="17410" name="Content Placeholder 3"/>
          <p:cNvSpPr>
            <a:spLocks noGrp="1"/>
          </p:cNvSpPr>
          <p:nvPr>
            <p:ph idx="1"/>
          </p:nvPr>
        </p:nvSpPr>
        <p:spPr/>
        <p:txBody>
          <a:bodyPr/>
          <a:lstStyle/>
          <a:p>
            <a:pPr eaLnBrk="1" hangingPunct="1">
              <a:buFont typeface="Arial" panose="020B0604020202020204" pitchFamily="34" charset="0"/>
              <a:buChar char="•"/>
            </a:pPr>
            <a:r>
              <a:rPr lang="en-US" altLang="en-US" dirty="0">
                <a:ea typeface="ＭＳ Ｐゴシック" panose="020B0600070205080204" pitchFamily="34" charset="-128"/>
              </a:rPr>
              <a:t>Collected static </a:t>
            </a:r>
            <a:r>
              <a:rPr lang="en-US" altLang="en-US" dirty="0" err="1">
                <a:ea typeface="ＭＳ Ｐゴシック" panose="020B0600070205080204" pitchFamily="34" charset="-128"/>
              </a:rPr>
              <a:t>csv</a:t>
            </a:r>
            <a:r>
              <a:rPr lang="en-US" altLang="en-US" dirty="0">
                <a:ea typeface="ＭＳ Ｐゴシック" panose="020B0600070205080204" pitchFamily="34" charset="-128"/>
              </a:rPr>
              <a:t> file from Google finance </a:t>
            </a:r>
          </a:p>
          <a:p>
            <a:pPr eaLnBrk="1" hangingPunct="1">
              <a:buFont typeface="Arial" panose="020B0604020202020204" pitchFamily="34" charset="0"/>
              <a:buChar char="•"/>
            </a:pPr>
            <a:r>
              <a:rPr lang="en-US" altLang="en-US" dirty="0">
                <a:ea typeface="ＭＳ Ｐゴシック" panose="020B0600070205080204" pitchFamily="34" charset="-128"/>
              </a:rPr>
              <a:t>Created static </a:t>
            </a:r>
            <a:r>
              <a:rPr lang="en-US" altLang="en-US" dirty="0" err="1">
                <a:ea typeface="ＭＳ Ｐゴシック" panose="020B0600070205080204" pitchFamily="34" charset="-128"/>
              </a:rPr>
              <a:t>csv</a:t>
            </a:r>
            <a:r>
              <a:rPr lang="en-US" altLang="en-US" dirty="0">
                <a:ea typeface="ＭＳ Ｐゴシック" panose="020B0600070205080204" pitchFamily="34" charset="-128"/>
              </a:rPr>
              <a:t> file from biotech report</a:t>
            </a:r>
          </a:p>
          <a:p>
            <a:pPr eaLnBrk="1" hangingPunct="1">
              <a:buFont typeface="Arial" panose="020B0604020202020204" pitchFamily="34" charset="0"/>
              <a:buChar char="•"/>
            </a:pPr>
            <a:r>
              <a:rPr lang="en-US" altLang="en-US" dirty="0">
                <a:ea typeface="ＭＳ Ｐゴシック" panose="020B0600070205080204" pitchFamily="34" charset="-128"/>
              </a:rPr>
              <a:t>Used Pandas within Python to sort through historical stock prices </a:t>
            </a:r>
            <a:r>
              <a:rPr lang="en-US" altLang="en-US" dirty="0" err="1">
                <a:ea typeface="ＭＳ Ｐゴシック" panose="020B0600070205080204" pitchFamily="34" charset="-128"/>
              </a:rPr>
              <a:t>csv</a:t>
            </a:r>
            <a:r>
              <a:rPr lang="en-US" altLang="en-US" dirty="0">
                <a:ea typeface="ＭＳ Ｐゴシック" panose="020B0600070205080204" pitchFamily="34" charset="-128"/>
              </a:rPr>
              <a:t> file</a:t>
            </a:r>
          </a:p>
          <a:p>
            <a:pPr lvl="3" eaLnBrk="1" hangingPunct="1">
              <a:buFont typeface="Arial" panose="020B0604020202020204" pitchFamily="34" charset="0"/>
              <a:buChar char="•"/>
            </a:pPr>
            <a:r>
              <a:rPr lang="en-US" altLang="en-US" dirty="0">
                <a:ea typeface="ＭＳ Ｐゴシック" panose="020B0600070205080204" pitchFamily="34" charset="-128"/>
              </a:rPr>
              <a:t>Extract +8 days and -8 days from the actual event date for that particular company</a:t>
            </a:r>
          </a:p>
          <a:p>
            <a:pPr lvl="3" eaLnBrk="1" hangingPunct="1">
              <a:buFont typeface="Arial" panose="020B0604020202020204" pitchFamily="34" charset="0"/>
              <a:buChar char="•"/>
            </a:pPr>
            <a:r>
              <a:rPr lang="en-US" altLang="en-US" dirty="0">
                <a:ea typeface="ＭＳ Ｐゴシック" panose="020B0600070205080204" pitchFamily="34" charset="-128"/>
              </a:rPr>
              <a:t>Calculate the percent change in closing price from day to day</a:t>
            </a:r>
          </a:p>
          <a:p>
            <a:pPr lvl="3" eaLnBrk="1" hangingPunct="1">
              <a:buFont typeface="Arial" panose="020B0604020202020204" pitchFamily="34" charset="0"/>
              <a:buChar char="•"/>
            </a:pPr>
            <a:r>
              <a:rPr lang="en-US" altLang="en-US" dirty="0">
                <a:ea typeface="ＭＳ Ｐゴシック" panose="020B0600070205080204" pitchFamily="34" charset="-128"/>
              </a:rPr>
              <a:t>Calculate the percent change in volume from day to day</a:t>
            </a:r>
          </a:p>
          <a:p>
            <a:pPr lvl="3" eaLnBrk="1" hangingPunct="1">
              <a:buFont typeface="Arial" panose="020B0604020202020204" pitchFamily="34" charset="0"/>
              <a:buChar char="•"/>
            </a:pPr>
            <a:r>
              <a:rPr lang="en-US" altLang="en-US" dirty="0">
                <a:ea typeface="ＭＳ Ｐゴシック" panose="020B0600070205080204" pitchFamily="34" charset="-128"/>
              </a:rPr>
              <a:t>Write new </a:t>
            </a:r>
            <a:r>
              <a:rPr lang="en-US" altLang="en-US" dirty="0" err="1">
                <a:ea typeface="ＭＳ Ｐゴシック" panose="020B0600070205080204" pitchFamily="34" charset="-128"/>
              </a:rPr>
              <a:t>csv</a:t>
            </a:r>
            <a:r>
              <a:rPr lang="en-US" altLang="en-US" dirty="0">
                <a:ea typeface="ＭＳ Ｐゴシック" panose="020B0600070205080204" pitchFamily="34" charset="-128"/>
              </a:rPr>
              <a:t> file with only dates and data pertaining to event dates</a:t>
            </a:r>
          </a:p>
          <a:p>
            <a:pPr lvl="1" eaLnBrk="1" hangingPunct="1">
              <a:buFont typeface="Arial" panose="020B0604020202020204" pitchFamily="34" charset="0"/>
              <a:buChar char="•"/>
            </a:pPr>
            <a:r>
              <a:rPr lang="en-US" altLang="en-US" dirty="0">
                <a:ea typeface="ＭＳ Ｐゴシック" panose="020B0600070205080204" pitchFamily="34" charset="-128"/>
              </a:rPr>
              <a:t>Used various graphical packages with Python to chart each event date over time</a:t>
            </a:r>
          </a:p>
          <a:p>
            <a:pPr lvl="3" eaLnBrk="1" hangingPunct="1">
              <a:buFont typeface="Arial" panose="020B0604020202020204" pitchFamily="34" charset="0"/>
              <a:buChar char="•"/>
            </a:pPr>
            <a:r>
              <a:rPr lang="en-US" altLang="en-US" dirty="0">
                <a:ea typeface="ＭＳ Ｐゴシック" panose="020B0600070205080204" pitchFamily="34" charset="-128"/>
              </a:rPr>
              <a:t>Categorized it by </a:t>
            </a:r>
            <a:r>
              <a:rPr lang="en-US" altLang="en-US" dirty="0" smtClean="0">
                <a:ea typeface="ＭＳ Ｐゴシック" panose="020B0600070205080204" pitchFamily="34" charset="-128"/>
              </a:rPr>
              <a:t>event number, and  positive and negative results</a:t>
            </a:r>
            <a:endParaRPr lang="en-US" altLang="en-US" dirty="0">
              <a:ea typeface="ＭＳ Ｐゴシック" panose="020B0600070205080204" pitchFamily="34" charset="-128"/>
            </a:endParaRPr>
          </a:p>
        </p:txBody>
      </p:sp>
      <p:pic>
        <p:nvPicPr>
          <p:cNvPr id="3" name="Picture 2" descr="approach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140" y="4292600"/>
            <a:ext cx="5397500" cy="2565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Python Modules</a:t>
            </a:r>
            <a:endParaRPr lang="en-US" dirty="0">
              <a:ea typeface="+mj-ea"/>
              <a:cs typeface="+mj-cs"/>
            </a:endParaRPr>
          </a:p>
        </p:txBody>
      </p:sp>
      <p:pic>
        <p:nvPicPr>
          <p:cNvPr id="10" name="Picture 9"/>
          <p:cNvPicPr>
            <a:picLocks noChangeAspect="1"/>
          </p:cNvPicPr>
          <p:nvPr/>
        </p:nvPicPr>
        <p:blipFill>
          <a:blip r:embed="rId3"/>
          <a:stretch>
            <a:fillRect/>
          </a:stretch>
        </p:blipFill>
        <p:spPr>
          <a:xfrm>
            <a:off x="1816066" y="1084393"/>
            <a:ext cx="5534091" cy="577360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analysis</a:t>
            </a:r>
            <a:endParaRPr lang="en-US" dirty="0"/>
          </a:p>
        </p:txBody>
      </p:sp>
      <p:sp>
        <p:nvSpPr>
          <p:cNvPr id="3" name="Content Placeholder 2"/>
          <p:cNvSpPr>
            <a:spLocks noGrp="1"/>
          </p:cNvSpPr>
          <p:nvPr>
            <p:ph idx="1"/>
          </p:nvPr>
        </p:nvSpPr>
        <p:spPr/>
        <p:txBody>
          <a:bodyPr/>
          <a:lstStyle/>
          <a:p>
            <a:pPr marL="0" indent="0"/>
            <a:r>
              <a:rPr lang="en-US" dirty="0" smtClean="0">
                <a:solidFill>
                  <a:srgbClr val="222222"/>
                </a:solidFill>
                <a:latin typeface="Franklin Gothic Book" charset="0"/>
              </a:rPr>
              <a:t>Data Composition</a:t>
            </a:r>
          </a:p>
          <a:p>
            <a:pPr lvl="1">
              <a:buFont typeface="Arial"/>
              <a:buChar char="•"/>
            </a:pPr>
            <a:r>
              <a:rPr lang="en-US" dirty="0" smtClean="0">
                <a:solidFill>
                  <a:srgbClr val="222222"/>
                </a:solidFill>
                <a:latin typeface="Franklin Gothic Book" charset="0"/>
              </a:rPr>
              <a:t>Phase1 – 2 	Positive</a:t>
            </a:r>
          </a:p>
          <a:p>
            <a:pPr lvl="1">
              <a:buFont typeface="Arial"/>
              <a:buChar char="•"/>
            </a:pPr>
            <a:r>
              <a:rPr lang="en-US" dirty="0" smtClean="0">
                <a:solidFill>
                  <a:srgbClr val="222222"/>
                </a:solidFill>
                <a:latin typeface="Franklin Gothic Book" charset="0"/>
              </a:rPr>
              <a:t>Phase2 – 9	Positive</a:t>
            </a:r>
          </a:p>
          <a:p>
            <a:pPr lvl="1">
              <a:buFont typeface="Arial"/>
              <a:buChar char="•"/>
            </a:pPr>
            <a:r>
              <a:rPr lang="en-US" dirty="0" smtClean="0">
                <a:solidFill>
                  <a:srgbClr val="222222"/>
                </a:solidFill>
                <a:latin typeface="Franklin Gothic Book" charset="0"/>
              </a:rPr>
              <a:t>Phase3 – 13	5 Positive, 8 Negative</a:t>
            </a:r>
          </a:p>
          <a:p>
            <a:pPr lvl="1">
              <a:buFont typeface="Arial"/>
              <a:buChar char="•"/>
            </a:pPr>
            <a:endParaRPr lang="en-US" dirty="0">
              <a:solidFill>
                <a:srgbClr val="222222"/>
              </a:solidFill>
              <a:latin typeface="Franklin Gothic Book" charset="0"/>
            </a:endParaRPr>
          </a:p>
          <a:p>
            <a:pPr lvl="1">
              <a:buFont typeface="Arial"/>
              <a:buChar char="•"/>
            </a:pPr>
            <a:r>
              <a:rPr lang="en-US" dirty="0" smtClean="0">
                <a:solidFill>
                  <a:srgbClr val="222222"/>
                </a:solidFill>
                <a:latin typeface="Franklin Gothic Book" charset="0"/>
              </a:rPr>
              <a:t>Phase 3 Results – Focus of Analysis, More critical</a:t>
            </a:r>
          </a:p>
          <a:p>
            <a:pPr lvl="1">
              <a:buFont typeface="Arial"/>
              <a:buChar char="•"/>
            </a:pPr>
            <a:endParaRPr lang="en-US" dirty="0">
              <a:solidFill>
                <a:srgbClr val="222222"/>
              </a:solidFill>
              <a:latin typeface="Franklin Gothic Book" charset="0"/>
            </a:endParaRPr>
          </a:p>
          <a:p>
            <a:pPr lvl="1"/>
            <a:r>
              <a:rPr lang="en-US" dirty="0" smtClean="0">
                <a:solidFill>
                  <a:srgbClr val="222222"/>
                </a:solidFill>
                <a:latin typeface="Franklin Gothic Book" charset="0"/>
              </a:rPr>
              <a:t>Events spread across 18 months - 17 days ( -8 to 0 to +8)</a:t>
            </a:r>
          </a:p>
          <a:p>
            <a:pPr lvl="1"/>
            <a:endParaRPr lang="en-US" dirty="0" smtClean="0">
              <a:solidFill>
                <a:srgbClr val="222222"/>
              </a:solidFill>
              <a:latin typeface="Franklin Gothic Book" charset="0"/>
            </a:endParaRPr>
          </a:p>
          <a:p>
            <a:pPr lvl="1"/>
            <a:r>
              <a:rPr lang="en-US" dirty="0" smtClean="0">
                <a:solidFill>
                  <a:srgbClr val="222222"/>
                </a:solidFill>
                <a:latin typeface="Franklin Gothic Book" charset="0"/>
              </a:rPr>
              <a:t>Close Price Analysis - Standardization – Uniform Comparison (0 to 1 scale)</a:t>
            </a:r>
          </a:p>
          <a:p>
            <a:pPr lvl="1"/>
            <a:endParaRPr lang="en-US" dirty="0" smtClean="0">
              <a:solidFill>
                <a:srgbClr val="222222"/>
              </a:solidFill>
              <a:latin typeface="Franklin Gothic Book" charset="0"/>
            </a:endParaRPr>
          </a:p>
          <a:p>
            <a:pPr lvl="1"/>
            <a:r>
              <a:rPr lang="en-US" dirty="0" smtClean="0">
                <a:solidFill>
                  <a:srgbClr val="222222"/>
                </a:solidFill>
                <a:latin typeface="Franklin Gothic Book" charset="0"/>
              </a:rPr>
              <a:t>Volume Analysis - Average of previous week </a:t>
            </a:r>
            <a:r>
              <a:rPr lang="en-US" dirty="0" err="1" smtClean="0">
                <a:solidFill>
                  <a:srgbClr val="222222"/>
                </a:solidFill>
                <a:latin typeface="Franklin Gothic Book" charset="0"/>
              </a:rPr>
              <a:t>Vs</a:t>
            </a:r>
            <a:r>
              <a:rPr lang="en-US" dirty="0" smtClean="0">
                <a:solidFill>
                  <a:srgbClr val="222222"/>
                </a:solidFill>
                <a:latin typeface="Franklin Gothic Book" charset="0"/>
              </a:rPr>
              <a:t> Results Announcement Day</a:t>
            </a:r>
            <a:endParaRPr lang="en-US" dirty="0">
              <a:solidFill>
                <a:srgbClr val="222222"/>
              </a:solidFill>
              <a:latin typeface="Franklin Gothic Book" charset="0"/>
            </a:endParaRPr>
          </a:p>
          <a:p>
            <a:endParaRPr lang="en-US" dirty="0">
              <a:solidFill>
                <a:srgbClr val="222222"/>
              </a:solidFill>
              <a:latin typeface="Franklin Gothic Book" charset="0"/>
            </a:endParaRPr>
          </a:p>
        </p:txBody>
      </p:sp>
    </p:spTree>
    <p:extLst>
      <p:ext uri="{BB962C8B-B14F-4D97-AF65-F5344CB8AC3E}">
        <p14:creationId xmlns:p14="http://schemas.microsoft.com/office/powerpoint/2010/main" val="4282673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stock price – big cap</a:t>
            </a:r>
            <a:endParaRPr lang="en-US" dirty="0"/>
          </a:p>
        </p:txBody>
      </p:sp>
      <p:pic>
        <p:nvPicPr>
          <p:cNvPr id="8" name="Content Placeholder 7" descr="Phase3-Close.png"/>
          <p:cNvPicPr>
            <a:picLocks noGrp="1" noChangeAspect="1"/>
          </p:cNvPicPr>
          <p:nvPr>
            <p:ph idx="1"/>
          </p:nvPr>
        </p:nvPicPr>
        <p:blipFill>
          <a:blip r:embed="rId3">
            <a:extLst>
              <a:ext uri="{28A0092B-C50C-407E-A947-70E740481C1C}">
                <a14:useLocalDpi xmlns:a14="http://schemas.microsoft.com/office/drawing/2010/main" val="0"/>
              </a:ext>
            </a:extLst>
          </a:blip>
          <a:srcRect t="-4753" b="-4753"/>
          <a:stretch>
            <a:fillRect/>
          </a:stretch>
        </p:blipFill>
        <p:spPr>
          <a:xfrm>
            <a:off x="125413" y="1080692"/>
            <a:ext cx="6056643" cy="3944938"/>
          </a:xfrm>
        </p:spPr>
      </p:pic>
      <p:sp>
        <p:nvSpPr>
          <p:cNvPr id="9" name="TextBox 8"/>
          <p:cNvSpPr txBox="1"/>
          <p:nvPr/>
        </p:nvSpPr>
        <p:spPr>
          <a:xfrm>
            <a:off x="3600384" y="3293795"/>
            <a:ext cx="979755" cy="276999"/>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200" b="1" dirty="0" err="1" smtClean="0"/>
              <a:t>Biogen</a:t>
            </a:r>
            <a:r>
              <a:rPr lang="en-US" sz="1200" b="1" dirty="0" smtClean="0"/>
              <a:t> – 3P</a:t>
            </a:r>
            <a:endParaRPr lang="en-US" sz="1200" b="1" dirty="0"/>
          </a:p>
        </p:txBody>
      </p:sp>
      <p:cxnSp>
        <p:nvCxnSpPr>
          <p:cNvPr id="13" name="Straight Connector 12"/>
          <p:cNvCxnSpPr/>
          <p:nvPr/>
        </p:nvCxnSpPr>
        <p:spPr>
          <a:xfrm flipV="1">
            <a:off x="1311768" y="2707612"/>
            <a:ext cx="4870288" cy="27913"/>
          </a:xfrm>
          <a:prstGeom prst="line">
            <a:avLst/>
          </a:prstGeom>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607805" y="3893878"/>
            <a:ext cx="992579" cy="276999"/>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200" b="1" dirty="0" smtClean="0"/>
              <a:t>Amgen – 3P</a:t>
            </a:r>
            <a:endParaRPr lang="en-US" sz="1200" b="1" dirty="0"/>
          </a:p>
        </p:txBody>
      </p:sp>
      <p:sp>
        <p:nvSpPr>
          <p:cNvPr id="16" name="TextBox 15"/>
          <p:cNvSpPr txBox="1"/>
          <p:nvPr/>
        </p:nvSpPr>
        <p:spPr>
          <a:xfrm>
            <a:off x="5202301" y="2458526"/>
            <a:ext cx="1005403"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b="1" dirty="0" smtClean="0"/>
              <a:t>5% Variation</a:t>
            </a:r>
            <a:endParaRPr lang="en-US" sz="1200" b="1" dirty="0"/>
          </a:p>
        </p:txBody>
      </p:sp>
      <p:sp>
        <p:nvSpPr>
          <p:cNvPr id="18" name="Content Placeholder 2"/>
          <p:cNvSpPr txBox="1">
            <a:spLocks/>
          </p:cNvSpPr>
          <p:nvPr/>
        </p:nvSpPr>
        <p:spPr>
          <a:xfrm>
            <a:off x="6305389" y="1131654"/>
            <a:ext cx="2611843" cy="364155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a:buChar char="•"/>
            </a:pPr>
            <a:endParaRPr lang="en-US" dirty="0" smtClean="0"/>
          </a:p>
          <a:p>
            <a:pPr>
              <a:buFont typeface="Arial"/>
              <a:buChar char="•"/>
            </a:pPr>
            <a:r>
              <a:rPr lang="en-US" dirty="0" smtClean="0"/>
              <a:t>2 out of 13  - More than 5% variation</a:t>
            </a:r>
          </a:p>
          <a:p>
            <a:pPr>
              <a:buFont typeface="Arial"/>
              <a:buChar char="•"/>
            </a:pPr>
            <a:r>
              <a:rPr lang="en-US" dirty="0" smtClean="0"/>
              <a:t>Max variations observed in Positive Results</a:t>
            </a:r>
          </a:p>
          <a:p>
            <a:pPr>
              <a:buFont typeface="Arial"/>
              <a:buChar char="•"/>
            </a:pPr>
            <a:r>
              <a:rPr lang="en-US" dirty="0" smtClean="0"/>
              <a:t>Companies with Negative Results – No Visible Variation</a:t>
            </a:r>
          </a:p>
          <a:p>
            <a:pPr>
              <a:buFont typeface="Arial"/>
              <a:buChar char="•"/>
            </a:pPr>
            <a:r>
              <a:rPr lang="en-US" dirty="0" smtClean="0"/>
              <a:t>Not much effect from Phase 1 and Phase 2 results</a:t>
            </a:r>
            <a:endParaRPr lang="en-US" dirty="0"/>
          </a:p>
        </p:txBody>
      </p:sp>
      <p:sp>
        <p:nvSpPr>
          <p:cNvPr id="19" name="Content Placeholder 2"/>
          <p:cNvSpPr txBox="1">
            <a:spLocks/>
          </p:cNvSpPr>
          <p:nvPr/>
        </p:nvSpPr>
        <p:spPr>
          <a:xfrm>
            <a:off x="2037043" y="5090305"/>
            <a:ext cx="6991828" cy="85331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285750" indent="-285750">
              <a:buFont typeface="Arial"/>
              <a:buChar char="•"/>
            </a:pPr>
            <a:r>
              <a:rPr lang="en-US" dirty="0" smtClean="0"/>
              <a:t>Tries to minimize the impact due to negative results</a:t>
            </a:r>
          </a:p>
          <a:p>
            <a:pPr>
              <a:buFont typeface="Arial"/>
              <a:buChar char="•"/>
            </a:pPr>
            <a:r>
              <a:rPr lang="en-US" dirty="0" smtClean="0"/>
              <a:t>Less Variation suggests – Not much impact!? Let us look at the volumes</a:t>
            </a:r>
          </a:p>
        </p:txBody>
      </p:sp>
      <p:sp>
        <p:nvSpPr>
          <p:cNvPr id="20" name="TextBox 19"/>
          <p:cNvSpPr txBox="1"/>
          <p:nvPr/>
        </p:nvSpPr>
        <p:spPr>
          <a:xfrm>
            <a:off x="1483228" y="998142"/>
            <a:ext cx="30969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smtClean="0"/>
              <a:t>Phase 3 Trials</a:t>
            </a:r>
            <a:endParaRPr lang="en-US" dirty="0"/>
          </a:p>
        </p:txBody>
      </p:sp>
    </p:spTree>
    <p:extLst>
      <p:ext uri="{BB962C8B-B14F-4D97-AF65-F5344CB8AC3E}">
        <p14:creationId xmlns:p14="http://schemas.microsoft.com/office/powerpoint/2010/main" val="176566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daily traded volume – big cap</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656429323"/>
              </p:ext>
            </p:extLst>
          </p:nvPr>
        </p:nvGraphicFramePr>
        <p:xfrm>
          <a:off x="116874" y="1148254"/>
          <a:ext cx="5813992" cy="2941075"/>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037043" y="5118219"/>
            <a:ext cx="6991828" cy="1204191"/>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285750" indent="-285750">
              <a:buFont typeface="Arial"/>
              <a:buChar char="•"/>
            </a:pPr>
            <a:r>
              <a:rPr lang="en-US" dirty="0" smtClean="0"/>
              <a:t>Big Cap Companies – No Significant immediate impact due to a single trial result</a:t>
            </a:r>
          </a:p>
          <a:p>
            <a:pPr marL="285750" indent="-285750">
              <a:buFont typeface="Arial"/>
              <a:buChar char="•"/>
            </a:pPr>
            <a:r>
              <a:rPr lang="en-US" dirty="0" smtClean="0"/>
              <a:t>The impact can be perceived in the long term </a:t>
            </a:r>
          </a:p>
          <a:p>
            <a:pPr marL="573786" lvl="3" indent="-285750">
              <a:buFont typeface="Arial"/>
              <a:buChar char="•"/>
            </a:pPr>
            <a:r>
              <a:rPr lang="en-US" dirty="0" smtClean="0"/>
              <a:t>BIIB (</a:t>
            </a:r>
            <a:r>
              <a:rPr lang="en-US" dirty="0" err="1" smtClean="0"/>
              <a:t>Biogen</a:t>
            </a:r>
            <a:r>
              <a:rPr lang="en-US" dirty="0" smtClean="0"/>
              <a:t>) - 20% in one month</a:t>
            </a:r>
          </a:p>
          <a:p>
            <a:pPr>
              <a:buFont typeface="Arial"/>
              <a:buChar char="•"/>
            </a:pPr>
            <a:endParaRPr lang="en-US" dirty="0" smtClean="0"/>
          </a:p>
        </p:txBody>
      </p:sp>
      <p:sp>
        <p:nvSpPr>
          <p:cNvPr id="6" name="Rectangle 5"/>
          <p:cNvSpPr/>
          <p:nvPr/>
        </p:nvSpPr>
        <p:spPr>
          <a:xfrm>
            <a:off x="1186174" y="4142682"/>
            <a:ext cx="237235" cy="19787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TextBox 6"/>
          <p:cNvSpPr txBox="1"/>
          <p:nvPr/>
        </p:nvSpPr>
        <p:spPr>
          <a:xfrm>
            <a:off x="1451319" y="4041009"/>
            <a:ext cx="2862006" cy="369332"/>
          </a:xfrm>
          <a:prstGeom prst="rect">
            <a:avLst/>
          </a:prstGeom>
          <a:noFill/>
        </p:spPr>
        <p:txBody>
          <a:bodyPr wrap="none" rtlCol="0">
            <a:spAutoFit/>
          </a:bodyPr>
          <a:lstStyle/>
          <a:p>
            <a:r>
              <a:rPr lang="en-US" dirty="0" smtClean="0"/>
              <a:t>Phase 3 – Negative Results</a:t>
            </a:r>
            <a:endParaRPr lang="en-US" dirty="0"/>
          </a:p>
        </p:txBody>
      </p:sp>
      <p:sp>
        <p:nvSpPr>
          <p:cNvPr id="8" name="Content Placeholder 2"/>
          <p:cNvSpPr txBox="1">
            <a:spLocks/>
          </p:cNvSpPr>
          <p:nvPr/>
        </p:nvSpPr>
        <p:spPr>
          <a:xfrm>
            <a:off x="6305389" y="1131654"/>
            <a:ext cx="2611843" cy="364155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a:buChar char="•"/>
            </a:pPr>
            <a:r>
              <a:rPr lang="en-US" dirty="0" smtClean="0"/>
              <a:t>Change in volume from previous week to Day zero</a:t>
            </a:r>
          </a:p>
          <a:p>
            <a:pPr marL="285750" indent="-285750">
              <a:buFont typeface="Arial"/>
              <a:buChar char="•"/>
            </a:pPr>
            <a:r>
              <a:rPr lang="en-US" dirty="0" smtClean="0"/>
              <a:t> Significant variation for Negative results</a:t>
            </a:r>
          </a:p>
          <a:p>
            <a:pPr>
              <a:buFont typeface="Arial"/>
              <a:buChar char="•"/>
            </a:pPr>
            <a:r>
              <a:rPr lang="en-US" dirty="0" smtClean="0"/>
              <a:t>Change in volume – Signifies activity </a:t>
            </a:r>
          </a:p>
          <a:p>
            <a:pPr>
              <a:buFont typeface="Arial"/>
              <a:buChar char="•"/>
            </a:pPr>
            <a:r>
              <a:rPr lang="en-US" dirty="0" smtClean="0"/>
              <a:t>Since institutional investors move in or out with speculations – Impact might not be visible immediately</a:t>
            </a:r>
          </a:p>
          <a:p>
            <a:pPr>
              <a:buFont typeface="Arial"/>
              <a:buChar char="•"/>
            </a:pPr>
            <a:endParaRPr lang="en-US" dirty="0" smtClean="0"/>
          </a:p>
          <a:p>
            <a:pPr>
              <a:buFont typeface="Arial"/>
              <a:buChar char="•"/>
            </a:pPr>
            <a:endParaRPr lang="en-US" dirty="0" smtClean="0"/>
          </a:p>
          <a:p>
            <a:pPr>
              <a:buFont typeface="Arial"/>
              <a:buChar char="•"/>
            </a:pPr>
            <a:endParaRPr lang="en-US" dirty="0" smtClean="0"/>
          </a:p>
          <a:p>
            <a:pPr marL="0" indent="0"/>
            <a:endParaRPr lang="en-US" dirty="0" smtClean="0"/>
          </a:p>
        </p:txBody>
      </p:sp>
      <p:sp>
        <p:nvSpPr>
          <p:cNvPr id="9" name="TextBox 8"/>
          <p:cNvSpPr txBox="1"/>
          <p:nvPr/>
        </p:nvSpPr>
        <p:spPr>
          <a:xfrm>
            <a:off x="1483228" y="998142"/>
            <a:ext cx="309691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Volume change on Day Zero</a:t>
            </a:r>
            <a:endParaRPr lang="en-US" dirty="0"/>
          </a:p>
        </p:txBody>
      </p:sp>
    </p:spTree>
    <p:extLst>
      <p:ext uri="{BB962C8B-B14F-4D97-AF65-F5344CB8AC3E}">
        <p14:creationId xmlns:p14="http://schemas.microsoft.com/office/powerpoint/2010/main" val="3071457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clinical trials – small cap </a:t>
            </a:r>
            <a:endParaRPr lang="en-US" dirty="0"/>
          </a:p>
        </p:txBody>
      </p:sp>
      <p:pic>
        <p:nvPicPr>
          <p:cNvPr id="9" name="Picture 8" descr="Negative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193" y="1617610"/>
            <a:ext cx="4258994" cy="3127699"/>
          </a:xfrm>
          <a:prstGeom prst="rect">
            <a:avLst/>
          </a:prstGeom>
        </p:spPr>
      </p:pic>
      <p:pic>
        <p:nvPicPr>
          <p:cNvPr id="11" name="Picture 10" descr="Positive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8" y="1666225"/>
            <a:ext cx="4426260" cy="3079084"/>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4067961045"/>
              </p:ext>
            </p:extLst>
          </p:nvPr>
        </p:nvGraphicFramePr>
        <p:xfrm>
          <a:off x="1953696" y="4968622"/>
          <a:ext cx="7190304" cy="1889376"/>
        </p:xfrm>
        <a:graphic>
          <a:graphicData uri="http://schemas.openxmlformats.org/drawingml/2006/table">
            <a:tbl>
              <a:tblPr>
                <a:tableStyleId>{638B1855-1B75-4FBE-930C-398BA8C253C6}</a:tableStyleId>
              </a:tblPr>
              <a:tblGrid>
                <a:gridCol w="2508246"/>
                <a:gridCol w="969855"/>
                <a:gridCol w="1755771"/>
                <a:gridCol w="1956432"/>
              </a:tblGrid>
              <a:tr h="296940">
                <a:tc>
                  <a:txBody>
                    <a:bodyPr/>
                    <a:lstStyle/>
                    <a:p>
                      <a:pPr algn="ctr" fontAlgn="ctr"/>
                      <a:r>
                        <a:rPr lang="en-US" sz="1800" u="none" strike="noStrike" dirty="0" smtClean="0">
                          <a:effectLst/>
                        </a:rPr>
                        <a:t>Company</a:t>
                      </a:r>
                      <a:endParaRPr lang="en-US" sz="1800" b="1" i="0" u="none" strike="noStrike" dirty="0">
                        <a:solidFill>
                          <a:srgbClr val="3E3D2D"/>
                        </a:solidFill>
                        <a:effectLst/>
                        <a:latin typeface="Cambria"/>
                      </a:endParaRPr>
                    </a:p>
                  </a:txBody>
                  <a:tcPr marL="12700" marR="12700" marT="12700" marB="0" anchor="ctr"/>
                </a:tc>
                <a:tc>
                  <a:txBody>
                    <a:bodyPr/>
                    <a:lstStyle/>
                    <a:p>
                      <a:pPr algn="ctr" fontAlgn="ctr"/>
                      <a:r>
                        <a:rPr lang="en-US" sz="1800" u="none" strike="noStrike" dirty="0">
                          <a:effectLst/>
                        </a:rPr>
                        <a:t>Result</a:t>
                      </a:r>
                      <a:endParaRPr lang="en-US" sz="1800" b="1" i="0" u="none" strike="noStrike" dirty="0">
                        <a:solidFill>
                          <a:srgbClr val="3E3D2D"/>
                        </a:solidFill>
                        <a:effectLst/>
                        <a:latin typeface="Cambria"/>
                      </a:endParaRPr>
                    </a:p>
                  </a:txBody>
                  <a:tcPr marL="12700" marR="12700" marT="12700" marB="0" anchor="ctr"/>
                </a:tc>
                <a:tc>
                  <a:txBody>
                    <a:bodyPr/>
                    <a:lstStyle/>
                    <a:p>
                      <a:pPr algn="ctr" fontAlgn="ctr"/>
                      <a:r>
                        <a:rPr lang="en-US" sz="1800" u="none" strike="noStrike" dirty="0">
                          <a:effectLst/>
                        </a:rPr>
                        <a:t>%Change  Close</a:t>
                      </a:r>
                      <a:endParaRPr lang="en-US" sz="1800" b="1" i="0" u="none" strike="noStrike" dirty="0">
                        <a:solidFill>
                          <a:srgbClr val="3E3D2D"/>
                        </a:solidFill>
                        <a:effectLst/>
                        <a:latin typeface="Cambria"/>
                      </a:endParaRPr>
                    </a:p>
                  </a:txBody>
                  <a:tcPr marL="12700" marR="12700" marT="12700" marB="0" anchor="ctr"/>
                </a:tc>
                <a:tc>
                  <a:txBody>
                    <a:bodyPr/>
                    <a:lstStyle/>
                    <a:p>
                      <a:pPr algn="ctr" fontAlgn="ctr"/>
                      <a:r>
                        <a:rPr lang="en-US" sz="1800" u="none" strike="noStrike" dirty="0">
                          <a:effectLst/>
                        </a:rPr>
                        <a:t>%Change Volume</a:t>
                      </a:r>
                      <a:endParaRPr lang="en-US" sz="1800" b="1" i="0" u="none" strike="noStrike" dirty="0">
                        <a:solidFill>
                          <a:srgbClr val="3E3D2D"/>
                        </a:solidFill>
                        <a:effectLst/>
                        <a:latin typeface="Cambria"/>
                      </a:endParaRPr>
                    </a:p>
                  </a:txBody>
                  <a:tcPr marL="12700" marR="12700" marT="12700" marB="0" anchor="ctr"/>
                </a:tc>
              </a:tr>
              <a:tr h="265406">
                <a:tc>
                  <a:txBody>
                    <a:bodyPr/>
                    <a:lstStyle/>
                    <a:p>
                      <a:pPr algn="l" fontAlgn="b"/>
                      <a:r>
                        <a:rPr lang="en-US" sz="1600" u="none" strike="noStrike" dirty="0" err="1">
                          <a:effectLst/>
                        </a:rPr>
                        <a:t>Aquinox</a:t>
                      </a:r>
                      <a:r>
                        <a:rPr lang="en-US" sz="1600" u="none" strike="noStrike" dirty="0">
                          <a:effectLst/>
                        </a:rPr>
                        <a:t> </a:t>
                      </a:r>
                      <a:r>
                        <a:rPr lang="en-US" sz="1600" u="none" strike="noStrike" dirty="0" smtClean="0">
                          <a:effectLst/>
                        </a:rPr>
                        <a:t>Pharmaceuticals</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dirty="0">
                          <a:effectLst/>
                        </a:rPr>
                        <a:t>Positive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955%</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48107%</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err="1">
                          <a:effectLst/>
                        </a:rPr>
                        <a:t>Loxo</a:t>
                      </a:r>
                      <a:r>
                        <a:rPr lang="en-US" sz="1600" u="none" strike="noStrike" dirty="0">
                          <a:effectLst/>
                        </a:rPr>
                        <a:t> </a:t>
                      </a:r>
                      <a:r>
                        <a:rPr lang="en-US" sz="1600" u="none" strike="noStrike" dirty="0" smtClean="0">
                          <a:effectLst/>
                        </a:rPr>
                        <a:t>Oncology</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dirty="0">
                          <a:effectLst/>
                        </a:rPr>
                        <a:t>Positive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33%</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898%</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err="1">
                          <a:effectLst/>
                        </a:rPr>
                        <a:t>Bellerophon</a:t>
                      </a:r>
                      <a:r>
                        <a:rPr lang="en-US" sz="1600" u="none" strike="noStrike" dirty="0">
                          <a:effectLst/>
                        </a:rPr>
                        <a:t> </a:t>
                      </a:r>
                      <a:r>
                        <a:rPr lang="en-US" sz="1600" u="none" strike="noStrike" dirty="0" smtClean="0">
                          <a:effectLst/>
                        </a:rPr>
                        <a:t>Therapeutics</a:t>
                      </a:r>
                      <a:endParaRPr lang="en-US" sz="1600" b="0" i="0" u="none" strike="noStrike" dirty="0">
                        <a:solidFill>
                          <a:srgbClr val="9C0006"/>
                        </a:solidFill>
                        <a:effectLst/>
                        <a:latin typeface="Calibri"/>
                      </a:endParaRPr>
                    </a:p>
                  </a:txBody>
                  <a:tcPr marL="12700" marR="12700" marT="12700" marB="0" anchor="b"/>
                </a:tc>
                <a:tc>
                  <a:txBody>
                    <a:bodyPr/>
                    <a:lstStyle/>
                    <a:p>
                      <a:pPr algn="l" fontAlgn="b"/>
                      <a:r>
                        <a:rPr lang="en-US" sz="1600" u="none" strike="noStrike" dirty="0">
                          <a:effectLst/>
                        </a:rPr>
                        <a:t>Negative</a:t>
                      </a:r>
                      <a:endParaRPr lang="en-US" sz="1600" b="0" i="0" u="none" strike="noStrike" dirty="0">
                        <a:solidFill>
                          <a:srgbClr val="9C0006"/>
                        </a:solidFill>
                        <a:effectLst/>
                        <a:latin typeface="Calibri"/>
                      </a:endParaRPr>
                    </a:p>
                  </a:txBody>
                  <a:tcPr marL="12700" marR="12700" marT="12700" marB="0" anchor="b">
                    <a:solidFill>
                      <a:schemeClr val="bg2">
                        <a:lumMod val="75000"/>
                      </a:schemeClr>
                    </a:solidFill>
                  </a:tcPr>
                </a:tc>
                <a:tc>
                  <a:txBody>
                    <a:bodyPr/>
                    <a:lstStyle/>
                    <a:p>
                      <a:pPr algn="r" fontAlgn="b"/>
                      <a:r>
                        <a:rPr lang="en-US" sz="1600" u="none" strike="noStrike" dirty="0">
                          <a:effectLst/>
                        </a:rPr>
                        <a:t>-56%</a:t>
                      </a:r>
                      <a:endParaRPr lang="en-US" sz="1600" b="0" i="0" u="none" strike="noStrike" dirty="0">
                        <a:solidFill>
                          <a:srgbClr val="9C0006"/>
                        </a:solidFill>
                        <a:effectLst/>
                        <a:latin typeface="Calibri"/>
                      </a:endParaRPr>
                    </a:p>
                  </a:txBody>
                  <a:tcPr marL="12700" marR="12700" marT="12700" marB="0" anchor="b">
                    <a:solidFill>
                      <a:schemeClr val="bg2">
                        <a:lumMod val="75000"/>
                      </a:schemeClr>
                    </a:solidFill>
                  </a:tcPr>
                </a:tc>
                <a:tc>
                  <a:txBody>
                    <a:bodyPr/>
                    <a:lstStyle/>
                    <a:p>
                      <a:pPr algn="r" fontAlgn="b"/>
                      <a:r>
                        <a:rPr lang="en-US" sz="1600" u="none" strike="noStrike" dirty="0">
                          <a:effectLst/>
                        </a:rPr>
                        <a:t>4257%</a:t>
                      </a:r>
                      <a:endParaRPr lang="en-US" sz="1600" b="0" i="0" u="none" strike="noStrike" dirty="0">
                        <a:solidFill>
                          <a:srgbClr val="9C0006"/>
                        </a:solidFill>
                        <a:effectLst/>
                        <a:latin typeface="Calibri"/>
                      </a:endParaRPr>
                    </a:p>
                  </a:txBody>
                  <a:tcPr marL="12700" marR="12700" marT="12700" marB="0" anchor="b">
                    <a:solidFill>
                      <a:schemeClr val="bg2">
                        <a:lumMod val="75000"/>
                      </a:schemeClr>
                    </a:solidFill>
                  </a:tcPr>
                </a:tc>
              </a:tr>
              <a:tr h="265406">
                <a:tc>
                  <a:txBody>
                    <a:bodyPr/>
                    <a:lstStyle/>
                    <a:p>
                      <a:pPr algn="l" fontAlgn="b"/>
                      <a:r>
                        <a:rPr lang="en-US" sz="1600" u="none" strike="noStrike" dirty="0" err="1">
                          <a:effectLst/>
                        </a:rPr>
                        <a:t>Inotek</a:t>
                      </a:r>
                      <a:r>
                        <a:rPr lang="en-US" sz="1600" u="none" strike="noStrike" dirty="0">
                          <a:effectLst/>
                        </a:rPr>
                        <a:t> Pharmaceuticals </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a:effectLst/>
                        </a:rPr>
                        <a:t>Positive</a:t>
                      </a:r>
                      <a:endParaRPr lang="en-US" sz="1600" b="0" i="0" u="none" strike="noStrike">
                        <a:solidFill>
                          <a:srgbClr val="000000"/>
                        </a:solidFill>
                        <a:effectLst/>
                        <a:latin typeface="Calibri"/>
                      </a:endParaRPr>
                    </a:p>
                  </a:txBody>
                  <a:tcPr marL="12700" marR="12700" marT="12700" marB="0" anchor="b"/>
                </a:tc>
                <a:tc>
                  <a:txBody>
                    <a:bodyPr/>
                    <a:lstStyle/>
                    <a:p>
                      <a:pPr algn="r" fontAlgn="b"/>
                      <a:r>
                        <a:rPr lang="en-US" sz="1600" u="none" strike="noStrike" dirty="0">
                          <a:effectLst/>
                        </a:rPr>
                        <a:t>237%</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smtClean="0">
                          <a:effectLst/>
                        </a:rPr>
                        <a:t>55317%</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a:effectLst/>
                        </a:rPr>
                        <a:t>Lexicon </a:t>
                      </a:r>
                      <a:r>
                        <a:rPr lang="en-US" sz="1600" u="none" strike="noStrike" dirty="0" smtClean="0">
                          <a:effectLst/>
                        </a:rPr>
                        <a:t>Pharmaceuticals</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dirty="0">
                          <a:effectLst/>
                        </a:rPr>
                        <a:t>Positive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61%</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5301%</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a:effectLst/>
                        </a:rPr>
                        <a:t>Eleven </a:t>
                      </a:r>
                      <a:r>
                        <a:rPr lang="en-US" sz="1600" u="none" strike="noStrike" dirty="0" err="1" smtClean="0">
                          <a:effectLst/>
                        </a:rPr>
                        <a:t>Biotherapeutics</a:t>
                      </a:r>
                      <a:endParaRPr lang="en-US" sz="1600" b="0" i="0" u="none" strike="noStrike" dirty="0">
                        <a:solidFill>
                          <a:srgbClr val="9C0006"/>
                        </a:solidFill>
                        <a:effectLst/>
                        <a:latin typeface="Calibri"/>
                      </a:endParaRPr>
                    </a:p>
                  </a:txBody>
                  <a:tcPr marL="12700" marR="12700" marT="12700" marB="0" anchor="b"/>
                </a:tc>
                <a:tc>
                  <a:txBody>
                    <a:bodyPr/>
                    <a:lstStyle/>
                    <a:p>
                      <a:pPr algn="l" fontAlgn="b"/>
                      <a:r>
                        <a:rPr lang="en-US" sz="1600" u="none" strike="noStrike" dirty="0">
                          <a:effectLst/>
                        </a:rPr>
                        <a:t>Negative</a:t>
                      </a:r>
                      <a:endParaRPr lang="en-US" sz="1600" b="0" i="0" u="none" strike="noStrike" dirty="0">
                        <a:solidFill>
                          <a:srgbClr val="9C0006"/>
                        </a:solidFill>
                        <a:effectLst/>
                        <a:latin typeface="Calibri"/>
                      </a:endParaRPr>
                    </a:p>
                  </a:txBody>
                  <a:tcPr marL="12700" marR="12700" marT="12700" marB="0" anchor="b">
                    <a:solidFill>
                      <a:srgbClr val="91A7AB"/>
                    </a:solidFill>
                  </a:tcPr>
                </a:tc>
                <a:tc>
                  <a:txBody>
                    <a:bodyPr/>
                    <a:lstStyle/>
                    <a:p>
                      <a:pPr algn="r" fontAlgn="b"/>
                      <a:r>
                        <a:rPr lang="en-US" sz="1600" u="none" strike="noStrike" dirty="0">
                          <a:effectLst/>
                        </a:rPr>
                        <a:t>-69%</a:t>
                      </a:r>
                      <a:endParaRPr lang="en-US" sz="1600" b="0" i="0" u="none" strike="noStrike" dirty="0">
                        <a:solidFill>
                          <a:srgbClr val="9C0006"/>
                        </a:solidFill>
                        <a:effectLst/>
                        <a:latin typeface="Calibri"/>
                      </a:endParaRPr>
                    </a:p>
                  </a:txBody>
                  <a:tcPr marL="12700" marR="12700" marT="12700" marB="0" anchor="b">
                    <a:solidFill>
                      <a:srgbClr val="91A7AB"/>
                    </a:solidFill>
                  </a:tcPr>
                </a:tc>
                <a:tc>
                  <a:txBody>
                    <a:bodyPr/>
                    <a:lstStyle/>
                    <a:p>
                      <a:pPr algn="r" fontAlgn="b"/>
                      <a:r>
                        <a:rPr lang="en-US" sz="1600" u="none" strike="noStrike" dirty="0">
                          <a:effectLst/>
                        </a:rPr>
                        <a:t>17485%</a:t>
                      </a:r>
                      <a:endParaRPr lang="en-US" sz="1600" b="0" i="0" u="none" strike="noStrike" dirty="0">
                        <a:solidFill>
                          <a:srgbClr val="9C0006"/>
                        </a:solidFill>
                        <a:effectLst/>
                        <a:latin typeface="Calibri"/>
                      </a:endParaRPr>
                    </a:p>
                  </a:txBody>
                  <a:tcPr marL="12700" marR="12700" marT="12700" marB="0" anchor="b">
                    <a:solidFill>
                      <a:srgbClr val="91A7AB"/>
                    </a:solidFill>
                  </a:tcPr>
                </a:tc>
              </a:tr>
            </a:tbl>
          </a:graphicData>
        </a:graphic>
      </p:graphicFrame>
      <p:sp>
        <p:nvSpPr>
          <p:cNvPr id="16" name="TextBox 15"/>
          <p:cNvSpPr txBox="1"/>
          <p:nvPr/>
        </p:nvSpPr>
        <p:spPr>
          <a:xfrm>
            <a:off x="1465273" y="1214233"/>
            <a:ext cx="1713593"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Positive Results</a:t>
            </a:r>
            <a:endParaRPr lang="en-US" dirty="0"/>
          </a:p>
        </p:txBody>
      </p:sp>
      <p:sp>
        <p:nvSpPr>
          <p:cNvPr id="17" name="TextBox 16"/>
          <p:cNvSpPr txBox="1"/>
          <p:nvPr/>
        </p:nvSpPr>
        <p:spPr>
          <a:xfrm>
            <a:off x="6097222" y="1214233"/>
            <a:ext cx="181514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Negative Results</a:t>
            </a:r>
            <a:endParaRPr lang="en-US" dirty="0"/>
          </a:p>
        </p:txBody>
      </p:sp>
    </p:spTree>
    <p:extLst>
      <p:ext uri="{BB962C8B-B14F-4D97-AF65-F5344CB8AC3E}">
        <p14:creationId xmlns:p14="http://schemas.microsoft.com/office/powerpoint/2010/main" val="276519637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2.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3.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4.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5.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Angles.thmx</Template>
  <TotalTime>2755</TotalTime>
  <Words>820</Words>
  <Application>Microsoft Macintosh PowerPoint</Application>
  <PresentationFormat>On-screen Show (4:3)</PresentationFormat>
  <Paragraphs>153</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Biotech Analysis</vt:lpstr>
      <vt:lpstr>Project overview</vt:lpstr>
      <vt:lpstr>DATA overview</vt:lpstr>
      <vt:lpstr>Approach</vt:lpstr>
      <vt:lpstr>Python Modules</vt:lpstr>
      <vt:lpstr>Introduction to analysis</vt:lpstr>
      <vt:lpstr>Impact on stock price – big cap</vt:lpstr>
      <vt:lpstr>Impact on daily traded volume – big cap</vt:lpstr>
      <vt:lpstr>IMPACT of clinical trials – small cap </vt:lpstr>
      <vt:lpstr>Future vision</vt:lpstr>
      <vt:lpstr>Future vision cont.</vt:lpstr>
      <vt:lpstr>Coverage analysis</vt:lpstr>
      <vt:lpstr>Conclusion</vt:lpstr>
      <vt:lpstr>Questions</vt:lpstr>
      <vt:lpstr>Appendix a</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Analysis</dc:title>
  <dc:creator>Jason Lewris</dc:creator>
  <cp:lastModifiedBy>Jason Lewris</cp:lastModifiedBy>
  <cp:revision>48</cp:revision>
  <dcterms:created xsi:type="dcterms:W3CDTF">2015-08-10T01:40:05Z</dcterms:created>
  <dcterms:modified xsi:type="dcterms:W3CDTF">2015-08-13T17:56:42Z</dcterms:modified>
</cp:coreProperties>
</file>