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sldIdLst>
    <p:sldId id="332" r:id="rId2"/>
    <p:sldId id="341" r:id="rId3"/>
    <p:sldId id="342" r:id="rId4"/>
    <p:sldId id="330" r:id="rId5"/>
    <p:sldId id="344" r:id="rId6"/>
    <p:sldId id="343" r:id="rId7"/>
    <p:sldId id="350" r:id="rId8"/>
    <p:sldId id="260" r:id="rId9"/>
    <p:sldId id="355" r:id="rId10"/>
    <p:sldId id="351" r:id="rId11"/>
    <p:sldId id="352" r:id="rId12"/>
    <p:sldId id="353" r:id="rId13"/>
    <p:sldId id="354" r:id="rId14"/>
    <p:sldId id="339" r:id="rId15"/>
    <p:sldId id="331" r:id="rId16"/>
    <p:sldId id="356" r:id="rId17"/>
    <p:sldId id="357" r:id="rId18"/>
    <p:sldId id="358" r:id="rId19"/>
    <p:sldId id="359" r:id="rId20"/>
    <p:sldId id="360" r:id="rId21"/>
    <p:sldId id="361" r:id="rId22"/>
    <p:sldId id="268" r:id="rId23"/>
    <p:sldId id="363" r:id="rId24"/>
    <p:sldId id="364" r:id="rId25"/>
    <p:sldId id="366" r:id="rId26"/>
    <p:sldId id="367" r:id="rId27"/>
    <p:sldId id="370" r:id="rId28"/>
    <p:sldId id="369" r:id="rId29"/>
    <p:sldId id="371" r:id="rId30"/>
    <p:sldId id="373" r:id="rId31"/>
    <p:sldId id="374" r:id="rId32"/>
    <p:sldId id="372" r:id="rId33"/>
    <p:sldId id="368" r:id="rId34"/>
    <p:sldId id="365" r:id="rId35"/>
    <p:sldId id="267" r:id="rId36"/>
    <p:sldId id="333" r:id="rId37"/>
    <p:sldId id="345" r:id="rId38"/>
    <p:sldId id="346" r:id="rId39"/>
    <p:sldId id="334" r:id="rId40"/>
    <p:sldId id="349" r:id="rId41"/>
    <p:sldId id="338" r:id="rId42"/>
    <p:sldId id="340" r:id="rId43"/>
    <p:sldId id="335" r:id="rId44"/>
    <p:sldId id="266" r:id="rId45"/>
    <p:sldId id="336" r:id="rId46"/>
    <p:sldId id="337" r:id="rId47"/>
    <p:sldId id="270" r:id="rId48"/>
    <p:sldId id="347" r:id="rId49"/>
    <p:sldId id="348" r:id="rId50"/>
    <p:sldId id="362" r:id="rId51"/>
    <p:sldId id="269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98"/>
    <p:restoredTop sz="94655"/>
  </p:normalViewPr>
  <p:slideViewPr>
    <p:cSldViewPr snapToGrid="0" snapToObjects="1">
      <p:cViewPr>
        <p:scale>
          <a:sx n="73" d="100"/>
          <a:sy n="73" d="100"/>
        </p:scale>
        <p:origin x="176" y="6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BC839-260F-384B-B760-891C353BCACC}" type="datetimeFigureOut">
              <a:rPr lang="en-US" smtClean="0"/>
              <a:t>7/15/19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ACA772-D1E0-4E46-AD01-20D67ABA9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33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A6C62C-AF94-8B42-AF39-302D6D4E3459}" type="slidenum">
              <a:rPr lang="en-US"/>
              <a:pPr/>
              <a:t>2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27125" y="711200"/>
            <a:ext cx="4603750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33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5B8850-CD6F-3943-A05A-17E858A6C405}" type="slidenum">
              <a:rPr lang="en-US"/>
              <a:pPr/>
              <a:t>15</a:t>
            </a:fld>
            <a:endParaRPr lang="en-US"/>
          </a:p>
        </p:txBody>
      </p:sp>
      <p:sp>
        <p:nvSpPr>
          <p:cNvPr id="5109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27125" y="711200"/>
            <a:ext cx="4603750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41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5B8850-CD6F-3943-A05A-17E858A6C405}" type="slidenum">
              <a:rPr lang="en-US"/>
              <a:pPr/>
              <a:t>16</a:t>
            </a:fld>
            <a:endParaRPr lang="en-US"/>
          </a:p>
        </p:txBody>
      </p:sp>
      <p:sp>
        <p:nvSpPr>
          <p:cNvPr id="5109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27125" y="711200"/>
            <a:ext cx="4603750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723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5B8850-CD6F-3943-A05A-17E858A6C405}" type="slidenum">
              <a:rPr lang="en-US"/>
              <a:pPr/>
              <a:t>17</a:t>
            </a:fld>
            <a:endParaRPr lang="en-US"/>
          </a:p>
        </p:txBody>
      </p:sp>
      <p:sp>
        <p:nvSpPr>
          <p:cNvPr id="5109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27125" y="711200"/>
            <a:ext cx="4603750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728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15A95A-A040-9D4C-9698-B5D4E1E718D8}" type="slidenum">
              <a:rPr lang="en-US"/>
              <a:pPr/>
              <a:t>22</a:t>
            </a:fld>
            <a:endParaRPr lang="en-US"/>
          </a:p>
        </p:txBody>
      </p:sp>
      <p:sp>
        <p:nvSpPr>
          <p:cNvPr id="6768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27125" y="711200"/>
            <a:ext cx="4603750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573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15A95A-A040-9D4C-9698-B5D4E1E718D8}" type="slidenum">
              <a:rPr lang="en-US"/>
              <a:pPr/>
              <a:t>23</a:t>
            </a:fld>
            <a:endParaRPr lang="en-US"/>
          </a:p>
        </p:txBody>
      </p:sp>
      <p:sp>
        <p:nvSpPr>
          <p:cNvPr id="6768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27125" y="711200"/>
            <a:ext cx="4603750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127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15A95A-A040-9D4C-9698-B5D4E1E718D8}" type="slidenum">
              <a:rPr lang="en-US"/>
              <a:pPr/>
              <a:t>24</a:t>
            </a:fld>
            <a:endParaRPr lang="en-US"/>
          </a:p>
        </p:txBody>
      </p:sp>
      <p:sp>
        <p:nvSpPr>
          <p:cNvPr id="6768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27125" y="711200"/>
            <a:ext cx="4603750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77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3C6401-8C4A-6B4D-A97F-AAADC8C73D89}" type="slidenum">
              <a:rPr lang="en-US"/>
              <a:pPr/>
              <a:t>25</a:t>
            </a:fld>
            <a:endParaRPr lang="en-US"/>
          </a:p>
        </p:txBody>
      </p:sp>
      <p:sp>
        <p:nvSpPr>
          <p:cNvPr id="7587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27125" y="711200"/>
            <a:ext cx="4603750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868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15A95A-A040-9D4C-9698-B5D4E1E718D8}" type="slidenum">
              <a:rPr lang="en-US"/>
              <a:pPr/>
              <a:t>26</a:t>
            </a:fld>
            <a:endParaRPr lang="en-US"/>
          </a:p>
        </p:txBody>
      </p:sp>
      <p:sp>
        <p:nvSpPr>
          <p:cNvPr id="6768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27125" y="711200"/>
            <a:ext cx="4603750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1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15A95A-A040-9D4C-9698-B5D4E1E718D8}" type="slidenum">
              <a:rPr lang="en-US"/>
              <a:pPr/>
              <a:t>27</a:t>
            </a:fld>
            <a:endParaRPr lang="en-US"/>
          </a:p>
        </p:txBody>
      </p:sp>
      <p:sp>
        <p:nvSpPr>
          <p:cNvPr id="6768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27125" y="711200"/>
            <a:ext cx="4603750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163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3C6401-8C4A-6B4D-A97F-AAADC8C73D89}" type="slidenum">
              <a:rPr lang="en-US"/>
              <a:pPr/>
              <a:t>28</a:t>
            </a:fld>
            <a:endParaRPr lang="en-US"/>
          </a:p>
        </p:txBody>
      </p:sp>
      <p:sp>
        <p:nvSpPr>
          <p:cNvPr id="7587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27125" y="711200"/>
            <a:ext cx="4603750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A6C62C-AF94-8B42-AF39-302D6D4E3459}" type="slidenum">
              <a:rPr lang="en-US"/>
              <a:pPr/>
              <a:t>3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27125" y="711200"/>
            <a:ext cx="4603750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939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15A95A-A040-9D4C-9698-B5D4E1E718D8}" type="slidenum">
              <a:rPr lang="en-US"/>
              <a:pPr/>
              <a:t>29</a:t>
            </a:fld>
            <a:endParaRPr lang="en-US"/>
          </a:p>
        </p:txBody>
      </p:sp>
      <p:sp>
        <p:nvSpPr>
          <p:cNvPr id="6768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27125" y="711200"/>
            <a:ext cx="4603750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931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15A95A-A040-9D4C-9698-B5D4E1E718D8}" type="slidenum">
              <a:rPr lang="en-US"/>
              <a:pPr/>
              <a:t>30</a:t>
            </a:fld>
            <a:endParaRPr lang="en-US"/>
          </a:p>
        </p:txBody>
      </p:sp>
      <p:sp>
        <p:nvSpPr>
          <p:cNvPr id="6768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27125" y="711200"/>
            <a:ext cx="4603750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60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15A95A-A040-9D4C-9698-B5D4E1E718D8}" type="slidenum">
              <a:rPr lang="en-US"/>
              <a:pPr/>
              <a:t>31</a:t>
            </a:fld>
            <a:endParaRPr lang="en-US"/>
          </a:p>
        </p:txBody>
      </p:sp>
      <p:sp>
        <p:nvSpPr>
          <p:cNvPr id="6768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27125" y="711200"/>
            <a:ext cx="4603750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978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3C6401-8C4A-6B4D-A97F-AAADC8C73D89}" type="slidenum">
              <a:rPr lang="en-US"/>
              <a:pPr/>
              <a:t>32</a:t>
            </a:fld>
            <a:endParaRPr lang="en-US"/>
          </a:p>
        </p:txBody>
      </p:sp>
      <p:sp>
        <p:nvSpPr>
          <p:cNvPr id="7587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27125" y="711200"/>
            <a:ext cx="4603750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95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3C6401-8C4A-6B4D-A97F-AAADC8C73D89}" type="slidenum">
              <a:rPr lang="en-US"/>
              <a:pPr/>
              <a:t>33</a:t>
            </a:fld>
            <a:endParaRPr lang="en-US"/>
          </a:p>
        </p:txBody>
      </p:sp>
      <p:sp>
        <p:nvSpPr>
          <p:cNvPr id="7587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27125" y="711200"/>
            <a:ext cx="4603750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872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15A95A-A040-9D4C-9698-B5D4E1E718D8}" type="slidenum">
              <a:rPr lang="en-US"/>
              <a:pPr/>
              <a:t>34</a:t>
            </a:fld>
            <a:endParaRPr lang="en-US"/>
          </a:p>
        </p:txBody>
      </p:sp>
      <p:sp>
        <p:nvSpPr>
          <p:cNvPr id="6768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27125" y="711200"/>
            <a:ext cx="4603750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798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554D33-2C7B-6F4D-B931-8A5FC90DBE67}" type="slidenum">
              <a:rPr lang="en-US"/>
              <a:pPr/>
              <a:t>41</a:t>
            </a:fld>
            <a:endParaRPr lang="en-US"/>
          </a:p>
        </p:txBody>
      </p:sp>
      <p:sp>
        <p:nvSpPr>
          <p:cNvPr id="7505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27125" y="711200"/>
            <a:ext cx="4603750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182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554D33-2C7B-6F4D-B931-8A5FC90DBE67}" type="slidenum">
              <a:rPr lang="en-US"/>
              <a:pPr/>
              <a:t>42</a:t>
            </a:fld>
            <a:endParaRPr lang="en-US"/>
          </a:p>
        </p:txBody>
      </p:sp>
      <p:sp>
        <p:nvSpPr>
          <p:cNvPr id="7505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27125" y="711200"/>
            <a:ext cx="4603750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821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3C6401-8C4A-6B4D-A97F-AAADC8C73D89}" type="slidenum">
              <a:rPr lang="en-US"/>
              <a:pPr/>
              <a:t>44</a:t>
            </a:fld>
            <a:endParaRPr lang="en-US"/>
          </a:p>
        </p:txBody>
      </p:sp>
      <p:sp>
        <p:nvSpPr>
          <p:cNvPr id="7587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27125" y="711200"/>
            <a:ext cx="4603750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382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3C6401-8C4A-6B4D-A97F-AAADC8C73D89}" type="slidenum">
              <a:rPr lang="en-US"/>
              <a:pPr/>
              <a:t>48</a:t>
            </a:fld>
            <a:endParaRPr lang="en-US"/>
          </a:p>
        </p:txBody>
      </p:sp>
      <p:sp>
        <p:nvSpPr>
          <p:cNvPr id="7587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27125" y="711200"/>
            <a:ext cx="4603750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89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3C6401-8C4A-6B4D-A97F-AAADC8C73D89}" type="slidenum">
              <a:rPr lang="en-US"/>
              <a:pPr/>
              <a:t>8</a:t>
            </a:fld>
            <a:endParaRPr lang="en-US"/>
          </a:p>
        </p:txBody>
      </p:sp>
      <p:sp>
        <p:nvSpPr>
          <p:cNvPr id="7587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27125" y="711200"/>
            <a:ext cx="4603750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400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15A95A-A040-9D4C-9698-B5D4E1E718D8}" type="slidenum">
              <a:rPr lang="en-US"/>
              <a:pPr/>
              <a:t>50</a:t>
            </a:fld>
            <a:endParaRPr lang="en-US"/>
          </a:p>
        </p:txBody>
      </p:sp>
      <p:sp>
        <p:nvSpPr>
          <p:cNvPr id="6768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27125" y="711200"/>
            <a:ext cx="4603750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431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15A95A-A040-9D4C-9698-B5D4E1E718D8}" type="slidenum">
              <a:rPr lang="en-US"/>
              <a:pPr/>
              <a:t>51</a:t>
            </a:fld>
            <a:endParaRPr lang="en-US"/>
          </a:p>
        </p:txBody>
      </p:sp>
      <p:sp>
        <p:nvSpPr>
          <p:cNvPr id="6768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27125" y="711200"/>
            <a:ext cx="4603750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30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3C6401-8C4A-6B4D-A97F-AAADC8C73D89}" type="slidenum">
              <a:rPr lang="en-US"/>
              <a:pPr/>
              <a:t>9</a:t>
            </a:fld>
            <a:endParaRPr lang="en-US"/>
          </a:p>
        </p:txBody>
      </p:sp>
      <p:sp>
        <p:nvSpPr>
          <p:cNvPr id="7587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27125" y="711200"/>
            <a:ext cx="4603750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96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3C6401-8C4A-6B4D-A97F-AAADC8C73D89}" type="slidenum">
              <a:rPr lang="en-US"/>
              <a:pPr/>
              <a:t>10</a:t>
            </a:fld>
            <a:endParaRPr lang="en-US"/>
          </a:p>
        </p:txBody>
      </p:sp>
      <p:sp>
        <p:nvSpPr>
          <p:cNvPr id="7587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27125" y="711200"/>
            <a:ext cx="4603750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11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3C6401-8C4A-6B4D-A97F-AAADC8C73D89}" type="slidenum">
              <a:rPr lang="en-US"/>
              <a:pPr/>
              <a:t>11</a:t>
            </a:fld>
            <a:endParaRPr lang="en-US"/>
          </a:p>
        </p:txBody>
      </p:sp>
      <p:sp>
        <p:nvSpPr>
          <p:cNvPr id="7587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27125" y="711200"/>
            <a:ext cx="4603750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42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3C6401-8C4A-6B4D-A97F-AAADC8C73D89}" type="slidenum">
              <a:rPr lang="en-US"/>
              <a:pPr/>
              <a:t>12</a:t>
            </a:fld>
            <a:endParaRPr lang="en-US"/>
          </a:p>
        </p:txBody>
      </p:sp>
      <p:sp>
        <p:nvSpPr>
          <p:cNvPr id="7587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27125" y="711200"/>
            <a:ext cx="4603750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43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3C6401-8C4A-6B4D-A97F-AAADC8C73D89}" type="slidenum">
              <a:rPr lang="en-US"/>
              <a:pPr/>
              <a:t>13</a:t>
            </a:fld>
            <a:endParaRPr lang="en-US"/>
          </a:p>
        </p:txBody>
      </p:sp>
      <p:sp>
        <p:nvSpPr>
          <p:cNvPr id="7587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27125" y="711200"/>
            <a:ext cx="4603750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86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3C6401-8C4A-6B4D-A97F-AAADC8C73D89}" type="slidenum">
              <a:rPr lang="en-US"/>
              <a:pPr/>
              <a:t>14</a:t>
            </a:fld>
            <a:endParaRPr lang="en-US"/>
          </a:p>
        </p:txBody>
      </p:sp>
      <p:sp>
        <p:nvSpPr>
          <p:cNvPr id="7587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27125" y="711200"/>
            <a:ext cx="4603750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0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BBB1-C724-2A4E-8B84-08606E3D97F1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56496-B4DD-A84F-94E8-4E3783C50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5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BBB1-C724-2A4E-8B84-08606E3D97F1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56496-B4DD-A84F-94E8-4E3783C50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8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BBB1-C724-2A4E-8B84-08606E3D97F1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56496-B4DD-A84F-94E8-4E3783C50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4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BBB1-C724-2A4E-8B84-08606E3D97F1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56496-B4DD-A84F-94E8-4E3783C50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85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BBB1-C724-2A4E-8B84-08606E3D97F1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56496-B4DD-A84F-94E8-4E3783C50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39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BBB1-C724-2A4E-8B84-08606E3D97F1}" type="datetimeFigureOut">
              <a:rPr lang="en-US" smtClean="0"/>
              <a:t>7/15/19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56496-B4DD-A84F-94E8-4E3783C50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68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BBB1-C724-2A4E-8B84-08606E3D97F1}" type="datetimeFigureOut">
              <a:rPr lang="en-US" smtClean="0"/>
              <a:t>7/15/19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56496-B4DD-A84F-94E8-4E3783C50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8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BBB1-C724-2A4E-8B84-08606E3D97F1}" type="datetimeFigureOut">
              <a:rPr lang="en-US" smtClean="0"/>
              <a:t>7/15/19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56496-B4DD-A84F-94E8-4E3783C50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48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BBB1-C724-2A4E-8B84-08606E3D97F1}" type="datetimeFigureOut">
              <a:rPr lang="en-US" smtClean="0"/>
              <a:t>7/15/19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56496-B4DD-A84F-94E8-4E3783C50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36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BBB1-C724-2A4E-8B84-08606E3D97F1}" type="datetimeFigureOut">
              <a:rPr lang="en-US" smtClean="0"/>
              <a:t>7/15/19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56496-B4DD-A84F-94E8-4E3783C50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6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BBB1-C724-2A4E-8B84-08606E3D97F1}" type="datetimeFigureOut">
              <a:rPr lang="en-US" smtClean="0"/>
              <a:t>7/15/19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56496-B4DD-A84F-94E8-4E3783C50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2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ABBB1-C724-2A4E-8B84-08606E3D97F1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56496-B4DD-A84F-94E8-4E3783C50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9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ge result for Toy St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1423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4361092"/>
            <a:ext cx="7391399" cy="213360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 w="38100" cap="flat" cmpd="sng" algn="ctr">
            <a:solidFill>
              <a:srgbClr val="0000FF"/>
            </a:solidFill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Graphiques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pic>
        <p:nvPicPr>
          <p:cNvPr id="6" name="Picture 4" descr="C:\Users\Chris\University\Teaching\cs221\WWW\slides\img\stanfo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955" y="168322"/>
            <a:ext cx="2383383" cy="237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548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38532" y="4585963"/>
            <a:ext cx="4470256" cy="17240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Notre Première </a:t>
            </a: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Programme</a:t>
            </a:r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 de </a:t>
            </a: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Graphique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4DB11A-6C8E-3143-ACF4-2B62534547DD}"/>
              </a:ext>
            </a:extLst>
          </p:cNvPr>
          <p:cNvSpPr/>
          <p:nvPr/>
        </p:nvSpPr>
        <p:spPr>
          <a:xfrm>
            <a:off x="0" y="1416139"/>
            <a:ext cx="900853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660066"/>
                </a:solidFill>
                <a:latin typeface="Courier"/>
                <a:cs typeface="Courier"/>
              </a:rPr>
              <a:t>public void</a:t>
            </a:r>
            <a:r>
              <a:rPr lang="en-US" sz="2400" dirty="0">
                <a:latin typeface="Courier"/>
                <a:cs typeface="Courier"/>
              </a:rPr>
              <a:t> run() {</a:t>
            </a:r>
          </a:p>
          <a:p>
            <a:r>
              <a:rPr lang="en-US" sz="2400" dirty="0">
                <a:solidFill>
                  <a:srgbClr val="00B050"/>
                </a:solidFill>
                <a:latin typeface="Courier"/>
                <a:cs typeface="Courier"/>
              </a:rPr>
              <a:t>	// </a:t>
            </a:r>
            <a:r>
              <a:rPr lang="en-US" sz="2400" dirty="0" err="1">
                <a:solidFill>
                  <a:srgbClr val="00B050"/>
                </a:solidFill>
                <a:latin typeface="Courier"/>
                <a:cs typeface="Courier"/>
              </a:rPr>
              <a:t>Créer</a:t>
            </a:r>
            <a:r>
              <a:rPr lang="en-US" sz="2400" dirty="0">
                <a:solidFill>
                  <a:srgbClr val="00B050"/>
                </a:solidFill>
                <a:latin typeface="Courier"/>
                <a:cs typeface="Courier"/>
              </a:rPr>
              <a:t> un 200x250 </a:t>
            </a:r>
            <a:r>
              <a:rPr lang="en-US" sz="2400" dirty="0" err="1">
                <a:solidFill>
                  <a:srgbClr val="00B050"/>
                </a:solidFill>
                <a:latin typeface="Courier"/>
                <a:cs typeface="Courier"/>
              </a:rPr>
              <a:t>GRect</a:t>
            </a:r>
            <a:r>
              <a:rPr lang="en-US" sz="2400" dirty="0">
                <a:solidFill>
                  <a:srgbClr val="00B050"/>
                </a:solidFill>
                <a:latin typeface="Courier"/>
                <a:cs typeface="Courier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Courier"/>
                <a:cs typeface="Courier"/>
              </a:rPr>
              <a:t>à</a:t>
            </a:r>
            <a:r>
              <a:rPr lang="en-US" sz="2400" dirty="0">
                <a:solidFill>
                  <a:srgbClr val="00B050"/>
                </a:solidFill>
                <a:latin typeface="Courier"/>
                <a:cs typeface="Courier"/>
              </a:rPr>
              <a:t> (50, 50) </a:t>
            </a:r>
          </a:p>
          <a:p>
            <a:r>
              <a:rPr lang="en-US" sz="2400" b="1" dirty="0">
                <a:latin typeface="Courier"/>
                <a:cs typeface="Courier"/>
              </a:rPr>
              <a:t>	</a:t>
            </a:r>
            <a:r>
              <a:rPr lang="en-US" sz="2400" b="1" dirty="0" err="1">
                <a:latin typeface="Courier"/>
                <a:cs typeface="Courier"/>
              </a:rPr>
              <a:t>GRect</a:t>
            </a:r>
            <a:r>
              <a:rPr lang="en-US" sz="2400" b="1" dirty="0">
                <a:latin typeface="Courier"/>
                <a:cs typeface="Courier"/>
              </a:rPr>
              <a:t> </a:t>
            </a:r>
            <a:r>
              <a:rPr lang="en-US" sz="2400" b="1" dirty="0" err="1">
                <a:latin typeface="Courier"/>
                <a:cs typeface="Courier"/>
              </a:rPr>
              <a:t>rect</a:t>
            </a:r>
            <a:r>
              <a:rPr lang="en-US" sz="2400" b="1" dirty="0">
                <a:latin typeface="Courier"/>
                <a:cs typeface="Courier"/>
              </a:rPr>
              <a:t> = </a:t>
            </a:r>
            <a:r>
              <a:rPr lang="en-US" sz="2400" b="1" dirty="0">
                <a:solidFill>
                  <a:srgbClr val="660066"/>
                </a:solidFill>
                <a:latin typeface="Courier"/>
                <a:cs typeface="Courier"/>
              </a:rPr>
              <a:t>new</a:t>
            </a:r>
            <a:r>
              <a:rPr lang="en-US" sz="2400" b="1" dirty="0">
                <a:latin typeface="Courier"/>
                <a:cs typeface="Courier"/>
              </a:rPr>
              <a:t> </a:t>
            </a:r>
            <a:r>
              <a:rPr lang="en-US" sz="2400" b="1" dirty="0" err="1">
                <a:latin typeface="Courier"/>
                <a:cs typeface="Courier"/>
              </a:rPr>
              <a:t>GRect</a:t>
            </a:r>
            <a:r>
              <a:rPr lang="en-US" sz="2400" b="1" dirty="0">
                <a:latin typeface="Courier"/>
                <a:cs typeface="Courier"/>
              </a:rPr>
              <a:t>(50, 50, 200, 200);</a:t>
            </a:r>
          </a:p>
          <a:p>
            <a:endParaRPr lang="en-US" sz="2400" b="1" dirty="0">
              <a:latin typeface="Courier"/>
              <a:cs typeface="Courier"/>
            </a:endParaRPr>
          </a:p>
          <a:p>
            <a:r>
              <a:rPr lang="en-US" sz="2400" b="1" dirty="0">
                <a:latin typeface="Courier"/>
                <a:cs typeface="Courier"/>
              </a:rPr>
              <a:t>	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//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Définir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des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propriétés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Courier"/>
              <a:cs typeface="Courier"/>
            </a:endParaRP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	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rect.setFilled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(true);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	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rect.setColor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(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Color.BLUE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);</a:t>
            </a:r>
          </a:p>
          <a:p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Courier"/>
              <a:cs typeface="Courier"/>
            </a:endParaRP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//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Ajouter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a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l’écran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Courier"/>
              <a:cs typeface="Courier"/>
            </a:endParaRP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	add(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rect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);</a:t>
            </a:r>
          </a:p>
          <a:p>
            <a:r>
              <a:rPr lang="en-US" sz="2400" dirty="0">
                <a:latin typeface="Courier"/>
                <a:cs typeface="Courier"/>
              </a:rPr>
              <a:t>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FE52C7-5429-FE49-9A21-964D0B648577}"/>
              </a:ext>
            </a:extLst>
          </p:cNvPr>
          <p:cNvSpPr/>
          <p:nvPr/>
        </p:nvSpPr>
        <p:spPr>
          <a:xfrm>
            <a:off x="4538277" y="4973973"/>
            <a:ext cx="4470256" cy="17240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E7A8A1-0DEF-BE45-B028-C76934CF032A}"/>
              </a:ext>
            </a:extLst>
          </p:cNvPr>
          <p:cNvSpPr/>
          <p:nvPr/>
        </p:nvSpPr>
        <p:spPr>
          <a:xfrm>
            <a:off x="5012827" y="5373488"/>
            <a:ext cx="1008911" cy="1008911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7B9682-6480-F945-922B-F090F2A1D12C}"/>
              </a:ext>
            </a:extLst>
          </p:cNvPr>
          <p:cNvCxnSpPr/>
          <p:nvPr/>
        </p:nvCxnSpPr>
        <p:spPr>
          <a:xfrm>
            <a:off x="5012827" y="4973973"/>
            <a:ext cx="0" cy="3995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BC3FD0B-09F4-7F49-8C21-CA4DCC36EB17}"/>
              </a:ext>
            </a:extLst>
          </p:cNvPr>
          <p:cNvCxnSpPr/>
          <p:nvPr/>
        </p:nvCxnSpPr>
        <p:spPr>
          <a:xfrm>
            <a:off x="4538277" y="5373488"/>
            <a:ext cx="4745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3C1C3F6-6947-9047-9C4C-77AD398A0BA2}"/>
              </a:ext>
            </a:extLst>
          </p:cNvPr>
          <p:cNvSpPr txBox="1"/>
          <p:nvPr/>
        </p:nvSpPr>
        <p:spPr>
          <a:xfrm>
            <a:off x="5038371" y="4993827"/>
            <a:ext cx="67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50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90049C-8F41-9E4A-9D7E-0B5EDDA296F0}"/>
              </a:ext>
            </a:extLst>
          </p:cNvPr>
          <p:cNvSpPr txBox="1"/>
          <p:nvPr/>
        </p:nvSpPr>
        <p:spPr>
          <a:xfrm>
            <a:off x="4581467" y="5333994"/>
            <a:ext cx="67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79072A-6FB9-3F4C-915E-098DDBAEE395}"/>
              </a:ext>
            </a:extLst>
          </p:cNvPr>
          <p:cNvSpPr/>
          <p:nvPr/>
        </p:nvSpPr>
        <p:spPr>
          <a:xfrm>
            <a:off x="4538277" y="4973973"/>
            <a:ext cx="3521990" cy="172402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33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38532" y="4585963"/>
            <a:ext cx="4470256" cy="17240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Notre Première </a:t>
            </a: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Programme</a:t>
            </a:r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 de </a:t>
            </a: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Graphique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4DB11A-6C8E-3143-ACF4-2B62534547DD}"/>
              </a:ext>
            </a:extLst>
          </p:cNvPr>
          <p:cNvSpPr/>
          <p:nvPr/>
        </p:nvSpPr>
        <p:spPr>
          <a:xfrm>
            <a:off x="0" y="1416139"/>
            <a:ext cx="900853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660066"/>
                </a:solidFill>
                <a:latin typeface="Courier"/>
                <a:cs typeface="Courier"/>
              </a:rPr>
              <a:t>public void</a:t>
            </a:r>
            <a:r>
              <a:rPr lang="en-US" sz="2400" dirty="0">
                <a:latin typeface="Courier"/>
                <a:cs typeface="Courier"/>
              </a:rPr>
              <a:t> run() {</a:t>
            </a:r>
          </a:p>
          <a:p>
            <a:r>
              <a:rPr lang="en-US" sz="2400" dirty="0">
                <a:solidFill>
                  <a:srgbClr val="00B050"/>
                </a:solidFill>
                <a:latin typeface="Courier"/>
                <a:cs typeface="Courier"/>
              </a:rPr>
              <a:t>	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//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Créer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un 200x250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GRect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à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(50, 50) 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	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GRect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rect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= new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GRect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(50, 50, 200, 200);</a:t>
            </a:r>
          </a:p>
          <a:p>
            <a:endParaRPr lang="en-US" sz="2400" b="1" dirty="0">
              <a:latin typeface="Courier"/>
              <a:cs typeface="Courier"/>
            </a:endParaRPr>
          </a:p>
          <a:p>
            <a:r>
              <a:rPr lang="en-US" sz="2400" b="1" dirty="0">
                <a:latin typeface="Courier"/>
                <a:cs typeface="Courier"/>
              </a:rPr>
              <a:t>	</a:t>
            </a:r>
            <a:r>
              <a:rPr lang="en-US" sz="2400" dirty="0">
                <a:solidFill>
                  <a:srgbClr val="00B050"/>
                </a:solidFill>
                <a:latin typeface="Courier"/>
                <a:cs typeface="Courier"/>
              </a:rPr>
              <a:t>// </a:t>
            </a:r>
            <a:r>
              <a:rPr lang="en-US" sz="2400" dirty="0" err="1">
                <a:solidFill>
                  <a:srgbClr val="00B050"/>
                </a:solidFill>
                <a:latin typeface="Courier"/>
                <a:cs typeface="Courier"/>
              </a:rPr>
              <a:t>Définir</a:t>
            </a:r>
            <a:r>
              <a:rPr lang="en-US" sz="2400" dirty="0">
                <a:solidFill>
                  <a:srgbClr val="00B050"/>
                </a:solidFill>
                <a:latin typeface="Courier"/>
                <a:cs typeface="Courier"/>
              </a:rPr>
              <a:t> des </a:t>
            </a:r>
            <a:r>
              <a:rPr lang="en-US" sz="2400" dirty="0" err="1">
                <a:solidFill>
                  <a:srgbClr val="00B050"/>
                </a:solidFill>
                <a:latin typeface="Courier"/>
                <a:cs typeface="Courier"/>
              </a:rPr>
              <a:t>propriétés</a:t>
            </a:r>
            <a:endParaRPr lang="en-US" sz="2400" b="1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b="1" dirty="0" err="1">
                <a:latin typeface="Courier"/>
                <a:cs typeface="Courier"/>
              </a:rPr>
              <a:t>rect.setFilled</a:t>
            </a:r>
            <a:r>
              <a:rPr lang="en-US" sz="2400" b="1" dirty="0">
                <a:latin typeface="Courier"/>
                <a:cs typeface="Courier"/>
              </a:rPr>
              <a:t>(</a:t>
            </a:r>
            <a:r>
              <a:rPr lang="en-US" sz="2400" b="1" dirty="0">
                <a:solidFill>
                  <a:srgbClr val="660066"/>
                </a:solidFill>
                <a:latin typeface="Courier"/>
                <a:cs typeface="Courier"/>
              </a:rPr>
              <a:t>true</a:t>
            </a:r>
            <a:r>
              <a:rPr lang="en-US" sz="2400" b="1" dirty="0">
                <a:latin typeface="Courier"/>
                <a:cs typeface="Courier"/>
              </a:rPr>
              <a:t>);</a:t>
            </a:r>
          </a:p>
          <a:p>
            <a:r>
              <a:rPr lang="en-US" sz="2400" b="1" dirty="0">
                <a:latin typeface="Courier"/>
                <a:cs typeface="Courier"/>
              </a:rPr>
              <a:t>	</a:t>
            </a:r>
            <a:r>
              <a:rPr lang="en-US" sz="2400" b="1" dirty="0" err="1">
                <a:latin typeface="Courier"/>
                <a:cs typeface="Courier"/>
              </a:rPr>
              <a:t>rect.setColor</a:t>
            </a:r>
            <a:r>
              <a:rPr lang="en-US" sz="2400" b="1" dirty="0">
                <a:latin typeface="Courier"/>
                <a:cs typeface="Courier"/>
              </a:rPr>
              <a:t>(</a:t>
            </a:r>
            <a:r>
              <a:rPr lang="en-US" sz="2400" b="1" dirty="0" err="1">
                <a:latin typeface="Courier"/>
                <a:cs typeface="Courier"/>
              </a:rPr>
              <a:t>Color.</a:t>
            </a:r>
            <a:r>
              <a:rPr lang="en-US" sz="2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BLUE</a:t>
            </a:r>
            <a:r>
              <a:rPr lang="en-US" sz="2400" b="1" dirty="0">
                <a:latin typeface="Courier"/>
                <a:cs typeface="Courier"/>
              </a:rPr>
              <a:t>);</a:t>
            </a:r>
          </a:p>
          <a:p>
            <a:endParaRPr lang="en-US" sz="2400" b="1" dirty="0">
              <a:latin typeface="Courier"/>
              <a:cs typeface="Courier"/>
            </a:endParaRP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//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Ajouter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a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l’écran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Courier"/>
              <a:cs typeface="Courier"/>
            </a:endParaRP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	add(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rect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);</a:t>
            </a:r>
          </a:p>
          <a:p>
            <a:r>
              <a:rPr lang="en-US" sz="2400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0370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38532" y="4585963"/>
            <a:ext cx="4470256" cy="17240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Notre Première </a:t>
            </a: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Programme</a:t>
            </a:r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 de </a:t>
            </a: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Graphique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4DB11A-6C8E-3143-ACF4-2B62534547DD}"/>
              </a:ext>
            </a:extLst>
          </p:cNvPr>
          <p:cNvSpPr/>
          <p:nvPr/>
        </p:nvSpPr>
        <p:spPr>
          <a:xfrm>
            <a:off x="0" y="1416139"/>
            <a:ext cx="900853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660066"/>
                </a:solidFill>
                <a:latin typeface="Courier"/>
                <a:cs typeface="Courier"/>
              </a:rPr>
              <a:t>public void</a:t>
            </a:r>
            <a:r>
              <a:rPr lang="en-US" sz="2400" dirty="0">
                <a:latin typeface="Courier"/>
                <a:cs typeface="Courier"/>
              </a:rPr>
              <a:t> run() {</a:t>
            </a:r>
          </a:p>
          <a:p>
            <a:r>
              <a:rPr lang="en-US" sz="2400" dirty="0">
                <a:solidFill>
                  <a:srgbClr val="00B050"/>
                </a:solidFill>
                <a:latin typeface="Courier"/>
                <a:cs typeface="Courier"/>
              </a:rPr>
              <a:t>	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//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Créer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un 200x250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GRect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à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(50, 50) </a:t>
            </a:r>
          </a:p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	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GRect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rect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= new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GRect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(50, 50, 200, 200);</a:t>
            </a:r>
          </a:p>
          <a:p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Courier"/>
              <a:cs typeface="Courier"/>
            </a:endParaRP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	//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Définir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des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propriétés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Courier"/>
              <a:cs typeface="Courier"/>
            </a:endParaRP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	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rect.setFilled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(true);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	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rect.setColor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(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Color.BLUE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);</a:t>
            </a: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solidFill>
                  <a:srgbClr val="00B050"/>
                </a:solidFill>
                <a:latin typeface="Courier"/>
                <a:cs typeface="Courier"/>
              </a:rPr>
              <a:t>   // </a:t>
            </a:r>
            <a:r>
              <a:rPr lang="en-US" sz="2400" dirty="0" err="1">
                <a:solidFill>
                  <a:srgbClr val="00B050"/>
                </a:solidFill>
                <a:latin typeface="Courier"/>
                <a:cs typeface="Courier"/>
              </a:rPr>
              <a:t>Ajouter</a:t>
            </a:r>
            <a:r>
              <a:rPr lang="en-US" sz="2400" dirty="0">
                <a:solidFill>
                  <a:srgbClr val="00B050"/>
                </a:solidFill>
                <a:latin typeface="Courier"/>
                <a:cs typeface="Courier"/>
              </a:rPr>
              <a:t> a </a:t>
            </a:r>
            <a:r>
              <a:rPr lang="en-US" sz="2400" dirty="0" err="1">
                <a:solidFill>
                  <a:srgbClr val="00B050"/>
                </a:solidFill>
                <a:latin typeface="Courier"/>
                <a:cs typeface="Courier"/>
              </a:rPr>
              <a:t>l’écran</a:t>
            </a:r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b="1" dirty="0">
                <a:latin typeface="Courier"/>
                <a:cs typeface="Courier"/>
              </a:rPr>
              <a:t>add(</a:t>
            </a:r>
            <a:r>
              <a:rPr lang="en-US" sz="2400" b="1" dirty="0" err="1">
                <a:latin typeface="Courier"/>
                <a:cs typeface="Courier"/>
              </a:rPr>
              <a:t>rect</a:t>
            </a:r>
            <a:r>
              <a:rPr lang="en-US" sz="2400" b="1" dirty="0">
                <a:latin typeface="Courier"/>
                <a:cs typeface="Courier"/>
              </a:rPr>
              <a:t>);</a:t>
            </a:r>
          </a:p>
          <a:p>
            <a:r>
              <a:rPr lang="en-US" sz="2400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684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38532" y="4585963"/>
            <a:ext cx="4470256" cy="17240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Notre Première </a:t>
            </a: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Programme</a:t>
            </a:r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 de </a:t>
            </a: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Graphique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4DB11A-6C8E-3143-ACF4-2B62534547DD}"/>
              </a:ext>
            </a:extLst>
          </p:cNvPr>
          <p:cNvSpPr/>
          <p:nvPr/>
        </p:nvSpPr>
        <p:spPr>
          <a:xfrm>
            <a:off x="0" y="1416139"/>
            <a:ext cx="900853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660066"/>
                </a:solidFill>
                <a:latin typeface="Courier"/>
                <a:cs typeface="Courier"/>
              </a:rPr>
              <a:t>public void</a:t>
            </a:r>
            <a:r>
              <a:rPr lang="en-US" sz="2400" dirty="0">
                <a:latin typeface="Courier"/>
                <a:cs typeface="Courier"/>
              </a:rPr>
              <a:t> run() {</a:t>
            </a:r>
          </a:p>
          <a:p>
            <a:r>
              <a:rPr lang="en-US" sz="2400" dirty="0">
                <a:solidFill>
                  <a:srgbClr val="00B050"/>
                </a:solidFill>
                <a:latin typeface="Courier"/>
                <a:cs typeface="Courier"/>
              </a:rPr>
              <a:t>	// </a:t>
            </a:r>
            <a:r>
              <a:rPr lang="en-US" sz="2400" dirty="0" err="1">
                <a:solidFill>
                  <a:srgbClr val="00B050"/>
                </a:solidFill>
                <a:latin typeface="Courier"/>
                <a:cs typeface="Courier"/>
              </a:rPr>
              <a:t>Créer</a:t>
            </a:r>
            <a:r>
              <a:rPr lang="en-US" sz="2400" dirty="0">
                <a:solidFill>
                  <a:srgbClr val="00B050"/>
                </a:solidFill>
                <a:latin typeface="Courier"/>
                <a:cs typeface="Courier"/>
              </a:rPr>
              <a:t> un 200x250 </a:t>
            </a:r>
            <a:r>
              <a:rPr lang="en-US" sz="2400" dirty="0" err="1">
                <a:solidFill>
                  <a:srgbClr val="00B050"/>
                </a:solidFill>
                <a:latin typeface="Courier"/>
                <a:cs typeface="Courier"/>
              </a:rPr>
              <a:t>GRect</a:t>
            </a:r>
            <a:r>
              <a:rPr lang="en-US" sz="2400" dirty="0">
                <a:solidFill>
                  <a:srgbClr val="00B050"/>
                </a:solidFill>
                <a:latin typeface="Courier"/>
                <a:cs typeface="Courier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Courier"/>
                <a:cs typeface="Courier"/>
              </a:rPr>
              <a:t>à</a:t>
            </a:r>
            <a:r>
              <a:rPr lang="en-US" sz="2400" dirty="0">
                <a:solidFill>
                  <a:srgbClr val="00B050"/>
                </a:solidFill>
                <a:latin typeface="Courier"/>
                <a:cs typeface="Courier"/>
              </a:rPr>
              <a:t> (50, 50) </a:t>
            </a:r>
          </a:p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	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GRect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rect</a:t>
            </a:r>
            <a:r>
              <a:rPr lang="en-US" sz="2400" dirty="0">
                <a:latin typeface="Courier"/>
                <a:cs typeface="Courier"/>
              </a:rPr>
              <a:t> = </a:t>
            </a:r>
            <a:r>
              <a:rPr lang="en-US" sz="2400" dirty="0">
                <a:solidFill>
                  <a:srgbClr val="660066"/>
                </a:solidFill>
                <a:latin typeface="Courier"/>
                <a:cs typeface="Courier"/>
              </a:rPr>
              <a:t>new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GRect</a:t>
            </a:r>
            <a:r>
              <a:rPr lang="en-US" sz="2400" dirty="0">
                <a:latin typeface="Courier"/>
                <a:cs typeface="Courier"/>
              </a:rPr>
              <a:t>(50, 50, 200, 200);</a:t>
            </a:r>
          </a:p>
          <a:p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Courier"/>
              <a:cs typeface="Courier"/>
            </a:endParaRP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	</a:t>
            </a:r>
            <a:r>
              <a:rPr lang="en-US" sz="2400" dirty="0">
                <a:solidFill>
                  <a:srgbClr val="00B050"/>
                </a:solidFill>
                <a:latin typeface="Courier"/>
                <a:cs typeface="Courier"/>
              </a:rPr>
              <a:t>// </a:t>
            </a:r>
            <a:r>
              <a:rPr lang="en-US" sz="2400" dirty="0" err="1">
                <a:solidFill>
                  <a:srgbClr val="00B050"/>
                </a:solidFill>
                <a:latin typeface="Courier"/>
                <a:cs typeface="Courier"/>
              </a:rPr>
              <a:t>Définir</a:t>
            </a:r>
            <a:r>
              <a:rPr lang="en-US" sz="2400" dirty="0">
                <a:solidFill>
                  <a:srgbClr val="00B050"/>
                </a:solidFill>
                <a:latin typeface="Courier"/>
                <a:cs typeface="Courier"/>
              </a:rPr>
              <a:t> des </a:t>
            </a:r>
            <a:r>
              <a:rPr lang="en-US" sz="2400" dirty="0" err="1">
                <a:solidFill>
                  <a:srgbClr val="00B050"/>
                </a:solidFill>
                <a:latin typeface="Courier"/>
                <a:cs typeface="Courier"/>
              </a:rPr>
              <a:t>propriétés</a:t>
            </a:r>
            <a:endParaRPr lang="en-US" sz="2400" dirty="0">
              <a:solidFill>
                <a:srgbClr val="00B050"/>
              </a:solidFill>
              <a:latin typeface="Courier"/>
              <a:cs typeface="Courier"/>
            </a:endParaRP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	</a:t>
            </a:r>
            <a:r>
              <a:rPr lang="en-US" sz="2400" dirty="0" err="1">
                <a:latin typeface="Courier"/>
                <a:cs typeface="Courier"/>
              </a:rPr>
              <a:t>rect.setFilled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dirty="0">
                <a:solidFill>
                  <a:srgbClr val="660066"/>
                </a:solidFill>
                <a:latin typeface="Courier"/>
                <a:cs typeface="Courier"/>
              </a:rPr>
              <a:t>true</a:t>
            </a:r>
            <a:r>
              <a:rPr lang="en-US" sz="2400" dirty="0">
                <a:latin typeface="Courier"/>
                <a:cs typeface="Courier"/>
              </a:rPr>
              <a:t>);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	</a:t>
            </a:r>
            <a:r>
              <a:rPr lang="en-US" sz="2400" dirty="0" err="1">
                <a:latin typeface="Courier"/>
                <a:cs typeface="Courier"/>
              </a:rPr>
              <a:t>rect.setColor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dirty="0" err="1">
                <a:latin typeface="Courier"/>
                <a:cs typeface="Courier"/>
              </a:rPr>
              <a:t>Color.</a:t>
            </a:r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BLUE</a:t>
            </a:r>
            <a:r>
              <a:rPr lang="en-US" sz="2400" dirty="0">
                <a:latin typeface="Courier"/>
                <a:cs typeface="Courier"/>
              </a:rPr>
              <a:t>);</a:t>
            </a: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solidFill>
                  <a:srgbClr val="00B050"/>
                </a:solidFill>
                <a:latin typeface="Courier"/>
                <a:cs typeface="Courier"/>
              </a:rPr>
              <a:t>   // </a:t>
            </a:r>
            <a:r>
              <a:rPr lang="en-US" sz="2400" dirty="0" err="1">
                <a:solidFill>
                  <a:srgbClr val="00B050"/>
                </a:solidFill>
                <a:latin typeface="Courier"/>
                <a:cs typeface="Courier"/>
              </a:rPr>
              <a:t>Ajouter</a:t>
            </a:r>
            <a:r>
              <a:rPr lang="en-US" sz="2400" dirty="0">
                <a:solidFill>
                  <a:srgbClr val="00B050"/>
                </a:solidFill>
                <a:latin typeface="Courier"/>
                <a:cs typeface="Courier"/>
              </a:rPr>
              <a:t> a </a:t>
            </a:r>
            <a:r>
              <a:rPr lang="en-US" sz="2400" dirty="0" err="1">
                <a:solidFill>
                  <a:srgbClr val="00B050"/>
                </a:solidFill>
                <a:latin typeface="Courier"/>
                <a:cs typeface="Courier"/>
              </a:rPr>
              <a:t>l’écran</a:t>
            </a:r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b="1" dirty="0">
                <a:latin typeface="Courier"/>
                <a:cs typeface="Courier"/>
              </a:rPr>
              <a:t>add(</a:t>
            </a:r>
            <a:r>
              <a:rPr lang="en-US" sz="2400" b="1" dirty="0" err="1">
                <a:latin typeface="Courier"/>
                <a:cs typeface="Courier"/>
              </a:rPr>
              <a:t>rect</a:t>
            </a:r>
            <a:r>
              <a:rPr lang="en-US" sz="2400" b="1" dirty="0">
                <a:latin typeface="Courier"/>
                <a:cs typeface="Courier"/>
              </a:rPr>
              <a:t>);</a:t>
            </a:r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}</a:t>
            </a:r>
            <a:endParaRPr lang="en-US" sz="2400" b="1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5744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7764" name="Group 4"/>
          <p:cNvGrpSpPr>
            <a:grpSpLocks/>
          </p:cNvGrpSpPr>
          <p:nvPr/>
        </p:nvGrpSpPr>
        <p:grpSpPr bwMode="auto">
          <a:xfrm>
            <a:off x="1371600" y="2639688"/>
            <a:ext cx="6781800" cy="3683000"/>
            <a:chOff x="864" y="1760"/>
            <a:chExt cx="4272" cy="2320"/>
          </a:xfrm>
        </p:grpSpPr>
        <p:sp>
          <p:nvSpPr>
            <p:cNvPr id="757766" name="Rectangle 6"/>
            <p:cNvSpPr>
              <a:spLocks noChangeArrowheads="1"/>
            </p:cNvSpPr>
            <p:nvPr/>
          </p:nvSpPr>
          <p:spPr bwMode="auto">
            <a:xfrm>
              <a:off x="864" y="1760"/>
              <a:ext cx="4272" cy="9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="1" dirty="0">
                <a:solidFill>
                  <a:srgbClr val="660066"/>
                </a:solidFill>
                <a:latin typeface="Courier"/>
                <a:cs typeface="Courier"/>
              </a:endParaRPr>
            </a:p>
            <a:p>
              <a:r>
                <a:rPr lang="en-US" sz="1600" dirty="0">
                  <a:solidFill>
                    <a:srgbClr val="660066"/>
                  </a:solidFill>
                  <a:latin typeface="Courier"/>
                  <a:cs typeface="Courier"/>
                </a:rPr>
                <a:t>public void</a:t>
              </a:r>
              <a:r>
                <a:rPr lang="en-US" sz="1600" dirty="0">
                  <a:latin typeface="Courier"/>
                  <a:cs typeface="Courier"/>
                </a:rPr>
                <a:t> run() {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</a:t>
              </a:r>
              <a:r>
                <a:rPr lang="en-US" sz="1600" dirty="0" err="1">
                  <a:latin typeface="Courier"/>
                  <a:cs typeface="Courier"/>
                </a:rPr>
                <a:t>GRect</a:t>
              </a:r>
              <a:r>
                <a:rPr lang="en-US" sz="1600" dirty="0">
                  <a:latin typeface="Courier"/>
                  <a:cs typeface="Courier"/>
                </a:rPr>
                <a:t> </a:t>
              </a:r>
              <a:r>
                <a:rPr lang="en-US" sz="1600" dirty="0" err="1">
                  <a:latin typeface="Courier"/>
                  <a:cs typeface="Courier"/>
                </a:rPr>
                <a:t>rect</a:t>
              </a:r>
              <a:r>
                <a:rPr lang="en-US" sz="1600" dirty="0">
                  <a:latin typeface="Courier"/>
                  <a:cs typeface="Courier"/>
                </a:rPr>
                <a:t> = </a:t>
              </a:r>
              <a:r>
                <a:rPr lang="en-US" sz="1600" dirty="0">
                  <a:solidFill>
                    <a:srgbClr val="660066"/>
                  </a:solidFill>
                  <a:latin typeface="Courier"/>
                  <a:cs typeface="Courier"/>
                </a:rPr>
                <a:t>new</a:t>
              </a:r>
              <a:r>
                <a:rPr lang="en-US" sz="1600" dirty="0">
                  <a:latin typeface="Courier"/>
                  <a:cs typeface="Courier"/>
                </a:rPr>
                <a:t> </a:t>
              </a:r>
              <a:r>
                <a:rPr lang="en-US" sz="1600" dirty="0" err="1">
                  <a:latin typeface="Courier"/>
                  <a:cs typeface="Courier"/>
                </a:rPr>
                <a:t>GRect</a:t>
              </a:r>
              <a:r>
                <a:rPr lang="en-US" sz="1600" dirty="0">
                  <a:latin typeface="Courier"/>
                  <a:cs typeface="Courier"/>
                </a:rPr>
                <a:t>(200, 200);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</a:t>
              </a:r>
              <a:r>
                <a:rPr lang="en-US" sz="1600" dirty="0" err="1">
                  <a:latin typeface="Courier"/>
                  <a:cs typeface="Courier"/>
                </a:rPr>
                <a:t>rect.setFilled</a:t>
              </a:r>
              <a:r>
                <a:rPr lang="en-US" sz="1600" dirty="0">
                  <a:latin typeface="Courier"/>
                  <a:cs typeface="Courier"/>
                </a:rPr>
                <a:t>(</a:t>
              </a:r>
              <a:r>
                <a:rPr lang="en-US" sz="1600" dirty="0">
                  <a:solidFill>
                    <a:srgbClr val="660066"/>
                  </a:solidFill>
                  <a:latin typeface="Courier"/>
                  <a:cs typeface="Courier"/>
                </a:rPr>
                <a:t>true</a:t>
              </a:r>
              <a:r>
                <a:rPr lang="en-US" sz="1600" dirty="0">
                  <a:latin typeface="Courier"/>
                  <a:cs typeface="Courier"/>
                </a:rPr>
                <a:t>);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</a:t>
              </a:r>
              <a:r>
                <a:rPr lang="en-US" sz="1600" dirty="0" err="1">
                  <a:latin typeface="Courier"/>
                  <a:cs typeface="Courier"/>
                </a:rPr>
                <a:t>rect.setColor</a:t>
              </a:r>
              <a:r>
                <a:rPr lang="en-US" sz="1600" dirty="0">
                  <a:latin typeface="Courier"/>
                  <a:cs typeface="Courier"/>
                </a:rPr>
                <a:t>(</a:t>
              </a:r>
              <a:r>
                <a:rPr lang="en-US" sz="1600" dirty="0" err="1">
                  <a:latin typeface="Courier"/>
                  <a:cs typeface="Courier"/>
                </a:rPr>
                <a:t>Color.</a:t>
              </a:r>
              <a:r>
                <a:rPr lang="en-US" sz="1600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Courier"/>
                  <a:cs typeface="Courier"/>
                </a:rPr>
                <a:t>BLUE</a:t>
              </a:r>
              <a:r>
                <a:rPr lang="en-US" sz="1600" dirty="0">
                  <a:latin typeface="Courier"/>
                  <a:cs typeface="Courier"/>
                </a:rPr>
                <a:t>);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add(</a:t>
              </a:r>
              <a:r>
                <a:rPr lang="en-US" sz="1600" dirty="0" err="1">
                  <a:latin typeface="Courier"/>
                  <a:cs typeface="Courier"/>
                </a:rPr>
                <a:t>rect</a:t>
              </a:r>
              <a:r>
                <a:rPr lang="en-US" sz="1600" dirty="0">
                  <a:latin typeface="Courier"/>
                  <a:cs typeface="Courier"/>
                </a:rPr>
                <a:t>, 50, 50);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}</a:t>
              </a:r>
            </a:p>
            <a:p>
              <a:endParaRPr lang="en-US" sz="1600" dirty="0">
                <a:latin typeface="Courier New" charset="0"/>
              </a:endParaRPr>
            </a:p>
          </p:txBody>
        </p:sp>
        <p:pic>
          <p:nvPicPr>
            <p:cNvPr id="757767" name="Picture 7" descr="Graphics (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7" y="2854"/>
              <a:ext cx="2845" cy="1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7768" name="Text Box 8"/>
            <p:cNvSpPr txBox="1">
              <a:spLocks noChangeArrowheads="1"/>
            </p:cNvSpPr>
            <p:nvPr/>
          </p:nvSpPr>
          <p:spPr bwMode="auto">
            <a:xfrm>
              <a:off x="1503" y="2838"/>
              <a:ext cx="280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000">
                  <a:solidFill>
                    <a:srgbClr val="333333"/>
                  </a:solidFill>
                  <a:latin typeface="Helvetica" charset="0"/>
                </a:rPr>
                <a:t>LargestOval</a:t>
              </a:r>
            </a:p>
          </p:txBody>
        </p:sp>
        <p:sp>
          <p:nvSpPr>
            <p:cNvPr id="757769" name="Oval 9"/>
            <p:cNvSpPr>
              <a:spLocks noChangeArrowheads="1"/>
            </p:cNvSpPr>
            <p:nvPr/>
          </p:nvSpPr>
          <p:spPr bwMode="auto">
            <a:xfrm>
              <a:off x="1478" y="2986"/>
              <a:ext cx="2811" cy="108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2338532" y="4585963"/>
            <a:ext cx="4470256" cy="17240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813082" y="4985478"/>
            <a:ext cx="1008911" cy="1008911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GRect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813082" y="4585963"/>
            <a:ext cx="0" cy="3995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338532" y="4985478"/>
            <a:ext cx="4745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38626" y="4605817"/>
            <a:ext cx="67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50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81722" y="4945984"/>
            <a:ext cx="67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50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923" y="4605817"/>
            <a:ext cx="20542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coordonnées d'un rectangle sont le coin supérieur gauche.</a:t>
            </a:r>
            <a:endParaRPr lang="en-US" dirty="0"/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5497D090-5195-1E4C-B245-8D89A88EE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00" y="1155700"/>
            <a:ext cx="8128000" cy="120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sz="2400" b="0" dirty="0" err="1"/>
              <a:t>GRect</a:t>
            </a:r>
            <a:r>
              <a:rPr lang="en-US" sz="2400" b="0" dirty="0"/>
              <a:t> </a:t>
            </a:r>
            <a:r>
              <a:rPr lang="en-US" sz="2400" b="0" dirty="0" err="1"/>
              <a:t>est</a:t>
            </a:r>
            <a:r>
              <a:rPr lang="en-US" sz="2400" b="0" dirty="0"/>
              <a:t> un variable qui </a:t>
            </a:r>
            <a:r>
              <a:rPr lang="en-US" sz="2400" b="0" dirty="0" err="1"/>
              <a:t>contien</a:t>
            </a:r>
            <a:r>
              <a:rPr lang="en-US" sz="2400" b="0" dirty="0"/>
              <a:t> un rectangle.</a:t>
            </a:r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sz="2400" dirty="0"/>
              <a:t>Par </a:t>
            </a:r>
            <a:r>
              <a:rPr lang="en-US" sz="2400" dirty="0" err="1"/>
              <a:t>exemple</a:t>
            </a:r>
            <a:r>
              <a:rPr lang="en-US" sz="2400" dirty="0"/>
              <a:t>, le </a:t>
            </a:r>
            <a:r>
              <a:rPr lang="en-US" sz="2400" dirty="0" err="1"/>
              <a:t>suivant</a:t>
            </a:r>
            <a:r>
              <a:rPr lang="en-US" sz="2400" dirty="0"/>
              <a:t> </a:t>
            </a:r>
            <a:r>
              <a:rPr lang="en-US" sz="2000" dirty="0">
                <a:latin typeface="Courier New" charset="0"/>
              </a:rPr>
              <a:t>run</a:t>
            </a:r>
            <a:r>
              <a:rPr lang="en-US" sz="2400" dirty="0"/>
              <a:t> </a:t>
            </a:r>
            <a:r>
              <a:rPr lang="en-US" sz="2400" dirty="0" err="1"/>
              <a:t>methode</a:t>
            </a:r>
            <a:r>
              <a:rPr lang="en-US" sz="2400" dirty="0"/>
              <a:t> </a:t>
            </a:r>
            <a:r>
              <a:rPr lang="en-US" sz="2400" dirty="0" err="1"/>
              <a:t>montre</a:t>
            </a:r>
            <a:r>
              <a:rPr lang="en-US" sz="2400" dirty="0"/>
              <a:t> un rectangle</a:t>
            </a:r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1451398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Les </a:t>
            </a: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Coordonnées</a:t>
            </a:r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Graphiques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234464-D86D-3648-A24A-C0848FE3E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33" y="1026039"/>
            <a:ext cx="7467600" cy="532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125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Les </a:t>
            </a: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Objets</a:t>
            </a:r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Graphiques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912C1A-6116-AC4E-87BC-16A6BC44B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66" y="1176379"/>
            <a:ext cx="7755467" cy="552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599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Les </a:t>
            </a: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Objets</a:t>
            </a:r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Graphiques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912C1A-6116-AC4E-87BC-16A6BC44B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66" y="1176379"/>
            <a:ext cx="7755467" cy="5529017"/>
          </a:xfrm>
          <a:prstGeom prst="rect">
            <a:avLst/>
          </a:prstGeom>
        </p:spPr>
      </p:pic>
      <p:sp>
        <p:nvSpPr>
          <p:cNvPr id="4" name="Donut 3">
            <a:extLst>
              <a:ext uri="{FF2B5EF4-FFF2-40B4-BE49-F238E27FC236}">
                <a16:creationId xmlns:a16="http://schemas.microsoft.com/office/drawing/2014/main" id="{9D163173-B7CC-744C-B822-7AD515A6D58B}"/>
              </a:ext>
            </a:extLst>
          </p:cNvPr>
          <p:cNvSpPr/>
          <p:nvPr/>
        </p:nvSpPr>
        <p:spPr>
          <a:xfrm>
            <a:off x="694266" y="1405468"/>
            <a:ext cx="1270001" cy="440266"/>
          </a:xfrm>
          <a:prstGeom prst="donut">
            <a:avLst>
              <a:gd name="adj" fmla="val 2492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Donut 4">
            <a:extLst>
              <a:ext uri="{FF2B5EF4-FFF2-40B4-BE49-F238E27FC236}">
                <a16:creationId xmlns:a16="http://schemas.microsoft.com/office/drawing/2014/main" id="{94986CB1-DF97-604B-833B-C7E79B90591C}"/>
              </a:ext>
            </a:extLst>
          </p:cNvPr>
          <p:cNvSpPr/>
          <p:nvPr/>
        </p:nvSpPr>
        <p:spPr>
          <a:xfrm>
            <a:off x="3301998" y="1405468"/>
            <a:ext cx="1270001" cy="440266"/>
          </a:xfrm>
          <a:prstGeom prst="donut">
            <a:avLst>
              <a:gd name="adj" fmla="val 2492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Donut 5">
            <a:extLst>
              <a:ext uri="{FF2B5EF4-FFF2-40B4-BE49-F238E27FC236}">
                <a16:creationId xmlns:a16="http://schemas.microsoft.com/office/drawing/2014/main" id="{C2460667-D979-9C4D-B57A-D0CA0D358331}"/>
              </a:ext>
            </a:extLst>
          </p:cNvPr>
          <p:cNvSpPr/>
          <p:nvPr/>
        </p:nvSpPr>
        <p:spPr>
          <a:xfrm>
            <a:off x="812799" y="4199468"/>
            <a:ext cx="1270001" cy="440266"/>
          </a:xfrm>
          <a:prstGeom prst="donut">
            <a:avLst>
              <a:gd name="adj" fmla="val 2492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Donut 7">
            <a:extLst>
              <a:ext uri="{FF2B5EF4-FFF2-40B4-BE49-F238E27FC236}">
                <a16:creationId xmlns:a16="http://schemas.microsoft.com/office/drawing/2014/main" id="{FFA0A701-BC19-1245-829C-656DE93A91FA}"/>
              </a:ext>
            </a:extLst>
          </p:cNvPr>
          <p:cNvSpPr/>
          <p:nvPr/>
        </p:nvSpPr>
        <p:spPr>
          <a:xfrm>
            <a:off x="3505199" y="4199468"/>
            <a:ext cx="1270001" cy="440266"/>
          </a:xfrm>
          <a:prstGeom prst="donut">
            <a:avLst>
              <a:gd name="adj" fmla="val 2492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Donut 8">
            <a:extLst>
              <a:ext uri="{FF2B5EF4-FFF2-40B4-BE49-F238E27FC236}">
                <a16:creationId xmlns:a16="http://schemas.microsoft.com/office/drawing/2014/main" id="{261B46B6-31B1-8A48-8762-DE9758F14E23}"/>
              </a:ext>
            </a:extLst>
          </p:cNvPr>
          <p:cNvSpPr/>
          <p:nvPr/>
        </p:nvSpPr>
        <p:spPr>
          <a:xfrm>
            <a:off x="6028262" y="1405468"/>
            <a:ext cx="1270001" cy="440266"/>
          </a:xfrm>
          <a:prstGeom prst="donut">
            <a:avLst>
              <a:gd name="adj" fmla="val 2492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156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Après les </a:t>
            </a: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Programmes</a:t>
            </a:r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 de Console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C6D2FF-4DC6-3840-B32D-959184ECA0E4}"/>
              </a:ext>
            </a:extLst>
          </p:cNvPr>
          <p:cNvSpPr txBox="1"/>
          <p:nvPr/>
        </p:nvSpPr>
        <p:spPr>
          <a:xfrm>
            <a:off x="3242242" y="1281765"/>
            <a:ext cx="1889739" cy="523220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GObjet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156B0B-0AFC-CF45-B9C4-C2902D9CB81C}"/>
              </a:ext>
            </a:extLst>
          </p:cNvPr>
          <p:cNvSpPr txBox="1"/>
          <p:nvPr/>
        </p:nvSpPr>
        <p:spPr>
          <a:xfrm>
            <a:off x="395574" y="3410958"/>
            <a:ext cx="1365494" cy="523220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err="1"/>
              <a:t>GLabel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5E7AF2-33CA-2143-A3F2-3D18B2461D49}"/>
              </a:ext>
            </a:extLst>
          </p:cNvPr>
          <p:cNvSpPr txBox="1"/>
          <p:nvPr/>
        </p:nvSpPr>
        <p:spPr>
          <a:xfrm>
            <a:off x="2667374" y="3427889"/>
            <a:ext cx="1329756" cy="523220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err="1"/>
              <a:t>GRect</a:t>
            </a:r>
            <a:endParaRPr lang="en-US" sz="28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0A8FE-CAF8-DF45-A389-1D6CCD0285BC}"/>
              </a:ext>
            </a:extLst>
          </p:cNvPr>
          <p:cNvCxnSpPr/>
          <p:nvPr/>
        </p:nvCxnSpPr>
        <p:spPr>
          <a:xfrm flipH="1">
            <a:off x="1552353" y="1804985"/>
            <a:ext cx="1689889" cy="136351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D00FFA-A1B6-BF41-B4DD-8AF899678C80}"/>
              </a:ext>
            </a:extLst>
          </p:cNvPr>
          <p:cNvCxnSpPr>
            <a:cxnSpLocks/>
          </p:cNvCxnSpPr>
          <p:nvPr/>
        </p:nvCxnSpPr>
        <p:spPr>
          <a:xfrm>
            <a:off x="5139070" y="1804985"/>
            <a:ext cx="1241153" cy="136351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06D8100-A29B-5946-90BC-E5A9EE254922}"/>
              </a:ext>
            </a:extLst>
          </p:cNvPr>
          <p:cNvCxnSpPr>
            <a:cxnSpLocks/>
          </p:cNvCxnSpPr>
          <p:nvPr/>
        </p:nvCxnSpPr>
        <p:spPr>
          <a:xfrm flipH="1">
            <a:off x="3332252" y="1833513"/>
            <a:ext cx="738591" cy="133498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063FF2-A831-FD42-B25B-F33BE4EE28DF}"/>
              </a:ext>
            </a:extLst>
          </p:cNvPr>
          <p:cNvCxnSpPr>
            <a:cxnSpLocks/>
          </p:cNvCxnSpPr>
          <p:nvPr/>
        </p:nvCxnSpPr>
        <p:spPr>
          <a:xfrm>
            <a:off x="4390515" y="1833513"/>
            <a:ext cx="542986" cy="121111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351D178-D4C9-9247-B739-0DC002ECD6EC}"/>
              </a:ext>
            </a:extLst>
          </p:cNvPr>
          <p:cNvSpPr txBox="1"/>
          <p:nvPr/>
        </p:nvSpPr>
        <p:spPr>
          <a:xfrm>
            <a:off x="4492628" y="3410826"/>
            <a:ext cx="1329756" cy="523220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err="1"/>
              <a:t>GOval</a:t>
            </a:r>
            <a:endParaRPr lang="en-US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88E3D8-FA75-1E47-BE5B-7FD31C80D9B4}"/>
              </a:ext>
            </a:extLst>
          </p:cNvPr>
          <p:cNvSpPr txBox="1"/>
          <p:nvPr/>
        </p:nvSpPr>
        <p:spPr>
          <a:xfrm>
            <a:off x="6317882" y="3316711"/>
            <a:ext cx="2236062" cy="523220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i="1" dirty="0"/>
              <a:t>Les </a:t>
            </a:r>
            <a:r>
              <a:rPr lang="en-US" sz="2800" i="1" dirty="0" err="1"/>
              <a:t>Autres</a:t>
            </a:r>
            <a:r>
              <a:rPr lang="en-US" sz="2800" i="1" dirty="0"/>
              <a:t>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59CE32-EA89-3E45-A29B-A68B647BF572}"/>
              </a:ext>
            </a:extLst>
          </p:cNvPr>
          <p:cNvSpPr/>
          <p:nvPr/>
        </p:nvSpPr>
        <p:spPr>
          <a:xfrm>
            <a:off x="1184133" y="4852961"/>
            <a:ext cx="69557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latin typeface="Courier" pitchFamily="2" charset="0"/>
              </a:rPr>
              <a:t>GRect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 err="1">
                <a:latin typeface="Courier" pitchFamily="2" charset="0"/>
              </a:rPr>
              <a:t>monRect</a:t>
            </a:r>
            <a:r>
              <a:rPr lang="en-US" sz="2000" dirty="0">
                <a:latin typeface="Courier" pitchFamily="2" charset="0"/>
              </a:rPr>
              <a:t> = new </a:t>
            </a:r>
            <a:r>
              <a:rPr lang="en-US" sz="2000" dirty="0" err="1">
                <a:latin typeface="Courier" pitchFamily="2" charset="0"/>
              </a:rPr>
              <a:t>GRect</a:t>
            </a:r>
            <a:r>
              <a:rPr lang="en-US" sz="2000" dirty="0">
                <a:latin typeface="Courier" pitchFamily="2" charset="0"/>
              </a:rPr>
              <a:t>(50, 50, 350, 270);</a:t>
            </a:r>
          </a:p>
        </p:txBody>
      </p:sp>
    </p:spTree>
    <p:extLst>
      <p:ext uri="{BB962C8B-B14F-4D97-AF65-F5344CB8AC3E}">
        <p14:creationId xmlns:p14="http://schemas.microsoft.com/office/powerpoint/2010/main" val="1320965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Primitives vs. Objects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71A1BE-AB21-354A-AFBE-88C3C7FA5356}"/>
              </a:ext>
            </a:extLst>
          </p:cNvPr>
          <p:cNvSpPr txBox="1"/>
          <p:nvPr/>
        </p:nvSpPr>
        <p:spPr>
          <a:xfrm>
            <a:off x="338667" y="1151467"/>
            <a:ext cx="4487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Types de Variables Primitives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7AC960-D847-C24E-8FCB-EC58AB71C076}"/>
              </a:ext>
            </a:extLst>
          </p:cNvPr>
          <p:cNvSpPr txBox="1"/>
          <p:nvPr/>
        </p:nvSpPr>
        <p:spPr>
          <a:xfrm>
            <a:off x="863601" y="1981201"/>
            <a:ext cx="44873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  <a:latin typeface="Courier" pitchFamily="2" charset="0"/>
              </a:rPr>
              <a:t>int</a:t>
            </a:r>
          </a:p>
          <a:p>
            <a:r>
              <a:rPr lang="en-US" sz="2800" b="1" dirty="0">
                <a:solidFill>
                  <a:srgbClr val="7030A0"/>
                </a:solidFill>
                <a:latin typeface="Courier" pitchFamily="2" charset="0"/>
              </a:rPr>
              <a:t>double</a:t>
            </a:r>
          </a:p>
          <a:p>
            <a:r>
              <a:rPr lang="en-US" sz="2800" b="1" dirty="0">
                <a:solidFill>
                  <a:srgbClr val="7030A0"/>
                </a:solidFill>
                <a:latin typeface="Courier" pitchFamily="2" charset="0"/>
              </a:rPr>
              <a:t>char</a:t>
            </a:r>
          </a:p>
          <a:p>
            <a:r>
              <a:rPr lang="en-US" sz="2800" b="1" dirty="0" err="1">
                <a:solidFill>
                  <a:srgbClr val="7030A0"/>
                </a:solidFill>
                <a:latin typeface="Courier" pitchFamily="2" charset="0"/>
              </a:rPr>
              <a:t>boolean</a:t>
            </a:r>
            <a:endParaRPr lang="en-US" sz="2800" b="1" dirty="0">
              <a:solidFill>
                <a:srgbClr val="7030A0"/>
              </a:solidFill>
              <a:latin typeface="Courier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CABEB0-1C27-4E46-B3D6-6DB307720325}"/>
              </a:ext>
            </a:extLst>
          </p:cNvPr>
          <p:cNvSpPr txBox="1"/>
          <p:nvPr/>
        </p:nvSpPr>
        <p:spPr>
          <a:xfrm>
            <a:off x="4656667" y="1151467"/>
            <a:ext cx="4487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Types de Variables </a:t>
            </a:r>
            <a:r>
              <a:rPr lang="en-US" sz="2800" dirty="0" err="1"/>
              <a:t>Objets</a:t>
            </a:r>
            <a:r>
              <a:rPr lang="en-US" sz="2800" dirty="0"/>
              <a:t>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1918CDC-7917-9E45-B6A8-71D613D4454C}"/>
              </a:ext>
            </a:extLst>
          </p:cNvPr>
          <p:cNvCxnSpPr>
            <a:cxnSpLocks/>
          </p:cNvCxnSpPr>
          <p:nvPr/>
        </p:nvCxnSpPr>
        <p:spPr>
          <a:xfrm>
            <a:off x="4673598" y="722235"/>
            <a:ext cx="0" cy="32570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81BD7BF-19FB-314D-A6E7-6D5C4BD96FC8}"/>
              </a:ext>
            </a:extLst>
          </p:cNvPr>
          <p:cNvSpPr txBox="1"/>
          <p:nvPr/>
        </p:nvSpPr>
        <p:spPr>
          <a:xfrm>
            <a:off x="4859864" y="1981201"/>
            <a:ext cx="44873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Courier" pitchFamily="2" charset="0"/>
              </a:rPr>
              <a:t>GRect</a:t>
            </a:r>
            <a:endParaRPr lang="en-US" sz="2800" b="1" dirty="0">
              <a:latin typeface="Courier" pitchFamily="2" charset="0"/>
            </a:endParaRPr>
          </a:p>
          <a:p>
            <a:r>
              <a:rPr lang="en-US" sz="2800" b="1" dirty="0" err="1">
                <a:latin typeface="Courier" pitchFamily="2" charset="0"/>
              </a:rPr>
              <a:t>GOval</a:t>
            </a:r>
            <a:r>
              <a:rPr lang="en-US" sz="2800" b="1" dirty="0">
                <a:latin typeface="Courier" pitchFamily="2" charset="0"/>
              </a:rPr>
              <a:t> </a:t>
            </a:r>
          </a:p>
          <a:p>
            <a:r>
              <a:rPr lang="en-US" sz="2800" b="1" dirty="0" err="1">
                <a:latin typeface="Courier" pitchFamily="2" charset="0"/>
              </a:rPr>
              <a:t>GLine</a:t>
            </a:r>
            <a:endParaRPr lang="en-US" sz="2800" b="1" dirty="0">
              <a:latin typeface="Courier" pitchFamily="2" charset="0"/>
            </a:endParaRPr>
          </a:p>
          <a:p>
            <a:r>
              <a:rPr lang="en-US" sz="2800" b="1" dirty="0" err="1">
                <a:latin typeface="Courier" pitchFamily="2" charset="0"/>
              </a:rPr>
              <a:t>GLabel</a:t>
            </a:r>
            <a:endParaRPr lang="en-US" sz="2800" b="1" dirty="0">
              <a:latin typeface="Courier" pitchFamily="2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93D1CE0-8E7A-8047-85A0-0A5FD9B4C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333" y="4571871"/>
            <a:ext cx="2029883" cy="170404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4AA4574-7698-6B4C-AF38-5FB304B69C85}"/>
              </a:ext>
            </a:extLst>
          </p:cNvPr>
          <p:cNvSpPr txBox="1"/>
          <p:nvPr/>
        </p:nvSpPr>
        <p:spPr>
          <a:xfrm>
            <a:off x="6900333" y="3999811"/>
            <a:ext cx="183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Chameau</a:t>
            </a:r>
            <a:r>
              <a:rPr lang="en-US" dirty="0"/>
              <a:t> 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ABF87A5-AFCB-9247-967F-ADC93B9D992D}"/>
              </a:ext>
            </a:extLst>
          </p:cNvPr>
          <p:cNvSpPr/>
          <p:nvPr/>
        </p:nvSpPr>
        <p:spPr>
          <a:xfrm>
            <a:off x="338667" y="4335147"/>
            <a:ext cx="5723466" cy="229658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1B0632-4623-8147-84CD-2389C5422F9F}"/>
              </a:ext>
            </a:extLst>
          </p:cNvPr>
          <p:cNvSpPr txBox="1"/>
          <p:nvPr/>
        </p:nvSpPr>
        <p:spPr>
          <a:xfrm>
            <a:off x="626533" y="4408565"/>
            <a:ext cx="53678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Variables des </a:t>
            </a:r>
            <a:r>
              <a:rPr lang="en-US" sz="2400" dirty="0" err="1"/>
              <a:t>objets</a:t>
            </a:r>
            <a:r>
              <a:rPr lang="en-US" sz="2400" dirty="0"/>
              <a:t>:</a:t>
            </a:r>
          </a:p>
          <a:p>
            <a:pPr marL="342900" indent="-342900">
              <a:buAutoNum type="arabicPeriod"/>
            </a:pPr>
            <a:r>
              <a:rPr lang="en-US" sz="2400" dirty="0" err="1"/>
              <a:t>Avoir</a:t>
            </a:r>
            <a:r>
              <a:rPr lang="en-US" sz="2400" dirty="0"/>
              <a:t> des types majuscule </a:t>
            </a:r>
            <a:r>
              <a:rPr lang="en-US" sz="2400" dirty="0" err="1"/>
              <a:t>chameaux</a:t>
            </a: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pouvez</a:t>
            </a:r>
            <a:r>
              <a:rPr lang="en-US" sz="2400" dirty="0"/>
              <a:t> </a:t>
            </a:r>
            <a:r>
              <a:rPr lang="en-US" sz="2400" dirty="0" err="1"/>
              <a:t>appeler</a:t>
            </a:r>
            <a:r>
              <a:rPr lang="en-US" sz="2400" dirty="0"/>
              <a:t> des </a:t>
            </a:r>
            <a:r>
              <a:rPr lang="en-US" sz="2400" dirty="0" err="1"/>
              <a:t>méthodes</a:t>
            </a:r>
            <a:r>
              <a:rPr lang="en-US" sz="2400" dirty="0"/>
              <a:t> sur </a:t>
            </a:r>
            <a:r>
              <a:rPr lang="en-US" sz="2400" dirty="0" err="1"/>
              <a:t>eux</a:t>
            </a: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 err="1"/>
              <a:t>Sont</a:t>
            </a:r>
            <a:r>
              <a:rPr lang="en-US" sz="2400" dirty="0"/>
              <a:t> </a:t>
            </a:r>
            <a:r>
              <a:rPr lang="en-US" sz="2400" dirty="0" err="1"/>
              <a:t>construits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utilisant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7030A0"/>
                </a:solidFill>
                <a:latin typeface="Courier" pitchFamily="2" charset="0"/>
              </a:rPr>
              <a:t>new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1212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0" y="0"/>
            <a:ext cx="96774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-152400" y="2733764"/>
            <a:ext cx="9677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solidFill>
                  <a:schemeClr val="bg1"/>
                </a:solidFill>
              </a:rPr>
              <a:t>La programmation prend de la pratique.</a:t>
            </a:r>
          </a:p>
          <a:p>
            <a:pPr algn="ctr"/>
            <a:br>
              <a:rPr lang="fr-FR" sz="4000" dirty="0">
                <a:solidFill>
                  <a:schemeClr val="bg1"/>
                </a:solidFill>
              </a:rPr>
            </a:b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961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Méthodes</a:t>
            </a:r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 pour des </a:t>
            </a: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Objets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720EDC-71A4-F646-B9E9-D415879BE037}"/>
              </a:ext>
            </a:extLst>
          </p:cNvPr>
          <p:cNvSpPr txBox="1"/>
          <p:nvPr/>
        </p:nvSpPr>
        <p:spPr>
          <a:xfrm>
            <a:off x="575733" y="1016000"/>
            <a:ext cx="83650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3600" dirty="0"/>
            </a:br>
            <a:r>
              <a:rPr lang="en-US" sz="3600" dirty="0"/>
              <a:t>Nous </a:t>
            </a:r>
            <a:r>
              <a:rPr lang="en-US" sz="3600" dirty="0" err="1"/>
              <a:t>manipulons</a:t>
            </a:r>
            <a:r>
              <a:rPr lang="en-US" sz="3600" dirty="0"/>
              <a:t> des </a:t>
            </a:r>
            <a:r>
              <a:rPr lang="en-US" sz="3600" dirty="0" err="1"/>
              <a:t>objets</a:t>
            </a:r>
            <a:r>
              <a:rPr lang="en-US" sz="3600" dirty="0"/>
              <a:t> </a:t>
            </a:r>
            <a:r>
              <a:rPr lang="en-US" sz="3600" dirty="0" err="1"/>
              <a:t>graphiques</a:t>
            </a:r>
            <a:r>
              <a:rPr lang="en-US" sz="3600" dirty="0"/>
              <a:t> </a:t>
            </a:r>
            <a:r>
              <a:rPr lang="en-US" sz="3600" dirty="0" err="1"/>
              <a:t>en</a:t>
            </a:r>
            <a:r>
              <a:rPr lang="en-US" sz="3600" dirty="0"/>
              <a:t> </a:t>
            </a:r>
            <a:r>
              <a:rPr lang="en-US" sz="3600" dirty="0" err="1"/>
              <a:t>appelant</a:t>
            </a:r>
            <a:r>
              <a:rPr lang="en-US" sz="3600" dirty="0"/>
              <a:t> </a:t>
            </a:r>
            <a:r>
              <a:rPr lang="en-US" sz="3600" dirty="0" err="1"/>
              <a:t>méthodes</a:t>
            </a:r>
            <a:r>
              <a:rPr lang="en-US" sz="3600" dirty="0"/>
              <a:t> sur </a:t>
            </a:r>
            <a:r>
              <a:rPr lang="en-US" sz="3600" dirty="0" err="1"/>
              <a:t>eux</a:t>
            </a:r>
            <a:r>
              <a:rPr lang="en-US" sz="3600" dirty="0"/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F041D3-4072-DB4C-8293-9C61F877481C}"/>
              </a:ext>
            </a:extLst>
          </p:cNvPr>
          <p:cNvSpPr txBox="1"/>
          <p:nvPr/>
        </p:nvSpPr>
        <p:spPr>
          <a:xfrm>
            <a:off x="694267" y="3429000"/>
            <a:ext cx="8246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Courier" pitchFamily="2" charset="0"/>
              </a:rPr>
              <a:t>objet.methode</a:t>
            </a:r>
            <a:r>
              <a:rPr lang="en-US" sz="3600" b="1" dirty="0">
                <a:latin typeface="Courier" pitchFamily="2" charset="0"/>
              </a:rPr>
              <a:t>(</a:t>
            </a:r>
            <a:r>
              <a:rPr lang="en-US" sz="3600" b="1" dirty="0" err="1">
                <a:latin typeface="Courier" pitchFamily="2" charset="0"/>
              </a:rPr>
              <a:t>parametres</a:t>
            </a:r>
            <a:r>
              <a:rPr lang="en-US" sz="3600" b="1" dirty="0">
                <a:latin typeface="Courier" pitchFamily="2" charset="0"/>
              </a:rPr>
              <a:t>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6A61A7-50A4-5C4D-B54D-E1F144167367}"/>
              </a:ext>
            </a:extLst>
          </p:cNvPr>
          <p:cNvSpPr txBox="1"/>
          <p:nvPr/>
        </p:nvSpPr>
        <p:spPr>
          <a:xfrm>
            <a:off x="694267" y="4410839"/>
            <a:ext cx="284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rgbClr val="002060"/>
                </a:solidFill>
                <a:latin typeface="+mj-lt"/>
              </a:rPr>
              <a:t>Receveur</a:t>
            </a:r>
            <a:endParaRPr lang="en-US" sz="3600" b="1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2433CF-A3AA-004A-9223-A353957750D7}"/>
              </a:ext>
            </a:extLst>
          </p:cNvPr>
          <p:cNvSpPr txBox="1"/>
          <p:nvPr/>
        </p:nvSpPr>
        <p:spPr>
          <a:xfrm>
            <a:off x="4572000" y="4410839"/>
            <a:ext cx="284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+mj-lt"/>
              </a:rPr>
              <a:t>Message</a:t>
            </a:r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0A54B724-C6B7-4F4D-8518-C85F7FFA32DE}"/>
              </a:ext>
            </a:extLst>
          </p:cNvPr>
          <p:cNvSpPr/>
          <p:nvPr/>
        </p:nvSpPr>
        <p:spPr>
          <a:xfrm rot="16200000">
            <a:off x="1382869" y="3359392"/>
            <a:ext cx="146798" cy="152400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2268D857-8C13-AB4E-A16A-042293E06BF8}"/>
              </a:ext>
            </a:extLst>
          </p:cNvPr>
          <p:cNvSpPr/>
          <p:nvPr/>
        </p:nvSpPr>
        <p:spPr>
          <a:xfrm rot="16200000">
            <a:off x="4879982" y="1657972"/>
            <a:ext cx="112174" cy="4961467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6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Méthodes</a:t>
            </a:r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 pour des </a:t>
            </a: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Objets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720EDC-71A4-F646-B9E9-D415879BE037}"/>
              </a:ext>
            </a:extLst>
          </p:cNvPr>
          <p:cNvSpPr txBox="1"/>
          <p:nvPr/>
        </p:nvSpPr>
        <p:spPr>
          <a:xfrm>
            <a:off x="575733" y="1016000"/>
            <a:ext cx="83650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3600" dirty="0"/>
            </a:br>
            <a:r>
              <a:rPr lang="en-US" sz="3600" dirty="0"/>
              <a:t>Nous </a:t>
            </a:r>
            <a:r>
              <a:rPr lang="en-US" sz="3600" dirty="0" err="1"/>
              <a:t>manipulons</a:t>
            </a:r>
            <a:r>
              <a:rPr lang="en-US" sz="3600" dirty="0"/>
              <a:t> des </a:t>
            </a:r>
            <a:r>
              <a:rPr lang="en-US" sz="3600" dirty="0" err="1"/>
              <a:t>objets</a:t>
            </a:r>
            <a:r>
              <a:rPr lang="en-US" sz="3600" dirty="0"/>
              <a:t> </a:t>
            </a:r>
            <a:r>
              <a:rPr lang="en-US" sz="3600" dirty="0" err="1"/>
              <a:t>graphiques</a:t>
            </a:r>
            <a:r>
              <a:rPr lang="en-US" sz="3600" dirty="0"/>
              <a:t> </a:t>
            </a:r>
            <a:r>
              <a:rPr lang="en-US" sz="3600" dirty="0" err="1"/>
              <a:t>en</a:t>
            </a:r>
            <a:r>
              <a:rPr lang="en-US" sz="3600" dirty="0"/>
              <a:t> </a:t>
            </a:r>
            <a:r>
              <a:rPr lang="en-US" sz="3600" dirty="0" err="1"/>
              <a:t>appelant</a:t>
            </a:r>
            <a:r>
              <a:rPr lang="en-US" sz="3600" dirty="0"/>
              <a:t> </a:t>
            </a:r>
            <a:r>
              <a:rPr lang="en-US" sz="3600" dirty="0" err="1"/>
              <a:t>méthodes</a:t>
            </a:r>
            <a:r>
              <a:rPr lang="en-US" sz="3600" dirty="0"/>
              <a:t> sur </a:t>
            </a:r>
            <a:r>
              <a:rPr lang="en-US" sz="3600" dirty="0" err="1"/>
              <a:t>eux</a:t>
            </a:r>
            <a:r>
              <a:rPr lang="en-US" sz="3600" dirty="0"/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F041D3-4072-DB4C-8293-9C61F877481C}"/>
              </a:ext>
            </a:extLst>
          </p:cNvPr>
          <p:cNvSpPr txBox="1"/>
          <p:nvPr/>
        </p:nvSpPr>
        <p:spPr>
          <a:xfrm>
            <a:off x="694267" y="3429000"/>
            <a:ext cx="8246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</a:rPr>
              <a:t>objet</a:t>
            </a:r>
            <a:r>
              <a:rPr lang="en-US" sz="3600" b="1" dirty="0" err="1">
                <a:latin typeface="Courier" pitchFamily="2" charset="0"/>
              </a:rPr>
              <a:t>.</a:t>
            </a:r>
            <a:r>
              <a:rPr lang="en-US" sz="3600" b="1" dirty="0" err="1">
                <a:solidFill>
                  <a:srgbClr val="FF0000"/>
                </a:solidFill>
                <a:latin typeface="Courier" pitchFamily="2" charset="0"/>
              </a:rPr>
              <a:t>methode</a:t>
            </a:r>
            <a:r>
              <a:rPr lang="en-US" sz="3600" b="1" dirty="0">
                <a:latin typeface="Courier" pitchFamily="2" charset="0"/>
              </a:rPr>
              <a:t>(</a:t>
            </a:r>
            <a:r>
              <a:rPr lang="en-US" sz="3600" b="1" dirty="0" err="1">
                <a:solidFill>
                  <a:srgbClr val="00AB00"/>
                </a:solidFill>
                <a:latin typeface="Courier" pitchFamily="2" charset="0"/>
              </a:rPr>
              <a:t>parametres</a:t>
            </a:r>
            <a:r>
              <a:rPr lang="en-US" sz="3600" b="1" dirty="0">
                <a:latin typeface="Courier" pitchFamily="2" charset="0"/>
              </a:rPr>
              <a:t>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6A61A7-50A4-5C4D-B54D-E1F144167367}"/>
              </a:ext>
            </a:extLst>
          </p:cNvPr>
          <p:cNvSpPr txBox="1"/>
          <p:nvPr/>
        </p:nvSpPr>
        <p:spPr>
          <a:xfrm>
            <a:off x="694267" y="4410839"/>
            <a:ext cx="284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Qui?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2433CF-A3AA-004A-9223-A353957750D7}"/>
              </a:ext>
            </a:extLst>
          </p:cNvPr>
          <p:cNvSpPr txBox="1"/>
          <p:nvPr/>
        </p:nvSpPr>
        <p:spPr>
          <a:xfrm>
            <a:off x="4571999" y="4410839"/>
            <a:ext cx="3877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AB00"/>
                </a:solidFill>
                <a:latin typeface="+mj-lt"/>
              </a:rPr>
              <a:t>Quoi </a:t>
            </a:r>
            <a:r>
              <a:rPr lang="en-US" sz="3600" b="1" dirty="0" err="1">
                <a:solidFill>
                  <a:srgbClr val="00AB00"/>
                </a:solidFill>
                <a:latin typeface="+mj-lt"/>
              </a:rPr>
              <a:t>exactement</a:t>
            </a:r>
            <a:r>
              <a:rPr lang="en-US" sz="3600" b="1" dirty="0">
                <a:solidFill>
                  <a:srgbClr val="00AB00"/>
                </a:solidFill>
                <a:latin typeface="+mj-lt"/>
              </a:rPr>
              <a:t>? </a:t>
            </a:r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0A54B724-C6B7-4F4D-8518-C85F7FFA32DE}"/>
              </a:ext>
            </a:extLst>
          </p:cNvPr>
          <p:cNvSpPr/>
          <p:nvPr/>
        </p:nvSpPr>
        <p:spPr>
          <a:xfrm rot="16200000">
            <a:off x="1382869" y="3359392"/>
            <a:ext cx="146798" cy="152400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2268D857-8C13-AB4E-A16A-042293E06BF8}"/>
              </a:ext>
            </a:extLst>
          </p:cNvPr>
          <p:cNvSpPr/>
          <p:nvPr/>
        </p:nvSpPr>
        <p:spPr>
          <a:xfrm rot="16200000">
            <a:off x="4879982" y="1657972"/>
            <a:ext cx="112174" cy="4961467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094170-CFBA-0A4D-9F0E-2F7AFF7DE919}"/>
              </a:ext>
            </a:extLst>
          </p:cNvPr>
          <p:cNvSpPr txBox="1"/>
          <p:nvPr/>
        </p:nvSpPr>
        <p:spPr>
          <a:xfrm>
            <a:off x="2455335" y="4410839"/>
            <a:ext cx="284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+mj-lt"/>
              </a:rPr>
              <a:t>Quoi?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0D94FF-9E1F-6D43-A2FD-400FF4244090}"/>
              </a:ext>
            </a:extLst>
          </p:cNvPr>
          <p:cNvSpPr txBox="1"/>
          <p:nvPr/>
        </p:nvSpPr>
        <p:spPr>
          <a:xfrm>
            <a:off x="575732" y="5188340"/>
            <a:ext cx="8365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/>
              <a:t>Exemple</a:t>
            </a:r>
            <a:r>
              <a:rPr lang="en-US" sz="3600" b="1" dirty="0"/>
              <a:t>: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945566-7D28-0149-B735-64B86036BB2B}"/>
              </a:ext>
            </a:extLst>
          </p:cNvPr>
          <p:cNvSpPr txBox="1"/>
          <p:nvPr/>
        </p:nvSpPr>
        <p:spPr>
          <a:xfrm>
            <a:off x="694267" y="6042820"/>
            <a:ext cx="8246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</a:rPr>
              <a:t>rect</a:t>
            </a:r>
            <a:r>
              <a:rPr lang="en-US" sz="3600" b="1" dirty="0" err="1">
                <a:latin typeface="Courier" pitchFamily="2" charset="0"/>
              </a:rPr>
              <a:t>.</a:t>
            </a:r>
            <a:r>
              <a:rPr lang="en-US" sz="3600" b="1" dirty="0" err="1">
                <a:solidFill>
                  <a:srgbClr val="FF0000"/>
                </a:solidFill>
                <a:latin typeface="Courier" pitchFamily="2" charset="0"/>
              </a:rPr>
              <a:t>setColor</a:t>
            </a:r>
            <a:r>
              <a:rPr lang="en-US" sz="3600" b="1" dirty="0">
                <a:latin typeface="Courier" pitchFamily="2" charset="0"/>
              </a:rPr>
              <a:t>(</a:t>
            </a:r>
            <a:r>
              <a:rPr lang="en-US" sz="3600" b="1" dirty="0" err="1">
                <a:solidFill>
                  <a:srgbClr val="00AB00"/>
                </a:solidFill>
                <a:latin typeface="Courier" pitchFamily="2" charset="0"/>
              </a:rPr>
              <a:t>Color.RED</a:t>
            </a:r>
            <a:r>
              <a:rPr lang="en-US" sz="3600" b="1" dirty="0">
                <a:latin typeface="Courier" pitchFamily="2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19511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Méthodes</a:t>
            </a:r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 pour </a:t>
            </a: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GObjet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4319A5-448D-6A4D-B5C9-D983E963186A}"/>
              </a:ext>
            </a:extLst>
          </p:cNvPr>
          <p:cNvSpPr txBox="1"/>
          <p:nvPr/>
        </p:nvSpPr>
        <p:spPr>
          <a:xfrm>
            <a:off x="0" y="848224"/>
            <a:ext cx="9025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Les operations </a:t>
            </a:r>
            <a:r>
              <a:rPr lang="en-US" sz="2800" dirty="0" err="1"/>
              <a:t>suivant</a:t>
            </a:r>
            <a:r>
              <a:rPr lang="en-US" sz="2800" dirty="0"/>
              <a:t> </a:t>
            </a:r>
            <a:r>
              <a:rPr lang="en-US" sz="2800" dirty="0" err="1"/>
              <a:t>peut</a:t>
            </a:r>
            <a:r>
              <a:rPr lang="en-US" sz="2800" dirty="0"/>
              <a:t> </a:t>
            </a:r>
            <a:r>
              <a:rPr lang="en-US" sz="2800" dirty="0" err="1"/>
              <a:t>être</a:t>
            </a:r>
            <a:r>
              <a:rPr lang="en-US" sz="2800" dirty="0"/>
              <a:t> utilizer pour </a:t>
            </a:r>
            <a:r>
              <a:rPr lang="en-US" sz="2800" dirty="0" err="1"/>
              <a:t>toutes</a:t>
            </a:r>
            <a:r>
              <a:rPr lang="en-US" sz="2800" dirty="0"/>
              <a:t> </a:t>
            </a:r>
            <a:r>
              <a:rPr lang="en-US" sz="2800" dirty="0" err="1"/>
              <a:t>GObjets</a:t>
            </a:r>
            <a:endParaRPr lang="en-US" sz="2800" dirty="0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D7DC49C0-8D57-3943-A772-CA24678A9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34" y="1709767"/>
            <a:ext cx="8703732" cy="9656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</a:pPr>
            <a:r>
              <a:rPr lang="en-US" sz="2400" i="1" dirty="0" err="1">
                <a:latin typeface="Courier New" charset="0"/>
              </a:rPr>
              <a:t>object</a:t>
            </a:r>
            <a:r>
              <a:rPr lang="en-US" sz="2400" dirty="0" err="1">
                <a:latin typeface="Courier New" charset="0"/>
              </a:rPr>
              <a:t>.</a:t>
            </a:r>
            <a:r>
              <a:rPr lang="en-US" sz="2400" b="1" dirty="0" err="1">
                <a:latin typeface="Courier New" charset="0"/>
              </a:rPr>
              <a:t>setColor</a:t>
            </a:r>
            <a:r>
              <a:rPr lang="en-US" sz="2400" b="1" i="1" dirty="0">
                <a:latin typeface="Courier New" charset="0"/>
              </a:rPr>
              <a:t>(</a:t>
            </a:r>
            <a:r>
              <a:rPr lang="en-US" sz="2400" i="1" dirty="0">
                <a:latin typeface="Courier New" charset="0"/>
              </a:rPr>
              <a:t>color</a:t>
            </a:r>
            <a:r>
              <a:rPr lang="en-US" sz="2400" b="1" i="1" dirty="0">
                <a:latin typeface="Courier New" charset="0"/>
              </a:rPr>
              <a:t>)</a:t>
            </a:r>
            <a:br>
              <a:rPr lang="en-US" sz="2400" dirty="0"/>
            </a:br>
            <a:r>
              <a:rPr lang="en-US" sz="2400" dirty="0" err="1"/>
              <a:t>Définit</a:t>
            </a:r>
            <a:r>
              <a:rPr lang="en-US" sz="2400" dirty="0"/>
              <a:t> la couleur de </a:t>
            </a:r>
            <a:r>
              <a:rPr lang="en-US" sz="2400" dirty="0" err="1"/>
              <a:t>l'objet</a:t>
            </a:r>
            <a:r>
              <a:rPr lang="en-US" sz="2400" dirty="0"/>
              <a:t> sur la couleur </a:t>
            </a:r>
            <a:r>
              <a:rPr lang="en-US" sz="2400" dirty="0" err="1"/>
              <a:t>spécifiée</a:t>
            </a:r>
            <a:r>
              <a:rPr lang="en-US" sz="2400" dirty="0"/>
              <a:t>. </a:t>
            </a:r>
            <a:endParaRPr lang="en-US" sz="2400" dirty="0">
              <a:latin typeface="Courier New" charset="0"/>
            </a:endParaRPr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A0171F02-AB4B-1B48-B685-7A6C34212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34" y="2675466"/>
            <a:ext cx="8703732" cy="9656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</a:pPr>
            <a:r>
              <a:rPr lang="en-US" sz="2400" i="1" dirty="0" err="1">
                <a:latin typeface="Courier New" charset="0"/>
              </a:rPr>
              <a:t>object</a:t>
            </a:r>
            <a:r>
              <a:rPr lang="en-US" sz="2400" dirty="0" err="1">
                <a:latin typeface="Courier New" charset="0"/>
              </a:rPr>
              <a:t>.</a:t>
            </a:r>
            <a:r>
              <a:rPr lang="en-US" sz="2400" b="1" dirty="0" err="1">
                <a:latin typeface="Courier New" charset="0"/>
              </a:rPr>
              <a:t>setLocation</a:t>
            </a:r>
            <a:r>
              <a:rPr lang="en-US" sz="2400" b="1" i="1" dirty="0">
                <a:latin typeface="Courier New" charset="0"/>
              </a:rPr>
              <a:t>(</a:t>
            </a:r>
            <a:r>
              <a:rPr lang="en-US" sz="2400" i="1" dirty="0" err="1">
                <a:latin typeface="Courier New" charset="0"/>
              </a:rPr>
              <a:t>x,y</a:t>
            </a:r>
            <a:r>
              <a:rPr lang="en-US" sz="2400" b="1" i="1" dirty="0">
                <a:latin typeface="Courier New" charset="0"/>
              </a:rPr>
              <a:t>)</a:t>
            </a:r>
            <a:br>
              <a:rPr lang="en-US" sz="2400" dirty="0"/>
            </a:br>
            <a:r>
              <a:rPr lang="en-US" sz="2400" dirty="0" err="1"/>
              <a:t>Modifie</a:t>
            </a:r>
            <a:r>
              <a:rPr lang="en-US" sz="2400" dirty="0"/>
              <a:t> la placement de </a:t>
            </a:r>
            <a:r>
              <a:rPr lang="en-US" sz="2400" dirty="0" err="1"/>
              <a:t>l’objet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point (x, y)</a:t>
            </a:r>
            <a:endParaRPr lang="en-US" sz="2400" dirty="0">
              <a:latin typeface="Courier New" charset="0"/>
            </a:endParaRPr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80F9FD4C-F1B9-D748-BE75-4F05DCFE1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33" y="3641165"/>
            <a:ext cx="8703733" cy="9656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</a:pPr>
            <a:r>
              <a:rPr lang="en-US" sz="2400" i="1" dirty="0" err="1">
                <a:latin typeface="Courier New" charset="0"/>
              </a:rPr>
              <a:t>object</a:t>
            </a:r>
            <a:r>
              <a:rPr lang="en-US" sz="2400" dirty="0" err="1">
                <a:latin typeface="Courier New" charset="0"/>
              </a:rPr>
              <a:t>.</a:t>
            </a:r>
            <a:r>
              <a:rPr lang="en-US" sz="2400" b="1" dirty="0" err="1">
                <a:latin typeface="Courier New" charset="0"/>
              </a:rPr>
              <a:t>move</a:t>
            </a:r>
            <a:r>
              <a:rPr lang="en-US" sz="2400" b="1" i="1" dirty="0">
                <a:latin typeface="Courier New" charset="0"/>
              </a:rPr>
              <a:t>(</a:t>
            </a:r>
            <a:r>
              <a:rPr lang="en-US" sz="2400" i="1" dirty="0" err="1">
                <a:latin typeface="Courier New" charset="0"/>
              </a:rPr>
              <a:t>dx,dy</a:t>
            </a:r>
            <a:r>
              <a:rPr lang="en-US" sz="2400" b="1" i="1" dirty="0">
                <a:latin typeface="Courier New" charset="0"/>
              </a:rPr>
              <a:t>)</a:t>
            </a:r>
            <a:br>
              <a:rPr lang="en-US" sz="2400" dirty="0"/>
            </a:br>
            <a:r>
              <a:rPr lang="en-US" sz="2400" dirty="0" err="1"/>
              <a:t>Déplace</a:t>
            </a:r>
            <a:r>
              <a:rPr lang="en-US" sz="2400" dirty="0"/>
              <a:t> </a:t>
            </a:r>
            <a:r>
              <a:rPr lang="en-US" sz="2400" dirty="0" err="1"/>
              <a:t>l’objet</a:t>
            </a:r>
            <a:r>
              <a:rPr lang="en-US" sz="2400" dirty="0"/>
              <a:t> </a:t>
            </a:r>
            <a:r>
              <a:rPr lang="en-US" sz="2400" dirty="0" err="1"/>
              <a:t>à</a:t>
            </a:r>
            <a:r>
              <a:rPr lang="en-US" sz="2400" dirty="0"/>
              <a:t> </a:t>
            </a:r>
            <a:r>
              <a:rPr lang="en-US" sz="2400" dirty="0" err="1"/>
              <a:t>l’écran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ajoutant</a:t>
            </a:r>
            <a:r>
              <a:rPr lang="en-US" sz="2400" dirty="0"/>
              <a:t> dx et </a:t>
            </a:r>
            <a:r>
              <a:rPr lang="en-US" sz="2400" dirty="0" err="1"/>
              <a:t>dy</a:t>
            </a:r>
            <a:r>
              <a:rPr lang="en-US" sz="2400" dirty="0"/>
              <a:t> </a:t>
            </a:r>
            <a:r>
              <a:rPr lang="en-US" sz="2400" dirty="0" err="1"/>
              <a:t>à</a:t>
            </a:r>
            <a:r>
              <a:rPr lang="en-US" sz="2400" dirty="0"/>
              <a:t> </a:t>
            </a:r>
            <a:r>
              <a:rPr lang="en-US" sz="2400" dirty="0" err="1"/>
              <a:t>sa</a:t>
            </a:r>
            <a:r>
              <a:rPr lang="en-US" sz="2400" dirty="0"/>
              <a:t> </a:t>
            </a:r>
            <a:r>
              <a:rPr lang="en-US" sz="2400" dirty="0" err="1"/>
              <a:t>coordinées</a:t>
            </a:r>
            <a:r>
              <a:rPr lang="en-US" sz="2400" dirty="0"/>
              <a:t> </a:t>
            </a:r>
            <a:r>
              <a:rPr lang="en-US" sz="2400" dirty="0" err="1"/>
              <a:t>actuelle</a:t>
            </a:r>
            <a:r>
              <a:rPr lang="en-US" sz="2400" dirty="0"/>
              <a:t> </a:t>
            </a:r>
            <a:endParaRPr lang="en-US" sz="2400" dirty="0">
              <a:latin typeface="Courier New" charset="0"/>
            </a:endParaRPr>
          </a:p>
        </p:txBody>
      </p:sp>
      <p:sp>
        <p:nvSpPr>
          <p:cNvPr id="30" name="Rectangle 13">
            <a:extLst>
              <a:ext uri="{FF2B5EF4-FFF2-40B4-BE49-F238E27FC236}">
                <a16:creationId xmlns:a16="http://schemas.microsoft.com/office/drawing/2014/main" id="{CC4F2197-C1E5-E047-9511-B7F0EDA36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33" y="4539629"/>
            <a:ext cx="8703733" cy="9656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</a:pPr>
            <a:r>
              <a:rPr lang="en-US" sz="2400" i="1" dirty="0" err="1">
                <a:latin typeface="Courier New" charset="0"/>
              </a:rPr>
              <a:t>object</a:t>
            </a:r>
            <a:r>
              <a:rPr lang="en-US" sz="2400" dirty="0" err="1">
                <a:latin typeface="Courier New" charset="0"/>
              </a:rPr>
              <a:t>.</a:t>
            </a:r>
            <a:r>
              <a:rPr lang="en-US" sz="2400" b="1" dirty="0" err="1">
                <a:latin typeface="Courier New" charset="0"/>
              </a:rPr>
              <a:t>getWidth</a:t>
            </a:r>
            <a:r>
              <a:rPr lang="en-US" sz="2400" b="1" dirty="0">
                <a:latin typeface="Courier New" charset="0"/>
              </a:rPr>
              <a:t>()</a:t>
            </a:r>
            <a:br>
              <a:rPr lang="en-US" sz="2400" dirty="0"/>
            </a:br>
            <a:r>
              <a:rPr lang="en-US" sz="2400" dirty="0" err="1"/>
              <a:t>Retourne</a:t>
            </a:r>
            <a:r>
              <a:rPr lang="en-US" sz="2400" dirty="0"/>
              <a:t> la </a:t>
            </a:r>
            <a:r>
              <a:rPr lang="en-US" sz="2400" dirty="0" err="1"/>
              <a:t>largeur</a:t>
            </a:r>
            <a:r>
              <a:rPr lang="en-US" sz="2400" dirty="0"/>
              <a:t> de </a:t>
            </a:r>
            <a:r>
              <a:rPr lang="en-US" sz="2400" dirty="0" err="1"/>
              <a:t>l’objet</a:t>
            </a:r>
            <a:r>
              <a:rPr lang="en-US" sz="2400" dirty="0"/>
              <a:t>.</a:t>
            </a:r>
            <a:endParaRPr lang="en-US" sz="2400" dirty="0">
              <a:latin typeface="Courier New" charset="0"/>
            </a:endParaRPr>
          </a:p>
        </p:txBody>
      </p:sp>
      <p:sp>
        <p:nvSpPr>
          <p:cNvPr id="31" name="Rectangle 13">
            <a:extLst>
              <a:ext uri="{FF2B5EF4-FFF2-40B4-BE49-F238E27FC236}">
                <a16:creationId xmlns:a16="http://schemas.microsoft.com/office/drawing/2014/main" id="{F09B6787-3B40-704C-809E-856C46003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33" y="5488894"/>
            <a:ext cx="8703733" cy="9656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</a:pPr>
            <a:r>
              <a:rPr lang="en-US" sz="2400" i="1" dirty="0" err="1">
                <a:latin typeface="Courier New" charset="0"/>
              </a:rPr>
              <a:t>object</a:t>
            </a:r>
            <a:r>
              <a:rPr lang="en-US" sz="2400" dirty="0" err="1">
                <a:latin typeface="Courier New" charset="0"/>
              </a:rPr>
              <a:t>.</a:t>
            </a:r>
            <a:r>
              <a:rPr lang="en-US" sz="2400" b="1" dirty="0" err="1">
                <a:latin typeface="Courier New" charset="0"/>
              </a:rPr>
              <a:t>getHeight</a:t>
            </a:r>
            <a:r>
              <a:rPr lang="en-US" sz="2400" b="1" dirty="0">
                <a:latin typeface="Courier New" charset="0"/>
              </a:rPr>
              <a:t>()</a:t>
            </a:r>
            <a:br>
              <a:rPr lang="en-US" sz="2400" dirty="0"/>
            </a:br>
            <a:r>
              <a:rPr lang="en-US" sz="2400" dirty="0" err="1"/>
              <a:t>Retourne</a:t>
            </a:r>
            <a:r>
              <a:rPr lang="en-US" sz="2400" dirty="0"/>
              <a:t> le hauteur de </a:t>
            </a:r>
            <a:r>
              <a:rPr lang="en-US" sz="2400" dirty="0" err="1"/>
              <a:t>l’objet</a:t>
            </a:r>
            <a:r>
              <a:rPr lang="en-US" sz="2400" dirty="0"/>
              <a:t>.</a:t>
            </a:r>
            <a:endParaRPr lang="en-US" sz="2400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397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Coleurs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4319A5-448D-6A4D-B5C9-D983E963186A}"/>
              </a:ext>
            </a:extLst>
          </p:cNvPr>
          <p:cNvSpPr txBox="1"/>
          <p:nvPr/>
        </p:nvSpPr>
        <p:spPr>
          <a:xfrm>
            <a:off x="0" y="848224"/>
            <a:ext cx="9025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 err="1"/>
              <a:t>Specifié</a:t>
            </a:r>
            <a:r>
              <a:rPr lang="en-US" sz="2800" dirty="0"/>
              <a:t> par </a:t>
            </a:r>
            <a:r>
              <a:rPr lang="en-US" sz="2800" dirty="0" err="1"/>
              <a:t>constantes</a:t>
            </a:r>
            <a:r>
              <a:rPr lang="en-US" sz="2800" dirty="0"/>
              <a:t> de Color </a:t>
            </a:r>
            <a:r>
              <a:rPr lang="en-US" sz="2800" dirty="0">
                <a:solidFill>
                  <a:srgbClr val="C00000"/>
                </a:solidFill>
              </a:rPr>
              <a:t>[</a:t>
            </a:r>
            <a:r>
              <a:rPr lang="en-US" sz="2800" dirty="0" err="1">
                <a:solidFill>
                  <a:srgbClr val="C00000"/>
                </a:solidFill>
              </a:rPr>
              <a:t>Coleur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err="1">
                <a:solidFill>
                  <a:srgbClr val="C00000"/>
                </a:solidFill>
              </a:rPr>
              <a:t>en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err="1">
                <a:solidFill>
                  <a:srgbClr val="C00000"/>
                </a:solidFill>
              </a:rPr>
              <a:t>francais</a:t>
            </a:r>
            <a:r>
              <a:rPr lang="en-US" sz="2800" dirty="0">
                <a:solidFill>
                  <a:srgbClr val="C00000"/>
                </a:solidFill>
              </a:rPr>
              <a:t>]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39396F-7126-044B-A914-0ACF7F4B4CEF}"/>
              </a:ext>
            </a:extLst>
          </p:cNvPr>
          <p:cNvSpPr/>
          <p:nvPr/>
        </p:nvSpPr>
        <p:spPr>
          <a:xfrm>
            <a:off x="404980" y="1497433"/>
            <a:ext cx="51445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Ecrivez</a:t>
            </a:r>
            <a:r>
              <a:rPr lang="en-US" sz="2400" dirty="0"/>
              <a:t> </a:t>
            </a:r>
            <a:r>
              <a:rPr lang="en-US" sz="2400" dirty="0" err="1"/>
              <a:t>Color.NOM</a:t>
            </a:r>
            <a:r>
              <a:rPr lang="en-US" sz="2400" dirty="0"/>
              <a:t> </a:t>
            </a:r>
            <a:r>
              <a:rPr lang="en-US" sz="2400" dirty="0" err="1"/>
              <a:t>ou</a:t>
            </a:r>
            <a:r>
              <a:rPr lang="en-US" sz="2400" dirty="0"/>
              <a:t> NOM </a:t>
            </a:r>
            <a:r>
              <a:rPr lang="en-US" sz="2400" dirty="0" err="1"/>
              <a:t>est</a:t>
            </a:r>
            <a:r>
              <a:rPr lang="en-US" sz="2400" dirty="0"/>
              <a:t> </a:t>
            </a:r>
            <a:r>
              <a:rPr lang="en-US" sz="2400" dirty="0" err="1"/>
              <a:t>une</a:t>
            </a:r>
            <a:r>
              <a:rPr lang="en-US" sz="2400" dirty="0"/>
              <a:t> de: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191C98-8B74-4D42-AA12-A52B05C8A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85087"/>
            <a:ext cx="9144000" cy="15063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32D20D8-9EEC-C546-9491-72BC93384AFF}"/>
              </a:ext>
            </a:extLst>
          </p:cNvPr>
          <p:cNvSpPr/>
          <p:nvPr/>
        </p:nvSpPr>
        <p:spPr>
          <a:xfrm>
            <a:off x="1750273" y="3616807"/>
            <a:ext cx="60276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rgbClr val="6A3E3E"/>
                </a:solidFill>
                <a:latin typeface="Menlo" panose="020B0609030804020204" pitchFamily="49" charset="0"/>
              </a:rPr>
              <a:t>rect</a:t>
            </a:r>
            <a:r>
              <a:rPr lang="en-US" sz="2800" dirty="0" err="1">
                <a:latin typeface="Menlo" panose="020B0609030804020204" pitchFamily="49" charset="0"/>
              </a:rPr>
              <a:t>.setColor</a:t>
            </a:r>
            <a:r>
              <a:rPr lang="en-US" sz="2800" dirty="0">
                <a:latin typeface="Menlo" panose="020B0609030804020204" pitchFamily="49" charset="0"/>
              </a:rPr>
              <a:t>(</a:t>
            </a:r>
            <a:r>
              <a:rPr lang="en-US" sz="2800" dirty="0" err="1">
                <a:latin typeface="Menlo" panose="020B0609030804020204" pitchFamily="49" charset="0"/>
              </a:rPr>
              <a:t>Color.</a:t>
            </a:r>
            <a:r>
              <a:rPr lang="en-US" sz="2800" b="1" i="1" dirty="0" err="1">
                <a:solidFill>
                  <a:srgbClr val="0000C0"/>
                </a:solidFill>
                <a:latin typeface="Menlo" panose="020B0609030804020204" pitchFamily="49" charset="0"/>
              </a:rPr>
              <a:t>GREEN</a:t>
            </a:r>
            <a:r>
              <a:rPr lang="en-US" sz="2800" dirty="0">
                <a:latin typeface="Menlo" panose="020B0609030804020204" pitchFamily="49" charset="0"/>
              </a:rPr>
              <a:t>);</a:t>
            </a:r>
            <a:endParaRPr lang="en-US" sz="2800" dirty="0">
              <a:effectLst/>
              <a:latin typeface="Menlo" panose="020B060903080402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01E79E-5296-3141-A689-524E21F67EF6}"/>
              </a:ext>
            </a:extLst>
          </p:cNvPr>
          <p:cNvSpPr/>
          <p:nvPr/>
        </p:nvSpPr>
        <p:spPr>
          <a:xfrm>
            <a:off x="417923" y="4305050"/>
            <a:ext cx="8624477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latin typeface="Menlo" panose="020B0609030804020204" pitchFamily="49" charset="0"/>
              </a:rPr>
              <a:t>Ou</a:t>
            </a:r>
            <a:r>
              <a:rPr lang="en-US" sz="2800" dirty="0">
                <a:latin typeface="Menlo" panose="020B0609030804020204" pitchFamily="49" charset="0"/>
              </a:rPr>
              <a:t> bien, utilizer Rouge-Vert-Bleu </a:t>
            </a:r>
          </a:p>
          <a:p>
            <a:r>
              <a:rPr lang="en-US" sz="2800" dirty="0">
                <a:latin typeface="Menlo" panose="020B0609030804020204" pitchFamily="49" charset="0"/>
              </a:rPr>
              <a:t>(Red, Green, Blue RGB) VALUES OF 0-255</a:t>
            </a:r>
          </a:p>
          <a:p>
            <a:r>
              <a:rPr lang="en-US" sz="2800" dirty="0">
                <a:solidFill>
                  <a:srgbClr val="6A3E3E"/>
                </a:solidFill>
                <a:latin typeface="Menlo" panose="020B0609030804020204" pitchFamily="49" charset="0"/>
              </a:rPr>
              <a:t>	</a:t>
            </a:r>
            <a:r>
              <a:rPr lang="en-US" sz="2800" dirty="0">
                <a:latin typeface="Menlo" panose="020B0609030804020204" pitchFamily="49" charset="0"/>
              </a:rPr>
              <a:t>new Color(</a:t>
            </a:r>
            <a:r>
              <a:rPr lang="en-US" sz="2800" b="1" i="1" dirty="0">
                <a:latin typeface="Menlo" panose="020B0609030804020204" pitchFamily="49" charset="0"/>
              </a:rPr>
              <a:t>red, green, blue</a:t>
            </a:r>
            <a:r>
              <a:rPr lang="en-US" sz="2800" dirty="0">
                <a:latin typeface="Menlo" panose="020B0609030804020204" pitchFamily="49" charset="0"/>
              </a:rPr>
              <a:t>))</a:t>
            </a:r>
          </a:p>
          <a:p>
            <a:r>
              <a:rPr lang="en-US" sz="2800" dirty="0">
                <a:solidFill>
                  <a:srgbClr val="00206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sz="2800" dirty="0" err="1">
                <a:solidFill>
                  <a:srgbClr val="002060"/>
                </a:solidFill>
                <a:effectLst/>
                <a:latin typeface="Menlo" panose="020B0609030804020204" pitchFamily="49" charset="0"/>
              </a:rPr>
              <a:t>Exemple</a:t>
            </a:r>
            <a:r>
              <a:rPr lang="en-US" sz="2800" dirty="0">
                <a:solidFill>
                  <a:srgbClr val="00206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2800" dirty="0" err="1">
                <a:latin typeface="Menlo" panose="020B0609030804020204" pitchFamily="49" charset="0"/>
              </a:rPr>
              <a:t>rect.setColor</a:t>
            </a:r>
            <a:r>
              <a:rPr lang="en-US" sz="2800" dirty="0">
                <a:latin typeface="Menlo" panose="020B0609030804020204" pitchFamily="49" charset="0"/>
              </a:rPr>
              <a:t>(</a:t>
            </a:r>
            <a:r>
              <a:rPr lang="en-US" sz="2800" b="1" dirty="0">
                <a:solidFill>
                  <a:srgbClr val="002060"/>
                </a:solidFill>
                <a:latin typeface="Menlo" panose="020B0609030804020204" pitchFamily="49" charset="0"/>
              </a:rPr>
              <a:t>new Color(192, 128, 64)</a:t>
            </a:r>
            <a:r>
              <a:rPr lang="en-US" sz="2800" dirty="0">
                <a:latin typeface="Menlo" panose="020B0609030804020204" pitchFamily="49" charset="0"/>
              </a:rPr>
              <a:t>;)</a:t>
            </a:r>
            <a:endParaRPr lang="en-US" sz="2800" dirty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178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GRect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2D20D8-9EEC-C546-9491-72BC93384AFF}"/>
              </a:ext>
            </a:extLst>
          </p:cNvPr>
          <p:cNvSpPr/>
          <p:nvPr/>
        </p:nvSpPr>
        <p:spPr>
          <a:xfrm>
            <a:off x="463340" y="985428"/>
            <a:ext cx="7948651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Menlo" panose="020B0609030804020204" pitchFamily="49" charset="0"/>
              </a:rPr>
              <a:t>new </a:t>
            </a:r>
            <a:r>
              <a:rPr lang="en-US" sz="2800" dirty="0" err="1">
                <a:latin typeface="Menlo" panose="020B0609030804020204" pitchFamily="49" charset="0"/>
              </a:rPr>
              <a:t>GRect</a:t>
            </a:r>
            <a:r>
              <a:rPr lang="en-US" sz="2800" dirty="0">
                <a:latin typeface="Menlo" panose="020B0609030804020204" pitchFamily="49" charset="0"/>
              </a:rPr>
              <a:t>(x, y, </a:t>
            </a:r>
            <a:r>
              <a:rPr lang="en-US" sz="2800" dirty="0" err="1">
                <a:latin typeface="Menlo" panose="020B0609030804020204" pitchFamily="49" charset="0"/>
              </a:rPr>
              <a:t>largeur</a:t>
            </a:r>
            <a:r>
              <a:rPr lang="en-US" sz="2800" dirty="0">
                <a:latin typeface="Menlo" panose="020B0609030804020204" pitchFamily="49" charset="0"/>
              </a:rPr>
              <a:t>, hauteur);</a:t>
            </a:r>
          </a:p>
          <a:p>
            <a:r>
              <a:rPr lang="en-US" sz="2800" dirty="0">
                <a:latin typeface="Menlo" panose="020B0609030804020204" pitchFamily="49" charset="0"/>
              </a:rPr>
              <a:t>	</a:t>
            </a:r>
            <a:r>
              <a:rPr lang="en-US" sz="2800" dirty="0"/>
              <a:t>-</a:t>
            </a:r>
            <a:r>
              <a:rPr lang="en-US" sz="2800" dirty="0" err="1"/>
              <a:t>Crée</a:t>
            </a:r>
            <a:r>
              <a:rPr lang="en-US" sz="2800" dirty="0"/>
              <a:t> un rectangle avec la </a:t>
            </a:r>
            <a:r>
              <a:rPr lang="en-US" sz="2800" dirty="0" err="1"/>
              <a:t>largeur</a:t>
            </a:r>
            <a:r>
              <a:rPr lang="en-US" sz="2800" dirty="0"/>
              <a:t> et la hauteur 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données</a:t>
            </a:r>
            <a:r>
              <a:rPr lang="en-US" sz="2800" dirty="0"/>
              <a:t>, </a:t>
            </a:r>
            <a:r>
              <a:rPr lang="en-US" sz="2800" dirty="0" err="1"/>
              <a:t>dont</a:t>
            </a:r>
            <a:r>
              <a:rPr lang="en-US" sz="2800" dirty="0"/>
              <a:t> le coin </a:t>
            </a:r>
            <a:r>
              <a:rPr lang="en-US" sz="2800" dirty="0" err="1"/>
              <a:t>supérieur</a:t>
            </a:r>
            <a:r>
              <a:rPr lang="en-US" sz="2800" dirty="0"/>
              <a:t> gauche </a:t>
            </a:r>
            <a:r>
              <a:rPr lang="en-US" sz="2800" dirty="0" err="1"/>
              <a:t>est</a:t>
            </a:r>
            <a:r>
              <a:rPr lang="en-US" sz="2800" dirty="0"/>
              <a:t> </a:t>
            </a:r>
            <a:r>
              <a:rPr lang="en-US" sz="2800" dirty="0" err="1"/>
              <a:t>à</a:t>
            </a:r>
            <a:r>
              <a:rPr lang="en-US" sz="2800" dirty="0"/>
              <a:t> (x, y)</a:t>
            </a:r>
          </a:p>
          <a:p>
            <a:r>
              <a:rPr lang="en-US" sz="2800" dirty="0">
                <a:latin typeface="Menlo" panose="020B0609030804020204" pitchFamily="49" charset="0"/>
              </a:rPr>
              <a:t> </a:t>
            </a:r>
            <a:endParaRPr lang="en-US" sz="2800" dirty="0">
              <a:effectLst/>
              <a:latin typeface="Menlo" panose="020B060903080402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DD68DB-2156-6D43-9F92-69228735937A}"/>
              </a:ext>
            </a:extLst>
          </p:cNvPr>
          <p:cNvSpPr/>
          <p:nvPr/>
        </p:nvSpPr>
        <p:spPr>
          <a:xfrm>
            <a:off x="541867" y="2586599"/>
            <a:ext cx="813879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Menlo" panose="020B0609030804020204" pitchFamily="49" charset="0"/>
              </a:rPr>
              <a:t>new </a:t>
            </a:r>
            <a:r>
              <a:rPr lang="en-US" sz="2800" dirty="0" err="1">
                <a:latin typeface="Menlo" panose="020B0609030804020204" pitchFamily="49" charset="0"/>
              </a:rPr>
              <a:t>GRect</a:t>
            </a:r>
            <a:r>
              <a:rPr lang="en-US" sz="2800" dirty="0">
                <a:latin typeface="Menlo" panose="020B0609030804020204" pitchFamily="49" charset="0"/>
              </a:rPr>
              <a:t>(</a:t>
            </a:r>
            <a:r>
              <a:rPr lang="en-US" sz="2800" dirty="0" err="1">
                <a:latin typeface="Menlo" panose="020B0609030804020204" pitchFamily="49" charset="0"/>
              </a:rPr>
              <a:t>largeur</a:t>
            </a:r>
            <a:r>
              <a:rPr lang="en-US" sz="2800" dirty="0">
                <a:latin typeface="Menlo" panose="020B0609030804020204" pitchFamily="49" charset="0"/>
              </a:rPr>
              <a:t>, hauteur);</a:t>
            </a:r>
          </a:p>
          <a:p>
            <a:r>
              <a:rPr lang="en-US" sz="2800" dirty="0">
                <a:latin typeface="Menlo" panose="020B0609030804020204" pitchFamily="49" charset="0"/>
              </a:rPr>
              <a:t>	</a:t>
            </a:r>
            <a:r>
              <a:rPr lang="en-US" sz="2800" dirty="0">
                <a:latin typeface="+mj-lt"/>
              </a:rPr>
              <a:t>-Comme ci-dessus, </a:t>
            </a:r>
            <a:r>
              <a:rPr lang="en-US" sz="2800" dirty="0" err="1">
                <a:latin typeface="+mj-lt"/>
              </a:rPr>
              <a:t>mais</a:t>
            </a:r>
            <a:r>
              <a:rPr lang="en-US" sz="2800" dirty="0">
                <a:latin typeface="+mj-lt"/>
              </a:rPr>
              <a:t> la </a:t>
            </a:r>
            <a:r>
              <a:rPr lang="en-US" sz="2800" dirty="0" err="1">
                <a:latin typeface="+mj-lt"/>
              </a:rPr>
              <a:t>valeur</a:t>
            </a:r>
            <a:r>
              <a:rPr lang="en-US" sz="2800" dirty="0">
                <a:latin typeface="+mj-lt"/>
              </a:rPr>
              <a:t>  par </a:t>
            </a:r>
            <a:r>
              <a:rPr lang="en-US" sz="2800" dirty="0" err="1">
                <a:latin typeface="+mj-lt"/>
              </a:rPr>
              <a:t>défaut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est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	 (x, y)=(0, 0) </a:t>
            </a:r>
            <a:endParaRPr lang="en-US" sz="2800" dirty="0">
              <a:effectLst/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F0235E-AF4E-E346-B694-FD4B4DA97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364" y="3971594"/>
            <a:ext cx="7197798" cy="278429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028EC18-B765-8B43-8FD0-7D6736F3C701}"/>
              </a:ext>
            </a:extLst>
          </p:cNvPr>
          <p:cNvSpPr/>
          <p:nvPr/>
        </p:nvSpPr>
        <p:spPr>
          <a:xfrm>
            <a:off x="4944533" y="5872572"/>
            <a:ext cx="2573867" cy="56209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FF2A1E-9FA2-7247-B494-C2C35E718CD5}"/>
              </a:ext>
            </a:extLst>
          </p:cNvPr>
          <p:cNvSpPr txBox="1"/>
          <p:nvPr/>
        </p:nvSpPr>
        <p:spPr>
          <a:xfrm>
            <a:off x="4910667" y="6079067"/>
            <a:ext cx="3501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(x+ </a:t>
            </a:r>
            <a:r>
              <a:rPr lang="en-US" dirty="0" err="1"/>
              <a:t>largeur</a:t>
            </a:r>
            <a:r>
              <a:rPr lang="en-US" dirty="0"/>
              <a:t>, y + hauteur)</a:t>
            </a:r>
          </a:p>
        </p:txBody>
      </p:sp>
    </p:spTree>
    <p:extLst>
      <p:ext uri="{BB962C8B-B14F-4D97-AF65-F5344CB8AC3E}">
        <p14:creationId xmlns:p14="http://schemas.microsoft.com/office/powerpoint/2010/main" val="39417053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7764" name="Group 4"/>
          <p:cNvGrpSpPr>
            <a:grpSpLocks/>
          </p:cNvGrpSpPr>
          <p:nvPr/>
        </p:nvGrpSpPr>
        <p:grpSpPr bwMode="auto">
          <a:xfrm>
            <a:off x="1371600" y="2639688"/>
            <a:ext cx="6781800" cy="3683000"/>
            <a:chOff x="864" y="1760"/>
            <a:chExt cx="4272" cy="2320"/>
          </a:xfrm>
        </p:grpSpPr>
        <p:sp>
          <p:nvSpPr>
            <p:cNvPr id="757766" name="Rectangle 6"/>
            <p:cNvSpPr>
              <a:spLocks noChangeArrowheads="1"/>
            </p:cNvSpPr>
            <p:nvPr/>
          </p:nvSpPr>
          <p:spPr bwMode="auto">
            <a:xfrm>
              <a:off x="864" y="1760"/>
              <a:ext cx="4272" cy="9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="1" dirty="0">
                <a:solidFill>
                  <a:srgbClr val="660066"/>
                </a:solidFill>
                <a:latin typeface="Courier"/>
                <a:cs typeface="Courier"/>
              </a:endParaRPr>
            </a:p>
            <a:p>
              <a:r>
                <a:rPr lang="en-US" sz="1600" dirty="0">
                  <a:solidFill>
                    <a:srgbClr val="660066"/>
                  </a:solidFill>
                  <a:latin typeface="Courier"/>
                  <a:cs typeface="Courier"/>
                </a:rPr>
                <a:t>public void</a:t>
              </a:r>
              <a:r>
                <a:rPr lang="en-US" sz="1600" dirty="0">
                  <a:latin typeface="Courier"/>
                  <a:cs typeface="Courier"/>
                </a:rPr>
                <a:t> run() {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</a:t>
              </a:r>
              <a:r>
                <a:rPr lang="en-US" sz="1600" dirty="0" err="1">
                  <a:latin typeface="Courier"/>
                  <a:cs typeface="Courier"/>
                </a:rPr>
                <a:t>GRect</a:t>
              </a:r>
              <a:r>
                <a:rPr lang="en-US" sz="1600" dirty="0">
                  <a:latin typeface="Courier"/>
                  <a:cs typeface="Courier"/>
                </a:rPr>
                <a:t> </a:t>
              </a:r>
              <a:r>
                <a:rPr lang="en-US" sz="1600" dirty="0" err="1">
                  <a:latin typeface="Courier"/>
                  <a:cs typeface="Courier"/>
                </a:rPr>
                <a:t>rect</a:t>
              </a:r>
              <a:r>
                <a:rPr lang="en-US" sz="1600" dirty="0">
                  <a:latin typeface="Courier"/>
                  <a:cs typeface="Courier"/>
                </a:rPr>
                <a:t> = </a:t>
              </a:r>
              <a:r>
                <a:rPr lang="en-US" sz="1600" dirty="0">
                  <a:solidFill>
                    <a:srgbClr val="660066"/>
                  </a:solidFill>
                  <a:latin typeface="Courier"/>
                  <a:cs typeface="Courier"/>
                </a:rPr>
                <a:t>new</a:t>
              </a:r>
              <a:r>
                <a:rPr lang="en-US" sz="1600" dirty="0">
                  <a:latin typeface="Courier"/>
                  <a:cs typeface="Courier"/>
                </a:rPr>
                <a:t> </a:t>
              </a:r>
              <a:r>
                <a:rPr lang="en-US" sz="1600" dirty="0" err="1">
                  <a:latin typeface="Courier"/>
                  <a:cs typeface="Courier"/>
                </a:rPr>
                <a:t>GRect</a:t>
              </a:r>
              <a:r>
                <a:rPr lang="en-US" sz="1600" dirty="0">
                  <a:latin typeface="Courier"/>
                  <a:cs typeface="Courier"/>
                </a:rPr>
                <a:t>(200, 200);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</a:t>
              </a:r>
              <a:r>
                <a:rPr lang="en-US" sz="1600" dirty="0" err="1">
                  <a:latin typeface="Courier"/>
                  <a:cs typeface="Courier"/>
                </a:rPr>
                <a:t>rect.setFilled</a:t>
              </a:r>
              <a:r>
                <a:rPr lang="en-US" sz="1600" dirty="0">
                  <a:latin typeface="Courier"/>
                  <a:cs typeface="Courier"/>
                </a:rPr>
                <a:t>(</a:t>
              </a:r>
              <a:r>
                <a:rPr lang="en-US" sz="1600" dirty="0">
                  <a:solidFill>
                    <a:srgbClr val="660066"/>
                  </a:solidFill>
                  <a:latin typeface="Courier"/>
                  <a:cs typeface="Courier"/>
                </a:rPr>
                <a:t>true</a:t>
              </a:r>
              <a:r>
                <a:rPr lang="en-US" sz="1600" dirty="0">
                  <a:latin typeface="Courier"/>
                  <a:cs typeface="Courier"/>
                </a:rPr>
                <a:t>);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</a:t>
              </a:r>
              <a:r>
                <a:rPr lang="en-US" sz="1600" dirty="0" err="1">
                  <a:latin typeface="Courier"/>
                  <a:cs typeface="Courier"/>
                </a:rPr>
                <a:t>rect.setColor</a:t>
              </a:r>
              <a:r>
                <a:rPr lang="en-US" sz="1600" dirty="0">
                  <a:latin typeface="Courier"/>
                  <a:cs typeface="Courier"/>
                </a:rPr>
                <a:t>(</a:t>
              </a:r>
              <a:r>
                <a:rPr lang="en-US" sz="1600" dirty="0" err="1">
                  <a:latin typeface="Courier"/>
                  <a:cs typeface="Courier"/>
                </a:rPr>
                <a:t>Color.</a:t>
              </a:r>
              <a:r>
                <a:rPr lang="en-US" sz="1600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Courier"/>
                  <a:cs typeface="Courier"/>
                </a:rPr>
                <a:t>BLUE</a:t>
              </a:r>
              <a:r>
                <a:rPr lang="en-US" sz="1600" dirty="0">
                  <a:latin typeface="Courier"/>
                  <a:cs typeface="Courier"/>
                </a:rPr>
                <a:t>);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add(</a:t>
              </a:r>
              <a:r>
                <a:rPr lang="en-US" sz="1600" dirty="0" err="1">
                  <a:latin typeface="Courier"/>
                  <a:cs typeface="Courier"/>
                </a:rPr>
                <a:t>rect</a:t>
              </a:r>
              <a:r>
                <a:rPr lang="en-US" sz="1600" dirty="0">
                  <a:latin typeface="Courier"/>
                  <a:cs typeface="Courier"/>
                </a:rPr>
                <a:t>, 50, 50);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}</a:t>
              </a:r>
            </a:p>
            <a:p>
              <a:endParaRPr lang="en-US" sz="1600" dirty="0">
                <a:latin typeface="Courier New" charset="0"/>
              </a:endParaRPr>
            </a:p>
          </p:txBody>
        </p:sp>
        <p:pic>
          <p:nvPicPr>
            <p:cNvPr id="757767" name="Picture 7" descr="Graphics (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7" y="2854"/>
              <a:ext cx="2845" cy="1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7768" name="Text Box 8"/>
            <p:cNvSpPr txBox="1">
              <a:spLocks noChangeArrowheads="1"/>
            </p:cNvSpPr>
            <p:nvPr/>
          </p:nvSpPr>
          <p:spPr bwMode="auto">
            <a:xfrm>
              <a:off x="1503" y="2838"/>
              <a:ext cx="280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000">
                  <a:solidFill>
                    <a:srgbClr val="333333"/>
                  </a:solidFill>
                  <a:latin typeface="Helvetica" charset="0"/>
                </a:rPr>
                <a:t>LargestOval</a:t>
              </a:r>
            </a:p>
          </p:txBody>
        </p:sp>
        <p:sp>
          <p:nvSpPr>
            <p:cNvPr id="757769" name="Oval 9"/>
            <p:cNvSpPr>
              <a:spLocks noChangeArrowheads="1"/>
            </p:cNvSpPr>
            <p:nvPr/>
          </p:nvSpPr>
          <p:spPr bwMode="auto">
            <a:xfrm>
              <a:off x="1478" y="2986"/>
              <a:ext cx="2811" cy="108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2338532" y="4585963"/>
            <a:ext cx="4470256" cy="17240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813082" y="4985478"/>
            <a:ext cx="1008911" cy="1008911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GRect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813082" y="4585963"/>
            <a:ext cx="0" cy="3995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338532" y="4985478"/>
            <a:ext cx="4745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38626" y="4605817"/>
            <a:ext cx="67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50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81722" y="4945984"/>
            <a:ext cx="67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50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923" y="4605817"/>
            <a:ext cx="20542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coordonnées d'un rectangle sont le coin supérieur gauche.</a:t>
            </a:r>
            <a:endParaRPr lang="en-US" dirty="0"/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5497D090-5195-1E4C-B245-8D89A88EE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00" y="1155700"/>
            <a:ext cx="8128000" cy="120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sz="2400" b="0" dirty="0" err="1"/>
              <a:t>GRect</a:t>
            </a:r>
            <a:r>
              <a:rPr lang="en-US" sz="2400" b="0" dirty="0"/>
              <a:t> </a:t>
            </a:r>
            <a:r>
              <a:rPr lang="en-US" sz="2400" b="0" dirty="0" err="1"/>
              <a:t>est</a:t>
            </a:r>
            <a:r>
              <a:rPr lang="en-US" sz="2400" b="0" dirty="0"/>
              <a:t> un variable qui </a:t>
            </a:r>
            <a:r>
              <a:rPr lang="en-US" sz="2400" b="0" dirty="0" err="1"/>
              <a:t>contien</a:t>
            </a:r>
            <a:r>
              <a:rPr lang="en-US" sz="2400" b="0" dirty="0"/>
              <a:t> un rectangle.</a:t>
            </a:r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sz="2400" dirty="0"/>
              <a:t>Par </a:t>
            </a:r>
            <a:r>
              <a:rPr lang="en-US" sz="2400" dirty="0" err="1"/>
              <a:t>exemple</a:t>
            </a:r>
            <a:r>
              <a:rPr lang="en-US" sz="2400" dirty="0"/>
              <a:t>, le </a:t>
            </a:r>
            <a:r>
              <a:rPr lang="en-US" sz="2400" dirty="0" err="1"/>
              <a:t>suivant</a:t>
            </a:r>
            <a:r>
              <a:rPr lang="en-US" sz="2400" dirty="0"/>
              <a:t> </a:t>
            </a:r>
            <a:r>
              <a:rPr lang="en-US" sz="2000" dirty="0">
                <a:latin typeface="Courier New" charset="0"/>
              </a:rPr>
              <a:t>run</a:t>
            </a:r>
            <a:r>
              <a:rPr lang="en-US" sz="2400" dirty="0"/>
              <a:t> </a:t>
            </a:r>
            <a:r>
              <a:rPr lang="en-US" sz="2400" dirty="0" err="1"/>
              <a:t>methode</a:t>
            </a:r>
            <a:r>
              <a:rPr lang="en-US" sz="2400" dirty="0"/>
              <a:t> </a:t>
            </a:r>
            <a:r>
              <a:rPr lang="en-US" sz="2400" dirty="0" err="1"/>
              <a:t>montre</a:t>
            </a:r>
            <a:r>
              <a:rPr lang="en-US" sz="2400" dirty="0"/>
              <a:t> un rectangle</a:t>
            </a:r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1357467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GOval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2D20D8-9EEC-C546-9491-72BC93384AFF}"/>
              </a:ext>
            </a:extLst>
          </p:cNvPr>
          <p:cNvSpPr/>
          <p:nvPr/>
        </p:nvSpPr>
        <p:spPr>
          <a:xfrm>
            <a:off x="463340" y="985428"/>
            <a:ext cx="7948651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Menlo" panose="020B0609030804020204" pitchFamily="49" charset="0"/>
              </a:rPr>
              <a:t>new </a:t>
            </a:r>
            <a:r>
              <a:rPr lang="en-US" sz="2800" dirty="0" err="1">
                <a:latin typeface="Menlo" panose="020B0609030804020204" pitchFamily="49" charset="0"/>
              </a:rPr>
              <a:t>GOval</a:t>
            </a:r>
            <a:r>
              <a:rPr lang="en-US" sz="2800" dirty="0">
                <a:latin typeface="Menlo" panose="020B0609030804020204" pitchFamily="49" charset="0"/>
              </a:rPr>
              <a:t>(x, y, </a:t>
            </a:r>
            <a:r>
              <a:rPr lang="en-US" sz="2800" dirty="0" err="1">
                <a:latin typeface="Menlo" panose="020B0609030804020204" pitchFamily="49" charset="0"/>
              </a:rPr>
              <a:t>largeur</a:t>
            </a:r>
            <a:r>
              <a:rPr lang="en-US" sz="2800" dirty="0">
                <a:latin typeface="Menlo" panose="020B0609030804020204" pitchFamily="49" charset="0"/>
              </a:rPr>
              <a:t>, hauteur);</a:t>
            </a:r>
          </a:p>
          <a:p>
            <a:r>
              <a:rPr lang="en-US" sz="2800" dirty="0">
                <a:latin typeface="Menlo" panose="020B0609030804020204" pitchFamily="49" charset="0"/>
              </a:rPr>
              <a:t>	</a:t>
            </a:r>
            <a:r>
              <a:rPr lang="en-US" sz="2800" dirty="0"/>
              <a:t>-</a:t>
            </a:r>
            <a:r>
              <a:rPr lang="en-US" sz="2800" dirty="0" err="1"/>
              <a:t>Crée</a:t>
            </a:r>
            <a:r>
              <a:rPr lang="en-US" sz="2800" dirty="0"/>
              <a:t> un </a:t>
            </a:r>
            <a:r>
              <a:rPr lang="en-US" sz="2800" dirty="0" err="1"/>
              <a:t>ovale</a:t>
            </a:r>
            <a:r>
              <a:rPr lang="en-US" sz="2800" dirty="0"/>
              <a:t> avec la </a:t>
            </a:r>
            <a:r>
              <a:rPr lang="en-US" sz="2800" dirty="0" err="1"/>
              <a:t>largeur</a:t>
            </a:r>
            <a:r>
              <a:rPr lang="en-US" sz="2800" dirty="0"/>
              <a:t> et la hauteur 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données</a:t>
            </a:r>
            <a:r>
              <a:rPr lang="en-US" sz="2800" dirty="0"/>
              <a:t>, </a:t>
            </a:r>
            <a:r>
              <a:rPr lang="en-US" sz="2800" dirty="0" err="1"/>
              <a:t>dont</a:t>
            </a:r>
            <a:r>
              <a:rPr lang="en-US" sz="2800" dirty="0"/>
              <a:t> le coin </a:t>
            </a:r>
            <a:r>
              <a:rPr lang="en-US" sz="2800" dirty="0" err="1"/>
              <a:t>supérieur</a:t>
            </a:r>
            <a:r>
              <a:rPr lang="en-US" sz="2800" dirty="0"/>
              <a:t> gauche </a:t>
            </a:r>
            <a:r>
              <a:rPr lang="en-US" sz="2800" dirty="0" err="1"/>
              <a:t>est</a:t>
            </a:r>
            <a:r>
              <a:rPr lang="en-US" sz="2800" dirty="0"/>
              <a:t> </a:t>
            </a:r>
            <a:r>
              <a:rPr lang="en-US" sz="2800" dirty="0" err="1"/>
              <a:t>à</a:t>
            </a:r>
            <a:r>
              <a:rPr lang="en-US" sz="2800" dirty="0"/>
              <a:t> (x, y)</a:t>
            </a:r>
          </a:p>
          <a:p>
            <a:r>
              <a:rPr lang="en-US" sz="2800" dirty="0">
                <a:latin typeface="Menlo" panose="020B0609030804020204" pitchFamily="49" charset="0"/>
              </a:rPr>
              <a:t> </a:t>
            </a:r>
            <a:endParaRPr lang="en-US" sz="2800" dirty="0">
              <a:effectLst/>
              <a:latin typeface="Menlo" panose="020B060903080402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DD68DB-2156-6D43-9F92-69228735937A}"/>
              </a:ext>
            </a:extLst>
          </p:cNvPr>
          <p:cNvSpPr/>
          <p:nvPr/>
        </p:nvSpPr>
        <p:spPr>
          <a:xfrm>
            <a:off x="541867" y="2586599"/>
            <a:ext cx="813879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Menlo" panose="020B0609030804020204" pitchFamily="49" charset="0"/>
              </a:rPr>
              <a:t>new </a:t>
            </a:r>
            <a:r>
              <a:rPr lang="en-US" sz="2800" dirty="0" err="1">
                <a:latin typeface="Menlo" panose="020B0609030804020204" pitchFamily="49" charset="0"/>
              </a:rPr>
              <a:t>Grect</a:t>
            </a:r>
            <a:r>
              <a:rPr lang="en-US" sz="2800" dirty="0">
                <a:latin typeface="Menlo" panose="020B0609030804020204" pitchFamily="49" charset="0"/>
              </a:rPr>
              <a:t>(</a:t>
            </a:r>
            <a:r>
              <a:rPr lang="en-US" sz="2800" dirty="0" err="1">
                <a:latin typeface="Menlo" panose="020B0609030804020204" pitchFamily="49" charset="0"/>
              </a:rPr>
              <a:t>largeur</a:t>
            </a:r>
            <a:r>
              <a:rPr lang="en-US" sz="2800" dirty="0">
                <a:latin typeface="Menlo" panose="020B0609030804020204" pitchFamily="49" charset="0"/>
              </a:rPr>
              <a:t>, hauteur);</a:t>
            </a:r>
          </a:p>
          <a:p>
            <a:r>
              <a:rPr lang="en-US" sz="2800" dirty="0">
                <a:latin typeface="Menlo" panose="020B0609030804020204" pitchFamily="49" charset="0"/>
              </a:rPr>
              <a:t>	</a:t>
            </a:r>
            <a:r>
              <a:rPr lang="en-US" sz="2800" dirty="0">
                <a:latin typeface="+mj-lt"/>
              </a:rPr>
              <a:t>-Comme ci-dessus, </a:t>
            </a:r>
            <a:r>
              <a:rPr lang="en-US" sz="2800" dirty="0" err="1">
                <a:latin typeface="+mj-lt"/>
              </a:rPr>
              <a:t>mais</a:t>
            </a:r>
            <a:r>
              <a:rPr lang="en-US" sz="2800" dirty="0">
                <a:latin typeface="+mj-lt"/>
              </a:rPr>
              <a:t> la </a:t>
            </a:r>
            <a:r>
              <a:rPr lang="en-US" sz="2800" dirty="0" err="1">
                <a:latin typeface="+mj-lt"/>
              </a:rPr>
              <a:t>valeur</a:t>
            </a:r>
            <a:r>
              <a:rPr lang="en-US" sz="2800" dirty="0">
                <a:latin typeface="+mj-lt"/>
              </a:rPr>
              <a:t>  par </a:t>
            </a:r>
            <a:r>
              <a:rPr lang="en-US" sz="2800" dirty="0" err="1">
                <a:latin typeface="+mj-lt"/>
              </a:rPr>
              <a:t>défaut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est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	 (x, y)=(0, 0) </a:t>
            </a:r>
            <a:endParaRPr lang="en-US" sz="2800" dirty="0">
              <a:effectLst/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5CBCDB-0135-5141-B37A-EE8684ED6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09" y="3971594"/>
            <a:ext cx="7014991" cy="247680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028EC18-B765-8B43-8FD0-7D6736F3C701}"/>
              </a:ext>
            </a:extLst>
          </p:cNvPr>
          <p:cNvSpPr/>
          <p:nvPr/>
        </p:nvSpPr>
        <p:spPr>
          <a:xfrm>
            <a:off x="4741334" y="5906439"/>
            <a:ext cx="2455334" cy="43100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FF2A1E-9FA2-7247-B494-C2C35E718CD5}"/>
              </a:ext>
            </a:extLst>
          </p:cNvPr>
          <p:cNvSpPr txBox="1"/>
          <p:nvPr/>
        </p:nvSpPr>
        <p:spPr>
          <a:xfrm>
            <a:off x="4741334" y="5968116"/>
            <a:ext cx="3501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(x+ </a:t>
            </a:r>
            <a:r>
              <a:rPr lang="en-US" dirty="0" err="1"/>
              <a:t>largeur</a:t>
            </a:r>
            <a:r>
              <a:rPr lang="en-US" dirty="0"/>
              <a:t>, y + hauteur)</a:t>
            </a:r>
          </a:p>
        </p:txBody>
      </p:sp>
    </p:spTree>
    <p:extLst>
      <p:ext uri="{BB962C8B-B14F-4D97-AF65-F5344CB8AC3E}">
        <p14:creationId xmlns:p14="http://schemas.microsoft.com/office/powerpoint/2010/main" val="3266360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GOval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2D20D8-9EEC-C546-9491-72BC93384AFF}"/>
              </a:ext>
            </a:extLst>
          </p:cNvPr>
          <p:cNvSpPr/>
          <p:nvPr/>
        </p:nvSpPr>
        <p:spPr>
          <a:xfrm>
            <a:off x="555556" y="985428"/>
            <a:ext cx="7764241" cy="10434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sz="2800" dirty="0"/>
              <a:t>Par </a:t>
            </a:r>
            <a:r>
              <a:rPr lang="en-US" sz="2800" dirty="0" err="1"/>
              <a:t>exemple</a:t>
            </a:r>
            <a:r>
              <a:rPr lang="en-US" sz="2800" dirty="0"/>
              <a:t>, le </a:t>
            </a:r>
            <a:r>
              <a:rPr lang="en-US" sz="2800" dirty="0" err="1"/>
              <a:t>suivant</a:t>
            </a:r>
            <a:r>
              <a:rPr lang="en-US" sz="2800" dirty="0"/>
              <a:t> </a:t>
            </a:r>
            <a:r>
              <a:rPr lang="en-US" sz="2400" dirty="0">
                <a:latin typeface="Courier New" charset="0"/>
              </a:rPr>
              <a:t>run</a:t>
            </a:r>
            <a:r>
              <a:rPr lang="en-US" sz="2800" dirty="0"/>
              <a:t> </a:t>
            </a:r>
            <a:r>
              <a:rPr lang="en-US" sz="2800" dirty="0" err="1"/>
              <a:t>créer</a:t>
            </a:r>
            <a:r>
              <a:rPr lang="en-US" sz="2800" dirty="0"/>
              <a:t> le plus large </a:t>
            </a:r>
            <a:r>
              <a:rPr lang="en-US" sz="2800" dirty="0" err="1"/>
              <a:t>ovale</a:t>
            </a:r>
            <a:r>
              <a:rPr lang="en-US" sz="2800" dirty="0"/>
              <a:t> </a:t>
            </a:r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sz="2800" dirty="0"/>
              <a:t>qui </a:t>
            </a:r>
            <a:r>
              <a:rPr lang="en-US" sz="2800" dirty="0" err="1"/>
              <a:t>s’inscrit</a:t>
            </a:r>
            <a:r>
              <a:rPr lang="en-US" sz="2800" dirty="0"/>
              <a:t> dans </a:t>
            </a:r>
            <a:r>
              <a:rPr lang="en-US" sz="2800" dirty="0" err="1"/>
              <a:t>l’écran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7362E1-587B-784C-B660-ECA06BBE6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53953"/>
            <a:ext cx="9144000" cy="460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047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Grect</a:t>
            </a:r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 et </a:t>
            </a: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GOval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5497D090-5195-1E4C-B245-8D89A88EE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00" y="1155700"/>
            <a:ext cx="8128000" cy="120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sz="2800" b="0" dirty="0"/>
              <a:t>Les </a:t>
            </a:r>
            <a:r>
              <a:rPr lang="en-US" sz="2800" b="0" dirty="0" err="1"/>
              <a:t>m</a:t>
            </a:r>
            <a:r>
              <a:rPr lang="en-US" sz="2800" dirty="0" err="1"/>
              <a:t>éthodes</a:t>
            </a:r>
            <a:r>
              <a:rPr lang="en-US" sz="2800" dirty="0"/>
              <a:t> </a:t>
            </a:r>
            <a:r>
              <a:rPr lang="en-US" sz="2800" dirty="0" err="1"/>
              <a:t>partager</a:t>
            </a:r>
            <a:r>
              <a:rPr lang="en-US" sz="2800" dirty="0"/>
              <a:t> par </a:t>
            </a:r>
            <a:r>
              <a:rPr lang="en-US" sz="2800" dirty="0" err="1"/>
              <a:t>GRect</a:t>
            </a:r>
            <a:r>
              <a:rPr lang="en-US" sz="2800" dirty="0"/>
              <a:t> et </a:t>
            </a:r>
            <a:r>
              <a:rPr lang="en-US" sz="2800" dirty="0" err="1"/>
              <a:t>Goval</a:t>
            </a:r>
            <a:r>
              <a:rPr lang="en-US" sz="2800" dirty="0"/>
              <a:t> classes:   </a:t>
            </a:r>
            <a:endParaRPr lang="en-US" sz="2800" b="0" dirty="0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6E417BF8-0E23-8142-B22C-132BE6911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34" y="1709767"/>
            <a:ext cx="8703732" cy="9656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</a:pPr>
            <a:r>
              <a:rPr lang="en-US" sz="2400" i="1" dirty="0" err="1">
                <a:latin typeface="Courier New" charset="0"/>
              </a:rPr>
              <a:t>object</a:t>
            </a:r>
            <a:r>
              <a:rPr lang="en-US" sz="2400" dirty="0" err="1">
                <a:latin typeface="Courier New" charset="0"/>
              </a:rPr>
              <a:t>.</a:t>
            </a:r>
            <a:r>
              <a:rPr lang="en-US" sz="2400" b="1" dirty="0" err="1">
                <a:latin typeface="Courier New" charset="0"/>
              </a:rPr>
              <a:t>setFilled</a:t>
            </a:r>
            <a:r>
              <a:rPr lang="en-US" sz="2400" b="1" i="1" dirty="0">
                <a:latin typeface="Courier New" charset="0"/>
              </a:rPr>
              <a:t>(</a:t>
            </a:r>
            <a:r>
              <a:rPr lang="en-US" sz="2400" i="1" dirty="0">
                <a:latin typeface="Courier New" charset="0"/>
              </a:rPr>
              <a:t>fill</a:t>
            </a:r>
            <a:r>
              <a:rPr lang="en-US" sz="2400" b="1" i="1" dirty="0">
                <a:latin typeface="Courier New" charset="0"/>
              </a:rPr>
              <a:t>)</a:t>
            </a:r>
            <a:br>
              <a:rPr lang="en-US" sz="2400" dirty="0"/>
            </a:br>
            <a:r>
              <a:rPr lang="fr-FR" sz="2400" dirty="0"/>
              <a:t>Si </a:t>
            </a:r>
            <a:r>
              <a:rPr lang="fr-FR" sz="2400" dirty="0" err="1"/>
              <a:t>fill</a:t>
            </a:r>
            <a:r>
              <a:rPr lang="fr-FR" sz="2400" dirty="0"/>
              <a:t> est vrai, remplit l'intérieur de l'objet; </a:t>
            </a:r>
          </a:p>
          <a:p>
            <a:pPr>
              <a:lnSpc>
                <a:spcPct val="80000"/>
              </a:lnSpc>
            </a:pPr>
            <a:r>
              <a:rPr lang="fr-FR" sz="2400" dirty="0"/>
              <a:t>si faux, ne montre que le contour.</a:t>
            </a:r>
            <a:endParaRPr lang="en-US" sz="2400" dirty="0">
              <a:latin typeface="Courier New" charset="0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626206E5-7837-4A41-BB36-B48E4F61C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34" y="2675466"/>
            <a:ext cx="8703732" cy="9656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</a:pPr>
            <a:r>
              <a:rPr lang="en-US" sz="2400" i="1" dirty="0" err="1">
                <a:latin typeface="Courier New" charset="0"/>
              </a:rPr>
              <a:t>object</a:t>
            </a:r>
            <a:r>
              <a:rPr lang="en-US" sz="2400" dirty="0" err="1">
                <a:latin typeface="Courier New" charset="0"/>
              </a:rPr>
              <a:t>.</a:t>
            </a:r>
            <a:r>
              <a:rPr lang="en-US" sz="2400" b="1" dirty="0" err="1">
                <a:latin typeface="Courier New" charset="0"/>
              </a:rPr>
              <a:t>setFillColor</a:t>
            </a:r>
            <a:r>
              <a:rPr lang="en-US" sz="2400" b="1" i="1" dirty="0">
                <a:latin typeface="Courier New" charset="0"/>
              </a:rPr>
              <a:t>(</a:t>
            </a:r>
            <a:r>
              <a:rPr lang="en-US" sz="2400" i="1" dirty="0">
                <a:latin typeface="Courier New" charset="0"/>
              </a:rPr>
              <a:t>color</a:t>
            </a:r>
            <a:r>
              <a:rPr lang="en-US" sz="2400" b="1" i="1" dirty="0">
                <a:latin typeface="Courier New" charset="0"/>
              </a:rPr>
              <a:t>)</a:t>
            </a:r>
            <a:br>
              <a:rPr lang="en-US" sz="2400" dirty="0"/>
            </a:br>
            <a:r>
              <a:rPr lang="fr-FR" sz="2400" dirty="0"/>
              <a:t>Définit la couleur utilisée pour remplir l’intérieur, </a:t>
            </a:r>
          </a:p>
          <a:p>
            <a:pPr>
              <a:lnSpc>
                <a:spcPct val="80000"/>
              </a:lnSpc>
            </a:pPr>
            <a:r>
              <a:rPr lang="fr-FR" sz="2400" dirty="0"/>
              <a:t>qui peut être différente de la frontière.</a:t>
            </a:r>
            <a:endParaRPr lang="en-US" sz="2400" dirty="0">
              <a:latin typeface="Courier New" charset="0"/>
            </a:endParaRP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DA2D389E-6D9C-9147-B4CB-63B781DDD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33" y="3641165"/>
            <a:ext cx="8703733" cy="9656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</a:pPr>
            <a:r>
              <a:rPr lang="en-US" sz="2400" i="1" dirty="0" err="1">
                <a:latin typeface="Courier New" charset="0"/>
              </a:rPr>
              <a:t>object</a:t>
            </a:r>
            <a:r>
              <a:rPr lang="en-US" sz="2400" dirty="0" err="1">
                <a:latin typeface="Courier New" charset="0"/>
              </a:rPr>
              <a:t>.</a:t>
            </a:r>
            <a:r>
              <a:rPr lang="en-US" sz="2400" b="1" dirty="0" err="1">
                <a:latin typeface="Courier New" charset="0"/>
              </a:rPr>
              <a:t>setSize</a:t>
            </a:r>
            <a:r>
              <a:rPr lang="en-US" sz="2400" b="1" i="1" dirty="0">
                <a:latin typeface="Courier New" charset="0"/>
              </a:rPr>
              <a:t>(</a:t>
            </a:r>
            <a:r>
              <a:rPr lang="en-US" sz="2400" i="1" dirty="0" err="1">
                <a:latin typeface="Courier New" charset="0"/>
              </a:rPr>
              <a:t>largeur,hauteur</a:t>
            </a:r>
            <a:r>
              <a:rPr lang="en-US" sz="2400" b="1" i="1" dirty="0">
                <a:latin typeface="Courier New" charset="0"/>
              </a:rPr>
              <a:t>)</a:t>
            </a:r>
            <a:br>
              <a:rPr lang="en-US" sz="2400" dirty="0"/>
            </a:br>
            <a:r>
              <a:rPr lang="en-US" sz="2400" dirty="0" err="1"/>
              <a:t>Définit</a:t>
            </a:r>
            <a:r>
              <a:rPr lang="en-US" sz="2400" dirty="0"/>
              <a:t> la </a:t>
            </a:r>
            <a:r>
              <a:rPr lang="en-US" sz="2400" dirty="0" err="1"/>
              <a:t>taille</a:t>
            </a:r>
            <a:r>
              <a:rPr lang="en-US" sz="2400" dirty="0"/>
              <a:t> de </a:t>
            </a:r>
            <a:r>
              <a:rPr lang="en-US" sz="2400" dirty="0" err="1"/>
              <a:t>l'objet</a:t>
            </a:r>
            <a:r>
              <a:rPr lang="en-US" sz="2400" dirty="0"/>
              <a:t> </a:t>
            </a:r>
            <a:r>
              <a:rPr lang="en-US" sz="2400" dirty="0" err="1"/>
              <a:t>à</a:t>
            </a:r>
            <a:r>
              <a:rPr lang="en-US" sz="2400" dirty="0"/>
              <a:t> la </a:t>
            </a:r>
            <a:r>
              <a:rPr lang="en-US" sz="2400" dirty="0" err="1"/>
              <a:t>largeur</a:t>
            </a:r>
            <a:r>
              <a:rPr lang="en-US" sz="2400" dirty="0"/>
              <a:t> et </a:t>
            </a:r>
            <a:r>
              <a:rPr lang="en-US" sz="2400" dirty="0" err="1"/>
              <a:t>à</a:t>
            </a:r>
            <a:r>
              <a:rPr lang="en-US" sz="2400" dirty="0"/>
              <a:t> la hauteur </a:t>
            </a:r>
            <a:r>
              <a:rPr lang="en-US" sz="2400" dirty="0" err="1"/>
              <a:t>données</a:t>
            </a:r>
            <a:endParaRPr lang="en-US" sz="2400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6204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GLine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2D20D8-9EEC-C546-9491-72BC93384AFF}"/>
              </a:ext>
            </a:extLst>
          </p:cNvPr>
          <p:cNvSpPr/>
          <p:nvPr/>
        </p:nvSpPr>
        <p:spPr>
          <a:xfrm>
            <a:off x="915255" y="1015016"/>
            <a:ext cx="5554726" cy="4730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sz="2800" b="1" dirty="0">
                <a:latin typeface="Courier" pitchFamily="2" charset="0"/>
              </a:rPr>
              <a:t>new </a:t>
            </a:r>
            <a:r>
              <a:rPr lang="en-US" sz="2800" b="1" dirty="0" err="1">
                <a:latin typeface="Courier" pitchFamily="2" charset="0"/>
              </a:rPr>
              <a:t>GLine</a:t>
            </a:r>
            <a:r>
              <a:rPr lang="en-US" sz="2800" b="1" dirty="0">
                <a:latin typeface="Courier" pitchFamily="2" charset="0"/>
              </a:rPr>
              <a:t>(x0, y0, x1, y1)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C84A88-B35B-3D44-B881-FD812A304D00}"/>
              </a:ext>
            </a:extLst>
          </p:cNvPr>
          <p:cNvSpPr/>
          <p:nvPr/>
        </p:nvSpPr>
        <p:spPr>
          <a:xfrm>
            <a:off x="1532208" y="1596209"/>
            <a:ext cx="61750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/>
              <a:t>Crée une ligne allant de (x0, y0) à (x1, y1)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1716EA-14A7-0649-92BF-9CF6A3099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0" y="2119429"/>
            <a:ext cx="9066048" cy="372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163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0" y="0"/>
            <a:ext cx="96774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-152400" y="2733764"/>
            <a:ext cx="967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</a:rPr>
              <a:t>Quelques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problemes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normales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5460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GLabel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2D20D8-9EEC-C546-9491-72BC93384AFF}"/>
              </a:ext>
            </a:extLst>
          </p:cNvPr>
          <p:cNvSpPr/>
          <p:nvPr/>
        </p:nvSpPr>
        <p:spPr>
          <a:xfrm>
            <a:off x="528940" y="922683"/>
            <a:ext cx="7487947" cy="4730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sz="2800" b="1" dirty="0">
                <a:latin typeface="Courier" pitchFamily="2" charset="0"/>
              </a:rPr>
              <a:t>new </a:t>
            </a:r>
            <a:r>
              <a:rPr lang="en-US" sz="2800" b="1" dirty="0" err="1">
                <a:latin typeface="Courier" pitchFamily="2" charset="0"/>
              </a:rPr>
              <a:t>GLabel</a:t>
            </a:r>
            <a:r>
              <a:rPr lang="en-US" sz="2800" b="1" dirty="0">
                <a:latin typeface="Courier" pitchFamily="2" charset="0"/>
              </a:rPr>
              <a:t>(“</a:t>
            </a:r>
            <a:r>
              <a:rPr lang="en-US" sz="2800" b="1" i="1" dirty="0" err="1">
                <a:latin typeface="Courier" pitchFamily="2" charset="0"/>
              </a:rPr>
              <a:t>votre</a:t>
            </a:r>
            <a:r>
              <a:rPr lang="en-US" sz="2800" b="1" i="1" dirty="0">
                <a:latin typeface="Courier" pitchFamily="2" charset="0"/>
              </a:rPr>
              <a:t> text </a:t>
            </a:r>
            <a:r>
              <a:rPr lang="en-US" sz="2800" b="1" i="1" dirty="0" err="1">
                <a:latin typeface="Courier" pitchFamily="2" charset="0"/>
              </a:rPr>
              <a:t>ici</a:t>
            </a:r>
            <a:r>
              <a:rPr lang="en-US" sz="2800" b="1" dirty="0">
                <a:latin typeface="Courier" pitchFamily="2" charset="0"/>
              </a:rPr>
              <a:t>”, </a:t>
            </a:r>
            <a:r>
              <a:rPr lang="en-US" sz="2800" b="1" i="1" dirty="0">
                <a:latin typeface="Courier" pitchFamily="2" charset="0"/>
              </a:rPr>
              <a:t>x, y</a:t>
            </a:r>
            <a:r>
              <a:rPr lang="en-US" sz="2800" b="1" dirty="0">
                <a:latin typeface="Courier" pitchFamily="2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480CB3-EDBE-DB43-88EA-C1E3E2790B46}"/>
              </a:ext>
            </a:extLst>
          </p:cNvPr>
          <p:cNvSpPr/>
          <p:nvPr/>
        </p:nvSpPr>
        <p:spPr>
          <a:xfrm>
            <a:off x="528939" y="996044"/>
            <a:ext cx="83878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-</a:t>
            </a:r>
            <a:r>
              <a:rPr lang="en-US" sz="2400" dirty="0" err="1">
                <a:latin typeface="+mj-lt"/>
              </a:rPr>
              <a:t>Crée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une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étiquette</a:t>
            </a:r>
            <a:r>
              <a:rPr lang="en-US" sz="2400" dirty="0">
                <a:latin typeface="+mj-lt"/>
              </a:rPr>
              <a:t> avec le </a:t>
            </a:r>
            <a:r>
              <a:rPr lang="en-US" sz="2400" dirty="0" err="1">
                <a:latin typeface="+mj-lt"/>
              </a:rPr>
              <a:t>texte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donné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 err="1">
                <a:latin typeface="+mj-lt"/>
              </a:rPr>
              <a:t>dont</a:t>
            </a:r>
            <a:r>
              <a:rPr lang="en-US" sz="2400" dirty="0">
                <a:latin typeface="+mj-lt"/>
              </a:rPr>
              <a:t> la </a:t>
            </a:r>
            <a:r>
              <a:rPr lang="en-US" sz="2400" dirty="0" err="1">
                <a:latin typeface="+mj-lt"/>
              </a:rPr>
              <a:t>ligne</a:t>
            </a:r>
            <a:r>
              <a:rPr lang="en-US" sz="2400" dirty="0">
                <a:latin typeface="+mj-lt"/>
              </a:rPr>
              <a:t> de base commence </a:t>
            </a:r>
            <a:r>
              <a:rPr lang="en-US" sz="2400" dirty="0" err="1">
                <a:latin typeface="+mj-lt"/>
              </a:rPr>
              <a:t>à</a:t>
            </a:r>
            <a:r>
              <a:rPr lang="en-US" sz="2400" dirty="0">
                <a:latin typeface="+mj-lt"/>
              </a:rPr>
              <a:t> (x, y). PAS </a:t>
            </a:r>
            <a:r>
              <a:rPr lang="en-US" sz="2400" dirty="0" err="1">
                <a:latin typeface="+mj-lt"/>
              </a:rPr>
              <a:t>positionné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selon</a:t>
            </a:r>
            <a:r>
              <a:rPr lang="en-US" sz="2400" dirty="0">
                <a:latin typeface="+mj-lt"/>
              </a:rPr>
              <a:t> le coin </a:t>
            </a:r>
            <a:r>
              <a:rPr lang="en-US" sz="2400" dirty="0" err="1">
                <a:latin typeface="+mj-lt"/>
              </a:rPr>
              <a:t>en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haut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à</a:t>
            </a:r>
            <a:r>
              <a:rPr lang="en-US" sz="2400" dirty="0">
                <a:latin typeface="+mj-lt"/>
              </a:rPr>
              <a:t> gauche!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CA35B2-DCD6-B04E-88E7-5DF60C418867}"/>
              </a:ext>
            </a:extLst>
          </p:cNvPr>
          <p:cNvSpPr/>
          <p:nvPr/>
        </p:nvSpPr>
        <p:spPr>
          <a:xfrm>
            <a:off x="528940" y="2675283"/>
            <a:ext cx="83878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-</a:t>
            </a:r>
            <a:r>
              <a:rPr lang="fr-FR" sz="2400" dirty="0"/>
              <a:t>Comme ci-dessus, mais la valeur par défaut est (x, y) = (0, 0)</a:t>
            </a:r>
            <a:endParaRPr lang="en-US" sz="2400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47C1D5-DDF4-3243-8B1E-3A79EB40F045}"/>
              </a:ext>
            </a:extLst>
          </p:cNvPr>
          <p:cNvSpPr/>
          <p:nvPr/>
        </p:nvSpPr>
        <p:spPr>
          <a:xfrm>
            <a:off x="528939" y="2675283"/>
            <a:ext cx="6199133" cy="4730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sz="2800" b="1" dirty="0">
                <a:latin typeface="Courier" pitchFamily="2" charset="0"/>
              </a:rPr>
              <a:t>new </a:t>
            </a:r>
            <a:r>
              <a:rPr lang="en-US" sz="2800" b="1" dirty="0" err="1">
                <a:latin typeface="Courier" pitchFamily="2" charset="0"/>
              </a:rPr>
              <a:t>GLabel</a:t>
            </a:r>
            <a:r>
              <a:rPr lang="en-US" sz="2800" b="1" dirty="0">
                <a:latin typeface="Courier" pitchFamily="2" charset="0"/>
              </a:rPr>
              <a:t>(“</a:t>
            </a:r>
            <a:r>
              <a:rPr lang="en-US" sz="2800" b="1" i="1" dirty="0" err="1">
                <a:latin typeface="Courier" pitchFamily="2" charset="0"/>
              </a:rPr>
              <a:t>votre</a:t>
            </a:r>
            <a:r>
              <a:rPr lang="en-US" sz="2800" b="1" i="1" dirty="0">
                <a:latin typeface="Courier" pitchFamily="2" charset="0"/>
              </a:rPr>
              <a:t> text </a:t>
            </a:r>
            <a:r>
              <a:rPr lang="en-US" sz="2800" b="1" i="1" dirty="0" err="1">
                <a:latin typeface="Courier" pitchFamily="2" charset="0"/>
              </a:rPr>
              <a:t>ici</a:t>
            </a:r>
            <a:r>
              <a:rPr lang="en-US" sz="2800" b="1" dirty="0">
                <a:latin typeface="Courier" pitchFamily="2" charset="0"/>
              </a:rPr>
              <a:t>”)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7F4327-5DD2-2A4B-BBD5-08A1A016A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314" y="3709640"/>
            <a:ext cx="6461372" cy="285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1221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Méthodes</a:t>
            </a:r>
            <a:r>
              <a:rPr lang="en-US" sz="4000" b="1">
                <a:solidFill>
                  <a:schemeClr val="tx1"/>
                </a:solidFill>
                <a:latin typeface="Century Gothic"/>
                <a:cs typeface="Century Gothic"/>
              </a:rPr>
              <a:t> pour GLabel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2D20D8-9EEC-C546-9491-72BC93384AFF}"/>
              </a:ext>
            </a:extLst>
          </p:cNvPr>
          <p:cNvSpPr/>
          <p:nvPr/>
        </p:nvSpPr>
        <p:spPr>
          <a:xfrm>
            <a:off x="528940" y="922683"/>
            <a:ext cx="7487947" cy="4730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sz="2800" b="1" dirty="0">
                <a:latin typeface="Courier" pitchFamily="2" charset="0"/>
              </a:rPr>
              <a:t>new </a:t>
            </a:r>
            <a:r>
              <a:rPr lang="en-US" sz="2800" b="1" dirty="0" err="1">
                <a:latin typeface="Courier" pitchFamily="2" charset="0"/>
              </a:rPr>
              <a:t>GLabel</a:t>
            </a:r>
            <a:r>
              <a:rPr lang="en-US" sz="2800" b="1" dirty="0">
                <a:latin typeface="Courier" pitchFamily="2" charset="0"/>
              </a:rPr>
              <a:t>(“</a:t>
            </a:r>
            <a:r>
              <a:rPr lang="en-US" sz="2800" b="1" i="1" dirty="0" err="1">
                <a:latin typeface="Courier" pitchFamily="2" charset="0"/>
              </a:rPr>
              <a:t>votre</a:t>
            </a:r>
            <a:r>
              <a:rPr lang="en-US" sz="2800" b="1" i="1" dirty="0">
                <a:latin typeface="Courier" pitchFamily="2" charset="0"/>
              </a:rPr>
              <a:t> text </a:t>
            </a:r>
            <a:r>
              <a:rPr lang="en-US" sz="2800" b="1" i="1" dirty="0" err="1">
                <a:latin typeface="Courier" pitchFamily="2" charset="0"/>
              </a:rPr>
              <a:t>ici</a:t>
            </a:r>
            <a:r>
              <a:rPr lang="en-US" sz="2800" b="1" dirty="0">
                <a:latin typeface="Courier" pitchFamily="2" charset="0"/>
              </a:rPr>
              <a:t>”, </a:t>
            </a:r>
            <a:r>
              <a:rPr lang="en-US" sz="2800" b="1" i="1" dirty="0">
                <a:latin typeface="Courier" pitchFamily="2" charset="0"/>
              </a:rPr>
              <a:t>x, y</a:t>
            </a:r>
            <a:r>
              <a:rPr lang="en-US" sz="2800" b="1" dirty="0">
                <a:latin typeface="Courier" pitchFamily="2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480CB3-EDBE-DB43-88EA-C1E3E2790B46}"/>
              </a:ext>
            </a:extLst>
          </p:cNvPr>
          <p:cNvSpPr/>
          <p:nvPr/>
        </p:nvSpPr>
        <p:spPr>
          <a:xfrm>
            <a:off x="528939" y="996044"/>
            <a:ext cx="83878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-</a:t>
            </a:r>
            <a:r>
              <a:rPr lang="en-US" sz="2400" dirty="0" err="1">
                <a:latin typeface="+mj-lt"/>
              </a:rPr>
              <a:t>Crée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une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étiquette</a:t>
            </a:r>
            <a:r>
              <a:rPr lang="en-US" sz="2400" dirty="0">
                <a:latin typeface="+mj-lt"/>
              </a:rPr>
              <a:t> avec le </a:t>
            </a:r>
            <a:r>
              <a:rPr lang="en-US" sz="2400" dirty="0" err="1">
                <a:latin typeface="+mj-lt"/>
              </a:rPr>
              <a:t>texte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donné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 err="1">
                <a:latin typeface="+mj-lt"/>
              </a:rPr>
              <a:t>dont</a:t>
            </a:r>
            <a:r>
              <a:rPr lang="en-US" sz="2400" dirty="0">
                <a:latin typeface="+mj-lt"/>
              </a:rPr>
              <a:t> la </a:t>
            </a:r>
            <a:r>
              <a:rPr lang="en-US" sz="2400" dirty="0" err="1">
                <a:latin typeface="+mj-lt"/>
              </a:rPr>
              <a:t>ligne</a:t>
            </a:r>
            <a:r>
              <a:rPr lang="en-US" sz="2400" dirty="0">
                <a:latin typeface="+mj-lt"/>
              </a:rPr>
              <a:t> de base commence </a:t>
            </a:r>
            <a:r>
              <a:rPr lang="en-US" sz="2400" dirty="0" err="1">
                <a:latin typeface="+mj-lt"/>
              </a:rPr>
              <a:t>à</a:t>
            </a:r>
            <a:r>
              <a:rPr lang="en-US" sz="2400" dirty="0">
                <a:latin typeface="+mj-lt"/>
              </a:rPr>
              <a:t> (x, y). PAS </a:t>
            </a:r>
            <a:r>
              <a:rPr lang="en-US" sz="2400" dirty="0" err="1">
                <a:latin typeface="+mj-lt"/>
              </a:rPr>
              <a:t>positionné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selon</a:t>
            </a:r>
            <a:r>
              <a:rPr lang="en-US" sz="2400" dirty="0">
                <a:latin typeface="+mj-lt"/>
              </a:rPr>
              <a:t> le coin </a:t>
            </a:r>
            <a:r>
              <a:rPr lang="en-US" sz="2400" dirty="0" err="1">
                <a:latin typeface="+mj-lt"/>
              </a:rPr>
              <a:t>en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haut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à</a:t>
            </a:r>
            <a:r>
              <a:rPr lang="en-US" sz="2400" dirty="0">
                <a:latin typeface="+mj-lt"/>
              </a:rPr>
              <a:t> gauche!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CA35B2-DCD6-B04E-88E7-5DF60C418867}"/>
              </a:ext>
            </a:extLst>
          </p:cNvPr>
          <p:cNvSpPr/>
          <p:nvPr/>
        </p:nvSpPr>
        <p:spPr>
          <a:xfrm>
            <a:off x="528940" y="2675283"/>
            <a:ext cx="83878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-</a:t>
            </a:r>
            <a:r>
              <a:rPr lang="fr-FR" sz="2400" dirty="0"/>
              <a:t>Comme ci-dessus, mais la valeur par défaut est (x, y) = (0, 0)</a:t>
            </a:r>
            <a:endParaRPr lang="en-US" sz="2400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47C1D5-DDF4-3243-8B1E-3A79EB40F045}"/>
              </a:ext>
            </a:extLst>
          </p:cNvPr>
          <p:cNvSpPr/>
          <p:nvPr/>
        </p:nvSpPr>
        <p:spPr>
          <a:xfrm>
            <a:off x="528939" y="2675283"/>
            <a:ext cx="6199133" cy="4730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sz="2800" b="1" dirty="0">
                <a:latin typeface="Courier" pitchFamily="2" charset="0"/>
              </a:rPr>
              <a:t>new </a:t>
            </a:r>
            <a:r>
              <a:rPr lang="en-US" sz="2800" b="1" dirty="0" err="1">
                <a:latin typeface="Courier" pitchFamily="2" charset="0"/>
              </a:rPr>
              <a:t>GLabel</a:t>
            </a:r>
            <a:r>
              <a:rPr lang="en-US" sz="2800" b="1" dirty="0">
                <a:latin typeface="Courier" pitchFamily="2" charset="0"/>
              </a:rPr>
              <a:t>(“</a:t>
            </a:r>
            <a:r>
              <a:rPr lang="en-US" sz="2800" b="1" i="1" dirty="0" err="1">
                <a:latin typeface="Courier" pitchFamily="2" charset="0"/>
              </a:rPr>
              <a:t>votre</a:t>
            </a:r>
            <a:r>
              <a:rPr lang="en-US" sz="2800" b="1" i="1" dirty="0">
                <a:latin typeface="Courier" pitchFamily="2" charset="0"/>
              </a:rPr>
              <a:t> text </a:t>
            </a:r>
            <a:r>
              <a:rPr lang="en-US" sz="2800" b="1" i="1" dirty="0" err="1">
                <a:latin typeface="Courier" pitchFamily="2" charset="0"/>
              </a:rPr>
              <a:t>ici</a:t>
            </a:r>
            <a:r>
              <a:rPr lang="en-US" sz="2800" b="1" dirty="0">
                <a:latin typeface="Courier" pitchFamily="2" charset="0"/>
              </a:rPr>
              <a:t>”)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7F4327-5DD2-2A4B-BBD5-08A1A016A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314" y="3709640"/>
            <a:ext cx="6461372" cy="285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3759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Grect</a:t>
            </a:r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 et </a:t>
            </a: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GOval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5497D090-5195-1E4C-B245-8D89A88EE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00" y="1155700"/>
            <a:ext cx="8128000" cy="120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sz="2800" b="0" dirty="0"/>
              <a:t>Les </a:t>
            </a:r>
            <a:r>
              <a:rPr lang="en-US" sz="2800" b="0" dirty="0" err="1"/>
              <a:t>m</a:t>
            </a:r>
            <a:r>
              <a:rPr lang="en-US" sz="2800" dirty="0" err="1"/>
              <a:t>éthodes</a:t>
            </a:r>
            <a:r>
              <a:rPr lang="en-US" sz="2800" dirty="0"/>
              <a:t> </a:t>
            </a:r>
            <a:r>
              <a:rPr lang="en-US" sz="2800" dirty="0" err="1"/>
              <a:t>partager</a:t>
            </a:r>
            <a:r>
              <a:rPr lang="en-US" sz="2800" dirty="0"/>
              <a:t> par </a:t>
            </a:r>
            <a:r>
              <a:rPr lang="en-US" sz="2800" dirty="0" err="1"/>
              <a:t>GRect</a:t>
            </a:r>
            <a:r>
              <a:rPr lang="en-US" sz="2800" dirty="0"/>
              <a:t> et </a:t>
            </a:r>
            <a:r>
              <a:rPr lang="en-US" sz="2800" dirty="0" err="1"/>
              <a:t>Goval</a:t>
            </a:r>
            <a:r>
              <a:rPr lang="en-US" sz="2800" dirty="0"/>
              <a:t> classes:   </a:t>
            </a:r>
            <a:endParaRPr lang="en-US" sz="2800" b="0" dirty="0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6E417BF8-0E23-8142-B22C-132BE6911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34" y="1709767"/>
            <a:ext cx="8703732" cy="9656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</a:pPr>
            <a:r>
              <a:rPr lang="en-US" sz="2400" i="1" dirty="0" err="1">
                <a:latin typeface="Courier New" charset="0"/>
              </a:rPr>
              <a:t>object</a:t>
            </a:r>
            <a:r>
              <a:rPr lang="en-US" sz="2400" dirty="0" err="1">
                <a:latin typeface="Courier New" charset="0"/>
              </a:rPr>
              <a:t>.</a:t>
            </a:r>
            <a:r>
              <a:rPr lang="en-US" sz="2400" b="1" dirty="0" err="1">
                <a:latin typeface="Courier New" charset="0"/>
              </a:rPr>
              <a:t>setFilled</a:t>
            </a:r>
            <a:r>
              <a:rPr lang="en-US" sz="2400" b="1" i="1" dirty="0">
                <a:latin typeface="Courier New" charset="0"/>
              </a:rPr>
              <a:t>(</a:t>
            </a:r>
            <a:r>
              <a:rPr lang="en-US" sz="2400" i="1" dirty="0">
                <a:latin typeface="Courier New" charset="0"/>
              </a:rPr>
              <a:t>fill</a:t>
            </a:r>
            <a:r>
              <a:rPr lang="en-US" sz="2400" b="1" i="1" dirty="0">
                <a:latin typeface="Courier New" charset="0"/>
              </a:rPr>
              <a:t>)</a:t>
            </a:r>
            <a:br>
              <a:rPr lang="en-US" sz="2400" dirty="0"/>
            </a:br>
            <a:r>
              <a:rPr lang="fr-FR" sz="2400" dirty="0"/>
              <a:t>Si </a:t>
            </a:r>
            <a:r>
              <a:rPr lang="fr-FR" sz="2400" dirty="0" err="1"/>
              <a:t>fill</a:t>
            </a:r>
            <a:r>
              <a:rPr lang="fr-FR" sz="2400" dirty="0"/>
              <a:t> est vrai, remplit l'intérieur de l'objet; </a:t>
            </a:r>
          </a:p>
          <a:p>
            <a:pPr>
              <a:lnSpc>
                <a:spcPct val="80000"/>
              </a:lnSpc>
            </a:pPr>
            <a:r>
              <a:rPr lang="fr-FR" sz="2400" dirty="0"/>
              <a:t>si faux, ne montre que le contour.</a:t>
            </a:r>
            <a:endParaRPr lang="en-US" sz="2400" dirty="0">
              <a:latin typeface="Courier New" charset="0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626206E5-7837-4A41-BB36-B48E4F61C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34" y="2675466"/>
            <a:ext cx="8703732" cy="9656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</a:pPr>
            <a:r>
              <a:rPr lang="en-US" sz="2400" i="1" dirty="0" err="1">
                <a:latin typeface="Courier New" charset="0"/>
              </a:rPr>
              <a:t>object</a:t>
            </a:r>
            <a:r>
              <a:rPr lang="en-US" sz="2400" dirty="0" err="1">
                <a:latin typeface="Courier New" charset="0"/>
              </a:rPr>
              <a:t>.</a:t>
            </a:r>
            <a:r>
              <a:rPr lang="en-US" sz="2400" b="1" dirty="0" err="1">
                <a:latin typeface="Courier New" charset="0"/>
              </a:rPr>
              <a:t>setFillColor</a:t>
            </a:r>
            <a:r>
              <a:rPr lang="en-US" sz="2400" b="1" i="1" dirty="0">
                <a:latin typeface="Courier New" charset="0"/>
              </a:rPr>
              <a:t>(</a:t>
            </a:r>
            <a:r>
              <a:rPr lang="en-US" sz="2400" i="1" dirty="0">
                <a:latin typeface="Courier New" charset="0"/>
              </a:rPr>
              <a:t>color</a:t>
            </a:r>
            <a:r>
              <a:rPr lang="en-US" sz="2400" b="1" i="1" dirty="0">
                <a:latin typeface="Courier New" charset="0"/>
              </a:rPr>
              <a:t>)</a:t>
            </a:r>
            <a:br>
              <a:rPr lang="en-US" sz="2400" dirty="0"/>
            </a:br>
            <a:r>
              <a:rPr lang="fr-FR" sz="2400" dirty="0"/>
              <a:t>Définit la couleur utilisée pour remplir l’intérieur, </a:t>
            </a:r>
          </a:p>
          <a:p>
            <a:pPr>
              <a:lnSpc>
                <a:spcPct val="80000"/>
              </a:lnSpc>
            </a:pPr>
            <a:r>
              <a:rPr lang="fr-FR" sz="2400" dirty="0"/>
              <a:t>qui peut être différente de la frontière.</a:t>
            </a:r>
            <a:endParaRPr lang="en-US" sz="2400" dirty="0">
              <a:latin typeface="Courier New" charset="0"/>
            </a:endParaRP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DA2D389E-6D9C-9147-B4CB-63B781DDD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33" y="3641165"/>
            <a:ext cx="8703733" cy="9656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</a:pPr>
            <a:r>
              <a:rPr lang="en-US" sz="2400" i="1" dirty="0" err="1">
                <a:latin typeface="Courier New" charset="0"/>
              </a:rPr>
              <a:t>object</a:t>
            </a:r>
            <a:r>
              <a:rPr lang="en-US" sz="2400" dirty="0" err="1">
                <a:latin typeface="Courier New" charset="0"/>
              </a:rPr>
              <a:t>.</a:t>
            </a:r>
            <a:r>
              <a:rPr lang="en-US" sz="2400" b="1" dirty="0" err="1">
                <a:latin typeface="Courier New" charset="0"/>
              </a:rPr>
              <a:t>setSize</a:t>
            </a:r>
            <a:r>
              <a:rPr lang="en-US" sz="2400" b="1" i="1" dirty="0">
                <a:latin typeface="Courier New" charset="0"/>
              </a:rPr>
              <a:t>(</a:t>
            </a:r>
            <a:r>
              <a:rPr lang="en-US" sz="2400" i="1" dirty="0" err="1">
                <a:latin typeface="Courier New" charset="0"/>
              </a:rPr>
              <a:t>largeur,hauteur</a:t>
            </a:r>
            <a:r>
              <a:rPr lang="en-US" sz="2400" b="1" i="1" dirty="0">
                <a:latin typeface="Courier New" charset="0"/>
              </a:rPr>
              <a:t>)</a:t>
            </a:r>
            <a:br>
              <a:rPr lang="en-US" sz="2400" dirty="0"/>
            </a:br>
            <a:r>
              <a:rPr lang="en-US" sz="2400" dirty="0" err="1"/>
              <a:t>Définit</a:t>
            </a:r>
            <a:r>
              <a:rPr lang="en-US" sz="2400" dirty="0"/>
              <a:t> la </a:t>
            </a:r>
            <a:r>
              <a:rPr lang="en-US" sz="2400" dirty="0" err="1"/>
              <a:t>taille</a:t>
            </a:r>
            <a:r>
              <a:rPr lang="en-US" sz="2400" dirty="0"/>
              <a:t> de </a:t>
            </a:r>
            <a:r>
              <a:rPr lang="en-US" sz="2400" dirty="0" err="1"/>
              <a:t>l'objet</a:t>
            </a:r>
            <a:r>
              <a:rPr lang="en-US" sz="2400" dirty="0"/>
              <a:t> </a:t>
            </a:r>
            <a:r>
              <a:rPr lang="en-US" sz="2400" dirty="0" err="1"/>
              <a:t>à</a:t>
            </a:r>
            <a:r>
              <a:rPr lang="en-US" sz="2400" dirty="0"/>
              <a:t> la </a:t>
            </a:r>
            <a:r>
              <a:rPr lang="en-US" sz="2400" dirty="0" err="1"/>
              <a:t>largeur</a:t>
            </a:r>
            <a:r>
              <a:rPr lang="en-US" sz="2400" dirty="0"/>
              <a:t> et </a:t>
            </a:r>
            <a:r>
              <a:rPr lang="en-US" sz="2400" dirty="0" err="1"/>
              <a:t>à</a:t>
            </a:r>
            <a:r>
              <a:rPr lang="en-US" sz="2400" dirty="0"/>
              <a:t> la hauteur </a:t>
            </a:r>
            <a:r>
              <a:rPr lang="en-US" sz="2400" dirty="0" err="1"/>
              <a:t>données</a:t>
            </a:r>
            <a:endParaRPr lang="en-US" sz="2400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479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7764" name="Group 4"/>
          <p:cNvGrpSpPr>
            <a:grpSpLocks/>
          </p:cNvGrpSpPr>
          <p:nvPr/>
        </p:nvGrpSpPr>
        <p:grpSpPr bwMode="auto">
          <a:xfrm>
            <a:off x="1371600" y="2639688"/>
            <a:ext cx="6781800" cy="3683000"/>
            <a:chOff x="864" y="1760"/>
            <a:chExt cx="4272" cy="2320"/>
          </a:xfrm>
        </p:grpSpPr>
        <p:sp>
          <p:nvSpPr>
            <p:cNvPr id="757766" name="Rectangle 6"/>
            <p:cNvSpPr>
              <a:spLocks noChangeArrowheads="1"/>
            </p:cNvSpPr>
            <p:nvPr/>
          </p:nvSpPr>
          <p:spPr bwMode="auto">
            <a:xfrm>
              <a:off x="864" y="1760"/>
              <a:ext cx="4272" cy="9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="1" dirty="0">
                <a:solidFill>
                  <a:srgbClr val="660066"/>
                </a:solidFill>
                <a:latin typeface="Courier"/>
                <a:cs typeface="Courier"/>
              </a:endParaRPr>
            </a:p>
            <a:p>
              <a:r>
                <a:rPr lang="en-US" sz="1600" dirty="0">
                  <a:solidFill>
                    <a:srgbClr val="660066"/>
                  </a:solidFill>
                  <a:latin typeface="Courier"/>
                  <a:cs typeface="Courier"/>
                </a:rPr>
                <a:t>public void</a:t>
              </a:r>
              <a:r>
                <a:rPr lang="en-US" sz="1600" dirty="0">
                  <a:latin typeface="Courier"/>
                  <a:cs typeface="Courier"/>
                </a:rPr>
                <a:t> run() {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</a:t>
              </a:r>
              <a:r>
                <a:rPr lang="en-US" sz="1600" dirty="0" err="1">
                  <a:latin typeface="Courier"/>
                  <a:cs typeface="Courier"/>
                </a:rPr>
                <a:t>GRect</a:t>
              </a:r>
              <a:r>
                <a:rPr lang="en-US" sz="1600" dirty="0">
                  <a:latin typeface="Courier"/>
                  <a:cs typeface="Courier"/>
                </a:rPr>
                <a:t> </a:t>
              </a:r>
              <a:r>
                <a:rPr lang="en-US" sz="1600" dirty="0" err="1">
                  <a:latin typeface="Courier"/>
                  <a:cs typeface="Courier"/>
                </a:rPr>
                <a:t>rect</a:t>
              </a:r>
              <a:r>
                <a:rPr lang="en-US" sz="1600" dirty="0">
                  <a:latin typeface="Courier"/>
                  <a:cs typeface="Courier"/>
                </a:rPr>
                <a:t> = </a:t>
              </a:r>
              <a:r>
                <a:rPr lang="en-US" sz="1600" dirty="0">
                  <a:solidFill>
                    <a:srgbClr val="660066"/>
                  </a:solidFill>
                  <a:latin typeface="Courier"/>
                  <a:cs typeface="Courier"/>
                </a:rPr>
                <a:t>new</a:t>
              </a:r>
              <a:r>
                <a:rPr lang="en-US" sz="1600" dirty="0">
                  <a:latin typeface="Courier"/>
                  <a:cs typeface="Courier"/>
                </a:rPr>
                <a:t> </a:t>
              </a:r>
              <a:r>
                <a:rPr lang="en-US" sz="1600" dirty="0" err="1">
                  <a:latin typeface="Courier"/>
                  <a:cs typeface="Courier"/>
                </a:rPr>
                <a:t>GRect</a:t>
              </a:r>
              <a:r>
                <a:rPr lang="en-US" sz="1600" dirty="0">
                  <a:latin typeface="Courier"/>
                  <a:cs typeface="Courier"/>
                </a:rPr>
                <a:t>(200, 200);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</a:t>
              </a:r>
              <a:r>
                <a:rPr lang="en-US" sz="1600" dirty="0" err="1">
                  <a:latin typeface="Courier"/>
                  <a:cs typeface="Courier"/>
                </a:rPr>
                <a:t>rect.setFilled</a:t>
              </a:r>
              <a:r>
                <a:rPr lang="en-US" sz="1600" dirty="0">
                  <a:latin typeface="Courier"/>
                  <a:cs typeface="Courier"/>
                </a:rPr>
                <a:t>(</a:t>
              </a:r>
              <a:r>
                <a:rPr lang="en-US" sz="1600" dirty="0">
                  <a:solidFill>
                    <a:srgbClr val="660066"/>
                  </a:solidFill>
                  <a:latin typeface="Courier"/>
                  <a:cs typeface="Courier"/>
                </a:rPr>
                <a:t>true</a:t>
              </a:r>
              <a:r>
                <a:rPr lang="en-US" sz="1600" dirty="0">
                  <a:latin typeface="Courier"/>
                  <a:cs typeface="Courier"/>
                </a:rPr>
                <a:t>);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</a:t>
              </a:r>
              <a:r>
                <a:rPr lang="en-US" sz="1600" dirty="0" err="1">
                  <a:latin typeface="Courier"/>
                  <a:cs typeface="Courier"/>
                </a:rPr>
                <a:t>rect.setColor</a:t>
              </a:r>
              <a:r>
                <a:rPr lang="en-US" sz="1600" dirty="0">
                  <a:latin typeface="Courier"/>
                  <a:cs typeface="Courier"/>
                </a:rPr>
                <a:t>(</a:t>
              </a:r>
              <a:r>
                <a:rPr lang="en-US" sz="1600" dirty="0" err="1">
                  <a:latin typeface="Courier"/>
                  <a:cs typeface="Courier"/>
                </a:rPr>
                <a:t>Color.</a:t>
              </a:r>
              <a:r>
                <a:rPr lang="en-US" sz="1600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Courier"/>
                  <a:cs typeface="Courier"/>
                </a:rPr>
                <a:t>BLUE</a:t>
              </a:r>
              <a:r>
                <a:rPr lang="en-US" sz="1600" dirty="0">
                  <a:latin typeface="Courier"/>
                  <a:cs typeface="Courier"/>
                </a:rPr>
                <a:t>);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add(</a:t>
              </a:r>
              <a:r>
                <a:rPr lang="en-US" sz="1600" dirty="0" err="1">
                  <a:latin typeface="Courier"/>
                  <a:cs typeface="Courier"/>
                </a:rPr>
                <a:t>rect</a:t>
              </a:r>
              <a:r>
                <a:rPr lang="en-US" sz="1600" dirty="0">
                  <a:latin typeface="Courier"/>
                  <a:cs typeface="Courier"/>
                </a:rPr>
                <a:t>, 50, 50);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}</a:t>
              </a:r>
            </a:p>
            <a:p>
              <a:endParaRPr lang="en-US" sz="1600" dirty="0">
                <a:latin typeface="Courier New" charset="0"/>
              </a:endParaRPr>
            </a:p>
          </p:txBody>
        </p:sp>
        <p:pic>
          <p:nvPicPr>
            <p:cNvPr id="757767" name="Picture 7" descr="Graphics (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7" y="2854"/>
              <a:ext cx="2845" cy="1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7768" name="Text Box 8"/>
            <p:cNvSpPr txBox="1">
              <a:spLocks noChangeArrowheads="1"/>
            </p:cNvSpPr>
            <p:nvPr/>
          </p:nvSpPr>
          <p:spPr bwMode="auto">
            <a:xfrm>
              <a:off x="1503" y="2838"/>
              <a:ext cx="280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000">
                  <a:solidFill>
                    <a:srgbClr val="333333"/>
                  </a:solidFill>
                  <a:latin typeface="Helvetica" charset="0"/>
                </a:rPr>
                <a:t>LargestOval</a:t>
              </a:r>
            </a:p>
          </p:txBody>
        </p:sp>
        <p:sp>
          <p:nvSpPr>
            <p:cNvPr id="757769" name="Oval 9"/>
            <p:cNvSpPr>
              <a:spLocks noChangeArrowheads="1"/>
            </p:cNvSpPr>
            <p:nvPr/>
          </p:nvSpPr>
          <p:spPr bwMode="auto">
            <a:xfrm>
              <a:off x="1478" y="2986"/>
              <a:ext cx="2811" cy="108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2338532" y="4585963"/>
            <a:ext cx="4470256" cy="17240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813082" y="4985478"/>
            <a:ext cx="1008911" cy="1008911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GRect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813082" y="4585963"/>
            <a:ext cx="0" cy="3995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338532" y="4985478"/>
            <a:ext cx="4745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38626" y="4605817"/>
            <a:ext cx="67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50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81722" y="4945984"/>
            <a:ext cx="67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50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923" y="4605817"/>
            <a:ext cx="20542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coordonnées d'un rectangle sont le coin supérieur gauche.</a:t>
            </a:r>
            <a:endParaRPr lang="en-US" dirty="0"/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5497D090-5195-1E4C-B245-8D89A88EE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00" y="1155700"/>
            <a:ext cx="8128000" cy="120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sz="2400" b="0" dirty="0" err="1"/>
              <a:t>GRect</a:t>
            </a:r>
            <a:r>
              <a:rPr lang="en-US" sz="2400" b="0" dirty="0"/>
              <a:t> </a:t>
            </a:r>
            <a:r>
              <a:rPr lang="en-US" sz="2400" b="0" dirty="0" err="1"/>
              <a:t>est</a:t>
            </a:r>
            <a:r>
              <a:rPr lang="en-US" sz="2400" b="0" dirty="0"/>
              <a:t> un variable qui </a:t>
            </a:r>
            <a:r>
              <a:rPr lang="en-US" sz="2400" b="0" dirty="0" err="1"/>
              <a:t>contien</a:t>
            </a:r>
            <a:r>
              <a:rPr lang="en-US" sz="2400" b="0" dirty="0"/>
              <a:t> un rectangle.</a:t>
            </a:r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sz="2400" dirty="0"/>
              <a:t>Par </a:t>
            </a:r>
            <a:r>
              <a:rPr lang="en-US" sz="2400" dirty="0" err="1"/>
              <a:t>exemple</a:t>
            </a:r>
            <a:r>
              <a:rPr lang="en-US" sz="2400" dirty="0"/>
              <a:t>, le </a:t>
            </a:r>
            <a:r>
              <a:rPr lang="en-US" sz="2400" dirty="0" err="1"/>
              <a:t>suivant</a:t>
            </a:r>
            <a:r>
              <a:rPr lang="en-US" sz="2400" dirty="0"/>
              <a:t> </a:t>
            </a:r>
            <a:r>
              <a:rPr lang="en-US" sz="2000" dirty="0">
                <a:latin typeface="Courier New" charset="0"/>
              </a:rPr>
              <a:t>run</a:t>
            </a:r>
            <a:r>
              <a:rPr lang="en-US" sz="2400" dirty="0"/>
              <a:t> </a:t>
            </a:r>
            <a:r>
              <a:rPr lang="en-US" sz="2400" dirty="0" err="1"/>
              <a:t>methode</a:t>
            </a:r>
            <a:r>
              <a:rPr lang="en-US" sz="2400" dirty="0"/>
              <a:t> </a:t>
            </a:r>
            <a:r>
              <a:rPr lang="en-US" sz="2400" dirty="0" err="1"/>
              <a:t>montre</a:t>
            </a:r>
            <a:r>
              <a:rPr lang="en-US" sz="2400" dirty="0"/>
              <a:t> un rectangle</a:t>
            </a:r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16155804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GRect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2D20D8-9EEC-C546-9491-72BC93384AFF}"/>
              </a:ext>
            </a:extLst>
          </p:cNvPr>
          <p:cNvSpPr/>
          <p:nvPr/>
        </p:nvSpPr>
        <p:spPr>
          <a:xfrm>
            <a:off x="463340" y="985428"/>
            <a:ext cx="7948651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Menlo" panose="020B0609030804020204" pitchFamily="49" charset="0"/>
              </a:rPr>
              <a:t>new </a:t>
            </a:r>
            <a:r>
              <a:rPr lang="en-US" sz="2800" dirty="0" err="1">
                <a:latin typeface="Menlo" panose="020B0609030804020204" pitchFamily="49" charset="0"/>
              </a:rPr>
              <a:t>Grect</a:t>
            </a:r>
            <a:r>
              <a:rPr lang="en-US" sz="2800" dirty="0">
                <a:latin typeface="Menlo" panose="020B0609030804020204" pitchFamily="49" charset="0"/>
              </a:rPr>
              <a:t>(x, y, </a:t>
            </a:r>
            <a:r>
              <a:rPr lang="en-US" sz="2800" dirty="0" err="1">
                <a:latin typeface="Menlo" panose="020B0609030804020204" pitchFamily="49" charset="0"/>
              </a:rPr>
              <a:t>largeur</a:t>
            </a:r>
            <a:r>
              <a:rPr lang="en-US" sz="2800" dirty="0">
                <a:latin typeface="Menlo" panose="020B0609030804020204" pitchFamily="49" charset="0"/>
              </a:rPr>
              <a:t>, hauteur);</a:t>
            </a:r>
          </a:p>
          <a:p>
            <a:r>
              <a:rPr lang="en-US" sz="2800" dirty="0">
                <a:latin typeface="Menlo" panose="020B0609030804020204" pitchFamily="49" charset="0"/>
              </a:rPr>
              <a:t>	</a:t>
            </a:r>
            <a:r>
              <a:rPr lang="en-US" sz="2800" dirty="0"/>
              <a:t>-</a:t>
            </a:r>
            <a:r>
              <a:rPr lang="en-US" sz="2800" dirty="0" err="1"/>
              <a:t>Crée</a:t>
            </a:r>
            <a:r>
              <a:rPr lang="en-US" sz="2800" dirty="0"/>
              <a:t> un rectangle avec la </a:t>
            </a:r>
            <a:r>
              <a:rPr lang="en-US" sz="2800" dirty="0" err="1"/>
              <a:t>largeur</a:t>
            </a:r>
            <a:r>
              <a:rPr lang="en-US" sz="2800" dirty="0"/>
              <a:t> et la hauteur 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données</a:t>
            </a:r>
            <a:r>
              <a:rPr lang="en-US" sz="2800" dirty="0"/>
              <a:t>, </a:t>
            </a:r>
            <a:r>
              <a:rPr lang="en-US" sz="2800" dirty="0" err="1"/>
              <a:t>dont</a:t>
            </a:r>
            <a:r>
              <a:rPr lang="en-US" sz="2800" dirty="0"/>
              <a:t> le coin </a:t>
            </a:r>
            <a:r>
              <a:rPr lang="en-US" sz="2800" dirty="0" err="1"/>
              <a:t>supérieur</a:t>
            </a:r>
            <a:r>
              <a:rPr lang="en-US" sz="2800" dirty="0"/>
              <a:t> gauche </a:t>
            </a:r>
            <a:r>
              <a:rPr lang="en-US" sz="2800" dirty="0" err="1"/>
              <a:t>est</a:t>
            </a:r>
            <a:r>
              <a:rPr lang="en-US" sz="2800" dirty="0"/>
              <a:t> </a:t>
            </a:r>
            <a:r>
              <a:rPr lang="en-US" sz="2800" dirty="0" err="1"/>
              <a:t>à</a:t>
            </a:r>
            <a:r>
              <a:rPr lang="en-US" sz="2800" dirty="0"/>
              <a:t> (x, y)</a:t>
            </a:r>
          </a:p>
          <a:p>
            <a:r>
              <a:rPr lang="en-US" sz="2800" dirty="0">
                <a:latin typeface="Menlo" panose="020B0609030804020204" pitchFamily="49" charset="0"/>
              </a:rPr>
              <a:t> </a:t>
            </a:r>
            <a:endParaRPr lang="en-US" sz="2800" dirty="0">
              <a:effectLst/>
              <a:latin typeface="Menlo" panose="020B060903080402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DD68DB-2156-6D43-9F92-69228735937A}"/>
              </a:ext>
            </a:extLst>
          </p:cNvPr>
          <p:cNvSpPr/>
          <p:nvPr/>
        </p:nvSpPr>
        <p:spPr>
          <a:xfrm>
            <a:off x="541867" y="2586599"/>
            <a:ext cx="813879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Menlo" panose="020B0609030804020204" pitchFamily="49" charset="0"/>
              </a:rPr>
              <a:t>new </a:t>
            </a:r>
            <a:r>
              <a:rPr lang="en-US" sz="2800" dirty="0" err="1">
                <a:latin typeface="Menlo" panose="020B0609030804020204" pitchFamily="49" charset="0"/>
              </a:rPr>
              <a:t>Grect</a:t>
            </a:r>
            <a:r>
              <a:rPr lang="en-US" sz="2800" dirty="0">
                <a:latin typeface="Menlo" panose="020B0609030804020204" pitchFamily="49" charset="0"/>
              </a:rPr>
              <a:t>(</a:t>
            </a:r>
            <a:r>
              <a:rPr lang="en-US" sz="2800" dirty="0" err="1">
                <a:latin typeface="Menlo" panose="020B0609030804020204" pitchFamily="49" charset="0"/>
              </a:rPr>
              <a:t>largeur</a:t>
            </a:r>
            <a:r>
              <a:rPr lang="en-US" sz="2800" dirty="0">
                <a:latin typeface="Menlo" panose="020B0609030804020204" pitchFamily="49" charset="0"/>
              </a:rPr>
              <a:t>, hauteur);</a:t>
            </a:r>
          </a:p>
          <a:p>
            <a:r>
              <a:rPr lang="en-US" sz="2800" dirty="0">
                <a:latin typeface="Menlo" panose="020B0609030804020204" pitchFamily="49" charset="0"/>
              </a:rPr>
              <a:t>	</a:t>
            </a:r>
            <a:r>
              <a:rPr lang="en-US" sz="2800" dirty="0">
                <a:latin typeface="+mj-lt"/>
              </a:rPr>
              <a:t>-Comme ci-dessus, </a:t>
            </a:r>
            <a:r>
              <a:rPr lang="en-US" sz="2800" dirty="0" err="1">
                <a:latin typeface="+mj-lt"/>
              </a:rPr>
              <a:t>mais</a:t>
            </a:r>
            <a:r>
              <a:rPr lang="en-US" sz="2800" dirty="0">
                <a:latin typeface="+mj-lt"/>
              </a:rPr>
              <a:t> la </a:t>
            </a:r>
            <a:r>
              <a:rPr lang="en-US" sz="2800" dirty="0" err="1">
                <a:latin typeface="+mj-lt"/>
              </a:rPr>
              <a:t>valeur</a:t>
            </a:r>
            <a:r>
              <a:rPr lang="en-US" sz="2800" dirty="0">
                <a:latin typeface="+mj-lt"/>
              </a:rPr>
              <a:t>  par </a:t>
            </a:r>
            <a:r>
              <a:rPr lang="en-US" sz="2800" dirty="0" err="1">
                <a:latin typeface="+mj-lt"/>
              </a:rPr>
              <a:t>défaut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est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	 (x, y)=(0, 0) </a:t>
            </a:r>
            <a:endParaRPr lang="en-US" sz="2800" dirty="0">
              <a:effectLst/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F0235E-AF4E-E346-B694-FD4B4DA97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364" y="3971594"/>
            <a:ext cx="7197798" cy="278429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028EC18-B765-8B43-8FD0-7D6736F3C701}"/>
              </a:ext>
            </a:extLst>
          </p:cNvPr>
          <p:cNvSpPr/>
          <p:nvPr/>
        </p:nvSpPr>
        <p:spPr>
          <a:xfrm>
            <a:off x="4944533" y="5872572"/>
            <a:ext cx="2573867" cy="56209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FF2A1E-9FA2-7247-B494-C2C35E718CD5}"/>
              </a:ext>
            </a:extLst>
          </p:cNvPr>
          <p:cNvSpPr txBox="1"/>
          <p:nvPr/>
        </p:nvSpPr>
        <p:spPr>
          <a:xfrm>
            <a:off x="4910667" y="6079067"/>
            <a:ext cx="3501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(x+ </a:t>
            </a:r>
            <a:r>
              <a:rPr lang="en-US" dirty="0" err="1"/>
              <a:t>largeur</a:t>
            </a:r>
            <a:r>
              <a:rPr lang="en-US" dirty="0"/>
              <a:t>, y + hauteur)</a:t>
            </a:r>
          </a:p>
        </p:txBody>
      </p:sp>
    </p:spTree>
    <p:extLst>
      <p:ext uri="{BB962C8B-B14F-4D97-AF65-F5344CB8AC3E}">
        <p14:creationId xmlns:p14="http://schemas.microsoft.com/office/powerpoint/2010/main" val="19095054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Le </a:t>
            </a: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Grandpère</a:t>
            </a:r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 de Karel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7391"/>
            <a:ext cx="9144000" cy="597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0986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Karel’s</a:t>
            </a:r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 Grandpa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7391"/>
            <a:ext cx="9144000" cy="5966642"/>
          </a:xfrm>
          <a:prstGeom prst="rect">
            <a:avLst/>
          </a:prstGeom>
        </p:spPr>
      </p:pic>
      <p:sp>
        <p:nvSpPr>
          <p:cNvPr id="6" name="Donut 5"/>
          <p:cNvSpPr/>
          <p:nvPr/>
        </p:nvSpPr>
        <p:spPr>
          <a:xfrm>
            <a:off x="2561572" y="1487797"/>
            <a:ext cx="513568" cy="450937"/>
          </a:xfrm>
          <a:prstGeom prst="don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7527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Karel’s</a:t>
            </a:r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 Grandpa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7391"/>
            <a:ext cx="9144000" cy="5966642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>
            <a:off x="0" y="3730608"/>
            <a:ext cx="4609578" cy="14674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0312" y="3181611"/>
            <a:ext cx="25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getWidth</a:t>
            </a:r>
            <a:r>
              <a:rPr lang="en-US" sz="2800" dirty="0"/>
              <a:t>() / 2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743200" y="1707666"/>
            <a:ext cx="1866378" cy="14674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65753" y="1034134"/>
            <a:ext cx="3043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rect.getWidth</a:t>
            </a:r>
            <a:r>
              <a:rPr lang="en-US" sz="2800" dirty="0"/>
              <a:t>() / 2</a:t>
            </a:r>
          </a:p>
        </p:txBody>
      </p:sp>
      <p:sp>
        <p:nvSpPr>
          <p:cNvPr id="10" name="Donut 9"/>
          <p:cNvSpPr/>
          <p:nvPr/>
        </p:nvSpPr>
        <p:spPr>
          <a:xfrm>
            <a:off x="2561572" y="1487797"/>
            <a:ext cx="513568" cy="450937"/>
          </a:xfrm>
          <a:prstGeom prst="don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5815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Karel’s</a:t>
            </a:r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 Grandpa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7391"/>
            <a:ext cx="9144000" cy="59666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59683" y="4509370"/>
            <a:ext cx="25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getHeight</a:t>
            </a:r>
            <a:r>
              <a:rPr lang="en-US" sz="2800" dirty="0"/>
              <a:t>() / 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" y="2136425"/>
            <a:ext cx="314403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/>
              <a:t>rect.getHeight</a:t>
            </a:r>
            <a:r>
              <a:rPr lang="en-US" sz="2600" dirty="0"/>
              <a:t>() / 2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659683" y="824591"/>
            <a:ext cx="0" cy="2983321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818356" y="1653436"/>
            <a:ext cx="1" cy="2154476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Donut 14"/>
          <p:cNvSpPr/>
          <p:nvPr/>
        </p:nvSpPr>
        <p:spPr>
          <a:xfrm>
            <a:off x="2561572" y="1487797"/>
            <a:ext cx="513568" cy="450937"/>
          </a:xfrm>
          <a:prstGeom prst="don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3753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Constants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3327648"/>
            <a:ext cx="78486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000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Réutilisation</a:t>
            </a:r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 des Variables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900" y="4813300"/>
            <a:ext cx="5118100" cy="2044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700" y="722235"/>
            <a:ext cx="5067300" cy="1930400"/>
          </a:xfrm>
          <a:prstGeom prst="rect">
            <a:avLst/>
          </a:prstGeom>
        </p:spPr>
      </p:pic>
      <p:pic>
        <p:nvPicPr>
          <p:cNvPr id="2050" name="Picture 2" descr="mage result for big red 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641" y="775905"/>
            <a:ext cx="1823059" cy="182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age result for big green checkmar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641" y="4874177"/>
            <a:ext cx="1772259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13359" y="3034386"/>
            <a:ext cx="8116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Tu </a:t>
            </a:r>
            <a:r>
              <a:rPr lang="en-US" sz="3600" dirty="0" err="1"/>
              <a:t>dois</a:t>
            </a:r>
            <a:r>
              <a:rPr lang="en-US" sz="3600" dirty="0"/>
              <a:t> </a:t>
            </a:r>
            <a:r>
              <a:rPr lang="en-US" sz="3600" dirty="0" err="1"/>
              <a:t>indiquer</a:t>
            </a:r>
            <a:r>
              <a:rPr lang="en-US" sz="3600" dirty="0"/>
              <a:t> le </a:t>
            </a:r>
            <a:r>
              <a:rPr lang="en-US" sz="3600" u="sng" dirty="0">
                <a:solidFill>
                  <a:srgbClr val="7030A0"/>
                </a:solidFill>
              </a:rPr>
              <a:t>type</a:t>
            </a:r>
            <a:r>
              <a:rPr lang="en-US" sz="3600" dirty="0"/>
              <a:t> </a:t>
            </a:r>
            <a:r>
              <a:rPr lang="en-US" sz="3600" dirty="0" err="1"/>
              <a:t>d’une</a:t>
            </a:r>
            <a:r>
              <a:rPr lang="en-US" sz="3600" dirty="0"/>
              <a:t> variable </a:t>
            </a:r>
            <a:r>
              <a:rPr lang="en-US" sz="3600" dirty="0" err="1"/>
              <a:t>une</a:t>
            </a:r>
            <a:r>
              <a:rPr lang="en-US" sz="3600" dirty="0"/>
              <a:t> </a:t>
            </a:r>
            <a:r>
              <a:rPr lang="en-US" sz="3600" dirty="0" err="1"/>
              <a:t>fois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54650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Karel’s</a:t>
            </a:r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 Grandpa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7391"/>
            <a:ext cx="9144000" cy="596242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3795386" y="1665962"/>
            <a:ext cx="0" cy="2417523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797391"/>
            <a:ext cx="78486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623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1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sz="2400" b="0" dirty="0"/>
              <a:t>A variable that represents text.</a:t>
            </a:r>
          </a:p>
        </p:txBody>
      </p:sp>
      <p:grpSp>
        <p:nvGrpSpPr>
          <p:cNvPr id="749572" name="Group 4"/>
          <p:cNvGrpSpPr>
            <a:grpSpLocks/>
          </p:cNvGrpSpPr>
          <p:nvPr/>
        </p:nvGrpSpPr>
        <p:grpSpPr bwMode="auto">
          <a:xfrm>
            <a:off x="2311400" y="4997450"/>
            <a:ext cx="4521200" cy="1606550"/>
            <a:chOff x="1424" y="3072"/>
            <a:chExt cx="2848" cy="1012"/>
          </a:xfrm>
        </p:grpSpPr>
        <p:pic>
          <p:nvPicPr>
            <p:cNvPr id="749573" name="Picture 5" descr="ShortGraphicsWindo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4" y="3084"/>
              <a:ext cx="2845" cy="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9574" name="Text Box 6"/>
            <p:cNvSpPr txBox="1">
              <a:spLocks noChangeArrowheads="1"/>
            </p:cNvSpPr>
            <p:nvPr/>
          </p:nvSpPr>
          <p:spPr bwMode="auto">
            <a:xfrm>
              <a:off x="1471" y="3072"/>
              <a:ext cx="280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000">
                  <a:solidFill>
                    <a:srgbClr val="333333"/>
                  </a:solidFill>
                  <a:latin typeface="Helvetica" charset="0"/>
                </a:rPr>
                <a:t>HelloProgram</a:t>
              </a:r>
            </a:p>
          </p:txBody>
        </p:sp>
      </p:grpSp>
      <p:sp>
        <p:nvSpPr>
          <p:cNvPr id="749576" name="Rectangle 8"/>
          <p:cNvSpPr>
            <a:spLocks noChangeArrowheads="1"/>
          </p:cNvSpPr>
          <p:nvPr/>
        </p:nvSpPr>
        <p:spPr bwMode="auto">
          <a:xfrm>
            <a:off x="457200" y="2373313"/>
            <a:ext cx="8229600" cy="2387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9577" name="Text Box 9"/>
          <p:cNvSpPr txBox="1">
            <a:spLocks noChangeArrowheads="1"/>
          </p:cNvSpPr>
          <p:nvPr/>
        </p:nvSpPr>
        <p:spPr bwMode="auto">
          <a:xfrm>
            <a:off x="533400" y="2386013"/>
            <a:ext cx="8077200" cy="2363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660066"/>
                </a:solidFill>
                <a:latin typeface="Courier"/>
                <a:cs typeface="Courier"/>
              </a:rPr>
              <a:t>public</a:t>
            </a:r>
            <a:r>
              <a:rPr lang="en-US" sz="1800" dirty="0">
                <a:latin typeface="Courier New" charset="0"/>
              </a:rPr>
              <a:t> </a:t>
            </a:r>
            <a:r>
              <a:rPr lang="en-US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800" dirty="0">
                <a:latin typeface="Courier New" charset="0"/>
              </a:rPr>
              <a:t>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HelloProgram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extends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GraphicsProgram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>
                <a:latin typeface="Courier New" charset="0"/>
              </a:rPr>
              <a:t>{</a:t>
            </a:r>
          </a:p>
          <a:p>
            <a:pPr lvl="1"/>
            <a:r>
              <a:rPr lang="en-US" dirty="0">
                <a:solidFill>
                  <a:srgbClr val="660066"/>
                </a:solidFill>
                <a:latin typeface="Courier"/>
                <a:cs typeface="Courier"/>
              </a:rPr>
              <a:t>public void</a:t>
            </a:r>
            <a:r>
              <a:rPr lang="en-US" dirty="0">
                <a:latin typeface="Courier"/>
                <a:cs typeface="Courier"/>
              </a:rPr>
              <a:t> run() {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GLabel</a:t>
            </a:r>
            <a:r>
              <a:rPr lang="en-US" dirty="0">
                <a:latin typeface="Courier"/>
                <a:cs typeface="Courier"/>
              </a:rPr>
              <a:t> label = </a:t>
            </a:r>
            <a:r>
              <a:rPr lang="en-US" dirty="0">
                <a:solidFill>
                  <a:srgbClr val="660066"/>
                </a:solidFill>
                <a:latin typeface="Courier"/>
                <a:cs typeface="Courier"/>
              </a:rPr>
              <a:t>new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GLabel</a:t>
            </a:r>
            <a:r>
              <a:rPr lang="en-US" dirty="0">
                <a:latin typeface="Courier"/>
                <a:cs typeface="Courier"/>
              </a:rPr>
              <a:t>(”hello, world”, 100, 75);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label.setFont</a:t>
            </a:r>
            <a:r>
              <a:rPr lang="en-US" dirty="0">
                <a:latin typeface="Courier"/>
                <a:cs typeface="Courier"/>
              </a:rPr>
              <a:t>(“SansSerif-36”);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label.setColor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Color.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RED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	add(label);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}</a:t>
            </a:r>
          </a:p>
          <a:p>
            <a:r>
              <a:rPr lang="en-US" sz="1800" dirty="0">
                <a:latin typeface="Courier New" charset="0"/>
              </a:rPr>
              <a:t>}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GLabel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2311400" y="4997450"/>
            <a:ext cx="4521200" cy="1606550"/>
            <a:chOff x="1424" y="3072"/>
            <a:chExt cx="2848" cy="1012"/>
          </a:xfrm>
        </p:grpSpPr>
        <p:pic>
          <p:nvPicPr>
            <p:cNvPr id="10" name="Picture 5" descr="ShortGraphicsWindo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4" y="3084"/>
              <a:ext cx="2845" cy="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1471" y="3072"/>
              <a:ext cx="280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000">
                  <a:solidFill>
                    <a:srgbClr val="333333"/>
                  </a:solidFill>
                  <a:latin typeface="Helvetica" charset="0"/>
                </a:rPr>
                <a:t>HelloProgram</a:t>
              </a:r>
            </a:p>
          </p:txBody>
        </p:sp>
      </p:grp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2971800" y="5384800"/>
            <a:ext cx="2438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3200" b="0" dirty="0">
                <a:solidFill>
                  <a:srgbClr val="FF0000"/>
                </a:solidFill>
                <a:latin typeface="Helvetica" charset="0"/>
              </a:rPr>
              <a:t>hello, world</a:t>
            </a:r>
            <a:endParaRPr lang="en-US" sz="3200" b="0" dirty="0">
              <a:solidFill>
                <a:srgbClr val="FF0000"/>
              </a:solidFill>
              <a:latin typeface="Charcoal C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7235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1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sz="2400" b="0" dirty="0"/>
              <a:t>A variable that represents text.</a:t>
            </a:r>
          </a:p>
        </p:txBody>
      </p:sp>
      <p:grpSp>
        <p:nvGrpSpPr>
          <p:cNvPr id="749572" name="Group 4"/>
          <p:cNvGrpSpPr>
            <a:grpSpLocks/>
          </p:cNvGrpSpPr>
          <p:nvPr/>
        </p:nvGrpSpPr>
        <p:grpSpPr bwMode="auto">
          <a:xfrm>
            <a:off x="2311400" y="4997450"/>
            <a:ext cx="4521200" cy="1606550"/>
            <a:chOff x="1424" y="3072"/>
            <a:chExt cx="2848" cy="1012"/>
          </a:xfrm>
        </p:grpSpPr>
        <p:pic>
          <p:nvPicPr>
            <p:cNvPr id="749573" name="Picture 5" descr="ShortGraphicsWindo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4" y="3084"/>
              <a:ext cx="2845" cy="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9574" name="Text Box 6"/>
            <p:cNvSpPr txBox="1">
              <a:spLocks noChangeArrowheads="1"/>
            </p:cNvSpPr>
            <p:nvPr/>
          </p:nvSpPr>
          <p:spPr bwMode="auto">
            <a:xfrm>
              <a:off x="1471" y="3072"/>
              <a:ext cx="280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000">
                  <a:solidFill>
                    <a:srgbClr val="333333"/>
                  </a:solidFill>
                  <a:latin typeface="Helvetica" charset="0"/>
                </a:rPr>
                <a:t>HelloProgram</a:t>
              </a:r>
            </a:p>
          </p:txBody>
        </p:sp>
      </p:grpSp>
      <p:sp>
        <p:nvSpPr>
          <p:cNvPr id="749576" name="Rectangle 8"/>
          <p:cNvSpPr>
            <a:spLocks noChangeArrowheads="1"/>
          </p:cNvSpPr>
          <p:nvPr/>
        </p:nvSpPr>
        <p:spPr bwMode="auto">
          <a:xfrm>
            <a:off x="457200" y="2373313"/>
            <a:ext cx="8229600" cy="2387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9577" name="Text Box 9"/>
          <p:cNvSpPr txBox="1">
            <a:spLocks noChangeArrowheads="1"/>
          </p:cNvSpPr>
          <p:nvPr/>
        </p:nvSpPr>
        <p:spPr bwMode="auto">
          <a:xfrm>
            <a:off x="533400" y="2386013"/>
            <a:ext cx="8077200" cy="2363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660066"/>
                </a:solidFill>
                <a:latin typeface="Courier"/>
                <a:cs typeface="Courier"/>
              </a:rPr>
              <a:t>public</a:t>
            </a:r>
            <a:r>
              <a:rPr lang="en-US" sz="1800" dirty="0">
                <a:latin typeface="Courier New" charset="0"/>
              </a:rPr>
              <a:t> </a:t>
            </a:r>
            <a:r>
              <a:rPr lang="en-US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800" dirty="0">
                <a:latin typeface="Courier New" charset="0"/>
              </a:rPr>
              <a:t>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HelloProgram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extends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GraphicsProgram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>
                <a:latin typeface="Courier New" charset="0"/>
              </a:rPr>
              <a:t>{</a:t>
            </a:r>
          </a:p>
          <a:p>
            <a:pPr lvl="1"/>
            <a:r>
              <a:rPr lang="en-US" dirty="0">
                <a:solidFill>
                  <a:srgbClr val="660066"/>
                </a:solidFill>
                <a:latin typeface="Courier"/>
                <a:cs typeface="Courier"/>
              </a:rPr>
              <a:t>public void</a:t>
            </a:r>
            <a:r>
              <a:rPr lang="en-US" dirty="0">
                <a:latin typeface="Courier"/>
                <a:cs typeface="Courier"/>
              </a:rPr>
              <a:t> run() {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GLabel</a:t>
            </a:r>
            <a:r>
              <a:rPr lang="en-US" dirty="0">
                <a:latin typeface="Courier"/>
                <a:cs typeface="Courier"/>
              </a:rPr>
              <a:t> label = </a:t>
            </a:r>
            <a:r>
              <a:rPr lang="en-US" dirty="0">
                <a:solidFill>
                  <a:srgbClr val="660066"/>
                </a:solidFill>
                <a:latin typeface="Courier"/>
                <a:cs typeface="Courier"/>
              </a:rPr>
              <a:t>new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GLabel</a:t>
            </a:r>
            <a:r>
              <a:rPr lang="en-US" dirty="0">
                <a:latin typeface="Courier"/>
                <a:cs typeface="Courier"/>
              </a:rPr>
              <a:t>(”hello, world”, 100, 75);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label.setFont</a:t>
            </a:r>
            <a:r>
              <a:rPr lang="en-US" dirty="0">
                <a:latin typeface="Courier"/>
                <a:cs typeface="Courier"/>
              </a:rPr>
              <a:t>(“SansSerif-36”);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label.setColor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Color.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RED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	add(label);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}</a:t>
            </a:r>
          </a:p>
          <a:p>
            <a:r>
              <a:rPr lang="en-US" sz="1800" dirty="0">
                <a:latin typeface="Courier New" charset="0"/>
              </a:rPr>
              <a:t>}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GLabel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2311400" y="4997450"/>
            <a:ext cx="4521200" cy="1606550"/>
            <a:chOff x="1424" y="3072"/>
            <a:chExt cx="2848" cy="1012"/>
          </a:xfrm>
        </p:grpSpPr>
        <p:pic>
          <p:nvPicPr>
            <p:cNvPr id="10" name="Picture 5" descr="ShortGraphicsWindo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4" y="3084"/>
              <a:ext cx="2845" cy="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1471" y="3072"/>
              <a:ext cx="280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000">
                  <a:solidFill>
                    <a:srgbClr val="333333"/>
                  </a:solidFill>
                  <a:latin typeface="Helvetica" charset="0"/>
                </a:rPr>
                <a:t>HelloProgram</a:t>
              </a:r>
            </a:p>
          </p:txBody>
        </p:sp>
      </p:grp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2971800" y="5384800"/>
            <a:ext cx="2438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3200" b="0" dirty="0">
                <a:solidFill>
                  <a:srgbClr val="FF0000"/>
                </a:solidFill>
                <a:latin typeface="Helvetica" charset="0"/>
              </a:rPr>
              <a:t>hello, world</a:t>
            </a:r>
            <a:endParaRPr lang="en-US" sz="3200" b="0" dirty="0">
              <a:solidFill>
                <a:srgbClr val="FF0000"/>
              </a:solidFill>
              <a:latin typeface="Charcoal CY" charset="0"/>
            </a:endParaRPr>
          </a:p>
        </p:txBody>
      </p:sp>
      <p:cxnSp>
        <p:nvCxnSpPr>
          <p:cNvPr id="3" name="Straight Arrow Connector 2"/>
          <p:cNvCxnSpPr>
            <a:endCxn id="10" idx="1"/>
          </p:cNvCxnSpPr>
          <p:nvPr/>
        </p:nvCxnSpPr>
        <p:spPr>
          <a:xfrm flipH="1" flipV="1">
            <a:off x="2311400" y="5810250"/>
            <a:ext cx="795055" cy="18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310002" y="5185775"/>
            <a:ext cx="0" cy="6400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31574" y="5192474"/>
            <a:ext cx="977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75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86013" y="5776404"/>
            <a:ext cx="977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12294286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Karel’s</a:t>
            </a:r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 Grandpa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7391"/>
            <a:ext cx="9144000" cy="5970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0" y="5967086"/>
            <a:ext cx="8242300" cy="6858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432132" y="797391"/>
            <a:ext cx="0" cy="630576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5958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3" name="Rectangle 3"/>
          <p:cNvSpPr>
            <a:spLocks noChangeArrowheads="1"/>
          </p:cNvSpPr>
          <p:nvPr/>
        </p:nvSpPr>
        <p:spPr bwMode="auto">
          <a:xfrm>
            <a:off x="482600" y="1155700"/>
            <a:ext cx="8128000" cy="120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sz="2400" b="0" dirty="0"/>
              <a:t>The </a:t>
            </a:r>
            <a:r>
              <a:rPr lang="en-US" sz="2000" dirty="0" err="1">
                <a:latin typeface="Courier New" charset="0"/>
              </a:rPr>
              <a:t>GOval</a:t>
            </a:r>
            <a:r>
              <a:rPr lang="en-US" sz="2400" b="0" dirty="0"/>
              <a:t> class represents an elliptical shape defined by the boundaries of its enclosing rectangle.</a:t>
            </a:r>
          </a:p>
        </p:txBody>
      </p:sp>
      <p:grpSp>
        <p:nvGrpSpPr>
          <p:cNvPr id="757764" name="Group 4"/>
          <p:cNvGrpSpPr>
            <a:grpSpLocks/>
          </p:cNvGrpSpPr>
          <p:nvPr/>
        </p:nvGrpSpPr>
        <p:grpSpPr bwMode="auto">
          <a:xfrm>
            <a:off x="482600" y="1955800"/>
            <a:ext cx="8128000" cy="4521200"/>
            <a:chOff x="304" y="1232"/>
            <a:chExt cx="5120" cy="2848"/>
          </a:xfrm>
        </p:grpSpPr>
        <p:sp>
          <p:nvSpPr>
            <p:cNvPr id="757765" name="Rectangle 5"/>
            <p:cNvSpPr>
              <a:spLocks noChangeArrowheads="1"/>
            </p:cNvSpPr>
            <p:nvPr/>
          </p:nvSpPr>
          <p:spPr bwMode="auto">
            <a:xfrm>
              <a:off x="304" y="1232"/>
              <a:ext cx="5120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>
                <a:lnSpc>
                  <a:spcPct val="85000"/>
                </a:lnSpc>
                <a:spcAft>
                  <a:spcPct val="50000"/>
                </a:spcAft>
              </a:pPr>
              <a:r>
                <a:rPr lang="en-US" sz="2400" b="0" dirty="0"/>
                <a:t>As an example, the following </a:t>
              </a:r>
              <a:r>
                <a:rPr lang="en-US" sz="2000" dirty="0">
                  <a:latin typeface="Courier New" charset="0"/>
                </a:rPr>
                <a:t>run</a:t>
              </a:r>
              <a:r>
                <a:rPr lang="en-US" sz="2400" b="0" dirty="0"/>
                <a:t> method creates the largest oval that fits within the canvas:  </a:t>
              </a:r>
            </a:p>
          </p:txBody>
        </p:sp>
        <p:sp>
          <p:nvSpPr>
            <p:cNvPr id="757766" name="Rectangle 6"/>
            <p:cNvSpPr>
              <a:spLocks noChangeArrowheads="1"/>
            </p:cNvSpPr>
            <p:nvPr/>
          </p:nvSpPr>
          <p:spPr bwMode="auto">
            <a:xfrm>
              <a:off x="864" y="1760"/>
              <a:ext cx="4272" cy="9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dirty="0">
                <a:solidFill>
                  <a:srgbClr val="660066"/>
                </a:solidFill>
                <a:latin typeface="Courier"/>
                <a:cs typeface="Courier"/>
              </a:endParaRPr>
            </a:p>
            <a:p>
              <a:r>
                <a:rPr lang="en-US" sz="1600" dirty="0">
                  <a:solidFill>
                    <a:srgbClr val="660066"/>
                  </a:solidFill>
                  <a:latin typeface="Courier"/>
                  <a:cs typeface="Courier"/>
                </a:rPr>
                <a:t>public void</a:t>
              </a:r>
              <a:r>
                <a:rPr lang="en-US" sz="1600" dirty="0">
                  <a:latin typeface="Courier"/>
                  <a:cs typeface="Courier"/>
                </a:rPr>
                <a:t> run() {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</a:t>
              </a:r>
              <a:r>
                <a:rPr lang="en-US" sz="1600" dirty="0" err="1">
                  <a:latin typeface="Courier"/>
                  <a:cs typeface="Courier"/>
                </a:rPr>
                <a:t>GOval</a:t>
              </a:r>
              <a:r>
                <a:rPr lang="en-US" sz="1600" dirty="0">
                  <a:latin typeface="Courier"/>
                  <a:cs typeface="Courier"/>
                </a:rPr>
                <a:t> oval = </a:t>
              </a:r>
              <a:r>
                <a:rPr lang="en-US" sz="1600" dirty="0">
                  <a:solidFill>
                    <a:srgbClr val="660066"/>
                  </a:solidFill>
                  <a:latin typeface="Courier"/>
                  <a:cs typeface="Courier"/>
                </a:rPr>
                <a:t>new</a:t>
              </a:r>
              <a:r>
                <a:rPr lang="en-US" sz="1600" dirty="0">
                  <a:latin typeface="Courier"/>
                  <a:cs typeface="Courier"/>
                </a:rPr>
                <a:t> </a:t>
              </a:r>
              <a:r>
                <a:rPr lang="en-US" sz="1600" dirty="0" err="1">
                  <a:latin typeface="Courier"/>
                  <a:cs typeface="Courier"/>
                </a:rPr>
                <a:t>GOval</a:t>
              </a:r>
              <a:r>
                <a:rPr lang="en-US" sz="1600" dirty="0">
                  <a:latin typeface="Courier"/>
                  <a:cs typeface="Courier"/>
                </a:rPr>
                <a:t>(</a:t>
              </a:r>
              <a:r>
                <a:rPr lang="en-US" sz="1600" dirty="0" err="1">
                  <a:latin typeface="Courier"/>
                  <a:cs typeface="Courier"/>
                </a:rPr>
                <a:t>getWidth</a:t>
              </a:r>
              <a:r>
                <a:rPr lang="en-US" sz="1600" dirty="0">
                  <a:latin typeface="Courier"/>
                  <a:cs typeface="Courier"/>
                </a:rPr>
                <a:t>(), </a:t>
              </a:r>
              <a:r>
                <a:rPr lang="en-US" sz="1600" dirty="0" err="1">
                  <a:latin typeface="Courier"/>
                  <a:cs typeface="Courier"/>
                </a:rPr>
                <a:t>getHeight</a:t>
              </a:r>
              <a:r>
                <a:rPr lang="en-US" sz="1600" dirty="0">
                  <a:latin typeface="Courier"/>
                  <a:cs typeface="Courier"/>
                </a:rPr>
                <a:t>());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</a:t>
              </a:r>
              <a:r>
                <a:rPr lang="en-US" sz="1600" dirty="0" err="1">
                  <a:latin typeface="Courier"/>
                  <a:cs typeface="Courier"/>
                </a:rPr>
                <a:t>oval.setFilled</a:t>
              </a:r>
              <a:r>
                <a:rPr lang="en-US" sz="1600" dirty="0">
                  <a:latin typeface="Courier"/>
                  <a:cs typeface="Courier"/>
                </a:rPr>
                <a:t>(</a:t>
              </a:r>
              <a:r>
                <a:rPr lang="en-US" sz="1600" dirty="0">
                  <a:solidFill>
                    <a:srgbClr val="660066"/>
                  </a:solidFill>
                  <a:latin typeface="Courier"/>
                  <a:cs typeface="Courier"/>
                </a:rPr>
                <a:t>true</a:t>
              </a:r>
              <a:r>
                <a:rPr lang="en-US" sz="1600" dirty="0">
                  <a:latin typeface="Courier"/>
                  <a:cs typeface="Courier"/>
                </a:rPr>
                <a:t>);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</a:t>
              </a:r>
              <a:r>
                <a:rPr lang="en-US" sz="1600" dirty="0" err="1">
                  <a:latin typeface="Courier"/>
                  <a:cs typeface="Courier"/>
                </a:rPr>
                <a:t>oval.setColor</a:t>
              </a:r>
              <a:r>
                <a:rPr lang="en-US" sz="1600" dirty="0">
                  <a:latin typeface="Courier"/>
                  <a:cs typeface="Courier"/>
                </a:rPr>
                <a:t>(</a:t>
              </a:r>
              <a:r>
                <a:rPr lang="en-US" sz="1600" dirty="0" err="1">
                  <a:latin typeface="Courier"/>
                  <a:cs typeface="Courier"/>
                </a:rPr>
                <a:t>Color.</a:t>
              </a:r>
              <a:r>
                <a:rPr lang="en-US" sz="1600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Courier"/>
                  <a:cs typeface="Courier"/>
                </a:rPr>
                <a:t>GREEN</a:t>
              </a:r>
              <a:r>
                <a:rPr lang="en-US" sz="1600" dirty="0">
                  <a:latin typeface="Courier"/>
                  <a:cs typeface="Courier"/>
                </a:rPr>
                <a:t>);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add(oval, 0, 0);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}</a:t>
              </a:r>
            </a:p>
            <a:p>
              <a:endParaRPr lang="en-US" sz="1600" dirty="0">
                <a:latin typeface="Courier New" charset="0"/>
              </a:endParaRPr>
            </a:p>
          </p:txBody>
        </p:sp>
        <p:pic>
          <p:nvPicPr>
            <p:cNvPr id="757767" name="Picture 7" descr="Graphics (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7" y="2854"/>
              <a:ext cx="2845" cy="1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7768" name="Text Box 8"/>
            <p:cNvSpPr txBox="1">
              <a:spLocks noChangeArrowheads="1"/>
            </p:cNvSpPr>
            <p:nvPr/>
          </p:nvSpPr>
          <p:spPr bwMode="auto">
            <a:xfrm>
              <a:off x="1503" y="2838"/>
              <a:ext cx="280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000">
                  <a:solidFill>
                    <a:srgbClr val="333333"/>
                  </a:solidFill>
                  <a:latin typeface="Helvetica" charset="0"/>
                </a:rPr>
                <a:t>LargestOval</a:t>
              </a:r>
            </a:p>
          </p:txBody>
        </p:sp>
        <p:sp>
          <p:nvSpPr>
            <p:cNvPr id="757769" name="Oval 9"/>
            <p:cNvSpPr>
              <a:spLocks noChangeArrowheads="1"/>
            </p:cNvSpPr>
            <p:nvPr/>
          </p:nvSpPr>
          <p:spPr bwMode="auto">
            <a:xfrm>
              <a:off x="1478" y="2986"/>
              <a:ext cx="2811" cy="108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GOval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255705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Karel’s</a:t>
            </a:r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 Grandpa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7391"/>
            <a:ext cx="9144000" cy="596664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346532" y="2555310"/>
            <a:ext cx="463463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50" y="4996320"/>
            <a:ext cx="7785100" cy="15875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883068" y="1653436"/>
            <a:ext cx="0" cy="501041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465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Karel’s</a:t>
            </a:r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 Grandpa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7391"/>
            <a:ext cx="9144000" cy="596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9965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985" y="724871"/>
            <a:ext cx="6286302" cy="6062789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Reference Sheet</a:t>
            </a:r>
          </a:p>
        </p:txBody>
      </p:sp>
    </p:spTree>
    <p:extLst>
      <p:ext uri="{BB962C8B-B14F-4D97-AF65-F5344CB8AC3E}">
        <p14:creationId xmlns:p14="http://schemas.microsoft.com/office/powerpoint/2010/main" val="3608265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90516E-6 4.50717E-6 L -7.90516E-6 -0.35979 " pathEditMode="relative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3" name="Rectangle 3"/>
          <p:cNvSpPr>
            <a:spLocks noChangeArrowheads="1"/>
          </p:cNvSpPr>
          <p:nvPr/>
        </p:nvSpPr>
        <p:spPr bwMode="auto">
          <a:xfrm>
            <a:off x="482600" y="1155700"/>
            <a:ext cx="8128000" cy="120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sz="2400" b="0" dirty="0"/>
              <a:t>The </a:t>
            </a:r>
            <a:r>
              <a:rPr lang="en-US" sz="2000" dirty="0" err="1">
                <a:latin typeface="Courier New" charset="0"/>
              </a:rPr>
              <a:t>GLine</a:t>
            </a:r>
            <a:r>
              <a:rPr lang="en-US" sz="2400" b="0" dirty="0"/>
              <a:t> class represents </a:t>
            </a:r>
            <a:r>
              <a:rPr lang="en-US" sz="2400" dirty="0"/>
              <a:t>a line defined by a start point and an end point.</a:t>
            </a:r>
            <a:endParaRPr lang="en-US" sz="2400" b="0" dirty="0"/>
          </a:p>
        </p:txBody>
      </p:sp>
      <p:grpSp>
        <p:nvGrpSpPr>
          <p:cNvPr id="757764" name="Group 4"/>
          <p:cNvGrpSpPr>
            <a:grpSpLocks/>
          </p:cNvGrpSpPr>
          <p:nvPr/>
        </p:nvGrpSpPr>
        <p:grpSpPr bwMode="auto">
          <a:xfrm>
            <a:off x="482600" y="1955800"/>
            <a:ext cx="8128000" cy="2387600"/>
            <a:chOff x="304" y="1232"/>
            <a:chExt cx="5120" cy="1504"/>
          </a:xfrm>
        </p:grpSpPr>
        <p:sp>
          <p:nvSpPr>
            <p:cNvPr id="757765" name="Rectangle 5"/>
            <p:cNvSpPr>
              <a:spLocks noChangeArrowheads="1"/>
            </p:cNvSpPr>
            <p:nvPr/>
          </p:nvSpPr>
          <p:spPr bwMode="auto">
            <a:xfrm>
              <a:off x="304" y="1232"/>
              <a:ext cx="5120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>
                <a:lnSpc>
                  <a:spcPct val="85000"/>
                </a:lnSpc>
                <a:spcAft>
                  <a:spcPct val="50000"/>
                </a:spcAft>
              </a:pPr>
              <a:r>
                <a:rPr lang="en-US" sz="2400" b="0" dirty="0"/>
                <a:t>As an example, the following </a:t>
              </a:r>
              <a:r>
                <a:rPr lang="en-US" sz="2000" dirty="0">
                  <a:latin typeface="Courier New" charset="0"/>
                </a:rPr>
                <a:t>run</a:t>
              </a:r>
              <a:r>
                <a:rPr lang="en-US" sz="2400" b="0" dirty="0"/>
                <a:t> method creates a diagonal line across the canvas:  </a:t>
              </a:r>
            </a:p>
          </p:txBody>
        </p:sp>
        <p:sp>
          <p:nvSpPr>
            <p:cNvPr id="757766" name="Rectangle 6"/>
            <p:cNvSpPr>
              <a:spLocks noChangeArrowheads="1"/>
            </p:cNvSpPr>
            <p:nvPr/>
          </p:nvSpPr>
          <p:spPr bwMode="auto">
            <a:xfrm>
              <a:off x="663" y="1760"/>
              <a:ext cx="4473" cy="9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dirty="0">
                <a:solidFill>
                  <a:srgbClr val="660066"/>
                </a:solidFill>
                <a:latin typeface="Courier"/>
                <a:cs typeface="Courier"/>
              </a:endParaRPr>
            </a:p>
            <a:p>
              <a:r>
                <a:rPr lang="en-US" sz="1600" dirty="0">
                  <a:solidFill>
                    <a:srgbClr val="660066"/>
                  </a:solidFill>
                  <a:latin typeface="Courier"/>
                  <a:cs typeface="Courier"/>
                </a:rPr>
                <a:t>public void</a:t>
              </a:r>
              <a:r>
                <a:rPr lang="en-US" sz="1600" dirty="0">
                  <a:latin typeface="Courier"/>
                  <a:cs typeface="Courier"/>
                </a:rPr>
                <a:t> run() {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</a:t>
              </a:r>
              <a:r>
                <a:rPr lang="en-US" sz="1600" dirty="0" err="1">
                  <a:latin typeface="Courier"/>
                  <a:cs typeface="Courier"/>
                </a:rPr>
                <a:t>GLine</a:t>
              </a:r>
              <a:r>
                <a:rPr lang="en-US" sz="1600" dirty="0">
                  <a:latin typeface="Courier"/>
                  <a:cs typeface="Courier"/>
                </a:rPr>
                <a:t> line = </a:t>
              </a:r>
              <a:r>
                <a:rPr lang="en-US" sz="1600" dirty="0">
                  <a:solidFill>
                    <a:srgbClr val="660066"/>
                  </a:solidFill>
                  <a:latin typeface="Courier"/>
                  <a:cs typeface="Courier"/>
                </a:rPr>
                <a:t>new</a:t>
              </a:r>
              <a:r>
                <a:rPr lang="en-US" sz="1600" dirty="0">
                  <a:latin typeface="Courier"/>
                  <a:cs typeface="Courier"/>
                </a:rPr>
                <a:t> </a:t>
              </a:r>
              <a:r>
                <a:rPr lang="en-US" sz="1600" dirty="0" err="1">
                  <a:latin typeface="Courier"/>
                  <a:cs typeface="Courier"/>
                </a:rPr>
                <a:t>GLine</a:t>
              </a:r>
              <a:r>
                <a:rPr lang="en-US" sz="1600" dirty="0">
                  <a:latin typeface="Courier"/>
                  <a:cs typeface="Courier"/>
                </a:rPr>
                <a:t>(0,0, </a:t>
              </a:r>
              <a:r>
                <a:rPr lang="en-US" sz="1600" dirty="0" err="1">
                  <a:latin typeface="Courier"/>
                  <a:cs typeface="Courier"/>
                </a:rPr>
                <a:t>getWidth</a:t>
              </a:r>
              <a:r>
                <a:rPr lang="en-US" sz="1600" dirty="0">
                  <a:latin typeface="Courier"/>
                  <a:cs typeface="Courier"/>
                </a:rPr>
                <a:t>(), </a:t>
              </a:r>
              <a:r>
                <a:rPr lang="en-US" sz="1600" dirty="0" err="1">
                  <a:latin typeface="Courier"/>
                  <a:cs typeface="Courier"/>
                </a:rPr>
                <a:t>getHeight</a:t>
              </a:r>
              <a:r>
                <a:rPr lang="en-US" sz="1600" dirty="0">
                  <a:latin typeface="Courier"/>
                  <a:cs typeface="Courier"/>
                </a:rPr>
                <a:t>());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add(line);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}</a:t>
              </a:r>
            </a:p>
            <a:p>
              <a:endParaRPr lang="en-US" sz="1600" dirty="0">
                <a:latin typeface="Courier New" charset="0"/>
              </a:endParaRPr>
            </a:p>
          </p:txBody>
        </p:sp>
      </p:grp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GLine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841" y="4438113"/>
            <a:ext cx="3485517" cy="236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0289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Karel’s</a:t>
            </a:r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 Grandpa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7391"/>
            <a:ext cx="9144000" cy="621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702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Où</a:t>
            </a:r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il</a:t>
            </a:r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faut</a:t>
            </a:r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mettre</a:t>
            </a:r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; les point-virgules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00" y="4940300"/>
            <a:ext cx="4229100" cy="1917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722235"/>
            <a:ext cx="4572000" cy="1943100"/>
          </a:xfrm>
          <a:prstGeom prst="rect">
            <a:avLst/>
          </a:prstGeom>
        </p:spPr>
      </p:pic>
      <p:pic>
        <p:nvPicPr>
          <p:cNvPr id="8" name="Picture 2" descr="mage result for big red 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841" y="740402"/>
            <a:ext cx="1823059" cy="182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mage result for big green checkmar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641" y="4848225"/>
            <a:ext cx="1772259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13567" y="2879617"/>
            <a:ext cx="81168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Les point-virgules ne </a:t>
            </a:r>
            <a:r>
              <a:rPr lang="en-US" sz="3600" dirty="0" err="1"/>
              <a:t>va</a:t>
            </a:r>
            <a:r>
              <a:rPr lang="en-US" sz="3600" dirty="0"/>
              <a:t> pas </a:t>
            </a:r>
            <a:r>
              <a:rPr lang="en-US" sz="3600" dirty="0" err="1"/>
              <a:t>apres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7030A0"/>
                </a:solidFill>
              </a:rPr>
              <a:t>for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7030A0"/>
                </a:solidFill>
              </a:rPr>
              <a:t>while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7030A0"/>
                </a:solidFill>
              </a:rPr>
              <a:t>if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7030A0"/>
                </a:solidFill>
              </a:rPr>
              <a:t>else</a:t>
            </a:r>
            <a:r>
              <a:rPr lang="en-US" sz="3600" dirty="0"/>
              <a:t>. </a:t>
            </a:r>
          </a:p>
          <a:p>
            <a:r>
              <a:rPr lang="en-US" sz="3600" b="1" dirty="0"/>
              <a:t>; et { ne </a:t>
            </a:r>
            <a:r>
              <a:rPr lang="en-US" sz="3600" b="1" dirty="0" err="1"/>
              <a:t>va</a:t>
            </a:r>
            <a:r>
              <a:rPr lang="en-US" sz="3600" b="1" dirty="0"/>
              <a:t> PAS ensemble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7878871" y="1515649"/>
            <a:ext cx="751562" cy="905227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8906005" y="1515649"/>
            <a:ext cx="12527" cy="1149686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3216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844" name="Group 4"/>
          <p:cNvGrpSpPr>
            <a:grpSpLocks/>
          </p:cNvGrpSpPr>
          <p:nvPr/>
        </p:nvGrpSpPr>
        <p:grpSpPr bwMode="auto">
          <a:xfrm>
            <a:off x="457200" y="1888235"/>
            <a:ext cx="8229600" cy="2589213"/>
            <a:chOff x="288" y="1296"/>
            <a:chExt cx="5184" cy="1631"/>
          </a:xfrm>
        </p:grpSpPr>
        <p:sp>
          <p:nvSpPr>
            <p:cNvPr id="675845" name="Rectangle 5"/>
            <p:cNvSpPr>
              <a:spLocks noChangeArrowheads="1"/>
            </p:cNvSpPr>
            <p:nvPr/>
          </p:nvSpPr>
          <p:spPr bwMode="auto">
            <a:xfrm>
              <a:off x="1872" y="1296"/>
              <a:ext cx="3600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5000"/>
                </a:lnSpc>
              </a:pPr>
              <a:r>
                <a:rPr lang="en-US" sz="1800" b="0"/>
                <a:t>Adds the object to the canvas at the front of the stack </a:t>
              </a:r>
            </a:p>
          </p:txBody>
        </p:sp>
        <p:sp>
          <p:nvSpPr>
            <p:cNvPr id="675846" name="Rectangle 6"/>
            <p:cNvSpPr>
              <a:spLocks noChangeArrowheads="1"/>
            </p:cNvSpPr>
            <p:nvPr/>
          </p:nvSpPr>
          <p:spPr bwMode="auto">
            <a:xfrm>
              <a:off x="1872" y="1503"/>
              <a:ext cx="3600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5000"/>
                </a:lnSpc>
              </a:pPr>
              <a:r>
                <a:rPr lang="en-US" sz="1800" b="0"/>
                <a:t>Moves the object to (</a:t>
              </a:r>
              <a:r>
                <a:rPr lang="en-US" sz="1800" b="0" i="1"/>
                <a:t>x</a:t>
              </a:r>
              <a:r>
                <a:rPr lang="en-US" sz="1800" b="0"/>
                <a:t>, </a:t>
              </a:r>
              <a:r>
                <a:rPr lang="en-US" sz="1800" b="0" i="1"/>
                <a:t>y</a:t>
              </a:r>
              <a:r>
                <a:rPr lang="en-US" sz="1800" b="0"/>
                <a:t>) and then adds it to the canvas</a:t>
              </a:r>
              <a:endParaRPr lang="en-US" sz="1800" b="0" i="1"/>
            </a:p>
          </p:txBody>
        </p:sp>
        <p:sp>
          <p:nvSpPr>
            <p:cNvPr id="675847" name="Rectangle 7"/>
            <p:cNvSpPr>
              <a:spLocks noChangeArrowheads="1"/>
            </p:cNvSpPr>
            <p:nvPr/>
          </p:nvSpPr>
          <p:spPr bwMode="auto">
            <a:xfrm>
              <a:off x="1872" y="1709"/>
              <a:ext cx="3600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5000"/>
                </a:lnSpc>
              </a:pPr>
              <a:r>
                <a:rPr lang="en-US" sz="1800" b="0"/>
                <a:t>Removes the object from the canvas</a:t>
              </a:r>
              <a:endParaRPr lang="en-US" sz="1800" b="0" i="1"/>
            </a:p>
          </p:txBody>
        </p:sp>
        <p:sp>
          <p:nvSpPr>
            <p:cNvPr id="675848" name="Rectangle 8"/>
            <p:cNvSpPr>
              <a:spLocks noChangeArrowheads="1"/>
            </p:cNvSpPr>
            <p:nvPr/>
          </p:nvSpPr>
          <p:spPr bwMode="auto">
            <a:xfrm>
              <a:off x="1872" y="1915"/>
              <a:ext cx="3600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5000"/>
                </a:lnSpc>
              </a:pPr>
              <a:r>
                <a:rPr lang="en-US" sz="1800" b="0"/>
                <a:t>Removes all objects from the canvas</a:t>
              </a:r>
            </a:p>
          </p:txBody>
        </p:sp>
        <p:sp>
          <p:nvSpPr>
            <p:cNvPr id="675849" name="Rectangle 9"/>
            <p:cNvSpPr>
              <a:spLocks noChangeArrowheads="1"/>
            </p:cNvSpPr>
            <p:nvPr/>
          </p:nvSpPr>
          <p:spPr bwMode="auto">
            <a:xfrm>
              <a:off x="1872" y="2115"/>
              <a:ext cx="3600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5000"/>
                </a:lnSpc>
              </a:pPr>
              <a:r>
                <a:rPr lang="en-US" sz="1800" b="0"/>
                <a:t>Returns the frontmost object at (</a:t>
              </a:r>
              <a:r>
                <a:rPr lang="en-US" sz="1800" b="0" i="1"/>
                <a:t>x</a:t>
              </a:r>
              <a:r>
                <a:rPr lang="en-US" sz="1800" b="0"/>
                <a:t>, </a:t>
              </a:r>
              <a:r>
                <a:rPr lang="en-US" sz="1800" b="0" i="1"/>
                <a:t>y</a:t>
              </a:r>
              <a:r>
                <a:rPr lang="en-US" sz="1800" b="0"/>
                <a:t>), or </a:t>
              </a:r>
              <a:r>
                <a:rPr lang="en-US" sz="1600">
                  <a:latin typeface="Courier New" charset="0"/>
                </a:rPr>
                <a:t>null</a:t>
              </a:r>
              <a:r>
                <a:rPr lang="en-US" sz="1800" b="0"/>
                <a:t> if none </a:t>
              </a:r>
            </a:p>
          </p:txBody>
        </p:sp>
        <p:sp>
          <p:nvSpPr>
            <p:cNvPr id="675850" name="Rectangle 10"/>
            <p:cNvSpPr>
              <a:spLocks noChangeArrowheads="1"/>
            </p:cNvSpPr>
            <p:nvPr/>
          </p:nvSpPr>
          <p:spPr bwMode="auto">
            <a:xfrm>
              <a:off x="1872" y="2315"/>
              <a:ext cx="3600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5000"/>
                </a:lnSpc>
              </a:pPr>
              <a:r>
                <a:rPr lang="en-US" sz="1800" b="0"/>
                <a:t>Returns the width in pixels of the entire canvas</a:t>
              </a:r>
            </a:p>
          </p:txBody>
        </p:sp>
        <p:sp>
          <p:nvSpPr>
            <p:cNvPr id="675851" name="Rectangle 11"/>
            <p:cNvSpPr>
              <a:spLocks noChangeArrowheads="1"/>
            </p:cNvSpPr>
            <p:nvPr/>
          </p:nvSpPr>
          <p:spPr bwMode="auto">
            <a:xfrm>
              <a:off x="1872" y="2515"/>
              <a:ext cx="3600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5000"/>
                </a:lnSpc>
              </a:pPr>
              <a:r>
                <a:rPr lang="en-US" sz="1800" b="0"/>
                <a:t>Returns the height in pixels of the entire canvas</a:t>
              </a:r>
            </a:p>
          </p:txBody>
        </p:sp>
        <p:sp>
          <p:nvSpPr>
            <p:cNvPr id="675852" name="Rectangle 12"/>
            <p:cNvSpPr>
              <a:spLocks noChangeArrowheads="1"/>
            </p:cNvSpPr>
            <p:nvPr/>
          </p:nvSpPr>
          <p:spPr bwMode="auto">
            <a:xfrm>
              <a:off x="1872" y="2715"/>
              <a:ext cx="3600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5000"/>
                </a:lnSpc>
              </a:pPr>
              <a:r>
                <a:rPr lang="en-US" sz="1800" b="0"/>
                <a:t>Sets the background color of the canvas to </a:t>
              </a:r>
              <a:r>
                <a:rPr lang="en-US" sz="1800" b="0" i="1"/>
                <a:t>c.</a:t>
              </a:r>
              <a:endParaRPr lang="en-US" sz="1800" b="0"/>
            </a:p>
          </p:txBody>
        </p:sp>
        <p:sp>
          <p:nvSpPr>
            <p:cNvPr id="675853" name="Rectangle 13"/>
            <p:cNvSpPr>
              <a:spLocks noChangeArrowheads="1"/>
            </p:cNvSpPr>
            <p:nvPr/>
          </p:nvSpPr>
          <p:spPr bwMode="auto">
            <a:xfrm>
              <a:off x="288" y="1296"/>
              <a:ext cx="1584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</a:pPr>
              <a:r>
                <a:rPr lang="en-US" sz="1800">
                  <a:latin typeface="Courier New" charset="0"/>
                </a:rPr>
                <a:t>add(</a:t>
              </a:r>
              <a:r>
                <a:rPr lang="en-US" sz="1800" b="0" i="1"/>
                <a:t>object</a:t>
              </a:r>
              <a:r>
                <a:rPr lang="en-US" sz="1800">
                  <a:latin typeface="Courier New" charset="0"/>
                </a:rPr>
                <a:t>)</a:t>
              </a:r>
            </a:p>
          </p:txBody>
        </p:sp>
        <p:sp>
          <p:nvSpPr>
            <p:cNvPr id="675854" name="Rectangle 14"/>
            <p:cNvSpPr>
              <a:spLocks noChangeArrowheads="1"/>
            </p:cNvSpPr>
            <p:nvPr/>
          </p:nvSpPr>
          <p:spPr bwMode="auto">
            <a:xfrm>
              <a:off x="288" y="1503"/>
              <a:ext cx="1584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</a:pPr>
              <a:r>
                <a:rPr lang="en-US" sz="1800">
                  <a:latin typeface="Courier New" charset="0"/>
                </a:rPr>
                <a:t>add(</a:t>
              </a:r>
              <a:r>
                <a:rPr lang="en-US" sz="1800" b="0" i="1"/>
                <a:t>object</a:t>
              </a:r>
              <a:r>
                <a:rPr lang="en-US" sz="1800">
                  <a:latin typeface="Courier New" charset="0"/>
                </a:rPr>
                <a:t>,</a:t>
              </a:r>
              <a:r>
                <a:rPr lang="en-US" sz="1800" b="0" i="1"/>
                <a:t> x</a:t>
              </a:r>
              <a:r>
                <a:rPr lang="en-US" sz="1800">
                  <a:latin typeface="Courier New" charset="0"/>
                </a:rPr>
                <a:t>,</a:t>
              </a:r>
              <a:r>
                <a:rPr lang="en-US" sz="1800" b="0" i="1"/>
                <a:t> y</a:t>
              </a:r>
              <a:r>
                <a:rPr lang="en-US" sz="1800">
                  <a:latin typeface="Courier New" charset="0"/>
                </a:rPr>
                <a:t>)</a:t>
              </a:r>
            </a:p>
          </p:txBody>
        </p:sp>
        <p:sp>
          <p:nvSpPr>
            <p:cNvPr id="675855" name="Rectangle 15"/>
            <p:cNvSpPr>
              <a:spLocks noChangeArrowheads="1"/>
            </p:cNvSpPr>
            <p:nvPr/>
          </p:nvSpPr>
          <p:spPr bwMode="auto">
            <a:xfrm>
              <a:off x="288" y="1709"/>
              <a:ext cx="1584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</a:pPr>
              <a:r>
                <a:rPr lang="en-US" sz="1800">
                  <a:latin typeface="Courier New" charset="0"/>
                </a:rPr>
                <a:t>remove(</a:t>
              </a:r>
              <a:r>
                <a:rPr lang="en-US" sz="1800" b="0" i="1"/>
                <a:t>object</a:t>
              </a:r>
              <a:r>
                <a:rPr lang="en-US" sz="1800">
                  <a:latin typeface="Courier New" charset="0"/>
                </a:rPr>
                <a:t>)</a:t>
              </a:r>
            </a:p>
          </p:txBody>
        </p:sp>
        <p:sp>
          <p:nvSpPr>
            <p:cNvPr id="675856" name="Rectangle 16"/>
            <p:cNvSpPr>
              <a:spLocks noChangeArrowheads="1"/>
            </p:cNvSpPr>
            <p:nvPr/>
          </p:nvSpPr>
          <p:spPr bwMode="auto">
            <a:xfrm>
              <a:off x="288" y="1915"/>
              <a:ext cx="1584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</a:pPr>
              <a:r>
                <a:rPr lang="en-US" sz="1800">
                  <a:latin typeface="Courier New" charset="0"/>
                </a:rPr>
                <a:t>removeAll()</a:t>
              </a:r>
            </a:p>
          </p:txBody>
        </p:sp>
        <p:sp>
          <p:nvSpPr>
            <p:cNvPr id="675857" name="Rectangle 17"/>
            <p:cNvSpPr>
              <a:spLocks noChangeArrowheads="1"/>
            </p:cNvSpPr>
            <p:nvPr/>
          </p:nvSpPr>
          <p:spPr bwMode="auto">
            <a:xfrm>
              <a:off x="288" y="2115"/>
              <a:ext cx="1584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</a:pPr>
              <a:r>
                <a:rPr lang="en-US" sz="1800">
                  <a:latin typeface="Courier New" charset="0"/>
                </a:rPr>
                <a:t>getElementAt(</a:t>
              </a:r>
              <a:r>
                <a:rPr lang="en-US" sz="1800" b="0" i="1"/>
                <a:t>x</a:t>
              </a:r>
              <a:r>
                <a:rPr lang="en-US" sz="1800">
                  <a:latin typeface="Courier New" charset="0"/>
                </a:rPr>
                <a:t>,</a:t>
              </a:r>
              <a:r>
                <a:rPr lang="en-US" sz="1800" b="0" i="1"/>
                <a:t> y</a:t>
              </a:r>
              <a:r>
                <a:rPr lang="en-US" sz="1800">
                  <a:latin typeface="Courier New" charset="0"/>
                </a:rPr>
                <a:t>)</a:t>
              </a:r>
            </a:p>
          </p:txBody>
        </p:sp>
        <p:sp>
          <p:nvSpPr>
            <p:cNvPr id="675858" name="Rectangle 18"/>
            <p:cNvSpPr>
              <a:spLocks noChangeArrowheads="1"/>
            </p:cNvSpPr>
            <p:nvPr/>
          </p:nvSpPr>
          <p:spPr bwMode="auto">
            <a:xfrm>
              <a:off x="288" y="2315"/>
              <a:ext cx="1584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</a:pPr>
              <a:r>
                <a:rPr lang="en-US" sz="1800">
                  <a:latin typeface="Courier New" charset="0"/>
                </a:rPr>
                <a:t>getWidth()</a:t>
              </a:r>
            </a:p>
          </p:txBody>
        </p:sp>
        <p:sp>
          <p:nvSpPr>
            <p:cNvPr id="675859" name="Rectangle 19"/>
            <p:cNvSpPr>
              <a:spLocks noChangeArrowheads="1"/>
            </p:cNvSpPr>
            <p:nvPr/>
          </p:nvSpPr>
          <p:spPr bwMode="auto">
            <a:xfrm>
              <a:off x="288" y="2515"/>
              <a:ext cx="1584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</a:pPr>
              <a:r>
                <a:rPr lang="en-US" sz="1800">
                  <a:latin typeface="Courier New" charset="0"/>
                </a:rPr>
                <a:t>getHeight()</a:t>
              </a:r>
            </a:p>
          </p:txBody>
        </p:sp>
        <p:sp>
          <p:nvSpPr>
            <p:cNvPr id="675860" name="Rectangle 20"/>
            <p:cNvSpPr>
              <a:spLocks noChangeArrowheads="1"/>
            </p:cNvSpPr>
            <p:nvPr/>
          </p:nvSpPr>
          <p:spPr bwMode="auto">
            <a:xfrm>
              <a:off x="288" y="2715"/>
              <a:ext cx="1584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</a:pPr>
              <a:r>
                <a:rPr lang="en-US" sz="1800">
                  <a:latin typeface="Courier New" charset="0"/>
                </a:rPr>
                <a:t>setBackground(</a:t>
              </a:r>
              <a:r>
                <a:rPr lang="en-US" sz="1800" b="0" i="1"/>
                <a:t>c</a:t>
              </a:r>
              <a:r>
                <a:rPr lang="en-US" sz="1800">
                  <a:latin typeface="Courier New" charset="0"/>
                </a:rPr>
                <a:t>)</a:t>
              </a:r>
            </a:p>
          </p:txBody>
        </p:sp>
      </p:grpSp>
      <p:grpSp>
        <p:nvGrpSpPr>
          <p:cNvPr id="675862" name="Group 22"/>
          <p:cNvGrpSpPr>
            <a:grpSpLocks/>
          </p:cNvGrpSpPr>
          <p:nvPr/>
        </p:nvGrpSpPr>
        <p:grpSpPr bwMode="auto">
          <a:xfrm>
            <a:off x="457200" y="4465998"/>
            <a:ext cx="8229600" cy="654050"/>
            <a:chOff x="288" y="3380"/>
            <a:chExt cx="5184" cy="412"/>
          </a:xfrm>
        </p:grpSpPr>
        <p:sp>
          <p:nvSpPr>
            <p:cNvPr id="675863" name="Rectangle 23"/>
            <p:cNvSpPr>
              <a:spLocks noChangeArrowheads="1"/>
            </p:cNvSpPr>
            <p:nvPr/>
          </p:nvSpPr>
          <p:spPr bwMode="auto">
            <a:xfrm>
              <a:off x="1872" y="3380"/>
              <a:ext cx="3600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5000"/>
                </a:lnSpc>
              </a:pPr>
              <a:r>
                <a:rPr lang="en-US" sz="1800" b="0"/>
                <a:t>Pauses the program for the specified time in milliseconds</a:t>
              </a:r>
            </a:p>
          </p:txBody>
        </p:sp>
        <p:sp>
          <p:nvSpPr>
            <p:cNvPr id="675864" name="Rectangle 24"/>
            <p:cNvSpPr>
              <a:spLocks noChangeArrowheads="1"/>
            </p:cNvSpPr>
            <p:nvPr/>
          </p:nvSpPr>
          <p:spPr bwMode="auto">
            <a:xfrm>
              <a:off x="1872" y="3580"/>
              <a:ext cx="3600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5000"/>
                </a:lnSpc>
              </a:pPr>
              <a:r>
                <a:rPr lang="en-US" sz="1800" b="0"/>
                <a:t>Suspends the program until the user clicks the mouse</a:t>
              </a:r>
            </a:p>
          </p:txBody>
        </p:sp>
        <p:sp>
          <p:nvSpPr>
            <p:cNvPr id="675865" name="Rectangle 25"/>
            <p:cNvSpPr>
              <a:spLocks noChangeArrowheads="1"/>
            </p:cNvSpPr>
            <p:nvPr/>
          </p:nvSpPr>
          <p:spPr bwMode="auto">
            <a:xfrm>
              <a:off x="288" y="3380"/>
              <a:ext cx="1584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</a:pPr>
              <a:r>
                <a:rPr lang="en-US" sz="1800">
                  <a:latin typeface="Courier New" charset="0"/>
                </a:rPr>
                <a:t>pause(</a:t>
              </a:r>
              <a:r>
                <a:rPr lang="en-US" sz="1800" b="0" i="1"/>
                <a:t>milliseconds</a:t>
              </a:r>
              <a:r>
                <a:rPr lang="en-US" sz="1800">
                  <a:latin typeface="Courier New" charset="0"/>
                </a:rPr>
                <a:t>)</a:t>
              </a:r>
            </a:p>
          </p:txBody>
        </p:sp>
        <p:sp>
          <p:nvSpPr>
            <p:cNvPr id="675866" name="Rectangle 26"/>
            <p:cNvSpPr>
              <a:spLocks noChangeArrowheads="1"/>
            </p:cNvSpPr>
            <p:nvPr/>
          </p:nvSpPr>
          <p:spPr bwMode="auto">
            <a:xfrm>
              <a:off x="288" y="3580"/>
              <a:ext cx="1584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</a:pPr>
              <a:r>
                <a:rPr lang="en-US" sz="1800">
                  <a:latin typeface="Courier New" charset="0"/>
                </a:rPr>
                <a:t>waitForClick()</a:t>
              </a:r>
            </a:p>
          </p:txBody>
        </p:sp>
      </p:grpSp>
      <p:sp>
        <p:nvSpPr>
          <p:cNvPr id="29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Graphics Methods</a:t>
            </a:r>
          </a:p>
        </p:txBody>
      </p:sp>
    </p:spTree>
    <p:extLst>
      <p:ext uri="{BB962C8B-B14F-4D97-AF65-F5344CB8AC3E}">
        <p14:creationId xmlns:p14="http://schemas.microsoft.com/office/powerpoint/2010/main" val="32916902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844" name="Group 4"/>
          <p:cNvGrpSpPr>
            <a:grpSpLocks/>
          </p:cNvGrpSpPr>
          <p:nvPr/>
        </p:nvGrpSpPr>
        <p:grpSpPr bwMode="auto">
          <a:xfrm>
            <a:off x="457200" y="1888235"/>
            <a:ext cx="8229600" cy="2589213"/>
            <a:chOff x="288" y="1296"/>
            <a:chExt cx="5184" cy="1631"/>
          </a:xfrm>
        </p:grpSpPr>
        <p:sp>
          <p:nvSpPr>
            <p:cNvPr id="675845" name="Rectangle 5"/>
            <p:cNvSpPr>
              <a:spLocks noChangeArrowheads="1"/>
            </p:cNvSpPr>
            <p:nvPr/>
          </p:nvSpPr>
          <p:spPr bwMode="auto">
            <a:xfrm>
              <a:off x="1872" y="1296"/>
              <a:ext cx="3600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5000"/>
                </a:lnSpc>
              </a:pPr>
              <a:r>
                <a:rPr lang="en-US" sz="1800" b="0"/>
                <a:t>Adds the object to the canvas at the front of the stack </a:t>
              </a:r>
            </a:p>
          </p:txBody>
        </p:sp>
        <p:sp>
          <p:nvSpPr>
            <p:cNvPr id="675846" name="Rectangle 6"/>
            <p:cNvSpPr>
              <a:spLocks noChangeArrowheads="1"/>
            </p:cNvSpPr>
            <p:nvPr/>
          </p:nvSpPr>
          <p:spPr bwMode="auto">
            <a:xfrm>
              <a:off x="1872" y="1503"/>
              <a:ext cx="3600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5000"/>
                </a:lnSpc>
              </a:pPr>
              <a:r>
                <a:rPr lang="en-US" sz="1800" b="0"/>
                <a:t>Moves the object to (</a:t>
              </a:r>
              <a:r>
                <a:rPr lang="en-US" sz="1800" b="0" i="1"/>
                <a:t>x</a:t>
              </a:r>
              <a:r>
                <a:rPr lang="en-US" sz="1800" b="0"/>
                <a:t>, </a:t>
              </a:r>
              <a:r>
                <a:rPr lang="en-US" sz="1800" b="0" i="1"/>
                <a:t>y</a:t>
              </a:r>
              <a:r>
                <a:rPr lang="en-US" sz="1800" b="0"/>
                <a:t>) and then adds it to the canvas</a:t>
              </a:r>
              <a:endParaRPr lang="en-US" sz="1800" b="0" i="1"/>
            </a:p>
          </p:txBody>
        </p:sp>
        <p:sp>
          <p:nvSpPr>
            <p:cNvPr id="675847" name="Rectangle 7"/>
            <p:cNvSpPr>
              <a:spLocks noChangeArrowheads="1"/>
            </p:cNvSpPr>
            <p:nvPr/>
          </p:nvSpPr>
          <p:spPr bwMode="auto">
            <a:xfrm>
              <a:off x="1872" y="1709"/>
              <a:ext cx="3600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5000"/>
                </a:lnSpc>
              </a:pPr>
              <a:r>
                <a:rPr lang="en-US" sz="1800" b="0"/>
                <a:t>Removes the object from the canvas</a:t>
              </a:r>
              <a:endParaRPr lang="en-US" sz="1800" b="0" i="1"/>
            </a:p>
          </p:txBody>
        </p:sp>
        <p:sp>
          <p:nvSpPr>
            <p:cNvPr id="675848" name="Rectangle 8"/>
            <p:cNvSpPr>
              <a:spLocks noChangeArrowheads="1"/>
            </p:cNvSpPr>
            <p:nvPr/>
          </p:nvSpPr>
          <p:spPr bwMode="auto">
            <a:xfrm>
              <a:off x="1872" y="1915"/>
              <a:ext cx="3600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5000"/>
                </a:lnSpc>
              </a:pPr>
              <a:r>
                <a:rPr lang="en-US" sz="1800" b="0"/>
                <a:t>Removes all objects from the canvas</a:t>
              </a:r>
            </a:p>
          </p:txBody>
        </p:sp>
        <p:sp>
          <p:nvSpPr>
            <p:cNvPr id="675849" name="Rectangle 9"/>
            <p:cNvSpPr>
              <a:spLocks noChangeArrowheads="1"/>
            </p:cNvSpPr>
            <p:nvPr/>
          </p:nvSpPr>
          <p:spPr bwMode="auto">
            <a:xfrm>
              <a:off x="1872" y="2115"/>
              <a:ext cx="3600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5000"/>
                </a:lnSpc>
              </a:pPr>
              <a:r>
                <a:rPr lang="en-US" sz="1800" b="0"/>
                <a:t>Returns the frontmost object at (</a:t>
              </a:r>
              <a:r>
                <a:rPr lang="en-US" sz="1800" b="0" i="1"/>
                <a:t>x</a:t>
              </a:r>
              <a:r>
                <a:rPr lang="en-US" sz="1800" b="0"/>
                <a:t>, </a:t>
              </a:r>
              <a:r>
                <a:rPr lang="en-US" sz="1800" b="0" i="1"/>
                <a:t>y</a:t>
              </a:r>
              <a:r>
                <a:rPr lang="en-US" sz="1800" b="0"/>
                <a:t>), or </a:t>
              </a:r>
              <a:r>
                <a:rPr lang="en-US" sz="1600">
                  <a:latin typeface="Courier New" charset="0"/>
                </a:rPr>
                <a:t>null</a:t>
              </a:r>
              <a:r>
                <a:rPr lang="en-US" sz="1800" b="0"/>
                <a:t> if none </a:t>
              </a:r>
            </a:p>
          </p:txBody>
        </p:sp>
        <p:sp>
          <p:nvSpPr>
            <p:cNvPr id="675850" name="Rectangle 10"/>
            <p:cNvSpPr>
              <a:spLocks noChangeArrowheads="1"/>
            </p:cNvSpPr>
            <p:nvPr/>
          </p:nvSpPr>
          <p:spPr bwMode="auto">
            <a:xfrm>
              <a:off x="1872" y="2315"/>
              <a:ext cx="3600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5000"/>
                </a:lnSpc>
              </a:pPr>
              <a:r>
                <a:rPr lang="en-US" sz="1800" b="0"/>
                <a:t>Returns the width in pixels of the entire canvas</a:t>
              </a:r>
            </a:p>
          </p:txBody>
        </p:sp>
        <p:sp>
          <p:nvSpPr>
            <p:cNvPr id="675851" name="Rectangle 11"/>
            <p:cNvSpPr>
              <a:spLocks noChangeArrowheads="1"/>
            </p:cNvSpPr>
            <p:nvPr/>
          </p:nvSpPr>
          <p:spPr bwMode="auto">
            <a:xfrm>
              <a:off x="1872" y="2515"/>
              <a:ext cx="3600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5000"/>
                </a:lnSpc>
              </a:pPr>
              <a:r>
                <a:rPr lang="en-US" sz="1800" b="0"/>
                <a:t>Returns the height in pixels of the entire canvas</a:t>
              </a:r>
            </a:p>
          </p:txBody>
        </p:sp>
        <p:sp>
          <p:nvSpPr>
            <p:cNvPr id="675852" name="Rectangle 12"/>
            <p:cNvSpPr>
              <a:spLocks noChangeArrowheads="1"/>
            </p:cNvSpPr>
            <p:nvPr/>
          </p:nvSpPr>
          <p:spPr bwMode="auto">
            <a:xfrm>
              <a:off x="1872" y="2715"/>
              <a:ext cx="3600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5000"/>
                </a:lnSpc>
              </a:pPr>
              <a:r>
                <a:rPr lang="en-US" sz="1800" b="0"/>
                <a:t>Sets the background color of the canvas to </a:t>
              </a:r>
              <a:r>
                <a:rPr lang="en-US" sz="1800" b="0" i="1"/>
                <a:t>c.</a:t>
              </a:r>
              <a:endParaRPr lang="en-US" sz="1800" b="0"/>
            </a:p>
          </p:txBody>
        </p:sp>
        <p:sp>
          <p:nvSpPr>
            <p:cNvPr id="675853" name="Rectangle 13"/>
            <p:cNvSpPr>
              <a:spLocks noChangeArrowheads="1"/>
            </p:cNvSpPr>
            <p:nvPr/>
          </p:nvSpPr>
          <p:spPr bwMode="auto">
            <a:xfrm>
              <a:off x="288" y="1296"/>
              <a:ext cx="1584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</a:pPr>
              <a:r>
                <a:rPr lang="en-US" sz="1800">
                  <a:latin typeface="Courier New" charset="0"/>
                </a:rPr>
                <a:t>add(</a:t>
              </a:r>
              <a:r>
                <a:rPr lang="en-US" sz="1800" b="0" i="1"/>
                <a:t>object</a:t>
              </a:r>
              <a:r>
                <a:rPr lang="en-US" sz="1800">
                  <a:latin typeface="Courier New" charset="0"/>
                </a:rPr>
                <a:t>)</a:t>
              </a:r>
            </a:p>
          </p:txBody>
        </p:sp>
        <p:sp>
          <p:nvSpPr>
            <p:cNvPr id="675854" name="Rectangle 14"/>
            <p:cNvSpPr>
              <a:spLocks noChangeArrowheads="1"/>
            </p:cNvSpPr>
            <p:nvPr/>
          </p:nvSpPr>
          <p:spPr bwMode="auto">
            <a:xfrm>
              <a:off x="288" y="1503"/>
              <a:ext cx="1584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</a:pPr>
              <a:r>
                <a:rPr lang="en-US" sz="1800">
                  <a:latin typeface="Courier New" charset="0"/>
                </a:rPr>
                <a:t>add(</a:t>
              </a:r>
              <a:r>
                <a:rPr lang="en-US" sz="1800" b="0" i="1"/>
                <a:t>object</a:t>
              </a:r>
              <a:r>
                <a:rPr lang="en-US" sz="1800">
                  <a:latin typeface="Courier New" charset="0"/>
                </a:rPr>
                <a:t>,</a:t>
              </a:r>
              <a:r>
                <a:rPr lang="en-US" sz="1800" b="0" i="1"/>
                <a:t> x</a:t>
              </a:r>
              <a:r>
                <a:rPr lang="en-US" sz="1800">
                  <a:latin typeface="Courier New" charset="0"/>
                </a:rPr>
                <a:t>,</a:t>
              </a:r>
              <a:r>
                <a:rPr lang="en-US" sz="1800" b="0" i="1"/>
                <a:t> y</a:t>
              </a:r>
              <a:r>
                <a:rPr lang="en-US" sz="1800">
                  <a:latin typeface="Courier New" charset="0"/>
                </a:rPr>
                <a:t>)</a:t>
              </a:r>
            </a:p>
          </p:txBody>
        </p:sp>
        <p:sp>
          <p:nvSpPr>
            <p:cNvPr id="675855" name="Rectangle 15"/>
            <p:cNvSpPr>
              <a:spLocks noChangeArrowheads="1"/>
            </p:cNvSpPr>
            <p:nvPr/>
          </p:nvSpPr>
          <p:spPr bwMode="auto">
            <a:xfrm>
              <a:off x="288" y="1709"/>
              <a:ext cx="1584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</a:pPr>
              <a:r>
                <a:rPr lang="en-US" sz="1800">
                  <a:latin typeface="Courier New" charset="0"/>
                </a:rPr>
                <a:t>remove(</a:t>
              </a:r>
              <a:r>
                <a:rPr lang="en-US" sz="1800" b="0" i="1"/>
                <a:t>object</a:t>
              </a:r>
              <a:r>
                <a:rPr lang="en-US" sz="1800">
                  <a:latin typeface="Courier New" charset="0"/>
                </a:rPr>
                <a:t>)</a:t>
              </a:r>
            </a:p>
          </p:txBody>
        </p:sp>
        <p:sp>
          <p:nvSpPr>
            <p:cNvPr id="675856" name="Rectangle 16"/>
            <p:cNvSpPr>
              <a:spLocks noChangeArrowheads="1"/>
            </p:cNvSpPr>
            <p:nvPr/>
          </p:nvSpPr>
          <p:spPr bwMode="auto">
            <a:xfrm>
              <a:off x="288" y="1915"/>
              <a:ext cx="1584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</a:pPr>
              <a:r>
                <a:rPr lang="en-US" sz="1800">
                  <a:latin typeface="Courier New" charset="0"/>
                </a:rPr>
                <a:t>removeAll()</a:t>
              </a:r>
            </a:p>
          </p:txBody>
        </p:sp>
        <p:sp>
          <p:nvSpPr>
            <p:cNvPr id="675857" name="Rectangle 17"/>
            <p:cNvSpPr>
              <a:spLocks noChangeArrowheads="1"/>
            </p:cNvSpPr>
            <p:nvPr/>
          </p:nvSpPr>
          <p:spPr bwMode="auto">
            <a:xfrm>
              <a:off x="288" y="2115"/>
              <a:ext cx="1584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</a:pPr>
              <a:r>
                <a:rPr lang="en-US" sz="1800">
                  <a:latin typeface="Courier New" charset="0"/>
                </a:rPr>
                <a:t>getElementAt(</a:t>
              </a:r>
              <a:r>
                <a:rPr lang="en-US" sz="1800" b="0" i="1"/>
                <a:t>x</a:t>
              </a:r>
              <a:r>
                <a:rPr lang="en-US" sz="1800">
                  <a:latin typeface="Courier New" charset="0"/>
                </a:rPr>
                <a:t>,</a:t>
              </a:r>
              <a:r>
                <a:rPr lang="en-US" sz="1800" b="0" i="1"/>
                <a:t> y</a:t>
              </a:r>
              <a:r>
                <a:rPr lang="en-US" sz="1800">
                  <a:latin typeface="Courier New" charset="0"/>
                </a:rPr>
                <a:t>)</a:t>
              </a:r>
            </a:p>
          </p:txBody>
        </p:sp>
        <p:sp>
          <p:nvSpPr>
            <p:cNvPr id="675858" name="Rectangle 18"/>
            <p:cNvSpPr>
              <a:spLocks noChangeArrowheads="1"/>
            </p:cNvSpPr>
            <p:nvPr/>
          </p:nvSpPr>
          <p:spPr bwMode="auto">
            <a:xfrm>
              <a:off x="288" y="2315"/>
              <a:ext cx="1584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</a:pPr>
              <a:r>
                <a:rPr lang="en-US" sz="1800">
                  <a:latin typeface="Courier New" charset="0"/>
                </a:rPr>
                <a:t>getWidth()</a:t>
              </a:r>
            </a:p>
          </p:txBody>
        </p:sp>
        <p:sp>
          <p:nvSpPr>
            <p:cNvPr id="675859" name="Rectangle 19"/>
            <p:cNvSpPr>
              <a:spLocks noChangeArrowheads="1"/>
            </p:cNvSpPr>
            <p:nvPr/>
          </p:nvSpPr>
          <p:spPr bwMode="auto">
            <a:xfrm>
              <a:off x="288" y="2515"/>
              <a:ext cx="1584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</a:pPr>
              <a:r>
                <a:rPr lang="en-US" sz="1800">
                  <a:latin typeface="Courier New" charset="0"/>
                </a:rPr>
                <a:t>getHeight()</a:t>
              </a:r>
            </a:p>
          </p:txBody>
        </p:sp>
        <p:sp>
          <p:nvSpPr>
            <p:cNvPr id="675860" name="Rectangle 20"/>
            <p:cNvSpPr>
              <a:spLocks noChangeArrowheads="1"/>
            </p:cNvSpPr>
            <p:nvPr/>
          </p:nvSpPr>
          <p:spPr bwMode="auto">
            <a:xfrm>
              <a:off x="288" y="2715"/>
              <a:ext cx="1584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</a:pPr>
              <a:r>
                <a:rPr lang="en-US" sz="1800">
                  <a:latin typeface="Courier New" charset="0"/>
                </a:rPr>
                <a:t>setBackground(</a:t>
              </a:r>
              <a:r>
                <a:rPr lang="en-US" sz="1800" b="0" i="1"/>
                <a:t>c</a:t>
              </a:r>
              <a:r>
                <a:rPr lang="en-US" sz="1800">
                  <a:latin typeface="Courier New" charset="0"/>
                </a:rPr>
                <a:t>)</a:t>
              </a:r>
            </a:p>
          </p:txBody>
        </p:sp>
      </p:grpSp>
      <p:grpSp>
        <p:nvGrpSpPr>
          <p:cNvPr id="675862" name="Group 22"/>
          <p:cNvGrpSpPr>
            <a:grpSpLocks/>
          </p:cNvGrpSpPr>
          <p:nvPr/>
        </p:nvGrpSpPr>
        <p:grpSpPr bwMode="auto">
          <a:xfrm>
            <a:off x="457200" y="4465998"/>
            <a:ext cx="8229600" cy="654050"/>
            <a:chOff x="288" y="3380"/>
            <a:chExt cx="5184" cy="412"/>
          </a:xfrm>
        </p:grpSpPr>
        <p:sp>
          <p:nvSpPr>
            <p:cNvPr id="675863" name="Rectangle 23"/>
            <p:cNvSpPr>
              <a:spLocks noChangeArrowheads="1"/>
            </p:cNvSpPr>
            <p:nvPr/>
          </p:nvSpPr>
          <p:spPr bwMode="auto">
            <a:xfrm>
              <a:off x="1872" y="3380"/>
              <a:ext cx="3600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5000"/>
                </a:lnSpc>
              </a:pPr>
              <a:r>
                <a:rPr lang="en-US" sz="1800" b="0"/>
                <a:t>Pauses the program for the specified time in milliseconds</a:t>
              </a:r>
            </a:p>
          </p:txBody>
        </p:sp>
        <p:sp>
          <p:nvSpPr>
            <p:cNvPr id="675864" name="Rectangle 24"/>
            <p:cNvSpPr>
              <a:spLocks noChangeArrowheads="1"/>
            </p:cNvSpPr>
            <p:nvPr/>
          </p:nvSpPr>
          <p:spPr bwMode="auto">
            <a:xfrm>
              <a:off x="1872" y="3580"/>
              <a:ext cx="3600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5000"/>
                </a:lnSpc>
              </a:pPr>
              <a:r>
                <a:rPr lang="en-US" sz="1800" b="0"/>
                <a:t>Suspends the program until the user clicks the mouse</a:t>
              </a:r>
            </a:p>
          </p:txBody>
        </p:sp>
        <p:sp>
          <p:nvSpPr>
            <p:cNvPr id="675865" name="Rectangle 25"/>
            <p:cNvSpPr>
              <a:spLocks noChangeArrowheads="1"/>
            </p:cNvSpPr>
            <p:nvPr/>
          </p:nvSpPr>
          <p:spPr bwMode="auto">
            <a:xfrm>
              <a:off x="288" y="3380"/>
              <a:ext cx="1584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</a:pPr>
              <a:r>
                <a:rPr lang="en-US" sz="1800">
                  <a:latin typeface="Courier New" charset="0"/>
                </a:rPr>
                <a:t>pause(</a:t>
              </a:r>
              <a:r>
                <a:rPr lang="en-US" sz="1800" b="0" i="1"/>
                <a:t>milliseconds</a:t>
              </a:r>
              <a:r>
                <a:rPr lang="en-US" sz="1800">
                  <a:latin typeface="Courier New" charset="0"/>
                </a:rPr>
                <a:t>)</a:t>
              </a:r>
            </a:p>
          </p:txBody>
        </p:sp>
        <p:sp>
          <p:nvSpPr>
            <p:cNvPr id="675866" name="Rectangle 26"/>
            <p:cNvSpPr>
              <a:spLocks noChangeArrowheads="1"/>
            </p:cNvSpPr>
            <p:nvPr/>
          </p:nvSpPr>
          <p:spPr bwMode="auto">
            <a:xfrm>
              <a:off x="288" y="3580"/>
              <a:ext cx="1584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</a:pPr>
              <a:r>
                <a:rPr lang="en-US" sz="1800">
                  <a:latin typeface="Courier New" charset="0"/>
                </a:rPr>
                <a:t>waitForClick()</a:t>
              </a:r>
            </a:p>
          </p:txBody>
        </p:sp>
      </p:grpSp>
      <p:sp>
        <p:nvSpPr>
          <p:cNvPr id="29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Graphics Methods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13136" y="1739505"/>
            <a:ext cx="8611234" cy="956728"/>
          </a:xfrm>
          <a:prstGeom prst="roundRect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42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Après les </a:t>
            </a: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Programmes</a:t>
            </a:r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 de Console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C6D2FF-4DC6-3840-B32D-959184ECA0E4}"/>
              </a:ext>
            </a:extLst>
          </p:cNvPr>
          <p:cNvSpPr txBox="1"/>
          <p:nvPr/>
        </p:nvSpPr>
        <p:spPr>
          <a:xfrm>
            <a:off x="3242242" y="1281765"/>
            <a:ext cx="1889739" cy="523220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err="1"/>
              <a:t>Programme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156B0B-0AFC-CF45-B9C4-C2902D9CB81C}"/>
              </a:ext>
            </a:extLst>
          </p:cNvPr>
          <p:cNvSpPr txBox="1"/>
          <p:nvPr/>
        </p:nvSpPr>
        <p:spPr>
          <a:xfrm>
            <a:off x="395573" y="3410958"/>
            <a:ext cx="1889739" cy="954107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err="1"/>
              <a:t>Programme</a:t>
            </a:r>
            <a:r>
              <a:rPr lang="en-US" sz="2800" dirty="0"/>
              <a:t> de Karel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5E7AF2-33CA-2143-A3F2-3D18B2461D49}"/>
              </a:ext>
            </a:extLst>
          </p:cNvPr>
          <p:cNvSpPr txBox="1"/>
          <p:nvPr/>
        </p:nvSpPr>
        <p:spPr>
          <a:xfrm>
            <a:off x="3242243" y="3410957"/>
            <a:ext cx="1889739" cy="954107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err="1"/>
              <a:t>Programme</a:t>
            </a:r>
            <a:endParaRPr lang="en-US" sz="2800" dirty="0"/>
          </a:p>
          <a:p>
            <a:r>
              <a:rPr lang="en-US" sz="2800" dirty="0"/>
              <a:t>de Console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1B1547-48F2-494F-9446-9777B41F7FB3}"/>
              </a:ext>
            </a:extLst>
          </p:cNvPr>
          <p:cNvSpPr txBox="1"/>
          <p:nvPr/>
        </p:nvSpPr>
        <p:spPr>
          <a:xfrm>
            <a:off x="5748670" y="3410956"/>
            <a:ext cx="2693581" cy="954107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err="1"/>
              <a:t>Programme</a:t>
            </a:r>
            <a:r>
              <a:rPr lang="en-US" sz="2800" dirty="0"/>
              <a:t> de </a:t>
            </a:r>
            <a:r>
              <a:rPr lang="en-US" sz="2800" dirty="0" err="1"/>
              <a:t>Graphique</a:t>
            </a:r>
            <a:endParaRPr lang="en-US" sz="28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0A8FE-CAF8-DF45-A389-1D6CCD0285BC}"/>
              </a:ext>
            </a:extLst>
          </p:cNvPr>
          <p:cNvCxnSpPr/>
          <p:nvPr/>
        </p:nvCxnSpPr>
        <p:spPr>
          <a:xfrm flipH="1">
            <a:off x="1552353" y="1804985"/>
            <a:ext cx="1689889" cy="136351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D00FFA-A1B6-BF41-B4DD-8AF899678C80}"/>
              </a:ext>
            </a:extLst>
          </p:cNvPr>
          <p:cNvCxnSpPr>
            <a:cxnSpLocks/>
          </p:cNvCxnSpPr>
          <p:nvPr/>
        </p:nvCxnSpPr>
        <p:spPr>
          <a:xfrm>
            <a:off x="5139070" y="1804985"/>
            <a:ext cx="1241153" cy="136351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06D8100-A29B-5946-90BC-E5A9EE254922}"/>
              </a:ext>
            </a:extLst>
          </p:cNvPr>
          <p:cNvCxnSpPr>
            <a:cxnSpLocks/>
          </p:cNvCxnSpPr>
          <p:nvPr/>
        </p:nvCxnSpPr>
        <p:spPr>
          <a:xfrm>
            <a:off x="4070843" y="1833513"/>
            <a:ext cx="0" cy="133498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onut 15">
            <a:extLst>
              <a:ext uri="{FF2B5EF4-FFF2-40B4-BE49-F238E27FC236}">
                <a16:creationId xmlns:a16="http://schemas.microsoft.com/office/drawing/2014/main" id="{7FF9954E-2C83-D044-9F31-F7D4D791DC5C}"/>
              </a:ext>
            </a:extLst>
          </p:cNvPr>
          <p:cNvSpPr/>
          <p:nvPr/>
        </p:nvSpPr>
        <p:spPr>
          <a:xfrm>
            <a:off x="5253172" y="3037404"/>
            <a:ext cx="3720697" cy="1662187"/>
          </a:xfrm>
          <a:prstGeom prst="donut">
            <a:avLst>
              <a:gd name="adj" fmla="val 2492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352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6-22 at 7.31.1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825" y="722235"/>
            <a:ext cx="4233175" cy="6068653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Après les </a:t>
            </a: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Programmes</a:t>
            </a:r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 de Console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349" y="1269874"/>
            <a:ext cx="3973724" cy="25892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349" y="4163344"/>
            <a:ext cx="3667565" cy="248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333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3" name="Rectangle 3"/>
          <p:cNvSpPr>
            <a:spLocks noChangeArrowheads="1"/>
          </p:cNvSpPr>
          <p:nvPr/>
        </p:nvSpPr>
        <p:spPr bwMode="auto">
          <a:xfrm>
            <a:off x="482600" y="1155700"/>
            <a:ext cx="8128000" cy="120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sz="2400" b="0" dirty="0" err="1"/>
              <a:t>GRect</a:t>
            </a:r>
            <a:r>
              <a:rPr lang="en-US" sz="2400" b="0" dirty="0"/>
              <a:t> </a:t>
            </a:r>
            <a:r>
              <a:rPr lang="en-US" sz="2400" b="0" dirty="0" err="1"/>
              <a:t>est</a:t>
            </a:r>
            <a:r>
              <a:rPr lang="en-US" sz="2400" b="0" dirty="0"/>
              <a:t> un variable qui </a:t>
            </a:r>
            <a:r>
              <a:rPr lang="en-US" sz="2400" b="0" dirty="0" err="1"/>
              <a:t>contien</a:t>
            </a:r>
            <a:r>
              <a:rPr lang="en-US" sz="2400" b="0" dirty="0"/>
              <a:t> un rectangle.</a:t>
            </a:r>
          </a:p>
        </p:txBody>
      </p:sp>
      <p:grpSp>
        <p:nvGrpSpPr>
          <p:cNvPr id="757764" name="Group 4"/>
          <p:cNvGrpSpPr>
            <a:grpSpLocks/>
          </p:cNvGrpSpPr>
          <p:nvPr/>
        </p:nvGrpSpPr>
        <p:grpSpPr bwMode="auto">
          <a:xfrm>
            <a:off x="482600" y="1801488"/>
            <a:ext cx="8128000" cy="4521200"/>
            <a:chOff x="304" y="1232"/>
            <a:chExt cx="5120" cy="2848"/>
          </a:xfrm>
        </p:grpSpPr>
        <p:sp>
          <p:nvSpPr>
            <p:cNvPr id="757765" name="Rectangle 5"/>
            <p:cNvSpPr>
              <a:spLocks noChangeArrowheads="1"/>
            </p:cNvSpPr>
            <p:nvPr/>
          </p:nvSpPr>
          <p:spPr bwMode="auto">
            <a:xfrm>
              <a:off x="304" y="1232"/>
              <a:ext cx="5120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>
                <a:lnSpc>
                  <a:spcPct val="85000"/>
                </a:lnSpc>
                <a:spcAft>
                  <a:spcPct val="50000"/>
                </a:spcAft>
              </a:pPr>
              <a:r>
                <a:rPr lang="en-US" sz="2400" b="0" dirty="0"/>
                <a:t>Par </a:t>
              </a:r>
              <a:r>
                <a:rPr lang="en-US" sz="2400" b="0" dirty="0" err="1"/>
                <a:t>exemple</a:t>
              </a:r>
              <a:r>
                <a:rPr lang="en-US" sz="2400" b="0" dirty="0"/>
                <a:t>, le </a:t>
              </a:r>
              <a:r>
                <a:rPr lang="en-US" sz="2400" b="0" dirty="0" err="1"/>
                <a:t>suivant</a:t>
              </a:r>
              <a:r>
                <a:rPr lang="en-US" sz="2400" b="0" dirty="0"/>
                <a:t> </a:t>
              </a:r>
              <a:r>
                <a:rPr lang="en-US" sz="2000" dirty="0">
                  <a:latin typeface="Courier New" charset="0"/>
                </a:rPr>
                <a:t>run</a:t>
              </a:r>
              <a:r>
                <a:rPr lang="en-US" sz="2400" b="0" dirty="0"/>
                <a:t> </a:t>
              </a:r>
              <a:r>
                <a:rPr lang="en-US" sz="2400" b="0" dirty="0" err="1"/>
                <a:t>methode</a:t>
              </a:r>
              <a:r>
                <a:rPr lang="en-US" sz="2400" b="0" dirty="0"/>
                <a:t> </a:t>
              </a:r>
              <a:r>
                <a:rPr lang="en-US" sz="2400" b="0" dirty="0" err="1"/>
                <a:t>montre</a:t>
              </a:r>
              <a:r>
                <a:rPr lang="en-US" sz="2400" b="0" dirty="0"/>
                <a:t> un rectangle</a:t>
              </a:r>
            </a:p>
          </p:txBody>
        </p:sp>
        <p:sp>
          <p:nvSpPr>
            <p:cNvPr id="757766" name="Rectangle 6"/>
            <p:cNvSpPr>
              <a:spLocks noChangeArrowheads="1"/>
            </p:cNvSpPr>
            <p:nvPr/>
          </p:nvSpPr>
          <p:spPr bwMode="auto">
            <a:xfrm>
              <a:off x="864" y="1760"/>
              <a:ext cx="4272" cy="9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="1" dirty="0">
                <a:solidFill>
                  <a:srgbClr val="660066"/>
                </a:solidFill>
                <a:latin typeface="Courier"/>
                <a:cs typeface="Courier"/>
              </a:endParaRPr>
            </a:p>
            <a:p>
              <a:r>
                <a:rPr lang="en-US" sz="1600" dirty="0">
                  <a:solidFill>
                    <a:srgbClr val="660066"/>
                  </a:solidFill>
                  <a:latin typeface="Courier"/>
                  <a:cs typeface="Courier"/>
                </a:rPr>
                <a:t>public void</a:t>
              </a:r>
              <a:r>
                <a:rPr lang="en-US" sz="1600" dirty="0">
                  <a:latin typeface="Courier"/>
                  <a:cs typeface="Courier"/>
                </a:rPr>
                <a:t> run() {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</a:t>
              </a:r>
              <a:r>
                <a:rPr lang="en-US" sz="1600" dirty="0" err="1">
                  <a:latin typeface="Courier"/>
                  <a:cs typeface="Courier"/>
                </a:rPr>
                <a:t>GRect</a:t>
              </a:r>
              <a:r>
                <a:rPr lang="en-US" sz="1600" dirty="0">
                  <a:latin typeface="Courier"/>
                  <a:cs typeface="Courier"/>
                </a:rPr>
                <a:t> </a:t>
              </a:r>
              <a:r>
                <a:rPr lang="en-US" sz="1600" dirty="0" err="1">
                  <a:latin typeface="Courier"/>
                  <a:cs typeface="Courier"/>
                </a:rPr>
                <a:t>rect</a:t>
              </a:r>
              <a:r>
                <a:rPr lang="en-US" sz="1600" dirty="0">
                  <a:latin typeface="Courier"/>
                  <a:cs typeface="Courier"/>
                </a:rPr>
                <a:t> = </a:t>
              </a:r>
              <a:r>
                <a:rPr lang="en-US" sz="1600" dirty="0">
                  <a:solidFill>
                    <a:srgbClr val="660066"/>
                  </a:solidFill>
                  <a:latin typeface="Courier"/>
                  <a:cs typeface="Courier"/>
                </a:rPr>
                <a:t>new</a:t>
              </a:r>
              <a:r>
                <a:rPr lang="en-US" sz="1600" dirty="0">
                  <a:latin typeface="Courier"/>
                  <a:cs typeface="Courier"/>
                </a:rPr>
                <a:t> </a:t>
              </a:r>
              <a:r>
                <a:rPr lang="en-US" sz="1600" dirty="0" err="1">
                  <a:latin typeface="Courier"/>
                  <a:cs typeface="Courier"/>
                </a:rPr>
                <a:t>GRect</a:t>
              </a:r>
              <a:r>
                <a:rPr lang="en-US" sz="1600" dirty="0">
                  <a:latin typeface="Courier"/>
                  <a:cs typeface="Courier"/>
                </a:rPr>
                <a:t>(200, 200);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</a:t>
              </a:r>
              <a:r>
                <a:rPr lang="en-US" sz="1600" dirty="0" err="1">
                  <a:latin typeface="Courier"/>
                  <a:cs typeface="Courier"/>
                </a:rPr>
                <a:t>rect.setFilled</a:t>
              </a:r>
              <a:r>
                <a:rPr lang="en-US" sz="1600" dirty="0">
                  <a:latin typeface="Courier"/>
                  <a:cs typeface="Courier"/>
                </a:rPr>
                <a:t>(</a:t>
              </a:r>
              <a:r>
                <a:rPr lang="en-US" sz="1600" dirty="0">
                  <a:solidFill>
                    <a:srgbClr val="660066"/>
                  </a:solidFill>
                  <a:latin typeface="Courier"/>
                  <a:cs typeface="Courier"/>
                </a:rPr>
                <a:t>true</a:t>
              </a:r>
              <a:r>
                <a:rPr lang="en-US" sz="1600" dirty="0">
                  <a:latin typeface="Courier"/>
                  <a:cs typeface="Courier"/>
                </a:rPr>
                <a:t>);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</a:t>
              </a:r>
              <a:r>
                <a:rPr lang="en-US" sz="1600" dirty="0" err="1">
                  <a:latin typeface="Courier"/>
                  <a:cs typeface="Courier"/>
                </a:rPr>
                <a:t>rect.setColor</a:t>
              </a:r>
              <a:r>
                <a:rPr lang="en-US" sz="1600" dirty="0">
                  <a:latin typeface="Courier"/>
                  <a:cs typeface="Courier"/>
                </a:rPr>
                <a:t>(</a:t>
              </a:r>
              <a:r>
                <a:rPr lang="en-US" sz="1600" dirty="0" err="1">
                  <a:latin typeface="Courier"/>
                  <a:cs typeface="Courier"/>
                </a:rPr>
                <a:t>Color.</a:t>
              </a:r>
              <a:r>
                <a:rPr lang="en-US" sz="1600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Courier"/>
                  <a:cs typeface="Courier"/>
                </a:rPr>
                <a:t>BLUE</a:t>
              </a:r>
              <a:r>
                <a:rPr lang="en-US" sz="1600" dirty="0">
                  <a:latin typeface="Courier"/>
                  <a:cs typeface="Courier"/>
                </a:rPr>
                <a:t>);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add(</a:t>
              </a:r>
              <a:r>
                <a:rPr lang="en-US" sz="1600" dirty="0" err="1">
                  <a:latin typeface="Courier"/>
                  <a:cs typeface="Courier"/>
                </a:rPr>
                <a:t>rect</a:t>
              </a:r>
              <a:r>
                <a:rPr lang="en-US" sz="1600" dirty="0">
                  <a:latin typeface="Courier"/>
                  <a:cs typeface="Courier"/>
                </a:rPr>
                <a:t>, 50, 50);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}</a:t>
              </a:r>
            </a:p>
            <a:p>
              <a:endParaRPr lang="en-US" sz="1600" dirty="0">
                <a:latin typeface="Courier New" charset="0"/>
              </a:endParaRPr>
            </a:p>
          </p:txBody>
        </p:sp>
        <p:pic>
          <p:nvPicPr>
            <p:cNvPr id="757767" name="Picture 7" descr="Graphics (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7" y="2854"/>
              <a:ext cx="2845" cy="1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7768" name="Text Box 8"/>
            <p:cNvSpPr txBox="1">
              <a:spLocks noChangeArrowheads="1"/>
            </p:cNvSpPr>
            <p:nvPr/>
          </p:nvSpPr>
          <p:spPr bwMode="auto">
            <a:xfrm>
              <a:off x="1503" y="2838"/>
              <a:ext cx="280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000">
                  <a:solidFill>
                    <a:srgbClr val="333333"/>
                  </a:solidFill>
                  <a:latin typeface="Helvetica" charset="0"/>
                </a:rPr>
                <a:t>LargestOval</a:t>
              </a:r>
            </a:p>
          </p:txBody>
        </p:sp>
        <p:sp>
          <p:nvSpPr>
            <p:cNvPr id="757769" name="Oval 9"/>
            <p:cNvSpPr>
              <a:spLocks noChangeArrowheads="1"/>
            </p:cNvSpPr>
            <p:nvPr/>
          </p:nvSpPr>
          <p:spPr bwMode="auto">
            <a:xfrm>
              <a:off x="1478" y="2986"/>
              <a:ext cx="2811" cy="108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2338532" y="4585963"/>
            <a:ext cx="4470256" cy="17240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813082" y="4985478"/>
            <a:ext cx="1008911" cy="1008911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Notre Première </a:t>
            </a: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Programme</a:t>
            </a:r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 de </a:t>
            </a: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Graphique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C64FEA-94E7-1A4B-89F2-1AB4C7D25355}"/>
              </a:ext>
            </a:extLst>
          </p:cNvPr>
          <p:cNvSpPr txBox="1"/>
          <p:nvPr/>
        </p:nvSpPr>
        <p:spPr>
          <a:xfrm>
            <a:off x="414849" y="6488668"/>
            <a:ext cx="2762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Rect</a:t>
            </a:r>
            <a:r>
              <a:rPr lang="en-US" dirty="0"/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4285886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3" name="Rectangle 3"/>
          <p:cNvSpPr>
            <a:spLocks noChangeArrowheads="1"/>
          </p:cNvSpPr>
          <p:nvPr/>
        </p:nvSpPr>
        <p:spPr bwMode="auto">
          <a:xfrm>
            <a:off x="482600" y="1155700"/>
            <a:ext cx="8128000" cy="120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sz="2400" b="0" dirty="0" err="1"/>
              <a:t>GRect</a:t>
            </a:r>
            <a:r>
              <a:rPr lang="en-US" sz="2400" b="0" dirty="0"/>
              <a:t> </a:t>
            </a:r>
            <a:r>
              <a:rPr lang="en-US" sz="2400" b="0" dirty="0" err="1"/>
              <a:t>est</a:t>
            </a:r>
            <a:r>
              <a:rPr lang="en-US" sz="2400" b="0" dirty="0"/>
              <a:t> un variable qui </a:t>
            </a:r>
            <a:r>
              <a:rPr lang="en-US" sz="2400" b="0" dirty="0" err="1"/>
              <a:t>contien</a:t>
            </a:r>
            <a:r>
              <a:rPr lang="en-US" sz="2400" b="0" dirty="0"/>
              <a:t> un rectangle.</a:t>
            </a:r>
          </a:p>
        </p:txBody>
      </p:sp>
      <p:grpSp>
        <p:nvGrpSpPr>
          <p:cNvPr id="757764" name="Group 4"/>
          <p:cNvGrpSpPr>
            <a:grpSpLocks/>
          </p:cNvGrpSpPr>
          <p:nvPr/>
        </p:nvGrpSpPr>
        <p:grpSpPr bwMode="auto">
          <a:xfrm>
            <a:off x="482600" y="1801488"/>
            <a:ext cx="8128000" cy="4521200"/>
            <a:chOff x="304" y="1232"/>
            <a:chExt cx="5120" cy="2848"/>
          </a:xfrm>
        </p:grpSpPr>
        <p:sp>
          <p:nvSpPr>
            <p:cNvPr id="757765" name="Rectangle 5"/>
            <p:cNvSpPr>
              <a:spLocks noChangeArrowheads="1"/>
            </p:cNvSpPr>
            <p:nvPr/>
          </p:nvSpPr>
          <p:spPr bwMode="auto">
            <a:xfrm>
              <a:off x="304" y="1232"/>
              <a:ext cx="5120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>
                <a:lnSpc>
                  <a:spcPct val="85000"/>
                </a:lnSpc>
                <a:spcAft>
                  <a:spcPct val="50000"/>
                </a:spcAft>
              </a:pPr>
              <a:r>
                <a:rPr lang="en-US" sz="2400" b="0" dirty="0"/>
                <a:t>Par </a:t>
              </a:r>
              <a:r>
                <a:rPr lang="en-US" sz="2400" b="0" dirty="0" err="1"/>
                <a:t>exemple</a:t>
              </a:r>
              <a:r>
                <a:rPr lang="en-US" sz="2400" b="0" dirty="0"/>
                <a:t>, le </a:t>
              </a:r>
              <a:r>
                <a:rPr lang="en-US" sz="2400" b="0" dirty="0" err="1"/>
                <a:t>suivant</a:t>
              </a:r>
              <a:r>
                <a:rPr lang="en-US" sz="2400" b="0" dirty="0"/>
                <a:t> </a:t>
              </a:r>
              <a:r>
                <a:rPr lang="en-US" sz="2000" dirty="0">
                  <a:latin typeface="Courier New" charset="0"/>
                </a:rPr>
                <a:t>run</a:t>
              </a:r>
              <a:r>
                <a:rPr lang="en-US" sz="2400" b="0" dirty="0"/>
                <a:t> </a:t>
              </a:r>
              <a:r>
                <a:rPr lang="en-US" sz="2400" b="0" dirty="0" err="1"/>
                <a:t>methode</a:t>
              </a:r>
              <a:r>
                <a:rPr lang="en-US" sz="2400" b="0" dirty="0"/>
                <a:t> </a:t>
              </a:r>
              <a:r>
                <a:rPr lang="en-US" sz="2400" b="0" dirty="0" err="1"/>
                <a:t>montre</a:t>
              </a:r>
              <a:r>
                <a:rPr lang="en-US" sz="2400" b="0" dirty="0"/>
                <a:t> un rectangle</a:t>
              </a:r>
            </a:p>
          </p:txBody>
        </p:sp>
        <p:sp>
          <p:nvSpPr>
            <p:cNvPr id="757766" name="Rectangle 6"/>
            <p:cNvSpPr>
              <a:spLocks noChangeArrowheads="1"/>
            </p:cNvSpPr>
            <p:nvPr/>
          </p:nvSpPr>
          <p:spPr bwMode="auto">
            <a:xfrm>
              <a:off x="864" y="1760"/>
              <a:ext cx="4272" cy="9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="1" dirty="0">
                <a:solidFill>
                  <a:srgbClr val="660066"/>
                </a:solidFill>
                <a:latin typeface="Courier"/>
                <a:cs typeface="Courier"/>
              </a:endParaRPr>
            </a:p>
            <a:p>
              <a:r>
                <a:rPr lang="en-US" sz="1600" dirty="0">
                  <a:solidFill>
                    <a:srgbClr val="660066"/>
                  </a:solidFill>
                  <a:latin typeface="Courier"/>
                  <a:cs typeface="Courier"/>
                </a:rPr>
                <a:t>public void</a:t>
              </a:r>
              <a:r>
                <a:rPr lang="en-US" sz="1600" dirty="0">
                  <a:latin typeface="Courier"/>
                  <a:cs typeface="Courier"/>
                </a:rPr>
                <a:t> run() {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</a:t>
              </a:r>
              <a:r>
                <a:rPr lang="en-US" sz="1600" dirty="0" err="1">
                  <a:latin typeface="Courier"/>
                  <a:cs typeface="Courier"/>
                </a:rPr>
                <a:t>GRect</a:t>
              </a:r>
              <a:r>
                <a:rPr lang="en-US" sz="1600" dirty="0">
                  <a:latin typeface="Courier"/>
                  <a:cs typeface="Courier"/>
                </a:rPr>
                <a:t> </a:t>
              </a:r>
              <a:r>
                <a:rPr lang="en-US" sz="1600" dirty="0" err="1">
                  <a:latin typeface="Courier"/>
                  <a:cs typeface="Courier"/>
                </a:rPr>
                <a:t>rect</a:t>
              </a:r>
              <a:r>
                <a:rPr lang="en-US" sz="1600" dirty="0">
                  <a:latin typeface="Courier"/>
                  <a:cs typeface="Courier"/>
                </a:rPr>
                <a:t> = </a:t>
              </a:r>
              <a:r>
                <a:rPr lang="en-US" sz="1600" dirty="0">
                  <a:solidFill>
                    <a:srgbClr val="660066"/>
                  </a:solidFill>
                  <a:latin typeface="Courier"/>
                  <a:cs typeface="Courier"/>
                </a:rPr>
                <a:t>new</a:t>
              </a:r>
              <a:r>
                <a:rPr lang="en-US" sz="1600" dirty="0">
                  <a:latin typeface="Courier"/>
                  <a:cs typeface="Courier"/>
                </a:rPr>
                <a:t> </a:t>
              </a:r>
              <a:r>
                <a:rPr lang="en-US" sz="1600" dirty="0" err="1">
                  <a:latin typeface="Courier"/>
                  <a:cs typeface="Courier"/>
                </a:rPr>
                <a:t>GRect</a:t>
              </a:r>
              <a:r>
                <a:rPr lang="en-US" sz="1600" dirty="0">
                  <a:latin typeface="Courier"/>
                  <a:cs typeface="Courier"/>
                </a:rPr>
                <a:t>(200, 200);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</a:t>
              </a:r>
              <a:r>
                <a:rPr lang="en-US" sz="1600" dirty="0" err="1">
                  <a:latin typeface="Courier"/>
                  <a:cs typeface="Courier"/>
                </a:rPr>
                <a:t>rect.setFilled</a:t>
              </a:r>
              <a:r>
                <a:rPr lang="en-US" sz="1600" dirty="0">
                  <a:latin typeface="Courier"/>
                  <a:cs typeface="Courier"/>
                </a:rPr>
                <a:t>(</a:t>
              </a:r>
              <a:r>
                <a:rPr lang="en-US" sz="1600" dirty="0">
                  <a:solidFill>
                    <a:srgbClr val="660066"/>
                  </a:solidFill>
                  <a:latin typeface="Courier"/>
                  <a:cs typeface="Courier"/>
                </a:rPr>
                <a:t>true</a:t>
              </a:r>
              <a:r>
                <a:rPr lang="en-US" sz="1600" dirty="0">
                  <a:latin typeface="Courier"/>
                  <a:cs typeface="Courier"/>
                </a:rPr>
                <a:t>);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</a:t>
              </a:r>
              <a:r>
                <a:rPr lang="en-US" sz="1600" dirty="0" err="1">
                  <a:latin typeface="Courier"/>
                  <a:cs typeface="Courier"/>
                </a:rPr>
                <a:t>rect.setColor</a:t>
              </a:r>
              <a:r>
                <a:rPr lang="en-US" sz="1600" dirty="0">
                  <a:latin typeface="Courier"/>
                  <a:cs typeface="Courier"/>
                </a:rPr>
                <a:t>(</a:t>
              </a:r>
              <a:r>
                <a:rPr lang="en-US" sz="1600" dirty="0" err="1">
                  <a:latin typeface="Courier"/>
                  <a:cs typeface="Courier"/>
                </a:rPr>
                <a:t>Color.</a:t>
              </a:r>
              <a:r>
                <a:rPr lang="en-US" sz="1600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Courier"/>
                  <a:cs typeface="Courier"/>
                </a:rPr>
                <a:t>BLUE</a:t>
              </a:r>
              <a:r>
                <a:rPr lang="en-US" sz="1600" dirty="0">
                  <a:latin typeface="Courier"/>
                  <a:cs typeface="Courier"/>
                </a:rPr>
                <a:t>);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add(</a:t>
              </a:r>
              <a:r>
                <a:rPr lang="en-US" sz="1600" dirty="0" err="1">
                  <a:latin typeface="Courier"/>
                  <a:cs typeface="Courier"/>
                </a:rPr>
                <a:t>rect</a:t>
              </a:r>
              <a:r>
                <a:rPr lang="en-US" sz="1600" dirty="0">
                  <a:latin typeface="Courier"/>
                  <a:cs typeface="Courier"/>
                </a:rPr>
                <a:t>, 50, 50);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}</a:t>
              </a:r>
            </a:p>
            <a:p>
              <a:endParaRPr lang="en-US" sz="1600" dirty="0">
                <a:latin typeface="Courier New" charset="0"/>
              </a:endParaRPr>
            </a:p>
          </p:txBody>
        </p:sp>
        <p:pic>
          <p:nvPicPr>
            <p:cNvPr id="757767" name="Picture 7" descr="Graphics (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7" y="2854"/>
              <a:ext cx="2845" cy="1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7768" name="Text Box 8"/>
            <p:cNvSpPr txBox="1">
              <a:spLocks noChangeArrowheads="1"/>
            </p:cNvSpPr>
            <p:nvPr/>
          </p:nvSpPr>
          <p:spPr bwMode="auto">
            <a:xfrm>
              <a:off x="1503" y="2838"/>
              <a:ext cx="280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000">
                  <a:solidFill>
                    <a:srgbClr val="333333"/>
                  </a:solidFill>
                  <a:latin typeface="Helvetica" charset="0"/>
                </a:rPr>
                <a:t>LargestOval</a:t>
              </a:r>
            </a:p>
          </p:txBody>
        </p:sp>
        <p:sp>
          <p:nvSpPr>
            <p:cNvPr id="757769" name="Oval 9"/>
            <p:cNvSpPr>
              <a:spLocks noChangeArrowheads="1"/>
            </p:cNvSpPr>
            <p:nvPr/>
          </p:nvSpPr>
          <p:spPr bwMode="auto">
            <a:xfrm>
              <a:off x="1478" y="2986"/>
              <a:ext cx="2811" cy="108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2338532" y="4585963"/>
            <a:ext cx="4470256" cy="17240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813082" y="4985478"/>
            <a:ext cx="1008911" cy="1008911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Notre Première </a:t>
            </a: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Programme</a:t>
            </a:r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 de </a:t>
            </a: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Graphique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C64FEA-94E7-1A4B-89F2-1AB4C7D25355}"/>
              </a:ext>
            </a:extLst>
          </p:cNvPr>
          <p:cNvSpPr txBox="1"/>
          <p:nvPr/>
        </p:nvSpPr>
        <p:spPr>
          <a:xfrm>
            <a:off x="414849" y="6488668"/>
            <a:ext cx="2762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Rect</a:t>
            </a:r>
            <a:r>
              <a:rPr lang="en-US" dirty="0"/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3054092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3351</TotalTime>
  <Words>1208</Words>
  <Application>Microsoft Macintosh PowerPoint</Application>
  <PresentationFormat>On-screen Show (4:3)</PresentationFormat>
  <Paragraphs>380</Paragraphs>
  <Slides>51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0" baseType="lpstr">
      <vt:lpstr>Arial</vt:lpstr>
      <vt:lpstr>Calibri</vt:lpstr>
      <vt:lpstr>Century Gothic</vt:lpstr>
      <vt:lpstr>Charcoal CY</vt:lpstr>
      <vt:lpstr>Courier</vt:lpstr>
      <vt:lpstr>Courier New</vt:lpstr>
      <vt:lpstr>Helvetica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Stanford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Piech</dc:creator>
  <cp:lastModifiedBy>Lisa Einstein</cp:lastModifiedBy>
  <cp:revision>166</cp:revision>
  <dcterms:created xsi:type="dcterms:W3CDTF">2016-06-21T10:36:38Z</dcterms:created>
  <dcterms:modified xsi:type="dcterms:W3CDTF">2019-07-16T13:27:35Z</dcterms:modified>
</cp:coreProperties>
</file>