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54" r:id="rId2"/>
    <p:sldId id="267" r:id="rId3"/>
    <p:sldId id="268" r:id="rId4"/>
    <p:sldId id="345" r:id="rId5"/>
    <p:sldId id="346" r:id="rId6"/>
    <p:sldId id="347" r:id="rId7"/>
    <p:sldId id="348" r:id="rId8"/>
    <p:sldId id="349" r:id="rId9"/>
    <p:sldId id="350" r:id="rId10"/>
    <p:sldId id="270" r:id="rId11"/>
    <p:sldId id="271" r:id="rId12"/>
    <p:sldId id="272" r:id="rId13"/>
    <p:sldId id="274" r:id="rId14"/>
    <p:sldId id="277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8" r:id="rId43"/>
    <p:sldId id="329" r:id="rId44"/>
    <p:sldId id="353" r:id="rId45"/>
    <p:sldId id="351" r:id="rId46"/>
    <p:sldId id="352" r:id="rId47"/>
    <p:sldId id="323" r:id="rId48"/>
    <p:sldId id="324" r:id="rId49"/>
    <p:sldId id="325" r:id="rId50"/>
    <p:sldId id="35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5DA-F518-7149-9598-EC7DB20DD91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FAB0-C925-094D-A5C3-D4CF6692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50357-82C1-C541-82FB-0E6B878CAEA4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25538" y="711200"/>
            <a:ext cx="4606925" cy="3454400"/>
          </a:xfrm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69009"/>
            <a:ext cx="5029200" cy="406452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0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44E9-D9AA-7144-8DE8-CB8A8603C695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E571-3BFA-4349-8001-CAC41C8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age result for star wars lady h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0154" y="1"/>
            <a:ext cx="158657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\University\Teaching\cs221\WWW\slides\img\stanf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"/>
            <a:ext cx="2383383" cy="2378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990600" y="4038600"/>
            <a:ext cx="7391399" cy="213360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38100" cap="flat" cmpd="sng" algn="ctr">
            <a:solidFill>
              <a:srgbClr val="0000FF"/>
            </a:solidFill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Methods</a:t>
            </a:r>
            <a:endParaRPr lang="en-US" sz="40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05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printIntro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"Welcome to class"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"It's the best part of my day."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Void 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0595" name="Rectangle 3"/>
          <p:cNvSpPr txBox="1">
            <a:spLocks noChangeArrowheads="1"/>
          </p:cNvSpPr>
          <p:nvPr/>
        </p:nvSpPr>
        <p:spPr bwMode="auto">
          <a:xfrm>
            <a:off x="327025" y="455136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660066"/>
                </a:solidFill>
                <a:latin typeface="Courier New" charset="0"/>
              </a:rPr>
              <a:t>public void</a:t>
            </a:r>
            <a:r>
              <a:rPr kumimoji="1" lang="en-US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printIntro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FF008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metersToCm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meters)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100 * meters</a:t>
            </a:r>
            <a:r>
              <a:rPr lang="en-US" sz="2400" b="1" dirty="0"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111618" name="Rectangle 3"/>
          <p:cNvSpPr txBox="1">
            <a:spLocks noChangeArrowheads="1"/>
          </p:cNvSpPr>
          <p:nvPr/>
        </p:nvSpPr>
        <p:spPr bwMode="auto">
          <a:xfrm>
            <a:off x="312738" y="4406900"/>
            <a:ext cx="8524875" cy="11668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metersToCm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(5.2));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95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printOpinion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5)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“I love 5!”</a:t>
            </a:r>
            <a:r>
              <a:rPr lang="en-US" altLang="ja-JP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}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else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“</a:t>
            </a:r>
            <a:r>
              <a:rPr lang="en-US" altLang="ja-JP" sz="2400" b="1" dirty="0" err="1">
                <a:solidFill>
                  <a:srgbClr val="0000FF"/>
                </a:solidFill>
                <a:latin typeface="Courier New" charset="0"/>
              </a:rPr>
              <a:t>Whattever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”</a:t>
            </a:r>
            <a:r>
              <a:rPr lang="en-US" altLang="ja-JP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Parameter Example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12643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printOpinion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(5);</a:t>
            </a: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790575"/>
            <a:ext cx="8524875" cy="5049838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getMonthName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0)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		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“January”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== 1)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“February”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…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3366FF"/>
                </a:solidFill>
                <a:latin typeface="Courier New" charset="0"/>
              </a:rPr>
              <a:t>“Unknown”</a:t>
            </a:r>
            <a:r>
              <a:rPr lang="en-US" altLang="ja-JP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Multiple Return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91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>
                <a:solidFill>
                  <a:srgbClr val="7030A0"/>
                </a:solidFill>
                <a:latin typeface="Times" charset="0"/>
                <a:cs typeface="Times" charset="0"/>
              </a:rPr>
              <a:t>visibility  type  </a:t>
            </a:r>
            <a:r>
              <a:rPr lang="en-US" sz="2800" b="1" i="1" dirty="0" err="1">
                <a:solidFill>
                  <a:srgbClr val="000000"/>
                </a:solidFill>
                <a:latin typeface="Times" charset="0"/>
                <a:cs typeface="Times" charset="0"/>
              </a:rPr>
              <a:t>nameOfMethod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parameters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 smtClean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7030A0"/>
                </a:solidFill>
                <a:latin typeface="Times" charset="0"/>
                <a:cs typeface="Times" charset="0"/>
              </a:rPr>
              <a:t>visibility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7030A0"/>
                </a:solidFill>
                <a:latin typeface="Times" charset="0"/>
                <a:cs typeface="Times" charset="0"/>
              </a:rPr>
              <a:t>type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Defining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0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68135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FF0080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kumimoji="1" lang="en-US" sz="2000" b="1" dirty="0" smtClean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(value &lt; 0)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   value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B70051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kumimoji="1" lang="en-US" sz="20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517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925" y="317500"/>
            <a:ext cx="32893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619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8925" y="592138"/>
            <a:ext cx="7113588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721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824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8244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99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Calling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3238" y="3100388"/>
            <a:ext cx="4473575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println(“hello world”);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08438" y="2189163"/>
            <a:ext cx="4664075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readInt(“</a:t>
            </a:r>
            <a:r>
              <a:rPr kumimoji="1" lang="en-US" altLang="ja-JP" b="1">
                <a:solidFill>
                  <a:srgbClr val="000000"/>
                </a:solidFill>
                <a:latin typeface="Courier New" charset="0"/>
              </a:rPr>
              <a:t>Int please! </a:t>
            </a: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kumimoji="1" lang="en-US" altLang="ja-JP" b="1">
                <a:solidFill>
                  <a:srgbClr val="000000"/>
                </a:solidFill>
                <a:latin typeface="Courier New" charset="0"/>
              </a:rPr>
              <a:t>);</a:t>
            </a:r>
            <a:endParaRPr kumimoji="1" lang="en-US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00713" y="3460750"/>
            <a:ext cx="2474913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i="1" dirty="0" err="1">
                <a:solidFill>
                  <a:srgbClr val="000000"/>
                </a:solidFill>
                <a:latin typeface="Courier New" charset="0"/>
              </a:rPr>
              <a:t>rect</a:t>
            </a:r>
            <a:r>
              <a:rPr kumimoji="1" lang="en-US" b="1" dirty="0" err="1">
                <a:solidFill>
                  <a:srgbClr val="000000"/>
                </a:solidFill>
                <a:latin typeface="Courier New" charset="0"/>
              </a:rPr>
              <a:t>.getX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();</a:t>
            </a:r>
            <a:endParaRPr kumimoji="1" lang="en-US" b="1" i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25800" y="1327150"/>
            <a:ext cx="2474913" cy="5953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turnRight();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5588" y="4054475"/>
            <a:ext cx="3176587" cy="5953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drawRobotFace();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04963" y="2176463"/>
            <a:ext cx="2474912" cy="5953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>
                <a:solidFill>
                  <a:srgbClr val="000000"/>
                </a:solidFill>
                <a:latin typeface="Courier New" charset="0"/>
              </a:rPr>
              <a:t>move();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273012" y="4929040"/>
            <a:ext cx="4902614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i="1" dirty="0" err="1" smtClean="0">
                <a:solidFill>
                  <a:srgbClr val="000000"/>
                </a:solidFill>
                <a:latin typeface="Courier New" charset="0"/>
              </a:rPr>
              <a:t>rect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.setLocation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(10, 20)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;</a:t>
            </a:r>
            <a:endParaRPr kumimoji="1" lang="en-US" b="1" i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926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268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2763" y="498475"/>
            <a:ext cx="68897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9270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39271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</p:spTree>
    <p:extLst>
      <p:ext uri="{BB962C8B-B14F-4D97-AF65-F5344CB8AC3E}">
        <p14:creationId xmlns:p14="http://schemas.microsoft.com/office/powerpoint/2010/main" val="3836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029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292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5350" y="787400"/>
            <a:ext cx="650716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0294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0295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0296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0297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1260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131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316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0900" y="1133475"/>
            <a:ext cx="65516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318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1319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1320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1321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3700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233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0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4224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42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2343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2344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2345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697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36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64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7399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366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3367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3368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3369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5656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38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388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1739900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390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4391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4392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4393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966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541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412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8" y="2028825"/>
            <a:ext cx="655320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5414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5415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5416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5417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315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643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436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6613" y="1147763"/>
            <a:ext cx="6551612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438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6439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6440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6441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823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745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460" name="Rectangle 6"/>
          <p:cNvSpPr>
            <a:spLocks noChangeArrowheads="1"/>
          </p:cNvSpPr>
          <p:nvPr/>
        </p:nvSpPr>
        <p:spPr bwMode="auto">
          <a:xfrm>
            <a:off x="469900" y="469900"/>
            <a:ext cx="8212138" cy="3613150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(String prompt)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while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 &lt; 0) {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urier New" charset="0"/>
              </a:rPr>
              <a:t>“Invalid”</a:t>
            </a:r>
            <a:r>
              <a:rPr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value =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readDouble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(prompt);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value;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0900" y="2346325"/>
            <a:ext cx="65516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462" name="TextBox 9"/>
          <p:cNvSpPr txBox="1">
            <a:spLocks noChangeArrowheads="1"/>
          </p:cNvSpPr>
          <p:nvPr/>
        </p:nvSpPr>
        <p:spPr bwMode="auto">
          <a:xfrm>
            <a:off x="649288" y="3433763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prompt</a:t>
            </a:r>
          </a:p>
        </p:txBody>
      </p:sp>
      <p:sp>
        <p:nvSpPr>
          <p:cNvPr id="147463" name="Rectangle 10"/>
          <p:cNvSpPr>
            <a:spLocks noChangeArrowheads="1"/>
          </p:cNvSpPr>
          <p:nvPr/>
        </p:nvSpPr>
        <p:spPr bwMode="auto">
          <a:xfrm>
            <a:off x="2092325" y="3448050"/>
            <a:ext cx="3262313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latin typeface="Courier" charset="0"/>
                <a:cs typeface="Courier" charset="0"/>
              </a:rPr>
              <a:t>“Enter radius: “</a:t>
            </a:r>
          </a:p>
        </p:txBody>
      </p:sp>
      <p:sp>
        <p:nvSpPr>
          <p:cNvPr id="147464" name="TextBox 11"/>
          <p:cNvSpPr txBox="1">
            <a:spLocks noChangeArrowheads="1"/>
          </p:cNvSpPr>
          <p:nvPr/>
        </p:nvSpPr>
        <p:spPr bwMode="auto">
          <a:xfrm>
            <a:off x="5983288" y="3443288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value</a:t>
            </a:r>
          </a:p>
        </p:txBody>
      </p:sp>
      <p:sp>
        <p:nvSpPr>
          <p:cNvPr id="147465" name="Rectangle 12"/>
          <p:cNvSpPr>
            <a:spLocks noChangeArrowheads="1"/>
          </p:cNvSpPr>
          <p:nvPr/>
        </p:nvSpPr>
        <p:spPr bwMode="auto">
          <a:xfrm>
            <a:off x="7412038" y="347186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8869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848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52688" y="592138"/>
            <a:ext cx="4949825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8484" name="Rectangle 12"/>
          <p:cNvSpPr>
            <a:spLocks noChangeArrowheads="1"/>
          </p:cNvSpPr>
          <p:nvPr/>
        </p:nvSpPr>
        <p:spPr bwMode="auto">
          <a:xfrm>
            <a:off x="4972050" y="13811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2415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chemeClr val="bg2"/>
                </a:solidFill>
                <a:latin typeface="Times" charset="0"/>
                <a:cs typeface="Times" charset="0"/>
              </a:rPr>
              <a:t>	</a:t>
            </a: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Defining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08547" name="Rectangle 1"/>
          <p:cNvSpPr>
            <a:spLocks noChangeArrowheads="1"/>
          </p:cNvSpPr>
          <p:nvPr/>
        </p:nvSpPr>
        <p:spPr bwMode="auto">
          <a:xfrm>
            <a:off x="808038" y="2247900"/>
            <a:ext cx="37862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turnRight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 {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();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  <p:pic>
        <p:nvPicPr>
          <p:cNvPr id="1085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878013"/>
            <a:ext cx="2387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5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950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5175" y="592138"/>
            <a:ext cx="6637338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9508" name="Rectangle 12"/>
          <p:cNvSpPr>
            <a:spLocks noChangeArrowheads="1"/>
          </p:cNvSpPr>
          <p:nvPr/>
        </p:nvSpPr>
        <p:spPr bwMode="auto">
          <a:xfrm>
            <a:off x="4972050" y="138113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49509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49510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0573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053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5175" y="895350"/>
            <a:ext cx="6637338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53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053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4706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155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1556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1557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1087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257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2580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2581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2582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0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04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3605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3606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475" y="542925"/>
            <a:ext cx="612616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08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3609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4865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62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628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4629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4630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475" y="846138"/>
            <a:ext cx="6126163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4632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4633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171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565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r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readPositive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</a:t>
            </a:r>
            <a:r>
              <a:rPr kumimoji="1" lang="en-US" sz="2000" dirty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>
                <a:solidFill>
                  <a:schemeClr val="bg2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>
                <a:solidFill>
                  <a:srgbClr val="B70051"/>
                </a:solidFill>
                <a:latin typeface="Courier New" charset="0"/>
              </a:rPr>
              <a:t>double</a:t>
            </a:r>
            <a:r>
              <a:rPr kumimoji="1" lang="en-US" sz="2000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area =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getArea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dirty="0" err="1">
                <a:solidFill>
                  <a:schemeClr val="bg2"/>
                </a:solidFill>
                <a:latin typeface="Courier New" charset="0"/>
              </a:rPr>
              <a:t>println</a:t>
            </a: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>
                <a:solidFill>
                  <a:schemeClr val="bg2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65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565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5654" name="Rectangle 9"/>
          <p:cNvSpPr>
            <a:spLocks noChangeArrowheads="1"/>
          </p:cNvSpPr>
          <p:nvPr/>
        </p:nvSpPr>
        <p:spPr bwMode="auto">
          <a:xfrm>
            <a:off x="455613" y="498475"/>
            <a:ext cx="8210550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radius) {</a:t>
            </a:r>
          </a:p>
          <a:p>
            <a:pPr>
              <a:buClr>
                <a:schemeClr val="bg2"/>
              </a:buClr>
            </a:pPr>
            <a:r>
              <a:rPr lang="en-US" sz="2000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0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PI * radius * radius;</a:t>
            </a:r>
          </a:p>
          <a:p>
            <a:pPr>
              <a:buClr>
                <a:schemeClr val="bg2"/>
              </a:buClr>
            </a:pPr>
            <a:r>
              <a:rPr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35175" y="846138"/>
            <a:ext cx="3333750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656" name="TextBox 11"/>
          <p:cNvSpPr txBox="1">
            <a:spLocks noChangeArrowheads="1"/>
          </p:cNvSpPr>
          <p:nvPr/>
        </p:nvSpPr>
        <p:spPr bwMode="auto">
          <a:xfrm>
            <a:off x="795338" y="2439988"/>
            <a:ext cx="129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radius</a:t>
            </a:r>
          </a:p>
        </p:txBody>
      </p:sp>
      <p:sp>
        <p:nvSpPr>
          <p:cNvPr id="155657" name="Rectangle 12"/>
          <p:cNvSpPr>
            <a:spLocks noChangeArrowheads="1"/>
          </p:cNvSpPr>
          <p:nvPr/>
        </p:nvSpPr>
        <p:spPr bwMode="auto">
          <a:xfrm>
            <a:off x="2122488" y="2468563"/>
            <a:ext cx="671512" cy="506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5658" name="Rectangle 16"/>
          <p:cNvSpPr>
            <a:spLocks noChangeArrowheads="1"/>
          </p:cNvSpPr>
          <p:nvPr/>
        </p:nvSpPr>
        <p:spPr bwMode="auto">
          <a:xfrm>
            <a:off x="3681413" y="1243013"/>
            <a:ext cx="155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9578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6674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4650" y="895350"/>
            <a:ext cx="1847850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6676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6677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6678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12143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7698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895350"/>
            <a:ext cx="4040187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7700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7701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7702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86384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8722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895350"/>
            <a:ext cx="4040187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8724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8725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8726" name="Rectangle 16"/>
          <p:cNvSpPr>
            <a:spLocks noChangeArrowheads="1"/>
          </p:cNvSpPr>
          <p:nvPr/>
        </p:nvSpPr>
        <p:spPr bwMode="auto">
          <a:xfrm>
            <a:off x="4806950" y="1011238"/>
            <a:ext cx="155733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  <p:sp>
        <p:nvSpPr>
          <p:cNvPr id="158727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58728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4484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80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9746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2313" y="1198563"/>
            <a:ext cx="4040187" cy="36036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9748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59749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59750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59751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26756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5"/>
          <p:cNvSpPr>
            <a:spLocks noChangeArrowheads="1"/>
          </p:cNvSpPr>
          <p:nvPr/>
        </p:nvSpPr>
        <p:spPr bwMode="auto">
          <a:xfrm>
            <a:off x="201613" y="230188"/>
            <a:ext cx="8212137" cy="3044825"/>
          </a:xfrm>
          <a:prstGeom prst="rect">
            <a:avLst/>
          </a:prstGeom>
          <a:solidFill>
            <a:srgbClr val="D4DDF8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0770" name="Rectangle 3"/>
          <p:cNvSpPr txBox="1">
            <a:spLocks noChangeArrowheads="1"/>
          </p:cNvSpPr>
          <p:nvPr/>
        </p:nvSpPr>
        <p:spPr bwMode="auto">
          <a:xfrm>
            <a:off x="320675" y="-363538"/>
            <a:ext cx="8524875" cy="2773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sz="20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sz="2000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public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void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r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readPositive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kumimoji="1" lang="en-US" sz="2000" dirty="0" smtClean="0">
                <a:solidFill>
                  <a:srgbClr val="0000FF"/>
                </a:solidFill>
                <a:latin typeface="Courier New" charset="0"/>
              </a:rPr>
              <a:t>“Enter radius: “</a:t>
            </a:r>
            <a:r>
              <a:rPr kumimoji="1" lang="en-US" altLang="ja-JP" sz="200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000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area =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getArea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(r);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000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(area);</a:t>
            </a:r>
          </a:p>
          <a:p>
            <a:pPr>
              <a:buClr>
                <a:schemeClr val="bg2"/>
              </a:buClr>
            </a:pPr>
            <a:r>
              <a:rPr kumimoji="1" lang="en-US" sz="2000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buClr>
                <a:schemeClr val="bg2"/>
              </a:buClr>
            </a:pPr>
            <a:endParaRPr kumimoji="1" lang="en-US" sz="20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7500" y="1530350"/>
            <a:ext cx="303213" cy="36036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0772" name="TextBox 6"/>
          <p:cNvSpPr txBox="1">
            <a:spLocks noChangeArrowheads="1"/>
          </p:cNvSpPr>
          <p:nvPr/>
        </p:nvSpPr>
        <p:spPr bwMode="auto">
          <a:xfrm>
            <a:off x="571500" y="247491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r</a:t>
            </a:r>
          </a:p>
        </p:txBody>
      </p:sp>
      <p:sp>
        <p:nvSpPr>
          <p:cNvPr id="160773" name="Rectangle 8"/>
          <p:cNvSpPr>
            <a:spLocks noChangeArrowheads="1"/>
          </p:cNvSpPr>
          <p:nvPr/>
        </p:nvSpPr>
        <p:spPr bwMode="auto">
          <a:xfrm>
            <a:off x="1090613" y="2505075"/>
            <a:ext cx="669925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42</a:t>
            </a:r>
          </a:p>
        </p:txBody>
      </p:sp>
      <p:sp>
        <p:nvSpPr>
          <p:cNvPr id="160774" name="TextBox 9"/>
          <p:cNvSpPr txBox="1">
            <a:spLocks noChangeArrowheads="1"/>
          </p:cNvSpPr>
          <p:nvPr/>
        </p:nvSpPr>
        <p:spPr bwMode="auto">
          <a:xfrm>
            <a:off x="2325688" y="2498725"/>
            <a:ext cx="922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area</a:t>
            </a:r>
          </a:p>
        </p:txBody>
      </p:sp>
      <p:sp>
        <p:nvSpPr>
          <p:cNvPr id="160775" name="Rectangle 10"/>
          <p:cNvSpPr>
            <a:spLocks noChangeArrowheads="1"/>
          </p:cNvSpPr>
          <p:nvPr/>
        </p:nvSpPr>
        <p:spPr bwMode="auto">
          <a:xfrm>
            <a:off x="3436938" y="2513013"/>
            <a:ext cx="1570037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>
                <a:solidFill>
                  <a:srgbClr val="010000"/>
                </a:solidFill>
                <a:latin typeface="Courier" charset="0"/>
                <a:cs typeface="Courier" charset="0"/>
              </a:rPr>
              <a:t>5538.96</a:t>
            </a:r>
          </a:p>
        </p:txBody>
      </p:sp>
    </p:spTree>
    <p:extLst>
      <p:ext uri="{BB962C8B-B14F-4D97-AF65-F5344CB8AC3E}">
        <p14:creationId xmlns:p14="http://schemas.microsoft.com/office/powerpoint/2010/main" val="39009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0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Bad Times </a:t>
            </a:r>
            <a:r>
              <a:rPr lang="en-US" sz="4000" b="1" dirty="0">
                <a:solidFill>
                  <a:srgbClr val="000000"/>
                </a:solidFill>
                <a:latin typeface="Century Gothic"/>
                <a:cs typeface="Century Gothic"/>
              </a:rPr>
              <a:t>W</a:t>
            </a: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ith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3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// NOTE: This program is </a:t>
            </a: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feeling just fine...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CC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  return x;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charset="0"/>
              </a:rPr>
              <a:t>x =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Good Times </a:t>
            </a:r>
            <a:r>
              <a:rPr lang="en-US" sz="4000" b="1" dirty="0">
                <a:solidFill>
                  <a:srgbClr val="000000"/>
                </a:solidFill>
                <a:latin typeface="Century Gothic"/>
                <a:cs typeface="Century Gothic"/>
              </a:rPr>
              <a:t>W</a:t>
            </a: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ith Methods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0"/>
            <a:ext cx="96774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1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10000"/>
              </a:solidFill>
            </a:endParaRPr>
          </a:p>
        </p:txBody>
      </p:sp>
      <p:sp>
        <p:nvSpPr>
          <p:cNvPr id="96258" name="TextBox 1"/>
          <p:cNvSpPr txBox="1">
            <a:spLocks noChangeArrowheads="1"/>
          </p:cNvSpPr>
          <p:nvPr/>
        </p:nvSpPr>
        <p:spPr bwMode="auto">
          <a:xfrm>
            <a:off x="-152400" y="2733675"/>
            <a:ext cx="967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 smtClean="0">
                <a:solidFill>
                  <a:schemeClr val="bg1"/>
                </a:solidFill>
                <a:latin typeface="Courier"/>
                <a:cs typeface="Courier"/>
              </a:rPr>
              <a:t>More Examples</a:t>
            </a:r>
            <a:endParaRPr lang="en-US" sz="3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986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cow(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cow(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grass)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(grass);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Changed Name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008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Same Variable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20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648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262063"/>
            <a:ext cx="6384925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3" y="2265363"/>
            <a:ext cx="6132512" cy="571500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karelIsAwesome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true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Monotype Sorts" charset="0"/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lang="en-US" sz="2400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myBool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= 1 &lt;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Variable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5891" name="Rectangle 3"/>
          <p:cNvSpPr txBox="1">
            <a:spLocks noChangeArrowheads="1"/>
          </p:cNvSpPr>
          <p:nvPr/>
        </p:nvSpPr>
        <p:spPr bwMode="auto">
          <a:xfrm>
            <a:off x="1422400" y="3435350"/>
            <a:ext cx="6276975" cy="573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Boolean Operations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6914" name="Rectangle 3"/>
          <p:cNvSpPr txBox="1">
            <a:spLocks noChangeArrowheads="1"/>
          </p:cNvSpPr>
          <p:nvPr/>
        </p:nvSpPr>
        <p:spPr bwMode="auto">
          <a:xfrm>
            <a:off x="1343025" y="1719263"/>
            <a:ext cx="6276975" cy="2514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a = </a:t>
            </a:r>
            <a:r>
              <a:rPr kumimoji="1" lang="en-US" b="1" dirty="0" smtClean="0">
                <a:solidFill>
                  <a:srgbClr val="7030A0"/>
                </a:solidFill>
                <a:latin typeface="Courier New" charset="0"/>
              </a:rPr>
              <a:t>true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b = </a:t>
            </a:r>
            <a:r>
              <a:rPr kumimoji="1" lang="en-US" b="1" dirty="0" smtClean="0">
                <a:solidFill>
                  <a:srgbClr val="7030A0"/>
                </a:solidFill>
                <a:latin typeface="Courier New" charset="0"/>
              </a:rPr>
              <a:t>false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smtClean="0">
                <a:solidFill>
                  <a:schemeClr val="accent3"/>
                </a:solidFill>
                <a:latin typeface="Courier New" charset="0"/>
              </a:rPr>
              <a:t>//This is false</a:t>
            </a:r>
            <a:endParaRPr kumimoji="1" lang="en-US" b="1" dirty="0">
              <a:solidFill>
                <a:schemeClr val="accent3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a_and_b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&amp;&amp; b;</a:t>
            </a:r>
          </a:p>
          <a:p>
            <a:pPr>
              <a:buClr>
                <a:schemeClr val="bg2"/>
              </a:buClr>
            </a:pPr>
            <a:endParaRPr kumimoji="1"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>
                <a:solidFill>
                  <a:schemeClr val="accent3"/>
                </a:solidFill>
                <a:latin typeface="Courier New" charset="0"/>
              </a:rPr>
              <a:t>//This is </a:t>
            </a:r>
            <a:r>
              <a:rPr kumimoji="1" lang="en-US" b="1" dirty="0" smtClean="0">
                <a:solidFill>
                  <a:schemeClr val="accent3"/>
                </a:solidFill>
                <a:latin typeface="Courier New" charset="0"/>
              </a:rPr>
              <a:t>true</a:t>
            </a:r>
            <a:endParaRPr kumimoji="1" lang="en-US" b="1" dirty="0">
              <a:solidFill>
                <a:schemeClr val="accent3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a_or_b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a || b;</a:t>
            </a:r>
          </a:p>
          <a:p>
            <a:pPr>
              <a:buClr>
                <a:schemeClr val="bg2"/>
              </a:buClr>
            </a:pPr>
            <a:endParaRPr kumimoji="1"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r>
              <a:rPr kumimoji="1" lang="en-US" b="1">
                <a:solidFill>
                  <a:schemeClr val="accent3"/>
                </a:solidFill>
                <a:latin typeface="Courier New" charset="0"/>
              </a:rPr>
              <a:t>//This is false</a:t>
            </a:r>
          </a:p>
          <a:p>
            <a:pPr>
              <a:buClr>
                <a:schemeClr val="bg2"/>
              </a:buClr>
            </a:pPr>
            <a:r>
              <a:rPr kumimoji="1" lang="en-US" b="1" dirty="0" err="1" smtClean="0">
                <a:solidFill>
                  <a:srgbClr val="7030A0"/>
                </a:solidFill>
                <a:latin typeface="Courier New" charset="0"/>
              </a:rPr>
              <a:t>boolean</a:t>
            </a:r>
            <a:r>
              <a:rPr kumimoji="1"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not_a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= !a;</a:t>
            </a: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65317" y="4437732"/>
            <a:ext cx="3727925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0986" y="3693887"/>
            <a:ext cx="206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Input expected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799" y="3714699"/>
            <a:ext cx="229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Output expected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61547" y="4437732"/>
            <a:ext cx="1310919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Now that’s style!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2050" name="Picture 2" descr="mage result for guy with sh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9600070" cy="63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7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178" y="3823936"/>
            <a:ext cx="89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name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72466" y="4451388"/>
            <a:ext cx="1392851" cy="518873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508015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body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290" y="4861024"/>
            <a:ext cx="3645993" cy="873889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5243349"/>
            <a:ext cx="9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0290" y="5243349"/>
            <a:ext cx="3645993" cy="491564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1223963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public void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mid = average(5.0, 10.2);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kumimoji="1"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(mid);</a:t>
            </a:r>
          </a:p>
          <a:p>
            <a:pPr marL="0" indent="0">
              <a:buClr>
                <a:schemeClr val="bg2"/>
              </a:buClr>
              <a:buNone/>
            </a:pPr>
            <a:r>
              <a:rPr kumimoji="1"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 double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average(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double</a:t>
            </a:r>
            <a:r>
              <a:rPr lang="en-US" sz="2400" b="1" dirty="0" smtClean="0">
                <a:solidFill>
                  <a:srgbClr val="A5004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= a + b;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ourier New" charset="0"/>
              </a:rPr>
              <a:t>return</a:t>
            </a:r>
            <a:r>
              <a:rPr lang="en-US" sz="2400" b="1" dirty="0" smtClean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sum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/ 2;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23813"/>
            <a:ext cx="9144000" cy="746126"/>
          </a:xfrm>
          <a:prstGeom prst="rect">
            <a:avLst/>
          </a:prstGeom>
          <a:solidFill>
            <a:srgbClr val="CDEEAB"/>
          </a:solidFill>
          <a:ln w="38100" cap="flat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Anatomy of a method</a:t>
            </a:r>
            <a:endParaRPr lang="en-US" sz="40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28" y="1488346"/>
            <a:ext cx="191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ethod “call”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22675" y="2116457"/>
            <a:ext cx="3645993" cy="491564"/>
          </a:xfrm>
          <a:prstGeom prst="round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1850</Words>
  <Application>Microsoft Macintosh PowerPoint</Application>
  <PresentationFormat>On-screen Show (4:3)</PresentationFormat>
  <Paragraphs>607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Calibri</vt:lpstr>
      <vt:lpstr>Century Gothic</vt:lpstr>
      <vt:lpstr>Courier</vt:lpstr>
      <vt:lpstr>Courier New</vt:lpstr>
      <vt:lpstr>Monotype Sorts</vt:lpstr>
      <vt:lpstr>ＭＳ Ｐゴシック</vt:lpstr>
      <vt:lpstr>Times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Tyler Jay Conklin</cp:lastModifiedBy>
  <cp:revision>26</cp:revision>
  <cp:lastPrinted>2018-06-28T22:00:03Z</cp:lastPrinted>
  <dcterms:created xsi:type="dcterms:W3CDTF">2016-06-22T10:46:22Z</dcterms:created>
  <dcterms:modified xsi:type="dcterms:W3CDTF">2018-06-29T07:35:50Z</dcterms:modified>
</cp:coreProperties>
</file>