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968" r:id="rId3"/>
    <p:sldId id="260" r:id="rId4"/>
    <p:sldId id="261" r:id="rId5"/>
    <p:sldId id="310" r:id="rId6"/>
    <p:sldId id="776" r:id="rId7"/>
    <p:sldId id="775" r:id="rId8"/>
    <p:sldId id="312" r:id="rId9"/>
    <p:sldId id="315" r:id="rId10"/>
    <p:sldId id="313" r:id="rId11"/>
    <p:sldId id="314" r:id="rId12"/>
    <p:sldId id="264" r:id="rId13"/>
    <p:sldId id="31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0"/>
    <p:restoredTop sz="94655"/>
  </p:normalViewPr>
  <p:slideViewPr>
    <p:cSldViewPr snapToGrid="0" snapToObjects="1">
      <p:cViewPr varScale="1">
        <p:scale>
          <a:sx n="100" d="100"/>
          <a:sy n="100" d="100"/>
        </p:scale>
        <p:origin x="7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2302C-C910-254F-BF02-7E7D38C2B998}" type="datetimeFigureOut">
              <a:rPr lang="en-US" smtClean="0"/>
              <a:t>7/12/19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AD792-1926-1340-B415-2A59BFC9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6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5EF4957-0180-0A4B-9EA9-E390D3D83376}" type="slidenum">
              <a:rPr lang="en-US" altLang="en-US" sz="1200">
                <a:latin typeface="Times" charset="0"/>
              </a:rPr>
              <a:pPr/>
              <a:t>2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11200"/>
            <a:ext cx="4603750" cy="3454400"/>
          </a:xfrm>
          <a:solidFill>
            <a:srgbClr val="FFFFFF"/>
          </a:solidFill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8800"/>
            <a:ext cx="5029200" cy="4064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859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6C62C-AF94-8B42-AF39-302D6D4E3459}" type="slidenum">
              <a:rPr lang="en-US"/>
              <a:pPr/>
              <a:t>13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56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6C62C-AF94-8B42-AF39-302D6D4E3459}" type="slidenum">
              <a:rPr lang="en-US"/>
              <a:pPr/>
              <a:t>3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16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6C62C-AF94-8B42-AF39-302D6D4E3459}" type="slidenum">
              <a:rPr lang="en-US"/>
              <a:pPr/>
              <a:t>4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/>
              <a:t>Get someone to come up with a blindfold and try to do </a:t>
            </a:r>
          </a:p>
        </p:txBody>
      </p:sp>
    </p:spTree>
    <p:extLst>
      <p:ext uri="{BB962C8B-B14F-4D97-AF65-F5344CB8AC3E}">
        <p14:creationId xmlns:p14="http://schemas.microsoft.com/office/powerpoint/2010/main" val="1992525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6C62C-AF94-8B42-AF39-302D6D4E3459}" type="slidenum">
              <a:rPr lang="en-US"/>
              <a:pPr/>
              <a:t>5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89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</a:rPr>
              <a:t>What will I learn next time?</a:t>
            </a:r>
          </a:p>
        </p:txBody>
      </p:sp>
      <p:sp>
        <p:nvSpPr>
          <p:cNvPr id="1290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A0240A6-6E6B-274B-8751-A3122392C8A1}" type="slidenum">
              <a:rPr lang="en-US" altLang="en-US" sz="1200">
                <a:latin typeface="Times" charset="0"/>
              </a:rPr>
              <a:pPr/>
              <a:t>6</a:t>
            </a:fld>
            <a:endParaRPr lang="en-US" altLang="en-US" sz="12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168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6C62C-AF94-8B42-AF39-302D6D4E3459}" type="slidenum">
              <a:rPr lang="en-US"/>
              <a:pPr/>
              <a:t>8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42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6C62C-AF94-8B42-AF39-302D6D4E3459}" type="slidenum">
              <a:rPr lang="en-US"/>
              <a:pPr/>
              <a:t>9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23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6C62C-AF94-8B42-AF39-302D6D4E3459}" type="slidenum">
              <a:rPr lang="en-US"/>
              <a:pPr/>
              <a:t>10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78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6C62C-AF94-8B42-AF39-302D6D4E3459}" type="slidenum">
              <a:rPr lang="en-US"/>
              <a:pPr/>
              <a:t>11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53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FC52-373A-564E-BC7B-1B046E2FA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B7A12-E3C3-EE4F-9BD0-755964377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64E00-A2DA-0B4C-8E5B-654B29B4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6A30-8403-934F-A142-7D1A2E21A9E1}" type="datetimeFigureOut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49D39-3EBE-0147-BDA5-0F7E91DC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56240-8794-8E44-82A8-A038465F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35DA-A942-804D-B47F-D7546E708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4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B4A1-F621-0940-B9CC-3CB113D4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4F4CB-E3A8-FC42-A051-6672BD792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08072-A45C-BD4A-A61F-57E3A5845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6A30-8403-934F-A142-7D1A2E21A9E1}" type="datetimeFigureOut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2B12E-9943-F744-9820-D93D06048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B540F-50E9-C441-A6C8-3E4F78F6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35DA-A942-804D-B47F-D7546E708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2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B13D5-610C-8C46-B400-D9BCDF4EA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2B49A-3E92-A548-82D5-6E8DD581D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8E1B2-A42A-7D4B-9784-873079C5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6A30-8403-934F-A142-7D1A2E21A9E1}" type="datetimeFigureOut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17245-9CD3-234B-96E0-DAC217C5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F75EB-DE34-1449-9C8F-3D8C2915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35DA-A942-804D-B47F-D7546E708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9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6B3A-DCBA-C340-961C-D9D7473E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FA047-4B43-DF48-9058-A29075164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F1054-7B1F-294A-84E4-921A6E9B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6A30-8403-934F-A142-7D1A2E21A9E1}" type="datetimeFigureOut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9AA2D-1B43-C545-A800-3377B742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43EDA-0907-C24E-98AB-B03DE0E6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35DA-A942-804D-B47F-D7546E708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2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E80D-F6DC-3B4D-B71E-ED2E66987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1BF0D-BD79-9E43-806C-A2B726176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4EA18-426F-404F-9379-22169F67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6A30-8403-934F-A142-7D1A2E21A9E1}" type="datetimeFigureOut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86C5A-050A-AC46-A188-B9A5F2171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62BC5-0E7F-AB4D-8218-6EFD57A3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35DA-A942-804D-B47F-D7546E708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C94F1-6D2B-8641-900A-EF841219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CDDB3-7CA9-494A-AAEF-1A78671A1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AA7E5-2BAF-E542-8837-8B6ABE62B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1AD6C-5A57-E04C-9EA0-E4AC3EC9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6A30-8403-934F-A142-7D1A2E21A9E1}" type="datetimeFigureOut">
              <a:rPr lang="en-US" smtClean="0"/>
              <a:t>7/12/19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D14DD-88A9-544B-B7D5-00A40F9E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608D9-1258-6643-B7DC-1226C087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35DA-A942-804D-B47F-D7546E708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6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68CF-4E0E-A140-BBF9-BD232388A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A8BCD-ACB9-9248-84CA-4A4F8CAD4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5FD61-5F62-FD44-B4B3-E7F4C411A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E0802-8421-214A-835C-79CB875B8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808244-734C-554D-BA97-6B79FB0A4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4F947-AE93-E44B-9534-FED64C3E6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6A30-8403-934F-A142-7D1A2E21A9E1}" type="datetimeFigureOut">
              <a:rPr lang="en-US" smtClean="0"/>
              <a:t>7/12/19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16355-6F93-5B4A-A286-4441444C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2F394-DCC7-E94B-BA11-DC39505E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35DA-A942-804D-B47F-D7546E708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2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CA64-EFEA-4540-812A-E997B526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C7F2A-2C7F-8D4E-9789-E997E473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6A30-8403-934F-A142-7D1A2E21A9E1}" type="datetimeFigureOut">
              <a:rPr lang="en-US" smtClean="0"/>
              <a:t>7/12/19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C9561-3D8F-D248-B048-7D7E888A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04C11-FA43-8F41-A443-142C43F9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35DA-A942-804D-B47F-D7546E708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C4268-C2C3-8849-BCC8-8F51C175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6A30-8403-934F-A142-7D1A2E21A9E1}" type="datetimeFigureOut">
              <a:rPr lang="en-US" smtClean="0"/>
              <a:t>7/12/19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117C1-7D33-C344-8ED6-2D49E964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24C25-7908-044D-92B1-E5BE8037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35DA-A942-804D-B47F-D7546E708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8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B80E-26D1-F14F-AE98-1BD9256B4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5A21D-8AA3-7040-A248-DEE705A0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86283-58BB-1A4E-8E08-3DBAED13E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E318B-B274-6B40-A1B2-E5B058B6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6A30-8403-934F-A142-7D1A2E21A9E1}" type="datetimeFigureOut">
              <a:rPr lang="en-US" smtClean="0"/>
              <a:t>7/12/19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0C17-CFB0-9D46-B26C-70D4413D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09E2C-2337-7E43-9E34-82B2EDD5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35DA-A942-804D-B47F-D7546E708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6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F3AD-FAC8-034E-8EB3-C1E4DB9E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4F9EC-4B1A-D444-AD35-AE893FF75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10022-0999-5747-87C5-5B269E9CF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0241C-5B86-9D4F-A7BD-C6D8FA45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6A30-8403-934F-A142-7D1A2E21A9E1}" type="datetimeFigureOut">
              <a:rPr lang="en-US" smtClean="0"/>
              <a:t>7/12/19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2DCDF-E38B-BD43-9F75-D737D7E7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E723F-0A41-814E-AC16-F63AAE50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35DA-A942-804D-B47F-D7546E708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6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2689FF-4CB3-DD47-9210-8072AC6BA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F54D7-E151-1843-B068-CF62329F1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9AF88-D36E-CD43-8027-07324361F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86A30-8403-934F-A142-7D1A2E21A9E1}" type="datetimeFigureOut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357E7-C60B-2746-A41E-2FCA42B64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9B9C3-F924-454F-A3D3-9628CFB0F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735DA-A942-804D-B47F-D7546E708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5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7EA7-20D9-6749-8CB9-1F167A64A1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5BB52-07D3-1B4B-ACAF-DC4CE51AF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10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0"/>
            <a:ext cx="96774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71600" y="1087844"/>
            <a:ext cx="9677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urier"/>
                <a:cs typeface="Courier"/>
              </a:rPr>
              <a:t>…sensibilization </a:t>
            </a:r>
            <a:r>
              <a:rPr lang="en-US" sz="3600" dirty="0" err="1">
                <a:solidFill>
                  <a:schemeClr val="bg1"/>
                </a:solidFill>
                <a:latin typeface="Courier"/>
                <a:cs typeface="Courier"/>
              </a:rPr>
              <a:t>à</a:t>
            </a:r>
            <a:r>
              <a:rPr lang="en-US" sz="36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ourier"/>
                <a:cs typeface="Courier"/>
              </a:rPr>
              <a:t>l’environnement</a:t>
            </a:r>
            <a:endParaRPr lang="en-US" sz="3600" dirty="0">
              <a:solidFill>
                <a:schemeClr val="bg1"/>
              </a:solidFill>
              <a:latin typeface="Courier"/>
              <a:cs typeface="Courier"/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  <a:latin typeface="Courier"/>
                <a:cs typeface="Courier"/>
              </a:rPr>
              <a:t>peux</a:t>
            </a:r>
            <a:r>
              <a:rPr lang="en-US" sz="36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ourier"/>
                <a:cs typeface="Courier"/>
              </a:rPr>
              <a:t>sauver</a:t>
            </a:r>
            <a:r>
              <a:rPr lang="en-US" sz="3600" dirty="0">
                <a:solidFill>
                  <a:schemeClr val="bg1"/>
                </a:solidFill>
                <a:latin typeface="Courier"/>
                <a:cs typeface="Courier"/>
              </a:rPr>
              <a:t> des vies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Courier"/>
              <a:cs typeface="Courier"/>
            </a:endParaRPr>
          </a:p>
          <a:p>
            <a:pPr algn="ctr"/>
            <a:r>
              <a:rPr lang="en-US" sz="3600" dirty="0">
                <a:solidFill>
                  <a:schemeClr val="bg2"/>
                </a:solidFill>
                <a:latin typeface="Courier"/>
                <a:cs typeface="Courier"/>
              </a:rPr>
              <a:t>Karel </a:t>
            </a:r>
            <a:r>
              <a:rPr lang="en-US" sz="3600" dirty="0" err="1">
                <a:solidFill>
                  <a:schemeClr val="bg2"/>
                </a:solidFill>
                <a:latin typeface="Courier"/>
                <a:cs typeface="Courier"/>
              </a:rPr>
              <a:t>devrait</a:t>
            </a:r>
            <a:r>
              <a:rPr lang="en-US" sz="3600" dirty="0">
                <a:solidFill>
                  <a:schemeClr val="bg2"/>
                </a:solidFill>
                <a:latin typeface="Courier"/>
                <a:cs typeface="Courier"/>
              </a:rPr>
              <a:t> savoir comment:</a:t>
            </a:r>
          </a:p>
          <a:p>
            <a:pPr algn="ctr"/>
            <a:endParaRPr lang="en-US" sz="36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ctr"/>
            <a:r>
              <a:rPr lang="en-US" sz="3600" dirty="0">
                <a:solidFill>
                  <a:schemeClr val="bg2"/>
                </a:solidFill>
                <a:latin typeface="Courier"/>
                <a:cs typeface="Courier"/>
              </a:rPr>
              <a:t>…</a:t>
            </a:r>
            <a:r>
              <a:rPr lang="en-US" sz="3600" dirty="0" err="1">
                <a:solidFill>
                  <a:schemeClr val="bg2"/>
                </a:solidFill>
                <a:latin typeface="Courier"/>
                <a:cs typeface="Courier"/>
              </a:rPr>
              <a:t>compter</a:t>
            </a:r>
            <a:r>
              <a:rPr lang="en-US" sz="3600" dirty="0">
                <a:solidFill>
                  <a:schemeClr val="bg2"/>
                </a:solidFill>
                <a:latin typeface="Courier"/>
                <a:cs typeface="Courier"/>
              </a:rPr>
              <a:t> les pas</a:t>
            </a:r>
          </a:p>
          <a:p>
            <a:pPr algn="ctr"/>
            <a:r>
              <a:rPr lang="en-US" sz="3600" dirty="0">
                <a:solidFill>
                  <a:schemeClr val="bg2"/>
                </a:solidFill>
                <a:latin typeface="Courier"/>
                <a:cs typeface="Courier"/>
              </a:rPr>
              <a:t>…verifier </a:t>
            </a:r>
            <a:r>
              <a:rPr lang="en-US" sz="3600" dirty="0" err="1">
                <a:solidFill>
                  <a:schemeClr val="bg2"/>
                </a:solidFill>
                <a:latin typeface="Courier"/>
                <a:cs typeface="Courier"/>
              </a:rPr>
              <a:t>ce</a:t>
            </a:r>
            <a:r>
              <a:rPr lang="en-US" sz="3600" dirty="0">
                <a:solidFill>
                  <a:schemeClr val="bg2"/>
                </a:solidFill>
                <a:latin typeface="Courier"/>
                <a:cs typeface="Courier"/>
              </a:rPr>
              <a:t> qui </a:t>
            </a:r>
            <a:r>
              <a:rPr lang="en-US" sz="3600" dirty="0" err="1">
                <a:solidFill>
                  <a:schemeClr val="bg2"/>
                </a:solidFill>
                <a:latin typeface="Courier"/>
                <a:cs typeface="Courier"/>
              </a:rPr>
              <a:t>est</a:t>
            </a:r>
            <a:r>
              <a:rPr lang="en-US" sz="3600" dirty="0">
                <a:solidFill>
                  <a:schemeClr val="bg2"/>
                </a:solidFill>
                <a:latin typeface="Courier"/>
                <a:cs typeface="Courier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ourier"/>
                <a:cs typeface="Courier"/>
              </a:rPr>
              <a:t>autour</a:t>
            </a:r>
            <a:endParaRPr lang="en-US" sz="36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98376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0"/>
            <a:ext cx="96774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71600" y="1087845"/>
            <a:ext cx="9677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urier"/>
                <a:cs typeface="Courier"/>
              </a:rPr>
              <a:t>…sensibilization </a:t>
            </a:r>
            <a:r>
              <a:rPr lang="en-US" sz="3600" dirty="0" err="1">
                <a:solidFill>
                  <a:schemeClr val="bg1"/>
                </a:solidFill>
                <a:latin typeface="Courier"/>
                <a:cs typeface="Courier"/>
              </a:rPr>
              <a:t>à</a:t>
            </a:r>
            <a:r>
              <a:rPr lang="en-US" sz="36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ourier"/>
                <a:cs typeface="Courier"/>
              </a:rPr>
              <a:t>l’environnement</a:t>
            </a:r>
            <a:endParaRPr lang="en-US" sz="3600" dirty="0">
              <a:solidFill>
                <a:schemeClr val="bg1"/>
              </a:solidFill>
              <a:latin typeface="Courier"/>
              <a:cs typeface="Courier"/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  <a:latin typeface="Courier"/>
                <a:cs typeface="Courier"/>
              </a:rPr>
              <a:t>peux</a:t>
            </a:r>
            <a:r>
              <a:rPr lang="en-US" sz="36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ourier"/>
                <a:cs typeface="Courier"/>
              </a:rPr>
              <a:t>sauver</a:t>
            </a:r>
            <a:r>
              <a:rPr lang="en-US" sz="3600" dirty="0">
                <a:solidFill>
                  <a:schemeClr val="bg1"/>
                </a:solidFill>
                <a:latin typeface="Courier"/>
                <a:cs typeface="Courier"/>
              </a:rPr>
              <a:t> des vies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Courier"/>
              <a:cs typeface="Courier"/>
            </a:endParaRPr>
          </a:p>
          <a:p>
            <a:pPr algn="ctr"/>
            <a:r>
              <a:rPr lang="en-US" sz="3600" dirty="0">
                <a:solidFill>
                  <a:schemeClr val="bg2"/>
                </a:solidFill>
                <a:latin typeface="Courier"/>
                <a:cs typeface="Courier"/>
              </a:rPr>
              <a:t>Karel </a:t>
            </a:r>
            <a:r>
              <a:rPr lang="en-US" sz="3600" dirty="0" err="1">
                <a:solidFill>
                  <a:schemeClr val="bg2"/>
                </a:solidFill>
                <a:latin typeface="Courier"/>
                <a:cs typeface="Courier"/>
              </a:rPr>
              <a:t>devrait</a:t>
            </a:r>
            <a:r>
              <a:rPr lang="en-US" sz="3600" dirty="0">
                <a:solidFill>
                  <a:schemeClr val="bg2"/>
                </a:solidFill>
                <a:latin typeface="Courier"/>
                <a:cs typeface="Courier"/>
              </a:rPr>
              <a:t> savoir comment:</a:t>
            </a:r>
          </a:p>
          <a:p>
            <a:pPr algn="ctr"/>
            <a:endParaRPr lang="en-US" sz="36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ctr"/>
            <a:r>
              <a:rPr lang="en-US" sz="3600" dirty="0">
                <a:solidFill>
                  <a:schemeClr val="bg2"/>
                </a:solidFill>
                <a:latin typeface="Courier"/>
                <a:cs typeface="Courier"/>
              </a:rPr>
              <a:t>…</a:t>
            </a:r>
            <a:r>
              <a:rPr lang="en-US" sz="3600" dirty="0" err="1">
                <a:solidFill>
                  <a:schemeClr val="bg2"/>
                </a:solidFill>
                <a:latin typeface="Courier"/>
                <a:cs typeface="Courier"/>
              </a:rPr>
              <a:t>compter</a:t>
            </a:r>
            <a:r>
              <a:rPr lang="en-US" sz="3600" dirty="0">
                <a:solidFill>
                  <a:schemeClr val="bg2"/>
                </a:solidFill>
                <a:latin typeface="Courier"/>
                <a:cs typeface="Courier"/>
              </a:rPr>
              <a:t> les pas</a:t>
            </a:r>
          </a:p>
          <a:p>
            <a:pPr algn="ctr"/>
            <a:r>
              <a:rPr lang="en-US" sz="3600" dirty="0">
                <a:solidFill>
                  <a:schemeClr val="bg2"/>
                </a:solidFill>
                <a:latin typeface="Courier"/>
                <a:cs typeface="Courier"/>
              </a:rPr>
              <a:t>…verifier </a:t>
            </a:r>
            <a:r>
              <a:rPr lang="en-US" sz="3600" dirty="0" err="1">
                <a:solidFill>
                  <a:schemeClr val="bg2"/>
                </a:solidFill>
                <a:latin typeface="Courier"/>
                <a:cs typeface="Courier"/>
              </a:rPr>
              <a:t>ce</a:t>
            </a:r>
            <a:r>
              <a:rPr lang="en-US" sz="3600" dirty="0">
                <a:solidFill>
                  <a:schemeClr val="bg2"/>
                </a:solidFill>
                <a:latin typeface="Courier"/>
                <a:cs typeface="Courier"/>
              </a:rPr>
              <a:t> qui </a:t>
            </a:r>
            <a:r>
              <a:rPr lang="en-US" sz="3600" dirty="0" err="1">
                <a:solidFill>
                  <a:schemeClr val="bg2"/>
                </a:solidFill>
                <a:latin typeface="Courier"/>
                <a:cs typeface="Courier"/>
              </a:rPr>
              <a:t>est</a:t>
            </a:r>
            <a:r>
              <a:rPr lang="en-US" sz="3600" dirty="0">
                <a:solidFill>
                  <a:schemeClr val="bg2"/>
                </a:solidFill>
                <a:latin typeface="Courier"/>
                <a:cs typeface="Courier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ourier"/>
                <a:cs typeface="Courier"/>
              </a:rPr>
              <a:t>autour</a:t>
            </a:r>
            <a:endParaRPr lang="en-US" sz="36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ctr"/>
            <a:r>
              <a:rPr lang="en-US" sz="3600" dirty="0">
                <a:solidFill>
                  <a:schemeClr val="bg2"/>
                </a:solidFill>
                <a:latin typeface="Courier"/>
                <a:cs typeface="Courier"/>
              </a:rPr>
              <a:t>…</a:t>
            </a:r>
            <a:r>
              <a:rPr lang="en-US" sz="3600" dirty="0" err="1">
                <a:solidFill>
                  <a:schemeClr val="bg2"/>
                </a:solidFill>
                <a:latin typeface="Courier"/>
                <a:cs typeface="Courier"/>
              </a:rPr>
              <a:t>s’adapter</a:t>
            </a:r>
            <a:r>
              <a:rPr lang="en-US" sz="3600" dirty="0">
                <a:solidFill>
                  <a:schemeClr val="bg2"/>
                </a:solidFill>
                <a:latin typeface="Courier"/>
                <a:cs typeface="Courier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ourier"/>
                <a:cs typeface="Courier"/>
              </a:rPr>
              <a:t>à</a:t>
            </a:r>
            <a:r>
              <a:rPr lang="en-US" sz="3600" dirty="0">
                <a:solidFill>
                  <a:schemeClr val="bg2"/>
                </a:solidFill>
                <a:latin typeface="Courier"/>
                <a:cs typeface="Courier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ourier"/>
                <a:cs typeface="Courier"/>
              </a:rPr>
              <a:t>l’environment</a:t>
            </a:r>
            <a:endParaRPr lang="en-US" sz="36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28712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6-20 at 10.52.43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2" r="61846"/>
          <a:stretch/>
        </p:blipFill>
        <p:spPr>
          <a:xfrm>
            <a:off x="2376559" y="1911638"/>
            <a:ext cx="3033340" cy="3898183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0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On ne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connaît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pas la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taille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du monde</a:t>
            </a:r>
          </a:p>
        </p:txBody>
      </p:sp>
      <p:pic>
        <p:nvPicPr>
          <p:cNvPr id="6" name="Picture 5" descr="Screen Shot 2016-06-20 at 10.52.43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53" t="12552" r="49524"/>
          <a:stretch/>
        </p:blipFill>
        <p:spPr>
          <a:xfrm>
            <a:off x="7958666" y="1911638"/>
            <a:ext cx="987778" cy="3898183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5757333" y="2002644"/>
            <a:ext cx="1778000" cy="85800"/>
          </a:xfrm>
          <a:custGeom>
            <a:avLst/>
            <a:gdLst>
              <a:gd name="connsiteX0" fmla="*/ 0 w 1778000"/>
              <a:gd name="connsiteY0" fmla="*/ 71689 h 85800"/>
              <a:gd name="connsiteX1" fmla="*/ 70556 w 1778000"/>
              <a:gd name="connsiteY1" fmla="*/ 15245 h 85800"/>
              <a:gd name="connsiteX2" fmla="*/ 310445 w 1778000"/>
              <a:gd name="connsiteY2" fmla="*/ 15245 h 85800"/>
              <a:gd name="connsiteX3" fmla="*/ 366889 w 1778000"/>
              <a:gd name="connsiteY3" fmla="*/ 57578 h 85800"/>
              <a:gd name="connsiteX4" fmla="*/ 451556 w 1778000"/>
              <a:gd name="connsiteY4" fmla="*/ 85800 h 85800"/>
              <a:gd name="connsiteX5" fmla="*/ 691445 w 1778000"/>
              <a:gd name="connsiteY5" fmla="*/ 71689 h 85800"/>
              <a:gd name="connsiteX6" fmla="*/ 747889 w 1778000"/>
              <a:gd name="connsiteY6" fmla="*/ 43467 h 85800"/>
              <a:gd name="connsiteX7" fmla="*/ 846667 w 1778000"/>
              <a:gd name="connsiteY7" fmla="*/ 15245 h 85800"/>
              <a:gd name="connsiteX8" fmla="*/ 1114778 w 1778000"/>
              <a:gd name="connsiteY8" fmla="*/ 29356 h 85800"/>
              <a:gd name="connsiteX9" fmla="*/ 1185334 w 1778000"/>
              <a:gd name="connsiteY9" fmla="*/ 71689 h 85800"/>
              <a:gd name="connsiteX10" fmla="*/ 1227667 w 1778000"/>
              <a:gd name="connsiteY10" fmla="*/ 85800 h 85800"/>
              <a:gd name="connsiteX11" fmla="*/ 1538111 w 1778000"/>
              <a:gd name="connsiteY11" fmla="*/ 71689 h 85800"/>
              <a:gd name="connsiteX12" fmla="*/ 1608667 w 1778000"/>
              <a:gd name="connsiteY12" fmla="*/ 57578 h 85800"/>
              <a:gd name="connsiteX13" fmla="*/ 1693334 w 1778000"/>
              <a:gd name="connsiteY13" fmla="*/ 43467 h 85800"/>
              <a:gd name="connsiteX14" fmla="*/ 1778000 w 1778000"/>
              <a:gd name="connsiteY14" fmla="*/ 29356 h 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78000" h="85800">
                <a:moveTo>
                  <a:pt x="0" y="71689"/>
                </a:moveTo>
                <a:cubicBezTo>
                  <a:pt x="23519" y="52874"/>
                  <a:pt x="44228" y="29872"/>
                  <a:pt x="70556" y="15245"/>
                </a:cubicBezTo>
                <a:cubicBezTo>
                  <a:pt x="130486" y="-18049"/>
                  <a:pt x="284791" y="13272"/>
                  <a:pt x="310445" y="15245"/>
                </a:cubicBezTo>
                <a:cubicBezTo>
                  <a:pt x="329260" y="29356"/>
                  <a:pt x="345854" y="47060"/>
                  <a:pt x="366889" y="57578"/>
                </a:cubicBezTo>
                <a:cubicBezTo>
                  <a:pt x="393497" y="70882"/>
                  <a:pt x="451556" y="85800"/>
                  <a:pt x="451556" y="85800"/>
                </a:cubicBezTo>
                <a:cubicBezTo>
                  <a:pt x="531519" y="81096"/>
                  <a:pt x="612149" y="83017"/>
                  <a:pt x="691445" y="71689"/>
                </a:cubicBezTo>
                <a:cubicBezTo>
                  <a:pt x="712269" y="68714"/>
                  <a:pt x="728554" y="51753"/>
                  <a:pt x="747889" y="43467"/>
                </a:cubicBezTo>
                <a:cubicBezTo>
                  <a:pt x="776229" y="31321"/>
                  <a:pt x="818026" y="22405"/>
                  <a:pt x="846667" y="15245"/>
                </a:cubicBezTo>
                <a:cubicBezTo>
                  <a:pt x="936037" y="19949"/>
                  <a:pt x="1025652" y="21254"/>
                  <a:pt x="1114778" y="29356"/>
                </a:cubicBezTo>
                <a:cubicBezTo>
                  <a:pt x="1177593" y="35066"/>
                  <a:pt x="1139562" y="44226"/>
                  <a:pt x="1185334" y="71689"/>
                </a:cubicBezTo>
                <a:cubicBezTo>
                  <a:pt x="1198089" y="79342"/>
                  <a:pt x="1213556" y="81096"/>
                  <a:pt x="1227667" y="85800"/>
                </a:cubicBezTo>
                <a:cubicBezTo>
                  <a:pt x="1331148" y="81096"/>
                  <a:pt x="1434806" y="79341"/>
                  <a:pt x="1538111" y="71689"/>
                </a:cubicBezTo>
                <a:cubicBezTo>
                  <a:pt x="1562030" y="69917"/>
                  <a:pt x="1585069" y="61868"/>
                  <a:pt x="1608667" y="57578"/>
                </a:cubicBezTo>
                <a:cubicBezTo>
                  <a:pt x="1636817" y="52460"/>
                  <a:pt x="1665112" y="48171"/>
                  <a:pt x="1693334" y="43467"/>
                </a:cubicBezTo>
                <a:cubicBezTo>
                  <a:pt x="1749054" y="24894"/>
                  <a:pt x="1720793" y="29356"/>
                  <a:pt x="1778000" y="29356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5757333" y="5705953"/>
            <a:ext cx="1778000" cy="85800"/>
          </a:xfrm>
          <a:custGeom>
            <a:avLst/>
            <a:gdLst>
              <a:gd name="connsiteX0" fmla="*/ 0 w 1778000"/>
              <a:gd name="connsiteY0" fmla="*/ 71689 h 85800"/>
              <a:gd name="connsiteX1" fmla="*/ 70556 w 1778000"/>
              <a:gd name="connsiteY1" fmla="*/ 15245 h 85800"/>
              <a:gd name="connsiteX2" fmla="*/ 310445 w 1778000"/>
              <a:gd name="connsiteY2" fmla="*/ 15245 h 85800"/>
              <a:gd name="connsiteX3" fmla="*/ 366889 w 1778000"/>
              <a:gd name="connsiteY3" fmla="*/ 57578 h 85800"/>
              <a:gd name="connsiteX4" fmla="*/ 451556 w 1778000"/>
              <a:gd name="connsiteY4" fmla="*/ 85800 h 85800"/>
              <a:gd name="connsiteX5" fmla="*/ 691445 w 1778000"/>
              <a:gd name="connsiteY5" fmla="*/ 71689 h 85800"/>
              <a:gd name="connsiteX6" fmla="*/ 747889 w 1778000"/>
              <a:gd name="connsiteY6" fmla="*/ 43467 h 85800"/>
              <a:gd name="connsiteX7" fmla="*/ 846667 w 1778000"/>
              <a:gd name="connsiteY7" fmla="*/ 15245 h 85800"/>
              <a:gd name="connsiteX8" fmla="*/ 1114778 w 1778000"/>
              <a:gd name="connsiteY8" fmla="*/ 29356 h 85800"/>
              <a:gd name="connsiteX9" fmla="*/ 1185334 w 1778000"/>
              <a:gd name="connsiteY9" fmla="*/ 71689 h 85800"/>
              <a:gd name="connsiteX10" fmla="*/ 1227667 w 1778000"/>
              <a:gd name="connsiteY10" fmla="*/ 85800 h 85800"/>
              <a:gd name="connsiteX11" fmla="*/ 1538111 w 1778000"/>
              <a:gd name="connsiteY11" fmla="*/ 71689 h 85800"/>
              <a:gd name="connsiteX12" fmla="*/ 1608667 w 1778000"/>
              <a:gd name="connsiteY12" fmla="*/ 57578 h 85800"/>
              <a:gd name="connsiteX13" fmla="*/ 1693334 w 1778000"/>
              <a:gd name="connsiteY13" fmla="*/ 43467 h 85800"/>
              <a:gd name="connsiteX14" fmla="*/ 1778000 w 1778000"/>
              <a:gd name="connsiteY14" fmla="*/ 29356 h 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78000" h="85800">
                <a:moveTo>
                  <a:pt x="0" y="71689"/>
                </a:moveTo>
                <a:cubicBezTo>
                  <a:pt x="23519" y="52874"/>
                  <a:pt x="44228" y="29872"/>
                  <a:pt x="70556" y="15245"/>
                </a:cubicBezTo>
                <a:cubicBezTo>
                  <a:pt x="130486" y="-18049"/>
                  <a:pt x="284791" y="13272"/>
                  <a:pt x="310445" y="15245"/>
                </a:cubicBezTo>
                <a:cubicBezTo>
                  <a:pt x="329260" y="29356"/>
                  <a:pt x="345854" y="47060"/>
                  <a:pt x="366889" y="57578"/>
                </a:cubicBezTo>
                <a:cubicBezTo>
                  <a:pt x="393497" y="70882"/>
                  <a:pt x="451556" y="85800"/>
                  <a:pt x="451556" y="85800"/>
                </a:cubicBezTo>
                <a:cubicBezTo>
                  <a:pt x="531519" y="81096"/>
                  <a:pt x="612149" y="83017"/>
                  <a:pt x="691445" y="71689"/>
                </a:cubicBezTo>
                <a:cubicBezTo>
                  <a:pt x="712269" y="68714"/>
                  <a:pt x="728554" y="51753"/>
                  <a:pt x="747889" y="43467"/>
                </a:cubicBezTo>
                <a:cubicBezTo>
                  <a:pt x="776229" y="31321"/>
                  <a:pt x="818026" y="22405"/>
                  <a:pt x="846667" y="15245"/>
                </a:cubicBezTo>
                <a:cubicBezTo>
                  <a:pt x="936037" y="19949"/>
                  <a:pt x="1025652" y="21254"/>
                  <a:pt x="1114778" y="29356"/>
                </a:cubicBezTo>
                <a:cubicBezTo>
                  <a:pt x="1177593" y="35066"/>
                  <a:pt x="1139562" y="44226"/>
                  <a:pt x="1185334" y="71689"/>
                </a:cubicBezTo>
                <a:cubicBezTo>
                  <a:pt x="1198089" y="79342"/>
                  <a:pt x="1213556" y="81096"/>
                  <a:pt x="1227667" y="85800"/>
                </a:cubicBezTo>
                <a:cubicBezTo>
                  <a:pt x="1331148" y="81096"/>
                  <a:pt x="1434806" y="79341"/>
                  <a:pt x="1538111" y="71689"/>
                </a:cubicBezTo>
                <a:cubicBezTo>
                  <a:pt x="1562030" y="69917"/>
                  <a:pt x="1585069" y="61868"/>
                  <a:pt x="1608667" y="57578"/>
                </a:cubicBezTo>
                <a:cubicBezTo>
                  <a:pt x="1636817" y="52460"/>
                  <a:pt x="1665112" y="48171"/>
                  <a:pt x="1693334" y="43467"/>
                </a:cubicBezTo>
                <a:cubicBezTo>
                  <a:pt x="1749054" y="24894"/>
                  <a:pt x="1720793" y="29356"/>
                  <a:pt x="1778000" y="29356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92334" y="1399444"/>
            <a:ext cx="32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48291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0"/>
            <a:ext cx="96774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71600" y="1833432"/>
            <a:ext cx="9677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Courier"/>
                <a:cs typeface="Courier"/>
              </a:rPr>
              <a:t>Apprenons</a:t>
            </a:r>
            <a:r>
              <a:rPr lang="en-US" sz="36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ourier"/>
                <a:cs typeface="Courier"/>
              </a:rPr>
              <a:t>à</a:t>
            </a:r>
            <a:r>
              <a:rPr lang="en-US" sz="3600" dirty="0">
                <a:solidFill>
                  <a:schemeClr val="bg1"/>
                </a:solidFill>
                <a:latin typeface="Courier"/>
                <a:cs typeface="Courier"/>
              </a:rPr>
              <a:t> Karel </a:t>
            </a:r>
            <a:r>
              <a:rPr lang="en-US" sz="3600" dirty="0" err="1">
                <a:solidFill>
                  <a:schemeClr val="bg1"/>
                </a:solidFill>
                <a:latin typeface="Courier"/>
                <a:cs typeface="Courier"/>
              </a:rPr>
              <a:t>à</a:t>
            </a:r>
            <a:r>
              <a:rPr lang="en-US" sz="36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ourier"/>
                <a:cs typeface="Courier"/>
              </a:rPr>
              <a:t>être</a:t>
            </a:r>
            <a:r>
              <a:rPr lang="en-US" sz="3600" dirty="0">
                <a:solidFill>
                  <a:schemeClr val="bg1"/>
                </a:solidFill>
                <a:latin typeface="Courier"/>
                <a:cs typeface="Courier"/>
              </a:rPr>
              <a:t> plus prudent et </a:t>
            </a:r>
            <a:r>
              <a:rPr lang="en-US" sz="3600" dirty="0" err="1">
                <a:solidFill>
                  <a:schemeClr val="bg1"/>
                </a:solidFill>
                <a:latin typeface="Courier"/>
                <a:cs typeface="Courier"/>
              </a:rPr>
              <a:t>cessons</a:t>
            </a:r>
            <a:r>
              <a:rPr lang="en-US" sz="3600" dirty="0">
                <a:solidFill>
                  <a:schemeClr val="bg1"/>
                </a:solidFill>
                <a:latin typeface="Courier"/>
                <a:cs typeface="Courier"/>
              </a:rPr>
              <a:t> de se </a:t>
            </a:r>
            <a:r>
              <a:rPr lang="en-US" sz="3600" dirty="0" err="1">
                <a:solidFill>
                  <a:schemeClr val="bg1"/>
                </a:solidFill>
                <a:latin typeface="Courier"/>
                <a:cs typeface="Courier"/>
              </a:rPr>
              <a:t>tuer</a:t>
            </a:r>
            <a:r>
              <a:rPr lang="en-US" sz="36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ourier"/>
                <a:cs typeface="Courier"/>
              </a:rPr>
              <a:t>en</a:t>
            </a:r>
            <a:r>
              <a:rPr lang="en-US" sz="36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ourier"/>
                <a:cs typeface="Courier"/>
              </a:rPr>
              <a:t>essayant</a:t>
            </a:r>
            <a:r>
              <a:rPr lang="en-US" sz="3600" dirty="0">
                <a:solidFill>
                  <a:schemeClr val="bg1"/>
                </a:solidFill>
                <a:latin typeface="Courier"/>
                <a:cs typeface="Courier"/>
              </a:rPr>
              <a:t> de traverser les </a:t>
            </a:r>
            <a:r>
              <a:rPr lang="en-US" sz="3600" dirty="0" err="1">
                <a:solidFill>
                  <a:schemeClr val="bg1"/>
                </a:solidFill>
                <a:latin typeface="Courier"/>
                <a:cs typeface="Courier"/>
              </a:rPr>
              <a:t>murs</a:t>
            </a:r>
            <a:r>
              <a:rPr lang="en-US" sz="3600" dirty="0">
                <a:solidFill>
                  <a:schemeClr val="bg1"/>
                </a:solidFill>
                <a:latin typeface="Courier"/>
                <a:cs typeface="Courier"/>
              </a:rPr>
              <a:t>.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Courier"/>
              <a:cs typeface="Courier"/>
            </a:endParaRPr>
          </a:p>
          <a:p>
            <a:pPr algn="ctr"/>
            <a:r>
              <a:rPr lang="en-US" sz="3600" dirty="0" err="1">
                <a:solidFill>
                  <a:srgbClr val="FFFF00"/>
                </a:solidFill>
                <a:latin typeface="Courier"/>
                <a:cs typeface="Courier"/>
              </a:rPr>
              <a:t>Pourrait-il</a:t>
            </a:r>
            <a:r>
              <a:rPr lang="en-US" sz="3600" dirty="0">
                <a:solidFill>
                  <a:srgbClr val="FFFF00"/>
                </a:solidFill>
                <a:latin typeface="Courier"/>
                <a:cs typeface="Courier"/>
              </a:rPr>
              <a:t> y </a:t>
            </a:r>
            <a:r>
              <a:rPr lang="en-US" sz="3600" dirty="0" err="1">
                <a:solidFill>
                  <a:srgbClr val="FFFF00"/>
                </a:solidFill>
                <a:latin typeface="Courier"/>
                <a:cs typeface="Courier"/>
              </a:rPr>
              <a:t>avoir</a:t>
            </a:r>
            <a:r>
              <a:rPr lang="en-US" sz="3600" dirty="0">
                <a:solidFill>
                  <a:srgbClr val="FFFF00"/>
                </a:solidFill>
                <a:latin typeface="Courier"/>
                <a:cs typeface="Courier"/>
              </a:rPr>
              <a:t> un </a:t>
            </a:r>
            <a:r>
              <a:rPr lang="en-US" sz="3600" dirty="0" err="1">
                <a:solidFill>
                  <a:srgbClr val="FFFF00"/>
                </a:solidFill>
                <a:latin typeface="Courier"/>
                <a:cs typeface="Courier"/>
              </a:rPr>
              <a:t>moyen</a:t>
            </a:r>
            <a:r>
              <a:rPr lang="en-US" sz="3600" dirty="0">
                <a:solidFill>
                  <a:srgbClr val="FFFF00"/>
                </a:solidFill>
                <a:latin typeface="Courier"/>
                <a:cs typeface="Courier"/>
              </a:rPr>
              <a:t> plus </a:t>
            </a:r>
            <a:r>
              <a:rPr lang="en-US" sz="3600" dirty="0" err="1">
                <a:solidFill>
                  <a:srgbClr val="FFFF00"/>
                </a:solidFill>
                <a:latin typeface="Courier"/>
                <a:cs typeface="Courier"/>
              </a:rPr>
              <a:t>sûr</a:t>
            </a:r>
            <a:r>
              <a:rPr lang="en-US" sz="3600" dirty="0">
                <a:solidFill>
                  <a:srgbClr val="FFFF00"/>
                </a:solidFill>
                <a:latin typeface="Courier"/>
                <a:cs typeface="Courier"/>
              </a:rPr>
              <a:t> de se </a:t>
            </a:r>
            <a:r>
              <a:rPr lang="en-US" sz="3600" dirty="0" err="1">
                <a:solidFill>
                  <a:srgbClr val="FFFF00"/>
                </a:solidFill>
                <a:latin typeface="Courier"/>
                <a:cs typeface="Courier"/>
              </a:rPr>
              <a:t>déplacer</a:t>
            </a:r>
            <a:r>
              <a:rPr lang="en-US" sz="3600" dirty="0">
                <a:solidFill>
                  <a:srgbClr val="FFFF00"/>
                </a:solidFill>
                <a:latin typeface="Courier"/>
                <a:cs typeface="Courier"/>
              </a:rPr>
              <a:t>?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8635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524000" y="-23813"/>
            <a:ext cx="9144000" cy="7461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Flux de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Contrôle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: While Loops</a:t>
            </a:r>
          </a:p>
        </p:txBody>
      </p:sp>
      <p:pic>
        <p:nvPicPr>
          <p:cNvPr id="4" name="Picture 3" descr="Screen Shot 2016-06-20 at 10.52.43 AM.png">
            <a:extLst>
              <a:ext uri="{FF2B5EF4-FFF2-40B4-BE49-F238E27FC236}">
                <a16:creationId xmlns:a16="http://schemas.microsoft.com/office/drawing/2014/main" id="{6F334A16-3E83-4C40-8AE6-D774EB9591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2" r="61846"/>
          <a:stretch/>
        </p:blipFill>
        <p:spPr>
          <a:xfrm>
            <a:off x="2376559" y="1911638"/>
            <a:ext cx="3033340" cy="3898183"/>
          </a:xfrm>
          <a:prstGeom prst="rect">
            <a:avLst/>
          </a:prstGeom>
        </p:spPr>
      </p:pic>
      <p:pic>
        <p:nvPicPr>
          <p:cNvPr id="5" name="Picture 4" descr="Screen Shot 2016-06-20 at 10.52.43 AM.png">
            <a:extLst>
              <a:ext uri="{FF2B5EF4-FFF2-40B4-BE49-F238E27FC236}">
                <a16:creationId xmlns:a16="http://schemas.microsoft.com/office/drawing/2014/main" id="{048C4545-7819-AC49-808F-BAC7E92F8B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53" t="12552" r="49524"/>
          <a:stretch/>
        </p:blipFill>
        <p:spPr>
          <a:xfrm>
            <a:off x="7958666" y="1911638"/>
            <a:ext cx="987778" cy="3898183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54366A47-13E9-9248-8AF2-53CA25DEF72E}"/>
              </a:ext>
            </a:extLst>
          </p:cNvPr>
          <p:cNvSpPr/>
          <p:nvPr/>
        </p:nvSpPr>
        <p:spPr>
          <a:xfrm>
            <a:off x="5757333" y="2002644"/>
            <a:ext cx="1778000" cy="85800"/>
          </a:xfrm>
          <a:custGeom>
            <a:avLst/>
            <a:gdLst>
              <a:gd name="connsiteX0" fmla="*/ 0 w 1778000"/>
              <a:gd name="connsiteY0" fmla="*/ 71689 h 85800"/>
              <a:gd name="connsiteX1" fmla="*/ 70556 w 1778000"/>
              <a:gd name="connsiteY1" fmla="*/ 15245 h 85800"/>
              <a:gd name="connsiteX2" fmla="*/ 310445 w 1778000"/>
              <a:gd name="connsiteY2" fmla="*/ 15245 h 85800"/>
              <a:gd name="connsiteX3" fmla="*/ 366889 w 1778000"/>
              <a:gd name="connsiteY3" fmla="*/ 57578 h 85800"/>
              <a:gd name="connsiteX4" fmla="*/ 451556 w 1778000"/>
              <a:gd name="connsiteY4" fmla="*/ 85800 h 85800"/>
              <a:gd name="connsiteX5" fmla="*/ 691445 w 1778000"/>
              <a:gd name="connsiteY5" fmla="*/ 71689 h 85800"/>
              <a:gd name="connsiteX6" fmla="*/ 747889 w 1778000"/>
              <a:gd name="connsiteY6" fmla="*/ 43467 h 85800"/>
              <a:gd name="connsiteX7" fmla="*/ 846667 w 1778000"/>
              <a:gd name="connsiteY7" fmla="*/ 15245 h 85800"/>
              <a:gd name="connsiteX8" fmla="*/ 1114778 w 1778000"/>
              <a:gd name="connsiteY8" fmla="*/ 29356 h 85800"/>
              <a:gd name="connsiteX9" fmla="*/ 1185334 w 1778000"/>
              <a:gd name="connsiteY9" fmla="*/ 71689 h 85800"/>
              <a:gd name="connsiteX10" fmla="*/ 1227667 w 1778000"/>
              <a:gd name="connsiteY10" fmla="*/ 85800 h 85800"/>
              <a:gd name="connsiteX11" fmla="*/ 1538111 w 1778000"/>
              <a:gd name="connsiteY11" fmla="*/ 71689 h 85800"/>
              <a:gd name="connsiteX12" fmla="*/ 1608667 w 1778000"/>
              <a:gd name="connsiteY12" fmla="*/ 57578 h 85800"/>
              <a:gd name="connsiteX13" fmla="*/ 1693334 w 1778000"/>
              <a:gd name="connsiteY13" fmla="*/ 43467 h 85800"/>
              <a:gd name="connsiteX14" fmla="*/ 1778000 w 1778000"/>
              <a:gd name="connsiteY14" fmla="*/ 29356 h 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78000" h="85800">
                <a:moveTo>
                  <a:pt x="0" y="71689"/>
                </a:moveTo>
                <a:cubicBezTo>
                  <a:pt x="23519" y="52874"/>
                  <a:pt x="44228" y="29872"/>
                  <a:pt x="70556" y="15245"/>
                </a:cubicBezTo>
                <a:cubicBezTo>
                  <a:pt x="130486" y="-18049"/>
                  <a:pt x="284791" y="13272"/>
                  <a:pt x="310445" y="15245"/>
                </a:cubicBezTo>
                <a:cubicBezTo>
                  <a:pt x="329260" y="29356"/>
                  <a:pt x="345854" y="47060"/>
                  <a:pt x="366889" y="57578"/>
                </a:cubicBezTo>
                <a:cubicBezTo>
                  <a:pt x="393497" y="70882"/>
                  <a:pt x="451556" y="85800"/>
                  <a:pt x="451556" y="85800"/>
                </a:cubicBezTo>
                <a:cubicBezTo>
                  <a:pt x="531519" y="81096"/>
                  <a:pt x="612149" y="83017"/>
                  <a:pt x="691445" y="71689"/>
                </a:cubicBezTo>
                <a:cubicBezTo>
                  <a:pt x="712269" y="68714"/>
                  <a:pt x="728554" y="51753"/>
                  <a:pt x="747889" y="43467"/>
                </a:cubicBezTo>
                <a:cubicBezTo>
                  <a:pt x="776229" y="31321"/>
                  <a:pt x="818026" y="22405"/>
                  <a:pt x="846667" y="15245"/>
                </a:cubicBezTo>
                <a:cubicBezTo>
                  <a:pt x="936037" y="19949"/>
                  <a:pt x="1025652" y="21254"/>
                  <a:pt x="1114778" y="29356"/>
                </a:cubicBezTo>
                <a:cubicBezTo>
                  <a:pt x="1177593" y="35066"/>
                  <a:pt x="1139562" y="44226"/>
                  <a:pt x="1185334" y="71689"/>
                </a:cubicBezTo>
                <a:cubicBezTo>
                  <a:pt x="1198089" y="79342"/>
                  <a:pt x="1213556" y="81096"/>
                  <a:pt x="1227667" y="85800"/>
                </a:cubicBezTo>
                <a:cubicBezTo>
                  <a:pt x="1331148" y="81096"/>
                  <a:pt x="1434806" y="79341"/>
                  <a:pt x="1538111" y="71689"/>
                </a:cubicBezTo>
                <a:cubicBezTo>
                  <a:pt x="1562030" y="69917"/>
                  <a:pt x="1585069" y="61868"/>
                  <a:pt x="1608667" y="57578"/>
                </a:cubicBezTo>
                <a:cubicBezTo>
                  <a:pt x="1636817" y="52460"/>
                  <a:pt x="1665112" y="48171"/>
                  <a:pt x="1693334" y="43467"/>
                </a:cubicBezTo>
                <a:cubicBezTo>
                  <a:pt x="1749054" y="24894"/>
                  <a:pt x="1720793" y="29356"/>
                  <a:pt x="1778000" y="29356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38C618C-73FF-2A40-BB9A-D9015E38D6E7}"/>
              </a:ext>
            </a:extLst>
          </p:cNvPr>
          <p:cNvSpPr/>
          <p:nvPr/>
        </p:nvSpPr>
        <p:spPr>
          <a:xfrm>
            <a:off x="5757333" y="5705953"/>
            <a:ext cx="1778000" cy="85800"/>
          </a:xfrm>
          <a:custGeom>
            <a:avLst/>
            <a:gdLst>
              <a:gd name="connsiteX0" fmla="*/ 0 w 1778000"/>
              <a:gd name="connsiteY0" fmla="*/ 71689 h 85800"/>
              <a:gd name="connsiteX1" fmla="*/ 70556 w 1778000"/>
              <a:gd name="connsiteY1" fmla="*/ 15245 h 85800"/>
              <a:gd name="connsiteX2" fmla="*/ 310445 w 1778000"/>
              <a:gd name="connsiteY2" fmla="*/ 15245 h 85800"/>
              <a:gd name="connsiteX3" fmla="*/ 366889 w 1778000"/>
              <a:gd name="connsiteY3" fmla="*/ 57578 h 85800"/>
              <a:gd name="connsiteX4" fmla="*/ 451556 w 1778000"/>
              <a:gd name="connsiteY4" fmla="*/ 85800 h 85800"/>
              <a:gd name="connsiteX5" fmla="*/ 691445 w 1778000"/>
              <a:gd name="connsiteY5" fmla="*/ 71689 h 85800"/>
              <a:gd name="connsiteX6" fmla="*/ 747889 w 1778000"/>
              <a:gd name="connsiteY6" fmla="*/ 43467 h 85800"/>
              <a:gd name="connsiteX7" fmla="*/ 846667 w 1778000"/>
              <a:gd name="connsiteY7" fmla="*/ 15245 h 85800"/>
              <a:gd name="connsiteX8" fmla="*/ 1114778 w 1778000"/>
              <a:gd name="connsiteY8" fmla="*/ 29356 h 85800"/>
              <a:gd name="connsiteX9" fmla="*/ 1185334 w 1778000"/>
              <a:gd name="connsiteY9" fmla="*/ 71689 h 85800"/>
              <a:gd name="connsiteX10" fmla="*/ 1227667 w 1778000"/>
              <a:gd name="connsiteY10" fmla="*/ 85800 h 85800"/>
              <a:gd name="connsiteX11" fmla="*/ 1538111 w 1778000"/>
              <a:gd name="connsiteY11" fmla="*/ 71689 h 85800"/>
              <a:gd name="connsiteX12" fmla="*/ 1608667 w 1778000"/>
              <a:gd name="connsiteY12" fmla="*/ 57578 h 85800"/>
              <a:gd name="connsiteX13" fmla="*/ 1693334 w 1778000"/>
              <a:gd name="connsiteY13" fmla="*/ 43467 h 85800"/>
              <a:gd name="connsiteX14" fmla="*/ 1778000 w 1778000"/>
              <a:gd name="connsiteY14" fmla="*/ 29356 h 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78000" h="85800">
                <a:moveTo>
                  <a:pt x="0" y="71689"/>
                </a:moveTo>
                <a:cubicBezTo>
                  <a:pt x="23519" y="52874"/>
                  <a:pt x="44228" y="29872"/>
                  <a:pt x="70556" y="15245"/>
                </a:cubicBezTo>
                <a:cubicBezTo>
                  <a:pt x="130486" y="-18049"/>
                  <a:pt x="284791" y="13272"/>
                  <a:pt x="310445" y="15245"/>
                </a:cubicBezTo>
                <a:cubicBezTo>
                  <a:pt x="329260" y="29356"/>
                  <a:pt x="345854" y="47060"/>
                  <a:pt x="366889" y="57578"/>
                </a:cubicBezTo>
                <a:cubicBezTo>
                  <a:pt x="393497" y="70882"/>
                  <a:pt x="451556" y="85800"/>
                  <a:pt x="451556" y="85800"/>
                </a:cubicBezTo>
                <a:cubicBezTo>
                  <a:pt x="531519" y="81096"/>
                  <a:pt x="612149" y="83017"/>
                  <a:pt x="691445" y="71689"/>
                </a:cubicBezTo>
                <a:cubicBezTo>
                  <a:pt x="712269" y="68714"/>
                  <a:pt x="728554" y="51753"/>
                  <a:pt x="747889" y="43467"/>
                </a:cubicBezTo>
                <a:cubicBezTo>
                  <a:pt x="776229" y="31321"/>
                  <a:pt x="818026" y="22405"/>
                  <a:pt x="846667" y="15245"/>
                </a:cubicBezTo>
                <a:cubicBezTo>
                  <a:pt x="936037" y="19949"/>
                  <a:pt x="1025652" y="21254"/>
                  <a:pt x="1114778" y="29356"/>
                </a:cubicBezTo>
                <a:cubicBezTo>
                  <a:pt x="1177593" y="35066"/>
                  <a:pt x="1139562" y="44226"/>
                  <a:pt x="1185334" y="71689"/>
                </a:cubicBezTo>
                <a:cubicBezTo>
                  <a:pt x="1198089" y="79342"/>
                  <a:pt x="1213556" y="81096"/>
                  <a:pt x="1227667" y="85800"/>
                </a:cubicBezTo>
                <a:cubicBezTo>
                  <a:pt x="1331148" y="81096"/>
                  <a:pt x="1434806" y="79341"/>
                  <a:pt x="1538111" y="71689"/>
                </a:cubicBezTo>
                <a:cubicBezTo>
                  <a:pt x="1562030" y="69917"/>
                  <a:pt x="1585069" y="61868"/>
                  <a:pt x="1608667" y="57578"/>
                </a:cubicBezTo>
                <a:cubicBezTo>
                  <a:pt x="1636817" y="52460"/>
                  <a:pt x="1665112" y="48171"/>
                  <a:pt x="1693334" y="43467"/>
                </a:cubicBezTo>
                <a:cubicBezTo>
                  <a:pt x="1749054" y="24894"/>
                  <a:pt x="1720793" y="29356"/>
                  <a:pt x="1778000" y="29356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B173A-5A1F-0A40-B782-F759B7C9CA3A}"/>
              </a:ext>
            </a:extLst>
          </p:cNvPr>
          <p:cNvSpPr txBox="1"/>
          <p:nvPr/>
        </p:nvSpPr>
        <p:spPr>
          <a:xfrm>
            <a:off x="6392334" y="1399444"/>
            <a:ext cx="32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176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0"/>
            <a:ext cx="96774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71600" y="2733765"/>
            <a:ext cx="967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Courier"/>
                <a:cs typeface="Courier"/>
              </a:rPr>
              <a:t>C’est</a:t>
            </a:r>
            <a:r>
              <a:rPr lang="en-US" sz="36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ourier"/>
                <a:cs typeface="Courier"/>
              </a:rPr>
              <a:t>amusant</a:t>
            </a:r>
            <a:r>
              <a:rPr lang="en-US" sz="3600" dirty="0">
                <a:solidFill>
                  <a:schemeClr val="bg1"/>
                </a:solidFill>
                <a:latin typeface="Courier"/>
                <a:cs typeface="Courier"/>
              </a:rPr>
              <a:t>!...</a:t>
            </a:r>
          </a:p>
        </p:txBody>
      </p:sp>
    </p:spTree>
    <p:extLst>
      <p:ext uri="{BB962C8B-B14F-4D97-AF65-F5344CB8AC3E}">
        <p14:creationId xmlns:p14="http://schemas.microsoft.com/office/powerpoint/2010/main" val="167788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0"/>
            <a:ext cx="96774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71600" y="2733765"/>
            <a:ext cx="967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urier"/>
                <a:cs typeface="Courier"/>
              </a:rPr>
              <a:t>…</a:t>
            </a:r>
            <a:r>
              <a:rPr lang="en-US" sz="3600" dirty="0" err="1">
                <a:solidFill>
                  <a:schemeClr val="bg1"/>
                </a:solidFill>
                <a:latin typeface="Courier"/>
                <a:cs typeface="Courier"/>
              </a:rPr>
              <a:t>mais</a:t>
            </a:r>
            <a:r>
              <a:rPr lang="en-US" sz="3600" dirty="0">
                <a:solidFill>
                  <a:schemeClr val="bg1"/>
                </a:solidFill>
                <a:latin typeface="Courier"/>
                <a:cs typeface="Courier"/>
              </a:rPr>
              <a:t> un robot </a:t>
            </a:r>
            <a:r>
              <a:rPr lang="en-US" sz="3600" dirty="0" err="1">
                <a:solidFill>
                  <a:schemeClr val="bg1"/>
                </a:solidFill>
                <a:latin typeface="Courier"/>
                <a:cs typeface="Courier"/>
              </a:rPr>
              <a:t>doit</a:t>
            </a:r>
            <a:r>
              <a:rPr lang="en-US" sz="3600" dirty="0">
                <a:solidFill>
                  <a:schemeClr val="bg1"/>
                </a:solidFill>
                <a:latin typeface="Courier"/>
                <a:cs typeface="Courier"/>
              </a:rPr>
              <a:t> se preparer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Courier"/>
                <a:cs typeface="Courier"/>
              </a:rPr>
              <a:t>aux dangers du monde</a:t>
            </a:r>
          </a:p>
        </p:txBody>
      </p:sp>
    </p:spTree>
    <p:extLst>
      <p:ext uri="{BB962C8B-B14F-4D97-AF65-F5344CB8AC3E}">
        <p14:creationId xmlns:p14="http://schemas.microsoft.com/office/powerpoint/2010/main" val="80289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0"/>
            <a:ext cx="96774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rolFlow_robotFails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22476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3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1" name="Picture 4" descr="Screen Shot 2016-06-20 at 10.52.4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5"/>
          <a:stretch>
            <a:fillRect/>
          </a:stretch>
        </p:blipFill>
        <p:spPr bwMode="auto">
          <a:xfrm>
            <a:off x="3662364" y="1468438"/>
            <a:ext cx="4105275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2" name="Picture 5" descr="Screen Shot 2016-06-20 at 11.02.2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8" y="3908426"/>
            <a:ext cx="6172200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3" name="TextBox 6"/>
          <p:cNvSpPr txBox="1">
            <a:spLocks noChangeArrowheads="1"/>
          </p:cNvSpPr>
          <p:nvPr/>
        </p:nvSpPr>
        <p:spPr bwMode="auto">
          <a:xfrm>
            <a:off x="4156075" y="869951"/>
            <a:ext cx="913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dirty="0"/>
              <a:t>Avant</a:t>
            </a:r>
          </a:p>
        </p:txBody>
      </p:sp>
      <p:sp>
        <p:nvSpPr>
          <p:cNvPr id="128004" name="TextBox 8"/>
          <p:cNvSpPr txBox="1">
            <a:spLocks noChangeArrowheads="1"/>
          </p:cNvSpPr>
          <p:nvPr/>
        </p:nvSpPr>
        <p:spPr bwMode="auto">
          <a:xfrm>
            <a:off x="6269039" y="900114"/>
            <a:ext cx="9204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dirty="0"/>
              <a:t>Après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778500" y="1100138"/>
            <a:ext cx="0" cy="25273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84850" y="3748088"/>
            <a:ext cx="0" cy="27940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007" name="TextBox 15"/>
          <p:cNvSpPr txBox="1">
            <a:spLocks noChangeArrowheads="1"/>
          </p:cNvSpPr>
          <p:nvPr/>
        </p:nvSpPr>
        <p:spPr bwMode="auto">
          <a:xfrm>
            <a:off x="4308475" y="3498851"/>
            <a:ext cx="913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dirty="0"/>
              <a:t>Avant</a:t>
            </a:r>
          </a:p>
        </p:txBody>
      </p:sp>
      <p:sp>
        <p:nvSpPr>
          <p:cNvPr id="128008" name="TextBox 16"/>
          <p:cNvSpPr txBox="1">
            <a:spLocks noChangeArrowheads="1"/>
          </p:cNvSpPr>
          <p:nvPr/>
        </p:nvSpPr>
        <p:spPr bwMode="auto">
          <a:xfrm>
            <a:off x="6421438" y="3486151"/>
            <a:ext cx="913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dirty="0"/>
              <a:t>Après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697038" y="57944"/>
            <a:ext cx="9144000" cy="7461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Travailler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dans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n’importe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quel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monde</a:t>
            </a:r>
          </a:p>
        </p:txBody>
      </p:sp>
    </p:spTree>
    <p:extLst>
      <p:ext uri="{BB962C8B-B14F-4D97-AF65-F5344CB8AC3E}">
        <p14:creationId xmlns:p14="http://schemas.microsoft.com/office/powerpoint/2010/main" val="286884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49" name="Picture 3" descr="Screen Shot 2016-06-20 at 10.52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2" r="61845"/>
          <a:stretch>
            <a:fillRect/>
          </a:stretch>
        </p:blipFill>
        <p:spPr bwMode="auto">
          <a:xfrm>
            <a:off x="2376488" y="1911350"/>
            <a:ext cx="3033712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00" y="-23813"/>
            <a:ext cx="9144000" cy="7461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600" b="1" dirty="0">
                <a:solidFill>
                  <a:schemeClr val="tx1"/>
                </a:solidFill>
                <a:latin typeface="Century Gothic"/>
                <a:cs typeface="Century Gothic"/>
              </a:rPr>
              <a:t>Ne pas </a:t>
            </a:r>
            <a:r>
              <a:rPr lang="en-US" sz="3600" b="1" dirty="0" err="1">
                <a:solidFill>
                  <a:schemeClr val="tx1"/>
                </a:solidFill>
                <a:latin typeface="Century Gothic"/>
                <a:cs typeface="Century Gothic"/>
              </a:rPr>
              <a:t>connaître</a:t>
            </a:r>
            <a:r>
              <a:rPr lang="en-US" sz="3600" b="1" dirty="0">
                <a:solidFill>
                  <a:schemeClr val="tx1"/>
                </a:solidFill>
                <a:latin typeface="Century Gothic"/>
                <a:cs typeface="Century Gothic"/>
              </a:rPr>
              <a:t> la </a:t>
            </a:r>
            <a:r>
              <a:rPr lang="en-US" sz="3600" b="1" dirty="0" err="1">
                <a:solidFill>
                  <a:schemeClr val="tx1"/>
                </a:solidFill>
                <a:latin typeface="Century Gothic"/>
                <a:cs typeface="Century Gothic"/>
              </a:rPr>
              <a:t>taille</a:t>
            </a:r>
            <a:r>
              <a:rPr lang="en-US" sz="3600" b="1" dirty="0">
                <a:solidFill>
                  <a:schemeClr val="tx1"/>
                </a:solidFill>
                <a:latin typeface="Century Gothic"/>
                <a:cs typeface="Century Gothic"/>
              </a:rPr>
              <a:t> du monde</a:t>
            </a:r>
          </a:p>
        </p:txBody>
      </p:sp>
      <p:pic>
        <p:nvPicPr>
          <p:cNvPr id="130051" name="Picture 5" descr="Screen Shot 2016-06-20 at 10.52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52" t="12552" r="49524"/>
          <a:stretch>
            <a:fillRect/>
          </a:stretch>
        </p:blipFill>
        <p:spPr bwMode="auto">
          <a:xfrm>
            <a:off x="7958138" y="1911350"/>
            <a:ext cx="989012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reeform 1"/>
          <p:cNvSpPr/>
          <p:nvPr/>
        </p:nvSpPr>
        <p:spPr>
          <a:xfrm>
            <a:off x="5757863" y="2003426"/>
            <a:ext cx="1778000" cy="85725"/>
          </a:xfrm>
          <a:custGeom>
            <a:avLst/>
            <a:gdLst>
              <a:gd name="connsiteX0" fmla="*/ 0 w 1778000"/>
              <a:gd name="connsiteY0" fmla="*/ 71689 h 85800"/>
              <a:gd name="connsiteX1" fmla="*/ 70556 w 1778000"/>
              <a:gd name="connsiteY1" fmla="*/ 15245 h 85800"/>
              <a:gd name="connsiteX2" fmla="*/ 310445 w 1778000"/>
              <a:gd name="connsiteY2" fmla="*/ 15245 h 85800"/>
              <a:gd name="connsiteX3" fmla="*/ 366889 w 1778000"/>
              <a:gd name="connsiteY3" fmla="*/ 57578 h 85800"/>
              <a:gd name="connsiteX4" fmla="*/ 451556 w 1778000"/>
              <a:gd name="connsiteY4" fmla="*/ 85800 h 85800"/>
              <a:gd name="connsiteX5" fmla="*/ 691445 w 1778000"/>
              <a:gd name="connsiteY5" fmla="*/ 71689 h 85800"/>
              <a:gd name="connsiteX6" fmla="*/ 747889 w 1778000"/>
              <a:gd name="connsiteY6" fmla="*/ 43467 h 85800"/>
              <a:gd name="connsiteX7" fmla="*/ 846667 w 1778000"/>
              <a:gd name="connsiteY7" fmla="*/ 15245 h 85800"/>
              <a:gd name="connsiteX8" fmla="*/ 1114778 w 1778000"/>
              <a:gd name="connsiteY8" fmla="*/ 29356 h 85800"/>
              <a:gd name="connsiteX9" fmla="*/ 1185334 w 1778000"/>
              <a:gd name="connsiteY9" fmla="*/ 71689 h 85800"/>
              <a:gd name="connsiteX10" fmla="*/ 1227667 w 1778000"/>
              <a:gd name="connsiteY10" fmla="*/ 85800 h 85800"/>
              <a:gd name="connsiteX11" fmla="*/ 1538111 w 1778000"/>
              <a:gd name="connsiteY11" fmla="*/ 71689 h 85800"/>
              <a:gd name="connsiteX12" fmla="*/ 1608667 w 1778000"/>
              <a:gd name="connsiteY12" fmla="*/ 57578 h 85800"/>
              <a:gd name="connsiteX13" fmla="*/ 1693334 w 1778000"/>
              <a:gd name="connsiteY13" fmla="*/ 43467 h 85800"/>
              <a:gd name="connsiteX14" fmla="*/ 1778000 w 1778000"/>
              <a:gd name="connsiteY14" fmla="*/ 29356 h 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78000" h="85800">
                <a:moveTo>
                  <a:pt x="0" y="71689"/>
                </a:moveTo>
                <a:cubicBezTo>
                  <a:pt x="23519" y="52874"/>
                  <a:pt x="44228" y="29872"/>
                  <a:pt x="70556" y="15245"/>
                </a:cubicBezTo>
                <a:cubicBezTo>
                  <a:pt x="130486" y="-18049"/>
                  <a:pt x="284791" y="13272"/>
                  <a:pt x="310445" y="15245"/>
                </a:cubicBezTo>
                <a:cubicBezTo>
                  <a:pt x="329260" y="29356"/>
                  <a:pt x="345854" y="47060"/>
                  <a:pt x="366889" y="57578"/>
                </a:cubicBezTo>
                <a:cubicBezTo>
                  <a:pt x="393497" y="70882"/>
                  <a:pt x="451556" y="85800"/>
                  <a:pt x="451556" y="85800"/>
                </a:cubicBezTo>
                <a:cubicBezTo>
                  <a:pt x="531519" y="81096"/>
                  <a:pt x="612149" y="83017"/>
                  <a:pt x="691445" y="71689"/>
                </a:cubicBezTo>
                <a:cubicBezTo>
                  <a:pt x="712269" y="68714"/>
                  <a:pt x="728554" y="51753"/>
                  <a:pt x="747889" y="43467"/>
                </a:cubicBezTo>
                <a:cubicBezTo>
                  <a:pt x="776229" y="31321"/>
                  <a:pt x="818026" y="22405"/>
                  <a:pt x="846667" y="15245"/>
                </a:cubicBezTo>
                <a:cubicBezTo>
                  <a:pt x="936037" y="19949"/>
                  <a:pt x="1025652" y="21254"/>
                  <a:pt x="1114778" y="29356"/>
                </a:cubicBezTo>
                <a:cubicBezTo>
                  <a:pt x="1177593" y="35066"/>
                  <a:pt x="1139562" y="44226"/>
                  <a:pt x="1185334" y="71689"/>
                </a:cubicBezTo>
                <a:cubicBezTo>
                  <a:pt x="1198089" y="79342"/>
                  <a:pt x="1213556" y="81096"/>
                  <a:pt x="1227667" y="85800"/>
                </a:cubicBezTo>
                <a:cubicBezTo>
                  <a:pt x="1331148" y="81096"/>
                  <a:pt x="1434806" y="79341"/>
                  <a:pt x="1538111" y="71689"/>
                </a:cubicBezTo>
                <a:cubicBezTo>
                  <a:pt x="1562030" y="69917"/>
                  <a:pt x="1585069" y="61868"/>
                  <a:pt x="1608667" y="57578"/>
                </a:cubicBezTo>
                <a:cubicBezTo>
                  <a:pt x="1636817" y="52460"/>
                  <a:pt x="1665112" y="48171"/>
                  <a:pt x="1693334" y="43467"/>
                </a:cubicBezTo>
                <a:cubicBezTo>
                  <a:pt x="1749054" y="24894"/>
                  <a:pt x="1720793" y="29356"/>
                  <a:pt x="1778000" y="29356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5757863" y="5705476"/>
            <a:ext cx="1778000" cy="85725"/>
          </a:xfrm>
          <a:custGeom>
            <a:avLst/>
            <a:gdLst>
              <a:gd name="connsiteX0" fmla="*/ 0 w 1778000"/>
              <a:gd name="connsiteY0" fmla="*/ 71689 h 85800"/>
              <a:gd name="connsiteX1" fmla="*/ 70556 w 1778000"/>
              <a:gd name="connsiteY1" fmla="*/ 15245 h 85800"/>
              <a:gd name="connsiteX2" fmla="*/ 310445 w 1778000"/>
              <a:gd name="connsiteY2" fmla="*/ 15245 h 85800"/>
              <a:gd name="connsiteX3" fmla="*/ 366889 w 1778000"/>
              <a:gd name="connsiteY3" fmla="*/ 57578 h 85800"/>
              <a:gd name="connsiteX4" fmla="*/ 451556 w 1778000"/>
              <a:gd name="connsiteY4" fmla="*/ 85800 h 85800"/>
              <a:gd name="connsiteX5" fmla="*/ 691445 w 1778000"/>
              <a:gd name="connsiteY5" fmla="*/ 71689 h 85800"/>
              <a:gd name="connsiteX6" fmla="*/ 747889 w 1778000"/>
              <a:gd name="connsiteY6" fmla="*/ 43467 h 85800"/>
              <a:gd name="connsiteX7" fmla="*/ 846667 w 1778000"/>
              <a:gd name="connsiteY7" fmla="*/ 15245 h 85800"/>
              <a:gd name="connsiteX8" fmla="*/ 1114778 w 1778000"/>
              <a:gd name="connsiteY8" fmla="*/ 29356 h 85800"/>
              <a:gd name="connsiteX9" fmla="*/ 1185334 w 1778000"/>
              <a:gd name="connsiteY9" fmla="*/ 71689 h 85800"/>
              <a:gd name="connsiteX10" fmla="*/ 1227667 w 1778000"/>
              <a:gd name="connsiteY10" fmla="*/ 85800 h 85800"/>
              <a:gd name="connsiteX11" fmla="*/ 1538111 w 1778000"/>
              <a:gd name="connsiteY11" fmla="*/ 71689 h 85800"/>
              <a:gd name="connsiteX12" fmla="*/ 1608667 w 1778000"/>
              <a:gd name="connsiteY12" fmla="*/ 57578 h 85800"/>
              <a:gd name="connsiteX13" fmla="*/ 1693334 w 1778000"/>
              <a:gd name="connsiteY13" fmla="*/ 43467 h 85800"/>
              <a:gd name="connsiteX14" fmla="*/ 1778000 w 1778000"/>
              <a:gd name="connsiteY14" fmla="*/ 29356 h 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78000" h="85800">
                <a:moveTo>
                  <a:pt x="0" y="71689"/>
                </a:moveTo>
                <a:cubicBezTo>
                  <a:pt x="23519" y="52874"/>
                  <a:pt x="44228" y="29872"/>
                  <a:pt x="70556" y="15245"/>
                </a:cubicBezTo>
                <a:cubicBezTo>
                  <a:pt x="130486" y="-18049"/>
                  <a:pt x="284791" y="13272"/>
                  <a:pt x="310445" y="15245"/>
                </a:cubicBezTo>
                <a:cubicBezTo>
                  <a:pt x="329260" y="29356"/>
                  <a:pt x="345854" y="47060"/>
                  <a:pt x="366889" y="57578"/>
                </a:cubicBezTo>
                <a:cubicBezTo>
                  <a:pt x="393497" y="70882"/>
                  <a:pt x="451556" y="85800"/>
                  <a:pt x="451556" y="85800"/>
                </a:cubicBezTo>
                <a:cubicBezTo>
                  <a:pt x="531519" y="81096"/>
                  <a:pt x="612149" y="83017"/>
                  <a:pt x="691445" y="71689"/>
                </a:cubicBezTo>
                <a:cubicBezTo>
                  <a:pt x="712269" y="68714"/>
                  <a:pt x="728554" y="51753"/>
                  <a:pt x="747889" y="43467"/>
                </a:cubicBezTo>
                <a:cubicBezTo>
                  <a:pt x="776229" y="31321"/>
                  <a:pt x="818026" y="22405"/>
                  <a:pt x="846667" y="15245"/>
                </a:cubicBezTo>
                <a:cubicBezTo>
                  <a:pt x="936037" y="19949"/>
                  <a:pt x="1025652" y="21254"/>
                  <a:pt x="1114778" y="29356"/>
                </a:cubicBezTo>
                <a:cubicBezTo>
                  <a:pt x="1177593" y="35066"/>
                  <a:pt x="1139562" y="44226"/>
                  <a:pt x="1185334" y="71689"/>
                </a:cubicBezTo>
                <a:cubicBezTo>
                  <a:pt x="1198089" y="79342"/>
                  <a:pt x="1213556" y="81096"/>
                  <a:pt x="1227667" y="85800"/>
                </a:cubicBezTo>
                <a:cubicBezTo>
                  <a:pt x="1331148" y="81096"/>
                  <a:pt x="1434806" y="79341"/>
                  <a:pt x="1538111" y="71689"/>
                </a:cubicBezTo>
                <a:cubicBezTo>
                  <a:pt x="1562030" y="69917"/>
                  <a:pt x="1585069" y="61868"/>
                  <a:pt x="1608667" y="57578"/>
                </a:cubicBezTo>
                <a:cubicBezTo>
                  <a:pt x="1636817" y="52460"/>
                  <a:pt x="1665112" y="48171"/>
                  <a:pt x="1693334" y="43467"/>
                </a:cubicBezTo>
                <a:cubicBezTo>
                  <a:pt x="1749054" y="24894"/>
                  <a:pt x="1720793" y="29356"/>
                  <a:pt x="1778000" y="29356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0054" name="TextBox 2"/>
          <p:cNvSpPr txBox="1">
            <a:spLocks noChangeArrowheads="1"/>
          </p:cNvSpPr>
          <p:nvPr/>
        </p:nvSpPr>
        <p:spPr bwMode="auto">
          <a:xfrm>
            <a:off x="6392864" y="1400176"/>
            <a:ext cx="327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0441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0"/>
            <a:ext cx="96774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71600" y="1087845"/>
            <a:ext cx="967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urier"/>
                <a:cs typeface="Courier"/>
              </a:rPr>
              <a:t>…sensibilization </a:t>
            </a:r>
            <a:r>
              <a:rPr lang="en-US" sz="3600" dirty="0" err="1">
                <a:solidFill>
                  <a:schemeClr val="bg1"/>
                </a:solidFill>
                <a:latin typeface="Courier"/>
                <a:cs typeface="Courier"/>
              </a:rPr>
              <a:t>à</a:t>
            </a:r>
            <a:r>
              <a:rPr lang="en-US" sz="36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ourier"/>
                <a:cs typeface="Courier"/>
              </a:rPr>
              <a:t>l’environnement</a:t>
            </a:r>
            <a:endParaRPr lang="en-US" sz="3600" dirty="0">
              <a:solidFill>
                <a:schemeClr val="bg1"/>
              </a:solidFill>
              <a:latin typeface="Courier"/>
              <a:cs typeface="Courier"/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  <a:latin typeface="Courier"/>
                <a:cs typeface="Courier"/>
              </a:rPr>
              <a:t>peux</a:t>
            </a:r>
            <a:r>
              <a:rPr lang="en-US" sz="36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ourier"/>
                <a:cs typeface="Courier"/>
              </a:rPr>
              <a:t>sauver</a:t>
            </a:r>
            <a:r>
              <a:rPr lang="en-US" sz="3600" dirty="0">
                <a:solidFill>
                  <a:schemeClr val="bg1"/>
                </a:solidFill>
                <a:latin typeface="Courier"/>
                <a:cs typeface="Courier"/>
              </a:rPr>
              <a:t> des vies</a:t>
            </a:r>
          </a:p>
        </p:txBody>
      </p:sp>
    </p:spTree>
    <p:extLst>
      <p:ext uri="{BB962C8B-B14F-4D97-AF65-F5344CB8AC3E}">
        <p14:creationId xmlns:p14="http://schemas.microsoft.com/office/powerpoint/2010/main" val="99706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0"/>
            <a:ext cx="96774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71600" y="1087844"/>
            <a:ext cx="9677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urier"/>
                <a:cs typeface="Courier"/>
              </a:rPr>
              <a:t>…sensibilization </a:t>
            </a:r>
            <a:r>
              <a:rPr lang="en-US" sz="3600" dirty="0" err="1">
                <a:solidFill>
                  <a:schemeClr val="bg1"/>
                </a:solidFill>
                <a:latin typeface="Courier"/>
                <a:cs typeface="Courier"/>
              </a:rPr>
              <a:t>à</a:t>
            </a:r>
            <a:r>
              <a:rPr lang="en-US" sz="36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ourier"/>
                <a:cs typeface="Courier"/>
              </a:rPr>
              <a:t>l’environnement</a:t>
            </a:r>
            <a:endParaRPr lang="en-US" sz="3600" dirty="0">
              <a:solidFill>
                <a:schemeClr val="bg1"/>
              </a:solidFill>
              <a:latin typeface="Courier"/>
              <a:cs typeface="Courier"/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  <a:latin typeface="Courier"/>
                <a:cs typeface="Courier"/>
              </a:rPr>
              <a:t>peux</a:t>
            </a:r>
            <a:r>
              <a:rPr lang="en-US" sz="36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ourier"/>
                <a:cs typeface="Courier"/>
              </a:rPr>
              <a:t>sauver</a:t>
            </a:r>
            <a:r>
              <a:rPr lang="en-US" sz="3600" dirty="0">
                <a:solidFill>
                  <a:schemeClr val="bg1"/>
                </a:solidFill>
                <a:latin typeface="Courier"/>
                <a:cs typeface="Courier"/>
              </a:rPr>
              <a:t> des vies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Courier"/>
              <a:cs typeface="Courier"/>
            </a:endParaRPr>
          </a:p>
          <a:p>
            <a:pPr algn="ctr"/>
            <a:r>
              <a:rPr lang="en-US" sz="3600" dirty="0">
                <a:solidFill>
                  <a:schemeClr val="bg2"/>
                </a:solidFill>
                <a:latin typeface="Courier"/>
                <a:cs typeface="Courier"/>
              </a:rPr>
              <a:t>Karel </a:t>
            </a:r>
            <a:r>
              <a:rPr lang="en-US" sz="3600" dirty="0" err="1">
                <a:solidFill>
                  <a:schemeClr val="bg2"/>
                </a:solidFill>
                <a:latin typeface="Courier"/>
                <a:cs typeface="Courier"/>
              </a:rPr>
              <a:t>devrait</a:t>
            </a:r>
            <a:r>
              <a:rPr lang="en-US" sz="3600" dirty="0">
                <a:solidFill>
                  <a:schemeClr val="bg2"/>
                </a:solidFill>
                <a:latin typeface="Courier"/>
                <a:cs typeface="Courier"/>
              </a:rPr>
              <a:t> savoir comment:</a:t>
            </a:r>
          </a:p>
          <a:p>
            <a:pPr algn="ctr"/>
            <a:endParaRPr lang="en-US" sz="36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ctr"/>
            <a:r>
              <a:rPr lang="en-US" sz="3600" dirty="0">
                <a:solidFill>
                  <a:schemeClr val="bg2"/>
                </a:solidFill>
                <a:latin typeface="Courier"/>
                <a:cs typeface="Courier"/>
              </a:rPr>
              <a:t>…</a:t>
            </a:r>
            <a:r>
              <a:rPr lang="en-US" sz="3600" dirty="0" err="1">
                <a:solidFill>
                  <a:schemeClr val="bg2"/>
                </a:solidFill>
                <a:latin typeface="Courier"/>
                <a:cs typeface="Courier"/>
              </a:rPr>
              <a:t>compter</a:t>
            </a:r>
            <a:r>
              <a:rPr lang="en-US" sz="3600" dirty="0">
                <a:solidFill>
                  <a:schemeClr val="bg2"/>
                </a:solidFill>
                <a:latin typeface="Courier"/>
                <a:cs typeface="Courier"/>
              </a:rPr>
              <a:t> les pas</a:t>
            </a:r>
          </a:p>
          <a:p>
            <a:pPr algn="ctr"/>
            <a:endParaRPr lang="en-US" sz="36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513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2730</TotalTime>
  <Words>181</Words>
  <Application>Microsoft Macintosh PowerPoint</Application>
  <PresentationFormat>Widescreen</PresentationFormat>
  <Paragraphs>52</Paragraphs>
  <Slides>13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Courier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Einstein</dc:creator>
  <cp:lastModifiedBy>Lisa Einstein</cp:lastModifiedBy>
  <cp:revision>4</cp:revision>
  <dcterms:created xsi:type="dcterms:W3CDTF">2019-07-11T11:01:44Z</dcterms:created>
  <dcterms:modified xsi:type="dcterms:W3CDTF">2019-07-14T16:31:35Z</dcterms:modified>
</cp:coreProperties>
</file>