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32" r:id="rId2"/>
    <p:sldId id="341" r:id="rId3"/>
    <p:sldId id="342" r:id="rId4"/>
    <p:sldId id="330" r:id="rId5"/>
    <p:sldId id="344" r:id="rId6"/>
    <p:sldId id="343" r:id="rId7"/>
    <p:sldId id="260" r:id="rId8"/>
    <p:sldId id="339" r:id="rId9"/>
    <p:sldId id="331" r:id="rId10"/>
    <p:sldId id="267" r:id="rId11"/>
    <p:sldId id="333" r:id="rId12"/>
    <p:sldId id="345" r:id="rId13"/>
    <p:sldId id="346" r:id="rId14"/>
    <p:sldId id="334" r:id="rId15"/>
    <p:sldId id="349" r:id="rId16"/>
    <p:sldId id="338" r:id="rId17"/>
    <p:sldId id="340" r:id="rId18"/>
    <p:sldId id="335" r:id="rId19"/>
    <p:sldId id="266" r:id="rId20"/>
    <p:sldId id="336" r:id="rId21"/>
    <p:sldId id="337" r:id="rId22"/>
    <p:sldId id="268" r:id="rId23"/>
    <p:sldId id="269" r:id="rId24"/>
    <p:sldId id="270" r:id="rId25"/>
    <p:sldId id="347" r:id="rId26"/>
    <p:sldId id="34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BC839-260F-384B-B760-891C353BCAC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CA772-D1E0-4E46-AD01-20D67ABA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23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2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25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7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8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8850-CD6F-3943-A05A-17E858A6C405}" type="slidenum">
              <a:rPr lang="en-US"/>
              <a:pPr/>
              <a:t>9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54D33-2C7B-6F4D-B931-8A5FC90DBE67}" type="slidenum">
              <a:rPr lang="en-US"/>
              <a:pPr/>
              <a:t>16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54D33-2C7B-6F4D-B931-8A5FC90DBE67}" type="slidenum">
              <a:rPr lang="en-US"/>
              <a:pPr/>
              <a:t>17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19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8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22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1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4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BBB1-C724-2A4E-8B84-08606E3D97F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Toy 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423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361092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Graphics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4" descr="C:\Users\Chris\University\Teaching\cs221\WWW\slides\img\stanf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"/>
            <a:ext cx="2383383" cy="2378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5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0" y="3730608"/>
            <a:ext cx="4609578" cy="1467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0312" y="3181611"/>
            <a:ext cx="25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getWidth</a:t>
            </a:r>
            <a:r>
              <a:rPr lang="en-US" sz="2800" dirty="0" smtClean="0"/>
              <a:t>() / 2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1707666"/>
            <a:ext cx="1866378" cy="1467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5753" y="1034134"/>
            <a:ext cx="304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rect.getWidth</a:t>
            </a:r>
            <a:r>
              <a:rPr lang="en-US" sz="2800" dirty="0" smtClean="0"/>
              <a:t>() / 2</a:t>
            </a:r>
            <a:endParaRPr lang="en-US" sz="2800" dirty="0"/>
          </a:p>
        </p:txBody>
      </p:sp>
      <p:sp>
        <p:nvSpPr>
          <p:cNvPr id="10" name="Donut 9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9683" y="4509370"/>
            <a:ext cx="25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getHeight</a:t>
            </a:r>
            <a:r>
              <a:rPr lang="en-US" sz="2800" dirty="0" smtClean="0"/>
              <a:t>() / 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" y="2136425"/>
            <a:ext cx="3144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rect.getHeight</a:t>
            </a:r>
            <a:r>
              <a:rPr lang="en-US" sz="2600" dirty="0" smtClean="0"/>
              <a:t>() / 2</a:t>
            </a:r>
            <a:endParaRPr lang="en-US" sz="2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59683" y="824591"/>
            <a:ext cx="0" cy="298332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8356" y="1653436"/>
            <a:ext cx="1" cy="21544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nut 14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Constants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327648"/>
            <a:ext cx="784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24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95386" y="1665962"/>
            <a:ext cx="0" cy="241752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797391"/>
            <a:ext cx="784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smtClean="0"/>
              <a:t>A variable that represents text.</a:t>
            </a:r>
            <a:endParaRPr lang="en-US" sz="2400" b="0" dirty="0"/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749573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457200" y="2373313"/>
            <a:ext cx="8229600" cy="2387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533400" y="2386013"/>
            <a:ext cx="807720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HelloProgram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GraphicsProgram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/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dirty="0">
                <a:latin typeface="Courier"/>
                <a:cs typeface="Courier"/>
              </a:rPr>
              <a:t> run() 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GLabel</a:t>
            </a:r>
            <a:r>
              <a:rPr lang="en-US" dirty="0" smtClean="0">
                <a:latin typeface="Courier"/>
                <a:cs typeface="Courier"/>
              </a:rPr>
              <a:t> label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GLabel</a:t>
            </a:r>
            <a:r>
              <a:rPr lang="en-US" dirty="0" smtClean="0">
                <a:latin typeface="Courier"/>
                <a:cs typeface="Courier"/>
              </a:rPr>
              <a:t>(”hello, world”, 100, 75);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label.setFont</a:t>
            </a:r>
            <a:r>
              <a:rPr lang="en-US" dirty="0" smtClean="0">
                <a:latin typeface="Courier"/>
                <a:cs typeface="Courier"/>
              </a:rPr>
              <a:t>(“SansSerif-36”);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label.setColor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Color.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RED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add(label);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sz="1800" dirty="0" smtClean="0">
                <a:latin typeface="Courier New" charset="0"/>
              </a:rPr>
              <a:t>}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GLabel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10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71800" y="5384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Helvetica" charset="0"/>
              </a:rPr>
              <a:t>hello, world</a:t>
            </a:r>
            <a:endParaRPr lang="en-US" sz="3200" b="0" dirty="0">
              <a:solidFill>
                <a:srgbClr val="FF0000"/>
              </a:solidFill>
              <a:latin typeface="Charcoal C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smtClean="0"/>
              <a:t>A variable that represents text.</a:t>
            </a:r>
            <a:endParaRPr lang="en-US" sz="2400" b="0" dirty="0"/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749573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457200" y="2373313"/>
            <a:ext cx="8229600" cy="2387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533400" y="2386013"/>
            <a:ext cx="807720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HelloProgram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GraphicsProgram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/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dirty="0">
                <a:latin typeface="Courier"/>
                <a:cs typeface="Courier"/>
              </a:rPr>
              <a:t> run() 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GLabel</a:t>
            </a:r>
            <a:r>
              <a:rPr lang="en-US" dirty="0" smtClean="0">
                <a:latin typeface="Courier"/>
                <a:cs typeface="Courier"/>
              </a:rPr>
              <a:t> label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GLabel</a:t>
            </a:r>
            <a:r>
              <a:rPr lang="en-US" dirty="0" smtClean="0">
                <a:latin typeface="Courier"/>
                <a:cs typeface="Courier"/>
              </a:rPr>
              <a:t>(”hello, world”, 100, 75);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label.setFont</a:t>
            </a:r>
            <a:r>
              <a:rPr lang="en-US" dirty="0" smtClean="0">
                <a:latin typeface="Courier"/>
                <a:cs typeface="Courier"/>
              </a:rPr>
              <a:t>(“SansSerif-36”);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label.setColor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Color.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RED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add(label);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sz="1800" dirty="0" smtClean="0">
                <a:latin typeface="Courier New" charset="0"/>
              </a:rPr>
              <a:t>}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GLabel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10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71800" y="5384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Helvetica" charset="0"/>
              </a:rPr>
              <a:t>hello, world</a:t>
            </a:r>
            <a:endParaRPr lang="en-US" sz="3200" b="0" dirty="0">
              <a:solidFill>
                <a:srgbClr val="FF0000"/>
              </a:solidFill>
              <a:latin typeface="Charcoal CY" charset="0"/>
            </a:endParaRPr>
          </a:p>
        </p:txBody>
      </p:sp>
      <p:cxnSp>
        <p:nvCxnSpPr>
          <p:cNvPr id="3" name="Straight Arrow Connector 2"/>
          <p:cNvCxnSpPr>
            <a:endCxn id="10" idx="1"/>
          </p:cNvCxnSpPr>
          <p:nvPr/>
        </p:nvCxnSpPr>
        <p:spPr>
          <a:xfrm flipH="1" flipV="1">
            <a:off x="2311400" y="5810250"/>
            <a:ext cx="795055" cy="1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10002" y="5185775"/>
            <a:ext cx="0" cy="64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31574" y="5192474"/>
            <a:ext cx="9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75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86013" y="5776404"/>
            <a:ext cx="9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70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5967086"/>
            <a:ext cx="8242300" cy="685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32132" y="797391"/>
            <a:ext cx="0" cy="6305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5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The </a:t>
            </a:r>
            <a:r>
              <a:rPr lang="en-US" sz="2000" dirty="0" err="1">
                <a:latin typeface="Courier New" charset="0"/>
              </a:rPr>
              <a:t>GOval</a:t>
            </a:r>
            <a:r>
              <a:rPr lang="en-US" sz="2400" b="0" dirty="0"/>
              <a:t> class represents an elliptical shape defined by the boundaries of its enclosing rectangle.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955800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As an example, the following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method creates the largest oval that fits within the canvas:  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public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GOval</a:t>
              </a:r>
              <a:r>
                <a:rPr lang="en-US" sz="1600" dirty="0" smtClean="0">
                  <a:latin typeface="Courier"/>
                  <a:cs typeface="Courier"/>
                </a:rPr>
                <a:t> oval </a:t>
              </a:r>
              <a:r>
                <a:rPr lang="en-US" sz="1600" dirty="0">
                  <a:latin typeface="Courier"/>
                  <a:cs typeface="Courier"/>
                </a:rPr>
                <a:t>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GOval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err="1" smtClean="0">
                  <a:latin typeface="Courier"/>
                  <a:cs typeface="Courier"/>
                </a:rPr>
                <a:t>getWidth</a:t>
              </a:r>
              <a:r>
                <a:rPr lang="en-US" sz="1600" dirty="0" smtClean="0">
                  <a:latin typeface="Courier"/>
                  <a:cs typeface="Courier"/>
                </a:rPr>
                <a:t>(), </a:t>
              </a:r>
              <a:r>
                <a:rPr lang="en-US" sz="1600" dirty="0" err="1" smtClean="0">
                  <a:latin typeface="Courier"/>
                  <a:cs typeface="Courier"/>
                </a:rPr>
                <a:t>getHeight</a:t>
              </a:r>
              <a:r>
                <a:rPr lang="en-US" sz="1600" dirty="0" smtClean="0">
                  <a:latin typeface="Courier"/>
                  <a:cs typeface="Courier"/>
                </a:rPr>
                <a:t>());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oval.setFilled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oval.setColor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err="1" smtClean="0">
                  <a:latin typeface="Courier"/>
                  <a:cs typeface="Courier"/>
                </a:rPr>
                <a:t>Color.</a:t>
              </a:r>
              <a:r>
                <a:rPr lang="en-US" sz="16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GREEN</a:t>
              </a:r>
              <a:r>
                <a:rPr lang="en-US" sz="1600" dirty="0" smtClean="0">
                  <a:latin typeface="Courier"/>
                  <a:cs typeface="Courier"/>
                </a:rPr>
                <a:t>);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add(oval, 0</a:t>
              </a:r>
              <a:r>
                <a:rPr lang="en-US" sz="1600" dirty="0">
                  <a:latin typeface="Courier"/>
                  <a:cs typeface="Courier"/>
                </a:rPr>
                <a:t>, </a:t>
              </a:r>
              <a:r>
                <a:rPr lang="en-US" sz="1600" dirty="0" smtClean="0">
                  <a:latin typeface="Courier"/>
                  <a:cs typeface="Courier"/>
                </a:rPr>
                <a:t>0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GOval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55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52400" y="2733764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Programming </a:t>
            </a:r>
            <a:r>
              <a:rPr lang="en-US" sz="3600" dirty="0" smtClean="0">
                <a:solidFill>
                  <a:schemeClr val="bg1"/>
                </a:solidFill>
              </a:rPr>
              <a:t>takes practice.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346532" y="2555310"/>
            <a:ext cx="463463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4996320"/>
            <a:ext cx="7785100" cy="1587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83068" y="1653436"/>
            <a:ext cx="0" cy="50104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44" name="Group 4"/>
          <p:cNvGrpSpPr>
            <a:grpSpLocks/>
          </p:cNvGrpSpPr>
          <p:nvPr/>
        </p:nvGrpSpPr>
        <p:grpSpPr bwMode="auto">
          <a:xfrm>
            <a:off x="457200" y="1888235"/>
            <a:ext cx="8229600" cy="2589213"/>
            <a:chOff x="288" y="1296"/>
            <a:chExt cx="5184" cy="16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1872" y="1296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Adds the object to the canvas at the front of the stack </a:t>
              </a:r>
            </a:p>
          </p:txBody>
        </p:sp>
        <p:sp>
          <p:nvSpPr>
            <p:cNvPr id="675846" name="Rectangle 6"/>
            <p:cNvSpPr>
              <a:spLocks noChangeArrowheads="1"/>
            </p:cNvSpPr>
            <p:nvPr/>
          </p:nvSpPr>
          <p:spPr bwMode="auto">
            <a:xfrm>
              <a:off x="1872" y="1503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Moves the object to (</a:t>
              </a:r>
              <a:r>
                <a:rPr lang="en-US" sz="1800" b="0" i="1"/>
                <a:t>x</a:t>
              </a:r>
              <a:r>
                <a:rPr lang="en-US" sz="1800" b="0"/>
                <a:t>, </a:t>
              </a:r>
              <a:r>
                <a:rPr lang="en-US" sz="1800" b="0" i="1"/>
                <a:t>y</a:t>
              </a:r>
              <a:r>
                <a:rPr lang="en-US" sz="1800" b="0"/>
                <a:t>) and then adds it to the canvas</a:t>
              </a:r>
              <a:endParaRPr lang="en-US" sz="1800" b="0" i="1"/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1872" y="1709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Removes the object from the canvas</a:t>
              </a:r>
              <a:endParaRPr lang="en-US" sz="1800" b="0" i="1"/>
            </a:p>
          </p:txBody>
        </p:sp>
        <p:sp>
          <p:nvSpPr>
            <p:cNvPr id="675848" name="Rectangle 8"/>
            <p:cNvSpPr>
              <a:spLocks noChangeArrowheads="1"/>
            </p:cNvSpPr>
            <p:nvPr/>
          </p:nvSpPr>
          <p:spPr bwMode="auto">
            <a:xfrm>
              <a:off x="1872" y="19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Removes all objects from the canvas</a:t>
              </a:r>
            </a:p>
          </p:txBody>
        </p:sp>
        <p:sp>
          <p:nvSpPr>
            <p:cNvPr id="675849" name="Rectangle 9"/>
            <p:cNvSpPr>
              <a:spLocks noChangeArrowheads="1"/>
            </p:cNvSpPr>
            <p:nvPr/>
          </p:nvSpPr>
          <p:spPr bwMode="auto">
            <a:xfrm>
              <a:off x="1872" y="21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frontmost object at (</a:t>
              </a:r>
              <a:r>
                <a:rPr lang="en-US" sz="1800" b="0" i="1"/>
                <a:t>x</a:t>
              </a:r>
              <a:r>
                <a:rPr lang="en-US" sz="1800" b="0"/>
                <a:t>, </a:t>
              </a:r>
              <a:r>
                <a:rPr lang="en-US" sz="1800" b="0" i="1"/>
                <a:t>y</a:t>
              </a:r>
              <a:r>
                <a:rPr lang="en-US" sz="1800" b="0"/>
                <a:t>), or </a:t>
              </a:r>
              <a:r>
                <a:rPr lang="en-US" sz="1600">
                  <a:latin typeface="Courier New" charset="0"/>
                </a:rPr>
                <a:t>null</a:t>
              </a:r>
              <a:r>
                <a:rPr lang="en-US" sz="1800" b="0"/>
                <a:t> if none </a:t>
              </a:r>
            </a:p>
          </p:txBody>
        </p:sp>
        <p:sp>
          <p:nvSpPr>
            <p:cNvPr id="675850" name="Rectangle 10"/>
            <p:cNvSpPr>
              <a:spLocks noChangeArrowheads="1"/>
            </p:cNvSpPr>
            <p:nvPr/>
          </p:nvSpPr>
          <p:spPr bwMode="auto">
            <a:xfrm>
              <a:off x="1872" y="23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width in pixels of the entire canvas</a:t>
              </a:r>
            </a:p>
          </p:txBody>
        </p:sp>
        <p:sp>
          <p:nvSpPr>
            <p:cNvPr id="675851" name="Rectangle 11"/>
            <p:cNvSpPr>
              <a:spLocks noChangeArrowheads="1"/>
            </p:cNvSpPr>
            <p:nvPr/>
          </p:nvSpPr>
          <p:spPr bwMode="auto">
            <a:xfrm>
              <a:off x="1872" y="25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height in pixels of the entire canvas</a:t>
              </a:r>
            </a:p>
          </p:txBody>
        </p:sp>
        <p:sp>
          <p:nvSpPr>
            <p:cNvPr id="675852" name="Rectangle 12"/>
            <p:cNvSpPr>
              <a:spLocks noChangeArrowheads="1"/>
            </p:cNvSpPr>
            <p:nvPr/>
          </p:nvSpPr>
          <p:spPr bwMode="auto">
            <a:xfrm>
              <a:off x="1872" y="27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Sets the background color of the canvas to </a:t>
              </a:r>
              <a:r>
                <a:rPr lang="en-US" sz="1800" b="0" i="1"/>
                <a:t>c.</a:t>
              </a:r>
              <a:endParaRPr lang="en-US" sz="1800" b="0"/>
            </a:p>
          </p:txBody>
        </p:sp>
        <p:sp>
          <p:nvSpPr>
            <p:cNvPr id="675853" name="Rectangle 13"/>
            <p:cNvSpPr>
              <a:spLocks noChangeArrowheads="1"/>
            </p:cNvSpPr>
            <p:nvPr/>
          </p:nvSpPr>
          <p:spPr bwMode="auto">
            <a:xfrm>
              <a:off x="288" y="1296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add(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4" name="Rectangle 14"/>
            <p:cNvSpPr>
              <a:spLocks noChangeArrowheads="1"/>
            </p:cNvSpPr>
            <p:nvPr/>
          </p:nvSpPr>
          <p:spPr bwMode="auto">
            <a:xfrm>
              <a:off x="288" y="1503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add(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x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y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5" name="Rectangle 15"/>
            <p:cNvSpPr>
              <a:spLocks noChangeArrowheads="1"/>
            </p:cNvSpPr>
            <p:nvPr/>
          </p:nvSpPr>
          <p:spPr bwMode="auto">
            <a:xfrm>
              <a:off x="288" y="1709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remove(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6" name="Rectangle 16"/>
            <p:cNvSpPr>
              <a:spLocks noChangeArrowheads="1"/>
            </p:cNvSpPr>
            <p:nvPr/>
          </p:nvSpPr>
          <p:spPr bwMode="auto">
            <a:xfrm>
              <a:off x="288" y="19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removeAll()</a:t>
              </a:r>
            </a:p>
          </p:txBody>
        </p:sp>
        <p:sp>
          <p:nvSpPr>
            <p:cNvPr id="675857" name="Rectangle 17"/>
            <p:cNvSpPr>
              <a:spLocks noChangeArrowheads="1"/>
            </p:cNvSpPr>
            <p:nvPr/>
          </p:nvSpPr>
          <p:spPr bwMode="auto">
            <a:xfrm>
              <a:off x="288" y="21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getElementAt(</a:t>
              </a:r>
              <a:r>
                <a:rPr lang="en-US" sz="1800" b="0" i="1"/>
                <a:t>x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y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8" name="Rectangle 18"/>
            <p:cNvSpPr>
              <a:spLocks noChangeArrowheads="1"/>
            </p:cNvSpPr>
            <p:nvPr/>
          </p:nvSpPr>
          <p:spPr bwMode="auto">
            <a:xfrm>
              <a:off x="288" y="23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getWidth()</a:t>
              </a:r>
            </a:p>
          </p:txBody>
        </p:sp>
        <p:sp>
          <p:nvSpPr>
            <p:cNvPr id="675859" name="Rectangle 19"/>
            <p:cNvSpPr>
              <a:spLocks noChangeArrowheads="1"/>
            </p:cNvSpPr>
            <p:nvPr/>
          </p:nvSpPr>
          <p:spPr bwMode="auto">
            <a:xfrm>
              <a:off x="288" y="25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getHeight()</a:t>
              </a:r>
            </a:p>
          </p:txBody>
        </p:sp>
        <p:sp>
          <p:nvSpPr>
            <p:cNvPr id="675860" name="Rectangle 20"/>
            <p:cNvSpPr>
              <a:spLocks noChangeArrowheads="1"/>
            </p:cNvSpPr>
            <p:nvPr/>
          </p:nvSpPr>
          <p:spPr bwMode="auto">
            <a:xfrm>
              <a:off x="288" y="27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setBackground(</a:t>
              </a:r>
              <a:r>
                <a:rPr lang="en-US" sz="1800" b="0" i="1"/>
                <a:t>c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</p:grpSp>
      <p:grpSp>
        <p:nvGrpSpPr>
          <p:cNvPr id="675862" name="Group 22"/>
          <p:cNvGrpSpPr>
            <a:grpSpLocks/>
          </p:cNvGrpSpPr>
          <p:nvPr/>
        </p:nvGrpSpPr>
        <p:grpSpPr bwMode="auto">
          <a:xfrm>
            <a:off x="457200" y="4465998"/>
            <a:ext cx="8229600" cy="654050"/>
            <a:chOff x="288" y="3380"/>
            <a:chExt cx="5184" cy="412"/>
          </a:xfrm>
        </p:grpSpPr>
        <p:sp>
          <p:nvSpPr>
            <p:cNvPr id="675863" name="Rectangle 23"/>
            <p:cNvSpPr>
              <a:spLocks noChangeArrowheads="1"/>
            </p:cNvSpPr>
            <p:nvPr/>
          </p:nvSpPr>
          <p:spPr bwMode="auto">
            <a:xfrm>
              <a:off x="1872" y="3380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Pauses the program for the specified time in milliseconds</a:t>
              </a:r>
            </a:p>
          </p:txBody>
        </p:sp>
        <p:sp>
          <p:nvSpPr>
            <p:cNvPr id="675864" name="Rectangle 24"/>
            <p:cNvSpPr>
              <a:spLocks noChangeArrowheads="1"/>
            </p:cNvSpPr>
            <p:nvPr/>
          </p:nvSpPr>
          <p:spPr bwMode="auto">
            <a:xfrm>
              <a:off x="1872" y="3580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Suspends the program until the user clicks the mouse</a:t>
              </a:r>
            </a:p>
          </p:txBody>
        </p:sp>
        <p:sp>
          <p:nvSpPr>
            <p:cNvPr id="675865" name="Rectangle 25"/>
            <p:cNvSpPr>
              <a:spLocks noChangeArrowheads="1"/>
            </p:cNvSpPr>
            <p:nvPr/>
          </p:nvSpPr>
          <p:spPr bwMode="auto">
            <a:xfrm>
              <a:off x="288" y="3380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pause(</a:t>
              </a:r>
              <a:r>
                <a:rPr lang="en-US" sz="1800" b="0" i="1"/>
                <a:t>milliseconds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66" name="Rectangle 26"/>
            <p:cNvSpPr>
              <a:spLocks noChangeArrowheads="1"/>
            </p:cNvSpPr>
            <p:nvPr/>
          </p:nvSpPr>
          <p:spPr bwMode="auto">
            <a:xfrm>
              <a:off x="288" y="3580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waitForClick()</a:t>
              </a: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Graphics Methods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7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44" name="Group 4"/>
          <p:cNvGrpSpPr>
            <a:grpSpLocks/>
          </p:cNvGrpSpPr>
          <p:nvPr/>
        </p:nvGrpSpPr>
        <p:grpSpPr bwMode="auto">
          <a:xfrm>
            <a:off x="457200" y="1888235"/>
            <a:ext cx="8229600" cy="2589213"/>
            <a:chOff x="288" y="1296"/>
            <a:chExt cx="5184" cy="16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1872" y="1296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Adds the object to the canvas at the front of the stack </a:t>
              </a:r>
            </a:p>
          </p:txBody>
        </p:sp>
        <p:sp>
          <p:nvSpPr>
            <p:cNvPr id="675846" name="Rectangle 6"/>
            <p:cNvSpPr>
              <a:spLocks noChangeArrowheads="1"/>
            </p:cNvSpPr>
            <p:nvPr/>
          </p:nvSpPr>
          <p:spPr bwMode="auto">
            <a:xfrm>
              <a:off x="1872" y="1503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Moves the object to (</a:t>
              </a:r>
              <a:r>
                <a:rPr lang="en-US" sz="1800" b="0" i="1"/>
                <a:t>x</a:t>
              </a:r>
              <a:r>
                <a:rPr lang="en-US" sz="1800" b="0"/>
                <a:t>, </a:t>
              </a:r>
              <a:r>
                <a:rPr lang="en-US" sz="1800" b="0" i="1"/>
                <a:t>y</a:t>
              </a:r>
              <a:r>
                <a:rPr lang="en-US" sz="1800" b="0"/>
                <a:t>) and then adds it to the canvas</a:t>
              </a:r>
              <a:endParaRPr lang="en-US" sz="1800" b="0" i="1"/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1872" y="1709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Removes the object from the canvas</a:t>
              </a:r>
              <a:endParaRPr lang="en-US" sz="1800" b="0" i="1"/>
            </a:p>
          </p:txBody>
        </p:sp>
        <p:sp>
          <p:nvSpPr>
            <p:cNvPr id="675848" name="Rectangle 8"/>
            <p:cNvSpPr>
              <a:spLocks noChangeArrowheads="1"/>
            </p:cNvSpPr>
            <p:nvPr/>
          </p:nvSpPr>
          <p:spPr bwMode="auto">
            <a:xfrm>
              <a:off x="1872" y="19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Removes all objects from the canvas</a:t>
              </a:r>
            </a:p>
          </p:txBody>
        </p:sp>
        <p:sp>
          <p:nvSpPr>
            <p:cNvPr id="675849" name="Rectangle 9"/>
            <p:cNvSpPr>
              <a:spLocks noChangeArrowheads="1"/>
            </p:cNvSpPr>
            <p:nvPr/>
          </p:nvSpPr>
          <p:spPr bwMode="auto">
            <a:xfrm>
              <a:off x="1872" y="21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frontmost object at (</a:t>
              </a:r>
              <a:r>
                <a:rPr lang="en-US" sz="1800" b="0" i="1"/>
                <a:t>x</a:t>
              </a:r>
              <a:r>
                <a:rPr lang="en-US" sz="1800" b="0"/>
                <a:t>, </a:t>
              </a:r>
              <a:r>
                <a:rPr lang="en-US" sz="1800" b="0" i="1"/>
                <a:t>y</a:t>
              </a:r>
              <a:r>
                <a:rPr lang="en-US" sz="1800" b="0"/>
                <a:t>), or </a:t>
              </a:r>
              <a:r>
                <a:rPr lang="en-US" sz="1600">
                  <a:latin typeface="Courier New" charset="0"/>
                </a:rPr>
                <a:t>null</a:t>
              </a:r>
              <a:r>
                <a:rPr lang="en-US" sz="1800" b="0"/>
                <a:t> if none </a:t>
              </a:r>
            </a:p>
          </p:txBody>
        </p:sp>
        <p:sp>
          <p:nvSpPr>
            <p:cNvPr id="675850" name="Rectangle 10"/>
            <p:cNvSpPr>
              <a:spLocks noChangeArrowheads="1"/>
            </p:cNvSpPr>
            <p:nvPr/>
          </p:nvSpPr>
          <p:spPr bwMode="auto">
            <a:xfrm>
              <a:off x="1872" y="23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width in pixels of the entire canvas</a:t>
              </a:r>
            </a:p>
          </p:txBody>
        </p:sp>
        <p:sp>
          <p:nvSpPr>
            <p:cNvPr id="675851" name="Rectangle 11"/>
            <p:cNvSpPr>
              <a:spLocks noChangeArrowheads="1"/>
            </p:cNvSpPr>
            <p:nvPr/>
          </p:nvSpPr>
          <p:spPr bwMode="auto">
            <a:xfrm>
              <a:off x="1872" y="25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height in pixels of the entire canvas</a:t>
              </a:r>
            </a:p>
          </p:txBody>
        </p:sp>
        <p:sp>
          <p:nvSpPr>
            <p:cNvPr id="675852" name="Rectangle 12"/>
            <p:cNvSpPr>
              <a:spLocks noChangeArrowheads="1"/>
            </p:cNvSpPr>
            <p:nvPr/>
          </p:nvSpPr>
          <p:spPr bwMode="auto">
            <a:xfrm>
              <a:off x="1872" y="27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Sets the background color of the canvas to </a:t>
              </a:r>
              <a:r>
                <a:rPr lang="en-US" sz="1800" b="0" i="1"/>
                <a:t>c.</a:t>
              </a:r>
              <a:endParaRPr lang="en-US" sz="1800" b="0"/>
            </a:p>
          </p:txBody>
        </p:sp>
        <p:sp>
          <p:nvSpPr>
            <p:cNvPr id="675853" name="Rectangle 13"/>
            <p:cNvSpPr>
              <a:spLocks noChangeArrowheads="1"/>
            </p:cNvSpPr>
            <p:nvPr/>
          </p:nvSpPr>
          <p:spPr bwMode="auto">
            <a:xfrm>
              <a:off x="288" y="1296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add(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4" name="Rectangle 14"/>
            <p:cNvSpPr>
              <a:spLocks noChangeArrowheads="1"/>
            </p:cNvSpPr>
            <p:nvPr/>
          </p:nvSpPr>
          <p:spPr bwMode="auto">
            <a:xfrm>
              <a:off x="288" y="1503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add(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x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y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5" name="Rectangle 15"/>
            <p:cNvSpPr>
              <a:spLocks noChangeArrowheads="1"/>
            </p:cNvSpPr>
            <p:nvPr/>
          </p:nvSpPr>
          <p:spPr bwMode="auto">
            <a:xfrm>
              <a:off x="288" y="1709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remove(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6" name="Rectangle 16"/>
            <p:cNvSpPr>
              <a:spLocks noChangeArrowheads="1"/>
            </p:cNvSpPr>
            <p:nvPr/>
          </p:nvSpPr>
          <p:spPr bwMode="auto">
            <a:xfrm>
              <a:off x="288" y="19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removeAll()</a:t>
              </a:r>
            </a:p>
          </p:txBody>
        </p:sp>
        <p:sp>
          <p:nvSpPr>
            <p:cNvPr id="675857" name="Rectangle 17"/>
            <p:cNvSpPr>
              <a:spLocks noChangeArrowheads="1"/>
            </p:cNvSpPr>
            <p:nvPr/>
          </p:nvSpPr>
          <p:spPr bwMode="auto">
            <a:xfrm>
              <a:off x="288" y="21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getElementAt(</a:t>
              </a:r>
              <a:r>
                <a:rPr lang="en-US" sz="1800" b="0" i="1"/>
                <a:t>x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y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8" name="Rectangle 18"/>
            <p:cNvSpPr>
              <a:spLocks noChangeArrowheads="1"/>
            </p:cNvSpPr>
            <p:nvPr/>
          </p:nvSpPr>
          <p:spPr bwMode="auto">
            <a:xfrm>
              <a:off x="288" y="23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getWidth()</a:t>
              </a:r>
            </a:p>
          </p:txBody>
        </p:sp>
        <p:sp>
          <p:nvSpPr>
            <p:cNvPr id="675859" name="Rectangle 19"/>
            <p:cNvSpPr>
              <a:spLocks noChangeArrowheads="1"/>
            </p:cNvSpPr>
            <p:nvPr/>
          </p:nvSpPr>
          <p:spPr bwMode="auto">
            <a:xfrm>
              <a:off x="288" y="25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getHeight()</a:t>
              </a:r>
            </a:p>
          </p:txBody>
        </p:sp>
        <p:sp>
          <p:nvSpPr>
            <p:cNvPr id="675860" name="Rectangle 20"/>
            <p:cNvSpPr>
              <a:spLocks noChangeArrowheads="1"/>
            </p:cNvSpPr>
            <p:nvPr/>
          </p:nvSpPr>
          <p:spPr bwMode="auto">
            <a:xfrm>
              <a:off x="288" y="27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setBackground(</a:t>
              </a:r>
              <a:r>
                <a:rPr lang="en-US" sz="1800" b="0" i="1"/>
                <a:t>c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</p:grpSp>
      <p:grpSp>
        <p:nvGrpSpPr>
          <p:cNvPr id="675862" name="Group 22"/>
          <p:cNvGrpSpPr>
            <a:grpSpLocks/>
          </p:cNvGrpSpPr>
          <p:nvPr/>
        </p:nvGrpSpPr>
        <p:grpSpPr bwMode="auto">
          <a:xfrm>
            <a:off x="457200" y="4465998"/>
            <a:ext cx="8229600" cy="654050"/>
            <a:chOff x="288" y="3380"/>
            <a:chExt cx="5184" cy="412"/>
          </a:xfrm>
        </p:grpSpPr>
        <p:sp>
          <p:nvSpPr>
            <p:cNvPr id="675863" name="Rectangle 23"/>
            <p:cNvSpPr>
              <a:spLocks noChangeArrowheads="1"/>
            </p:cNvSpPr>
            <p:nvPr/>
          </p:nvSpPr>
          <p:spPr bwMode="auto">
            <a:xfrm>
              <a:off x="1872" y="3380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Pauses the program for the specified time in milliseconds</a:t>
              </a:r>
            </a:p>
          </p:txBody>
        </p:sp>
        <p:sp>
          <p:nvSpPr>
            <p:cNvPr id="675864" name="Rectangle 24"/>
            <p:cNvSpPr>
              <a:spLocks noChangeArrowheads="1"/>
            </p:cNvSpPr>
            <p:nvPr/>
          </p:nvSpPr>
          <p:spPr bwMode="auto">
            <a:xfrm>
              <a:off x="1872" y="3580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Suspends the program until the user clicks the mouse</a:t>
              </a:r>
            </a:p>
          </p:txBody>
        </p:sp>
        <p:sp>
          <p:nvSpPr>
            <p:cNvPr id="675865" name="Rectangle 25"/>
            <p:cNvSpPr>
              <a:spLocks noChangeArrowheads="1"/>
            </p:cNvSpPr>
            <p:nvPr/>
          </p:nvSpPr>
          <p:spPr bwMode="auto">
            <a:xfrm>
              <a:off x="288" y="3380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pause(</a:t>
              </a:r>
              <a:r>
                <a:rPr lang="en-US" sz="1800" b="0" i="1"/>
                <a:t>milliseconds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66" name="Rectangle 26"/>
            <p:cNvSpPr>
              <a:spLocks noChangeArrowheads="1"/>
            </p:cNvSpPr>
            <p:nvPr/>
          </p:nvSpPr>
          <p:spPr bwMode="auto">
            <a:xfrm>
              <a:off x="288" y="3580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waitForClick()</a:t>
              </a: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Graphics Methods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13136" y="1739505"/>
            <a:ext cx="8611234" cy="956728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85" y="724871"/>
            <a:ext cx="6286302" cy="606278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Reference Sheet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82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0516E-6 4.50717E-6 L -7.90516E-6 -0.35979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The </a:t>
            </a:r>
            <a:r>
              <a:rPr lang="en-US" sz="2000" dirty="0" err="1" smtClean="0">
                <a:latin typeface="Courier New" charset="0"/>
              </a:rPr>
              <a:t>GLine</a:t>
            </a:r>
            <a:r>
              <a:rPr lang="en-US" sz="2400" b="0" dirty="0" smtClean="0"/>
              <a:t> </a:t>
            </a:r>
            <a:r>
              <a:rPr lang="en-US" sz="2400" b="0" dirty="0"/>
              <a:t>class represents </a:t>
            </a:r>
            <a:r>
              <a:rPr lang="en-US" sz="2400" dirty="0" smtClean="0"/>
              <a:t>a line defined by a start point and an end point.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955800"/>
            <a:ext cx="8128000" cy="2387600"/>
            <a:chOff x="304" y="1232"/>
            <a:chExt cx="5120" cy="1504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As an example, the following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method creates </a:t>
              </a:r>
              <a:r>
                <a:rPr lang="en-US" sz="2400" b="0" dirty="0" smtClean="0"/>
                <a:t>a diagonal line across the canvas:  </a:t>
              </a:r>
              <a:endParaRPr lang="en-US" sz="2400" b="0" dirty="0"/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663" y="1760"/>
              <a:ext cx="4473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public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GLine</a:t>
              </a:r>
              <a:r>
                <a:rPr lang="en-US" sz="1600" dirty="0" smtClean="0">
                  <a:latin typeface="Courier"/>
                  <a:cs typeface="Courier"/>
                </a:rPr>
                <a:t> line </a:t>
              </a:r>
              <a:r>
                <a:rPr lang="en-US" sz="1600" dirty="0">
                  <a:latin typeface="Courier"/>
                  <a:cs typeface="Courier"/>
                </a:rPr>
                <a:t>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GLine</a:t>
              </a:r>
              <a:r>
                <a:rPr lang="en-US" sz="1600" dirty="0" smtClean="0">
                  <a:latin typeface="Courier"/>
                  <a:cs typeface="Courier"/>
                </a:rPr>
                <a:t>(0,0, </a:t>
              </a:r>
              <a:r>
                <a:rPr lang="en-US" sz="1600" dirty="0" err="1" smtClean="0">
                  <a:latin typeface="Courier"/>
                  <a:cs typeface="Courier"/>
                </a:rPr>
                <a:t>getWidth</a:t>
              </a:r>
              <a:r>
                <a:rPr lang="en-US" sz="1600" dirty="0" smtClean="0">
                  <a:latin typeface="Courier"/>
                  <a:cs typeface="Courier"/>
                </a:rPr>
                <a:t>(), </a:t>
              </a:r>
              <a:r>
                <a:rPr lang="en-US" sz="1600" dirty="0" err="1" smtClean="0">
                  <a:latin typeface="Courier"/>
                  <a:cs typeface="Courier"/>
                </a:rPr>
                <a:t>getHeight</a:t>
              </a:r>
              <a:r>
                <a:rPr lang="en-US" sz="1600" dirty="0" smtClean="0">
                  <a:latin typeface="Courier"/>
                  <a:cs typeface="Courier"/>
                </a:rPr>
                <a:t>());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add(line);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GLine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1" y="4438113"/>
            <a:ext cx="3485517" cy="23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62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52400" y="2733764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Some common issues.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Reusing Variables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4813300"/>
            <a:ext cx="5118100" cy="204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722235"/>
            <a:ext cx="5067300" cy="1930400"/>
          </a:xfrm>
          <a:prstGeom prst="rect">
            <a:avLst/>
          </a:prstGeom>
        </p:spPr>
      </p:pic>
      <p:pic>
        <p:nvPicPr>
          <p:cNvPr id="2050" name="Picture 2" descr="mage result for big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1" y="775905"/>
            <a:ext cx="1823059" cy="18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e result for big green check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1" y="4874177"/>
            <a:ext cx="177225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3359" y="3034386"/>
            <a:ext cx="811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only need to tell Java the </a:t>
            </a:r>
            <a:r>
              <a:rPr lang="en-US" sz="3600" u="sng" dirty="0" smtClean="0">
                <a:solidFill>
                  <a:srgbClr val="7030A0"/>
                </a:solidFill>
              </a:rPr>
              <a:t>type</a:t>
            </a:r>
            <a:r>
              <a:rPr lang="en-US" sz="3600" dirty="0" smtClean="0"/>
              <a:t> of a variable once.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54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Where semicolons; belong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4940300"/>
            <a:ext cx="4229100" cy="191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2235"/>
            <a:ext cx="4572000" cy="1943100"/>
          </a:xfrm>
          <a:prstGeom prst="rect">
            <a:avLst/>
          </a:prstGeom>
        </p:spPr>
      </p:pic>
      <p:pic>
        <p:nvPicPr>
          <p:cNvPr id="8" name="Picture 2" descr="mage result for big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41" y="740402"/>
            <a:ext cx="1823059" cy="18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ge result for big green check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1" y="4848225"/>
            <a:ext cx="177225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3359" y="3034386"/>
            <a:ext cx="811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Semicolons do not go after </a:t>
            </a:r>
            <a:r>
              <a:rPr lang="en-US" sz="3600" dirty="0" smtClean="0">
                <a:solidFill>
                  <a:srgbClr val="7030A0"/>
                </a:solidFill>
              </a:rPr>
              <a:t>for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7030A0"/>
                </a:solidFill>
              </a:rPr>
              <a:t>while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7030A0"/>
                </a:solidFill>
              </a:rPr>
              <a:t>if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7030A0"/>
                </a:solidFill>
              </a:rPr>
              <a:t>else</a:t>
            </a:r>
            <a:r>
              <a:rPr lang="en-US" sz="3600" dirty="0" smtClean="0"/>
              <a:t>. </a:t>
            </a:r>
            <a:r>
              <a:rPr lang="en-US" sz="3600" b="1" dirty="0" smtClean="0"/>
              <a:t>; and { do NOT go together</a:t>
            </a:r>
            <a:endParaRPr lang="en-US" sz="36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878871" y="1515649"/>
            <a:ext cx="751562" cy="905227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06005" y="1515649"/>
            <a:ext cx="12527" cy="114968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22 at 7.3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25" y="722235"/>
            <a:ext cx="4233175" cy="6068653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Beyond Console Programs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49" y="1269874"/>
            <a:ext cx="3973724" cy="2589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49" y="4163344"/>
            <a:ext cx="3667565" cy="24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 smtClean="0"/>
              <a:t>GRect</a:t>
            </a:r>
            <a:r>
              <a:rPr lang="en-US" sz="2400" b="0" dirty="0" smtClean="0"/>
              <a:t> is a variable that stores a rectangle.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801488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As an example, the following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method </a:t>
              </a:r>
              <a:r>
                <a:rPr lang="en-US" sz="2400" b="0" dirty="0" smtClean="0"/>
                <a:t>displays a rectangle</a:t>
              </a:r>
              <a:endParaRPr lang="en-US" sz="2400" b="0" dirty="0"/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public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void</a:t>
              </a:r>
              <a:r>
                <a:rPr lang="en-US" sz="1600" dirty="0">
                  <a:latin typeface="Courier"/>
                  <a:cs typeface="Courier"/>
                </a:rPr>
                <a:t> run() </a:t>
              </a:r>
              <a:r>
                <a:rPr lang="en-US" sz="1600" dirty="0" smtClean="0">
                  <a:latin typeface="Courier"/>
                  <a:cs typeface="Courier"/>
                </a:rPr>
                <a:t>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GRect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rect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GRect</a:t>
              </a:r>
              <a:r>
                <a:rPr lang="en-US" sz="1600" dirty="0" smtClean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rect.setFilled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 smtClean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rect.setColor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err="1" smtClean="0">
                  <a:latin typeface="Courier"/>
                  <a:cs typeface="Courier"/>
                </a:rPr>
                <a:t>Color.</a:t>
              </a:r>
              <a:r>
                <a:rPr lang="en-US" sz="16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 smtClean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add(</a:t>
              </a:r>
              <a:r>
                <a:rPr lang="en-US" sz="1600" dirty="0" err="1" smtClean="0">
                  <a:latin typeface="Courier"/>
                  <a:cs typeface="Courier"/>
                </a:rPr>
                <a:t>rect</a:t>
              </a:r>
              <a:r>
                <a:rPr lang="en-US" sz="1600" dirty="0" smtClean="0">
                  <a:latin typeface="Courier"/>
                  <a:cs typeface="Courier"/>
                </a:rPr>
                <a:t>, 50, 50);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</a:t>
              </a:r>
              <a:endParaRPr lang="en-US" sz="1600" dirty="0">
                <a:latin typeface="Courier"/>
                <a:cs typeface="Courier"/>
              </a:endParaRP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GRect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58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 smtClean="0"/>
              <a:t>GRect</a:t>
            </a:r>
            <a:r>
              <a:rPr lang="en-US" sz="2400" b="0" dirty="0" smtClean="0"/>
              <a:t> is a variable that stores a rectangle.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801488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As an example, the following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method </a:t>
              </a:r>
              <a:r>
                <a:rPr lang="en-US" sz="2400" b="0" dirty="0" smtClean="0"/>
                <a:t>displays a rectangle</a:t>
              </a:r>
              <a:endParaRPr lang="en-US" sz="2400" b="0" dirty="0"/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public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void</a:t>
              </a:r>
              <a:r>
                <a:rPr lang="en-US" sz="1600" dirty="0">
                  <a:latin typeface="Courier"/>
                  <a:cs typeface="Courier"/>
                </a:rPr>
                <a:t> run() </a:t>
              </a:r>
              <a:r>
                <a:rPr lang="en-US" sz="1600" dirty="0" smtClean="0">
                  <a:latin typeface="Courier"/>
                  <a:cs typeface="Courier"/>
                </a:rPr>
                <a:t>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GRect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rect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GRect</a:t>
              </a:r>
              <a:r>
                <a:rPr lang="en-US" sz="1600" dirty="0" smtClean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rect.setFilled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smtClean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 smtClean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rect.setColor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 err="1" smtClean="0">
                  <a:latin typeface="Courier"/>
                  <a:cs typeface="Courier"/>
                </a:rPr>
                <a:t>Color.</a:t>
              </a:r>
              <a:r>
                <a:rPr lang="en-US" sz="16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 smtClean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add(</a:t>
              </a:r>
              <a:r>
                <a:rPr lang="en-US" sz="1600" dirty="0" err="1" smtClean="0">
                  <a:latin typeface="Courier"/>
                  <a:cs typeface="Courier"/>
                </a:rPr>
                <a:t>rect</a:t>
              </a:r>
              <a:r>
                <a:rPr lang="en-US" sz="1600" dirty="0" smtClean="0">
                  <a:latin typeface="Courier"/>
                  <a:cs typeface="Courier"/>
                </a:rPr>
                <a:t>, 50, 50);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</a:t>
              </a:r>
              <a:endParaRPr lang="en-US" sz="1600" dirty="0">
                <a:latin typeface="Courier"/>
                <a:cs typeface="Courier"/>
              </a:endParaRP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GRect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3082" y="4585963"/>
            <a:ext cx="0" cy="399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38532" y="4985478"/>
            <a:ext cx="474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38626" y="460581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81722" y="4945984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923" y="4605817"/>
            <a:ext cx="2054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Coordinates for a rectangle are the top left corner.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Graphics Coordinates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8081" y="1365070"/>
            <a:ext cx="6290858" cy="4748074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20777" y="757845"/>
            <a:ext cx="85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0,0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6237539" y="3488706"/>
            <a:ext cx="380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Courier"/>
                <a:cs typeface="Courier"/>
              </a:rPr>
              <a:t>getHeight</a:t>
            </a:r>
            <a:r>
              <a:rPr lang="en-US" sz="3600" dirty="0" smtClean="0">
                <a:latin typeface="Courier"/>
                <a:cs typeface="Courier"/>
              </a:rPr>
              <a:t>();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2421" y="5466813"/>
            <a:ext cx="328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Courier"/>
                <a:cs typeface="Courier"/>
              </a:rPr>
              <a:t>getWidth</a:t>
            </a:r>
            <a:r>
              <a:rPr lang="en-US" sz="3600" dirty="0" smtClean="0">
                <a:latin typeface="Courier"/>
                <a:cs typeface="Courier"/>
              </a:rPr>
              <a:t>();</a:t>
            </a:r>
            <a:endParaRPr lang="en-US" sz="3600" dirty="0">
              <a:latin typeface="Courier"/>
              <a:cs typeface="Courie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26250" y="1590667"/>
            <a:ext cx="1658823" cy="646331"/>
            <a:chOff x="2526250" y="1590667"/>
            <a:chExt cx="1658823" cy="6463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5447" y="1590667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0000FF"/>
                  </a:solidFill>
                </a:rPr>
                <a:t>40,20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2586" y="4089455"/>
            <a:ext cx="1822688" cy="646331"/>
            <a:chOff x="2526250" y="1588472"/>
            <a:chExt cx="1822688" cy="64633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59312" y="1588472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0000FF"/>
                  </a:solidFill>
                </a:rPr>
                <a:t>40,120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68999" y="2195890"/>
            <a:ext cx="1822688" cy="646331"/>
            <a:chOff x="2526250" y="1588472"/>
            <a:chExt cx="1822688" cy="64633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59312" y="1588472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0000FF"/>
                  </a:solidFill>
                </a:rPr>
                <a:t>120,40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1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558</Words>
  <Application>Microsoft Macintosh PowerPoint</Application>
  <PresentationFormat>On-screen Show (4:3)</PresentationFormat>
  <Paragraphs>155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Century Gothic</vt:lpstr>
      <vt:lpstr>Charcoal CY</vt:lpstr>
      <vt:lpstr>Courier</vt:lpstr>
      <vt:lpstr>Courier New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Tyler Jay Conklin</cp:lastModifiedBy>
  <cp:revision>23</cp:revision>
  <dcterms:created xsi:type="dcterms:W3CDTF">2016-06-21T10:36:38Z</dcterms:created>
  <dcterms:modified xsi:type="dcterms:W3CDTF">2018-06-28T05:56:34Z</dcterms:modified>
</cp:coreProperties>
</file>