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435" r:id="rId2"/>
    <p:sldId id="477" r:id="rId3"/>
    <p:sldId id="838" r:id="rId4"/>
    <p:sldId id="836" r:id="rId5"/>
    <p:sldId id="465" r:id="rId6"/>
    <p:sldId id="837" r:id="rId7"/>
    <p:sldId id="839" r:id="rId8"/>
    <p:sldId id="445" r:id="rId9"/>
    <p:sldId id="840" r:id="rId10"/>
    <p:sldId id="841" r:id="rId11"/>
    <p:sldId id="842" r:id="rId12"/>
    <p:sldId id="480" r:id="rId13"/>
    <p:sldId id="843" r:id="rId14"/>
    <p:sldId id="449" r:id="rId15"/>
    <p:sldId id="450" r:id="rId16"/>
    <p:sldId id="844" r:id="rId17"/>
    <p:sldId id="845" r:id="rId18"/>
    <p:sldId id="846" r:id="rId19"/>
    <p:sldId id="835" r:id="rId20"/>
    <p:sldId id="483" r:id="rId21"/>
    <p:sldId id="263" r:id="rId22"/>
    <p:sldId id="454" r:id="rId23"/>
    <p:sldId id="455" r:id="rId24"/>
    <p:sldId id="456" r:id="rId25"/>
    <p:sldId id="276" r:id="rId26"/>
    <p:sldId id="457" r:id="rId27"/>
    <p:sldId id="278" r:id="rId28"/>
    <p:sldId id="458" r:id="rId29"/>
    <p:sldId id="280" r:id="rId30"/>
    <p:sldId id="460" r:id="rId31"/>
    <p:sldId id="282" r:id="rId32"/>
    <p:sldId id="461" r:id="rId33"/>
    <p:sldId id="463" r:id="rId34"/>
    <p:sldId id="479" r:id="rId35"/>
    <p:sldId id="464" r:id="rId36"/>
    <p:sldId id="470" r:id="rId37"/>
    <p:sldId id="291" r:id="rId38"/>
    <p:sldId id="471" r:id="rId39"/>
    <p:sldId id="474" r:id="rId40"/>
    <p:sldId id="475" r:id="rId41"/>
    <p:sldId id="47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36FF"/>
    <a:srgbClr val="FF40FC"/>
    <a:srgbClr val="6600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692"/>
    <p:restoredTop sz="84000"/>
  </p:normalViewPr>
  <p:slideViewPr>
    <p:cSldViewPr snapToGrid="0">
      <p:cViewPr>
        <p:scale>
          <a:sx n="82" d="100"/>
          <a:sy n="82" d="100"/>
        </p:scale>
        <p:origin x="-168" y="232"/>
      </p:cViewPr>
      <p:guideLst>
        <p:guide orient="horz" pos="2795"/>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968AF-89AA-184F-AC7F-F1F64FFC132A}" type="datetimeFigureOut">
              <a:rPr lang="en-US" smtClean="0"/>
              <a:t>7/1/19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DC3787-F4BF-B349-A9F0-ADD304DA36B1}" type="slidenum">
              <a:rPr lang="en-US" smtClean="0"/>
              <a:t>‹#›</a:t>
            </a:fld>
            <a:endParaRPr lang="en-US"/>
          </a:p>
        </p:txBody>
      </p:sp>
    </p:spTree>
    <p:extLst>
      <p:ext uri="{BB962C8B-B14F-4D97-AF65-F5344CB8AC3E}">
        <p14:creationId xmlns:p14="http://schemas.microsoft.com/office/powerpoint/2010/main" val="40798521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CD2F6B-C44B-6448-9D50-2E26F1F99E8A}"/>
              </a:ext>
            </a:extLst>
          </p:cNvPr>
          <p:cNvSpPr>
            <a:spLocks noGrp="1" noChangeArrowheads="1"/>
          </p:cNvSpPr>
          <p:nvPr>
            <p:ph type="sldNum" sz="quarter" idx="5"/>
          </p:nvPr>
        </p:nvSpPr>
        <p:spPr/>
        <p:txBody>
          <a:bodyPr/>
          <a:lstStyle>
            <a:lvl1pPr>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fld id="{5C61CEBA-8750-AE4F-9335-DD3DF4DA167F}" type="slidenum">
              <a:rPr lang="en-US" altLang="tr-TR" sz="1200">
                <a:latin typeface="Times New Roman" panose="02020603050405020304" pitchFamily="18" charset="0"/>
              </a:rPr>
              <a:pPr/>
              <a:t>2</a:t>
            </a:fld>
            <a:endParaRPr lang="en-US" altLang="tr-TR" sz="1200">
              <a:latin typeface="Times New Roman" panose="02020603050405020304" pitchFamily="18" charset="0"/>
            </a:endParaRPr>
          </a:p>
        </p:txBody>
      </p:sp>
      <p:sp>
        <p:nvSpPr>
          <p:cNvPr id="17410" name="Rectangle 2">
            <a:extLst>
              <a:ext uri="{FF2B5EF4-FFF2-40B4-BE49-F238E27FC236}">
                <a16:creationId xmlns:a16="http://schemas.microsoft.com/office/drawing/2014/main" id="{A4FC5398-080A-224E-BB36-4693DFD4C940}"/>
              </a:ext>
            </a:extLst>
          </p:cNvPr>
          <p:cNvSpPr>
            <a:spLocks noGrp="1" noRot="1" noChangeAspect="1" noChangeArrowheads="1"/>
          </p:cNvSpPr>
          <p:nvPr>
            <p:ph type="sldImg"/>
          </p:nvPr>
        </p:nvSpPr>
        <p:spPr>
          <a:solidFill>
            <a:srgbClr val="FFFFFF"/>
          </a:solidFill>
          <a:ln/>
        </p:spPr>
      </p:sp>
      <p:sp>
        <p:nvSpPr>
          <p:cNvPr id="719875" name="Rectangle 3">
            <a:extLst>
              <a:ext uri="{FF2B5EF4-FFF2-40B4-BE49-F238E27FC236}">
                <a16:creationId xmlns:a16="http://schemas.microsoft.com/office/drawing/2014/main" id="{7BD8D63A-0969-2A48-A870-5142B3B68F9E}"/>
              </a:ext>
            </a:extLst>
          </p:cNvPr>
          <p:cNvSpPr>
            <a:spLocks noGrp="1" noChangeArrowheads="1"/>
          </p:cNvSpPr>
          <p:nvPr>
            <p:ph type="body" idx="1"/>
          </p:nvPr>
        </p:nvSpPr>
        <p:spPr>
          <a:solidFill>
            <a:srgbClr val="FFFFFF"/>
          </a:solidFill>
          <a:ln>
            <a:solidFill>
              <a:srgbClr val="000000"/>
            </a:solidFill>
          </a:ln>
        </p:spPr>
        <p:txBody>
          <a:bodyPr/>
          <a:lstStyle/>
          <a:p>
            <a:pPr>
              <a:defRPr/>
            </a:pPr>
            <a:endParaRPr lang="en-US">
              <a:cs typeface="+mn-cs"/>
            </a:endParaRPr>
          </a:p>
        </p:txBody>
      </p:sp>
    </p:spTree>
    <p:extLst>
      <p:ext uri="{BB962C8B-B14F-4D97-AF65-F5344CB8AC3E}">
        <p14:creationId xmlns:p14="http://schemas.microsoft.com/office/powerpoint/2010/main" val="375445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7FFE3B-E2A0-414E-B836-A4EE47CDC9A4}"/>
              </a:ext>
            </a:extLst>
          </p:cNvPr>
          <p:cNvSpPr>
            <a:spLocks noGrp="1" noChangeArrowheads="1"/>
          </p:cNvSpPr>
          <p:nvPr>
            <p:ph type="sldNum" sz="quarter" idx="5"/>
          </p:nvPr>
        </p:nvSpPr>
        <p:spPr/>
        <p:txBody>
          <a:bodyPr/>
          <a:lstStyle>
            <a:lvl1pPr>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fld id="{C2DDB9B1-BF20-724B-B338-51D2279EB86B}" type="slidenum">
              <a:rPr lang="en-US" altLang="tr-TR" sz="1200">
                <a:latin typeface="Times New Roman" panose="02020603050405020304" pitchFamily="18" charset="0"/>
              </a:rPr>
              <a:pPr/>
              <a:t>12</a:t>
            </a:fld>
            <a:endParaRPr lang="en-US" altLang="tr-TR" sz="1200">
              <a:latin typeface="Times New Roman" panose="02020603050405020304" pitchFamily="18" charset="0"/>
            </a:endParaRPr>
          </a:p>
        </p:txBody>
      </p:sp>
      <p:sp>
        <p:nvSpPr>
          <p:cNvPr id="58370" name="Rectangle 2">
            <a:extLst>
              <a:ext uri="{FF2B5EF4-FFF2-40B4-BE49-F238E27FC236}">
                <a16:creationId xmlns:a16="http://schemas.microsoft.com/office/drawing/2014/main" id="{CC7FF0B0-4C67-D849-A9E9-EFB85656D081}"/>
              </a:ext>
            </a:extLst>
          </p:cNvPr>
          <p:cNvSpPr>
            <a:spLocks noGrp="1" noRot="1" noChangeAspect="1" noChangeArrowheads="1"/>
          </p:cNvSpPr>
          <p:nvPr>
            <p:ph type="sldImg"/>
          </p:nvPr>
        </p:nvSpPr>
        <p:spPr>
          <a:solidFill>
            <a:srgbClr val="FFFFFF"/>
          </a:solidFill>
          <a:ln/>
        </p:spPr>
      </p:sp>
      <p:sp>
        <p:nvSpPr>
          <p:cNvPr id="723971" name="Rectangle 3">
            <a:extLst>
              <a:ext uri="{FF2B5EF4-FFF2-40B4-BE49-F238E27FC236}">
                <a16:creationId xmlns:a16="http://schemas.microsoft.com/office/drawing/2014/main" id="{AFA52DB2-AE95-8641-B06C-75CBDA792E56}"/>
              </a:ext>
            </a:extLst>
          </p:cNvPr>
          <p:cNvSpPr>
            <a:spLocks noGrp="1" noChangeArrowheads="1"/>
          </p:cNvSpPr>
          <p:nvPr>
            <p:ph type="body" idx="1"/>
          </p:nvPr>
        </p:nvSpPr>
        <p:spPr>
          <a:solidFill>
            <a:srgbClr val="FFFFFF"/>
          </a:solidFill>
          <a:ln>
            <a:solidFill>
              <a:srgbClr val="000000"/>
            </a:solidFill>
          </a:ln>
        </p:spPr>
        <p:txBody>
          <a:bodyPr/>
          <a:lstStyle/>
          <a:p>
            <a:pPr>
              <a:defRPr/>
            </a:pPr>
            <a:endParaRPr lang="en-US">
              <a:cs typeface="+mn-cs"/>
            </a:endParaRPr>
          </a:p>
        </p:txBody>
      </p:sp>
    </p:spTree>
    <p:extLst>
      <p:ext uri="{BB962C8B-B14F-4D97-AF65-F5344CB8AC3E}">
        <p14:creationId xmlns:p14="http://schemas.microsoft.com/office/powerpoint/2010/main" val="269196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505F0736-4C7D-334D-907F-2683C4217081}"/>
              </a:ext>
            </a:extLst>
          </p:cNvPr>
          <p:cNvSpPr>
            <a:spLocks noGrp="1" noRot="1" noChangeAspect="1" noChangeArrowheads="1"/>
          </p:cNvSpPr>
          <p:nvPr>
            <p:ph type="sldImg"/>
          </p:nvPr>
        </p:nvSpPr>
        <p:spPr>
          <a:solidFill>
            <a:srgbClr val="FFFFFF"/>
          </a:solidFill>
          <a:ln/>
        </p:spPr>
      </p:sp>
      <p:sp>
        <p:nvSpPr>
          <p:cNvPr id="29698" name="Rectangle 3">
            <a:extLst>
              <a:ext uri="{FF2B5EF4-FFF2-40B4-BE49-F238E27FC236}">
                <a16:creationId xmlns:a16="http://schemas.microsoft.com/office/drawing/2014/main" id="{75FF821A-8CD4-F344-83BD-A48337A2AED7}"/>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68741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33A8828E-313A-9A47-A374-143ADCE90FE4}"/>
              </a:ext>
            </a:extLst>
          </p:cNvPr>
          <p:cNvSpPr>
            <a:spLocks noGrp="1" noRot="1" noChangeAspect="1" noChangeArrowheads="1"/>
          </p:cNvSpPr>
          <p:nvPr>
            <p:ph type="sldImg"/>
          </p:nvPr>
        </p:nvSpPr>
        <p:spPr>
          <a:solidFill>
            <a:srgbClr val="FFFFFF"/>
          </a:solidFill>
          <a:ln/>
        </p:spPr>
      </p:sp>
      <p:sp>
        <p:nvSpPr>
          <p:cNvPr id="31746" name="Rectangle 3">
            <a:extLst>
              <a:ext uri="{FF2B5EF4-FFF2-40B4-BE49-F238E27FC236}">
                <a16:creationId xmlns:a16="http://schemas.microsoft.com/office/drawing/2014/main" id="{DA071787-C8D3-6D45-B9DA-761D405FE2A7}"/>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5805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5">
            <a:extLst>
              <a:ext uri="{FF2B5EF4-FFF2-40B4-BE49-F238E27FC236}">
                <a16:creationId xmlns:a16="http://schemas.microsoft.com/office/drawing/2014/main" id="{CBA2B2FB-E424-B648-8C89-75268F93ED8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fld id="{4350534C-AC25-AA42-AFCE-806E1625B413}" type="slidenum">
              <a:rPr lang="en-US" altLang="tr-TR" sz="1200">
                <a:solidFill>
                  <a:srgbClr val="000000"/>
                </a:solidFill>
                <a:latin typeface="Times New Roman" panose="02020603050405020304" pitchFamily="18" charset="0"/>
              </a:rPr>
              <a:pPr>
                <a:buClrTx/>
                <a:buFontTx/>
                <a:buNone/>
              </a:pPr>
              <a:t>21</a:t>
            </a:fld>
            <a:endParaRPr lang="en-US" altLang="tr-TR" sz="1200">
              <a:solidFill>
                <a:srgbClr val="000000"/>
              </a:solidFill>
              <a:latin typeface="Times New Roman" panose="02020603050405020304" pitchFamily="18" charset="0"/>
            </a:endParaRPr>
          </a:p>
        </p:txBody>
      </p:sp>
      <p:sp>
        <p:nvSpPr>
          <p:cNvPr id="55297" name="Text Box 1">
            <a:extLst>
              <a:ext uri="{FF2B5EF4-FFF2-40B4-BE49-F238E27FC236}">
                <a16:creationId xmlns:a16="http://schemas.microsoft.com/office/drawing/2014/main" id="{CF18D8FB-563A-1A4D-B4A3-CE41794B8EEB}"/>
              </a:ext>
            </a:extLst>
          </p:cNvPr>
          <p:cNvSpPr>
            <a:spLocks noGrp="1" noRot="1" noChangeAspect="1" noChangeArrowheads="1"/>
          </p:cNvSpPr>
          <p:nvPr>
            <p:ph type="sldImg"/>
          </p:nvPr>
        </p:nvSpPr>
        <p:spPr>
          <a:xfrm>
            <a:off x="2844800" y="533400"/>
            <a:ext cx="3454400" cy="2590800"/>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5298" name="Text Box 2">
            <a:extLst>
              <a:ext uri="{FF2B5EF4-FFF2-40B4-BE49-F238E27FC236}">
                <a16:creationId xmlns:a16="http://schemas.microsoft.com/office/drawing/2014/main" id="{E0A99AE8-62A5-154B-A2E7-9845B173B7CC}"/>
              </a:ext>
            </a:extLst>
          </p:cNvPr>
          <p:cNvSpPr>
            <a:spLocks noGrp="1" noChangeArrowheads="1"/>
          </p:cNvSpPr>
          <p:nvPr>
            <p:ph type="body" idx="1"/>
          </p:nvPr>
        </p:nvSpPr>
        <p:spPr>
          <a:xfrm>
            <a:off x="1219200" y="3190875"/>
            <a:ext cx="6705600" cy="3228975"/>
          </a:xfrm>
          <a:solidFill>
            <a:srgbClr val="FFFFFF"/>
          </a:solidFill>
          <a:ln w="9360" cap="sq">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cs typeface="+mn-cs"/>
            </a:endParaRPr>
          </a:p>
        </p:txBody>
      </p:sp>
    </p:spTree>
    <p:extLst>
      <p:ext uri="{BB962C8B-B14F-4D97-AF65-F5344CB8AC3E}">
        <p14:creationId xmlns:p14="http://schemas.microsoft.com/office/powerpoint/2010/main" val="2917530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5770669D-EA9A-AE43-8A4E-B7894039E8FA}"/>
              </a:ext>
            </a:extLst>
          </p:cNvPr>
          <p:cNvSpPr>
            <a:spLocks noGrp="1" noRot="1" noChangeAspect="1" noChangeArrowheads="1"/>
          </p:cNvSpPr>
          <p:nvPr>
            <p:ph type="sldImg"/>
          </p:nvPr>
        </p:nvSpPr>
        <p:spPr>
          <a:solidFill>
            <a:srgbClr val="FFFFFF"/>
          </a:solidFill>
          <a:ln/>
        </p:spPr>
      </p:sp>
      <p:sp>
        <p:nvSpPr>
          <p:cNvPr id="44034" name="Rectangle 3">
            <a:extLst>
              <a:ext uri="{FF2B5EF4-FFF2-40B4-BE49-F238E27FC236}">
                <a16:creationId xmlns:a16="http://schemas.microsoft.com/office/drawing/2014/main" id="{13022B80-F8FE-0946-80E5-280A4B38B9C1}"/>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21683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930C58F1-321F-6B4A-957E-2A435EEBAE50}"/>
              </a:ext>
            </a:extLst>
          </p:cNvPr>
          <p:cNvSpPr>
            <a:spLocks noGrp="1" noRot="1" noChangeAspect="1" noChangeArrowheads="1"/>
          </p:cNvSpPr>
          <p:nvPr>
            <p:ph type="sldImg"/>
          </p:nvPr>
        </p:nvSpPr>
        <p:spPr>
          <a:solidFill>
            <a:srgbClr val="FFFFFF"/>
          </a:solidFill>
          <a:ln/>
        </p:spPr>
      </p:sp>
      <p:sp>
        <p:nvSpPr>
          <p:cNvPr id="46082" name="Rectangle 3">
            <a:extLst>
              <a:ext uri="{FF2B5EF4-FFF2-40B4-BE49-F238E27FC236}">
                <a16:creationId xmlns:a16="http://schemas.microsoft.com/office/drawing/2014/main" id="{BD20C960-7305-E043-86E4-2DEC7B9856A5}"/>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48935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D410CC90-076B-5A42-8100-DA0317CAE0C7}"/>
              </a:ext>
            </a:extLst>
          </p:cNvPr>
          <p:cNvSpPr>
            <a:spLocks noGrp="1" noRot="1" noChangeAspect="1" noChangeArrowheads="1"/>
          </p:cNvSpPr>
          <p:nvPr>
            <p:ph type="sldImg"/>
          </p:nvPr>
        </p:nvSpPr>
        <p:spPr>
          <a:solidFill>
            <a:srgbClr val="FFFFFF"/>
          </a:solidFill>
          <a:ln/>
        </p:spPr>
      </p:sp>
      <p:sp>
        <p:nvSpPr>
          <p:cNvPr id="48130" name="Rectangle 3">
            <a:extLst>
              <a:ext uri="{FF2B5EF4-FFF2-40B4-BE49-F238E27FC236}">
                <a16:creationId xmlns:a16="http://schemas.microsoft.com/office/drawing/2014/main" id="{BBE4730C-F3BC-0A41-83F5-B73EF112515A}"/>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38378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25">
            <a:extLst>
              <a:ext uri="{FF2B5EF4-FFF2-40B4-BE49-F238E27FC236}">
                <a16:creationId xmlns:a16="http://schemas.microsoft.com/office/drawing/2014/main" id="{DFD6B821-9188-0C41-AE2F-83B9918C4FC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fld id="{163CB0BD-0C68-2A45-9172-F40DA5004A83}" type="slidenum">
              <a:rPr lang="en-US" altLang="tr-TR" sz="1200">
                <a:solidFill>
                  <a:srgbClr val="000000"/>
                </a:solidFill>
                <a:latin typeface="Times New Roman" panose="02020603050405020304" pitchFamily="18" charset="0"/>
              </a:rPr>
              <a:pPr>
                <a:buClrTx/>
                <a:buFontTx/>
                <a:buNone/>
              </a:pPr>
              <a:t>25</a:t>
            </a:fld>
            <a:endParaRPr lang="en-US" altLang="tr-TR" sz="1200">
              <a:solidFill>
                <a:srgbClr val="000000"/>
              </a:solidFill>
              <a:latin typeface="Times New Roman" panose="02020603050405020304" pitchFamily="18" charset="0"/>
            </a:endParaRPr>
          </a:p>
        </p:txBody>
      </p:sp>
      <p:sp>
        <p:nvSpPr>
          <p:cNvPr id="68609" name="Text Box 1">
            <a:extLst>
              <a:ext uri="{FF2B5EF4-FFF2-40B4-BE49-F238E27FC236}">
                <a16:creationId xmlns:a16="http://schemas.microsoft.com/office/drawing/2014/main" id="{A3020494-071D-F845-9065-8B8D70FABD24}"/>
              </a:ext>
            </a:extLst>
          </p:cNvPr>
          <p:cNvSpPr>
            <a:spLocks noGrp="1" noRot="1" noChangeAspect="1" noChangeArrowheads="1"/>
          </p:cNvSpPr>
          <p:nvPr>
            <p:ph type="sldImg"/>
          </p:nvPr>
        </p:nvSpPr>
        <p:spPr>
          <a:xfrm>
            <a:off x="2844800" y="533400"/>
            <a:ext cx="3454400" cy="2590800"/>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8610" name="Text Box 2">
            <a:extLst>
              <a:ext uri="{FF2B5EF4-FFF2-40B4-BE49-F238E27FC236}">
                <a16:creationId xmlns:a16="http://schemas.microsoft.com/office/drawing/2014/main" id="{4D8CE39F-9AC6-F54C-B35A-661254AA1E1A}"/>
              </a:ext>
            </a:extLst>
          </p:cNvPr>
          <p:cNvSpPr>
            <a:spLocks noGrp="1" noChangeArrowheads="1"/>
          </p:cNvSpPr>
          <p:nvPr>
            <p:ph type="body" idx="1"/>
          </p:nvPr>
        </p:nvSpPr>
        <p:spPr>
          <a:xfrm>
            <a:off x="1219200" y="3190875"/>
            <a:ext cx="6705600" cy="3228975"/>
          </a:xfrm>
          <a:solidFill>
            <a:srgbClr val="FFFFFF"/>
          </a:solidFill>
          <a:ln w="9360" cap="sq">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cs typeface="+mn-cs"/>
            </a:endParaRPr>
          </a:p>
        </p:txBody>
      </p:sp>
    </p:spTree>
    <p:extLst>
      <p:ext uri="{BB962C8B-B14F-4D97-AF65-F5344CB8AC3E}">
        <p14:creationId xmlns:p14="http://schemas.microsoft.com/office/powerpoint/2010/main" val="2197356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AFC78EC8-E0DC-9141-AC46-25E38E5ECDA2}"/>
              </a:ext>
            </a:extLst>
          </p:cNvPr>
          <p:cNvSpPr>
            <a:spLocks noGrp="1" noRot="1" noChangeAspect="1" noChangeArrowheads="1" noTextEdit="1"/>
          </p:cNvSpPr>
          <p:nvPr>
            <p:ph type="sldImg"/>
          </p:nvPr>
        </p:nvSpPr>
        <p:spPr>
          <a:solidFill>
            <a:srgbClr val="FFFFFF"/>
          </a:solidFill>
          <a:ln/>
        </p:spPr>
      </p:sp>
      <p:sp>
        <p:nvSpPr>
          <p:cNvPr id="50178" name="Rectangle 3">
            <a:extLst>
              <a:ext uri="{FF2B5EF4-FFF2-40B4-BE49-F238E27FC236}">
                <a16:creationId xmlns:a16="http://schemas.microsoft.com/office/drawing/2014/main" id="{CD708ED1-1D1D-2F45-996F-4C3A691FDB3A}"/>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4361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25">
            <a:extLst>
              <a:ext uri="{FF2B5EF4-FFF2-40B4-BE49-F238E27FC236}">
                <a16:creationId xmlns:a16="http://schemas.microsoft.com/office/drawing/2014/main" id="{FD5572F1-F428-FE43-BDAF-2FA922B0D9C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fld id="{395DCD5E-BD1B-1340-BF26-206ADDD0323C}" type="slidenum">
              <a:rPr lang="en-US" altLang="tr-TR" sz="1200">
                <a:solidFill>
                  <a:srgbClr val="000000"/>
                </a:solidFill>
                <a:latin typeface="Times New Roman" panose="02020603050405020304" pitchFamily="18" charset="0"/>
              </a:rPr>
              <a:pPr>
                <a:buClrTx/>
                <a:buFontTx/>
                <a:buNone/>
              </a:pPr>
              <a:t>27</a:t>
            </a:fld>
            <a:endParaRPr lang="en-US" altLang="tr-TR" sz="1200">
              <a:solidFill>
                <a:srgbClr val="000000"/>
              </a:solidFill>
              <a:latin typeface="Times New Roman" panose="02020603050405020304" pitchFamily="18" charset="0"/>
            </a:endParaRPr>
          </a:p>
        </p:txBody>
      </p:sp>
      <p:sp>
        <p:nvSpPr>
          <p:cNvPr id="70657" name="Text Box 1">
            <a:extLst>
              <a:ext uri="{FF2B5EF4-FFF2-40B4-BE49-F238E27FC236}">
                <a16:creationId xmlns:a16="http://schemas.microsoft.com/office/drawing/2014/main" id="{E81389A0-865B-E748-8DC5-F62EB3ABD623}"/>
              </a:ext>
            </a:extLst>
          </p:cNvPr>
          <p:cNvSpPr>
            <a:spLocks noGrp="1" noRot="1" noChangeAspect="1" noChangeArrowheads="1"/>
          </p:cNvSpPr>
          <p:nvPr>
            <p:ph type="sldImg"/>
          </p:nvPr>
        </p:nvSpPr>
        <p:spPr>
          <a:xfrm>
            <a:off x="2844800" y="533400"/>
            <a:ext cx="3454400" cy="2590800"/>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0658" name="Text Box 2">
            <a:extLst>
              <a:ext uri="{FF2B5EF4-FFF2-40B4-BE49-F238E27FC236}">
                <a16:creationId xmlns:a16="http://schemas.microsoft.com/office/drawing/2014/main" id="{5C73BB68-AFDC-274E-A396-435F18D09AAF}"/>
              </a:ext>
            </a:extLst>
          </p:cNvPr>
          <p:cNvSpPr>
            <a:spLocks noGrp="1" noChangeArrowheads="1"/>
          </p:cNvSpPr>
          <p:nvPr>
            <p:ph type="body" idx="1"/>
          </p:nvPr>
        </p:nvSpPr>
        <p:spPr>
          <a:xfrm>
            <a:off x="1219200" y="3190875"/>
            <a:ext cx="6705600" cy="3228975"/>
          </a:xfrm>
          <a:solidFill>
            <a:srgbClr val="FFFFFF"/>
          </a:solidFill>
          <a:ln w="9360" cap="sq">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cs typeface="+mn-cs"/>
            </a:endParaRPr>
          </a:p>
        </p:txBody>
      </p:sp>
    </p:spTree>
    <p:extLst>
      <p:ext uri="{BB962C8B-B14F-4D97-AF65-F5344CB8AC3E}">
        <p14:creationId xmlns:p14="http://schemas.microsoft.com/office/powerpoint/2010/main" val="1243842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4C09EC27-57C0-3148-A4F6-8F72DF7FBA4A}"/>
              </a:ext>
            </a:extLst>
          </p:cNvPr>
          <p:cNvSpPr>
            <a:spLocks noGrp="1" noRot="1" noChangeAspect="1" noChangeArrowheads="1"/>
          </p:cNvSpPr>
          <p:nvPr>
            <p:ph type="sldImg"/>
          </p:nvPr>
        </p:nvSpPr>
        <p:spPr>
          <a:solidFill>
            <a:srgbClr val="FFFFFF"/>
          </a:solidFill>
          <a:ln/>
        </p:spPr>
      </p:sp>
      <p:sp>
        <p:nvSpPr>
          <p:cNvPr id="52226" name="Rectangle 3">
            <a:extLst>
              <a:ext uri="{FF2B5EF4-FFF2-40B4-BE49-F238E27FC236}">
                <a16:creationId xmlns:a16="http://schemas.microsoft.com/office/drawing/2014/main" id="{7FD31D74-6CE6-0648-B888-231FFBE46BCD}"/>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7048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25">
            <a:extLst>
              <a:ext uri="{FF2B5EF4-FFF2-40B4-BE49-F238E27FC236}">
                <a16:creationId xmlns:a16="http://schemas.microsoft.com/office/drawing/2014/main" id="{BC6C1DE9-3EAC-8548-879D-E22528F9A6F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fld id="{5F76D766-44B7-BD48-A9D0-85E0CB8054DB}" type="slidenum">
              <a:rPr lang="en-US" altLang="tr-TR" sz="1200">
                <a:solidFill>
                  <a:srgbClr val="000000"/>
                </a:solidFill>
                <a:latin typeface="Times New Roman" panose="02020603050405020304" pitchFamily="18" charset="0"/>
              </a:rPr>
              <a:pPr>
                <a:buClrTx/>
                <a:buFontTx/>
                <a:buNone/>
              </a:pPr>
              <a:t>29</a:t>
            </a:fld>
            <a:endParaRPr lang="en-US" altLang="tr-TR" sz="1200">
              <a:solidFill>
                <a:srgbClr val="000000"/>
              </a:solidFill>
              <a:latin typeface="Times New Roman" panose="02020603050405020304" pitchFamily="18" charset="0"/>
            </a:endParaRPr>
          </a:p>
        </p:txBody>
      </p:sp>
      <p:sp>
        <p:nvSpPr>
          <p:cNvPr id="72705" name="Text Box 1">
            <a:extLst>
              <a:ext uri="{FF2B5EF4-FFF2-40B4-BE49-F238E27FC236}">
                <a16:creationId xmlns:a16="http://schemas.microsoft.com/office/drawing/2014/main" id="{830D72AE-29FB-6B4B-9466-64453307F06D}"/>
              </a:ext>
            </a:extLst>
          </p:cNvPr>
          <p:cNvSpPr>
            <a:spLocks noGrp="1" noRot="1" noChangeAspect="1" noChangeArrowheads="1"/>
          </p:cNvSpPr>
          <p:nvPr>
            <p:ph type="sldImg"/>
          </p:nvPr>
        </p:nvSpPr>
        <p:spPr>
          <a:xfrm>
            <a:off x="2844800" y="533400"/>
            <a:ext cx="3454400" cy="2590800"/>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2706" name="Text Box 2">
            <a:extLst>
              <a:ext uri="{FF2B5EF4-FFF2-40B4-BE49-F238E27FC236}">
                <a16:creationId xmlns:a16="http://schemas.microsoft.com/office/drawing/2014/main" id="{132A352C-AB94-764D-AA3F-407791ABBC01}"/>
              </a:ext>
            </a:extLst>
          </p:cNvPr>
          <p:cNvSpPr>
            <a:spLocks noGrp="1" noChangeArrowheads="1"/>
          </p:cNvSpPr>
          <p:nvPr>
            <p:ph type="body" idx="1"/>
          </p:nvPr>
        </p:nvSpPr>
        <p:spPr>
          <a:xfrm>
            <a:off x="1219200" y="3190875"/>
            <a:ext cx="6705600" cy="3228975"/>
          </a:xfrm>
          <a:solidFill>
            <a:srgbClr val="FFFFFF"/>
          </a:solidFill>
          <a:ln w="9360" cap="sq">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cs typeface="+mn-cs"/>
            </a:endParaRPr>
          </a:p>
        </p:txBody>
      </p:sp>
    </p:spTree>
    <p:extLst>
      <p:ext uri="{BB962C8B-B14F-4D97-AF65-F5344CB8AC3E}">
        <p14:creationId xmlns:p14="http://schemas.microsoft.com/office/powerpoint/2010/main" val="3439098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9B0D8F5E-BB19-0346-A001-39DE76701B72}"/>
              </a:ext>
            </a:extLst>
          </p:cNvPr>
          <p:cNvSpPr>
            <a:spLocks noGrp="1" noRot="1" noChangeAspect="1" noChangeArrowheads="1"/>
          </p:cNvSpPr>
          <p:nvPr>
            <p:ph type="sldImg"/>
          </p:nvPr>
        </p:nvSpPr>
        <p:spPr>
          <a:solidFill>
            <a:srgbClr val="FFFFFF"/>
          </a:solidFill>
          <a:ln/>
        </p:spPr>
      </p:sp>
      <p:sp>
        <p:nvSpPr>
          <p:cNvPr id="56322" name="Rectangle 3">
            <a:extLst>
              <a:ext uri="{FF2B5EF4-FFF2-40B4-BE49-F238E27FC236}">
                <a16:creationId xmlns:a16="http://schemas.microsoft.com/office/drawing/2014/main" id="{F7BB3B89-7434-204E-AFC6-FB963ADBE1DA}"/>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7897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CD2F6B-C44B-6448-9D50-2E26F1F99E8A}"/>
              </a:ext>
            </a:extLst>
          </p:cNvPr>
          <p:cNvSpPr>
            <a:spLocks noGrp="1" noChangeArrowheads="1"/>
          </p:cNvSpPr>
          <p:nvPr>
            <p:ph type="sldNum" sz="quarter" idx="5"/>
          </p:nvPr>
        </p:nvSpPr>
        <p:spPr/>
        <p:txBody>
          <a:bodyPr/>
          <a:lstStyle>
            <a:lvl1pPr>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fld id="{5C61CEBA-8750-AE4F-9335-DD3DF4DA167F}" type="slidenum">
              <a:rPr lang="en-US" altLang="tr-TR" sz="1200">
                <a:latin typeface="Times New Roman" panose="02020603050405020304" pitchFamily="18" charset="0"/>
              </a:rPr>
              <a:pPr/>
              <a:t>4</a:t>
            </a:fld>
            <a:endParaRPr lang="en-US" altLang="tr-TR" sz="1200">
              <a:latin typeface="Times New Roman" panose="02020603050405020304" pitchFamily="18" charset="0"/>
            </a:endParaRPr>
          </a:p>
        </p:txBody>
      </p:sp>
      <p:sp>
        <p:nvSpPr>
          <p:cNvPr id="17410" name="Rectangle 2">
            <a:extLst>
              <a:ext uri="{FF2B5EF4-FFF2-40B4-BE49-F238E27FC236}">
                <a16:creationId xmlns:a16="http://schemas.microsoft.com/office/drawing/2014/main" id="{A4FC5398-080A-224E-BB36-4693DFD4C940}"/>
              </a:ext>
            </a:extLst>
          </p:cNvPr>
          <p:cNvSpPr>
            <a:spLocks noGrp="1" noRot="1" noChangeAspect="1" noChangeArrowheads="1"/>
          </p:cNvSpPr>
          <p:nvPr>
            <p:ph type="sldImg"/>
          </p:nvPr>
        </p:nvSpPr>
        <p:spPr>
          <a:solidFill>
            <a:srgbClr val="FFFFFF"/>
          </a:solidFill>
          <a:ln/>
        </p:spPr>
      </p:sp>
      <p:sp>
        <p:nvSpPr>
          <p:cNvPr id="719875" name="Rectangle 3">
            <a:extLst>
              <a:ext uri="{FF2B5EF4-FFF2-40B4-BE49-F238E27FC236}">
                <a16:creationId xmlns:a16="http://schemas.microsoft.com/office/drawing/2014/main" id="{7BD8D63A-0969-2A48-A870-5142B3B68F9E}"/>
              </a:ext>
            </a:extLst>
          </p:cNvPr>
          <p:cNvSpPr>
            <a:spLocks noGrp="1" noChangeArrowheads="1"/>
          </p:cNvSpPr>
          <p:nvPr>
            <p:ph type="body" idx="1"/>
          </p:nvPr>
        </p:nvSpPr>
        <p:spPr>
          <a:solidFill>
            <a:srgbClr val="FFFFFF"/>
          </a:solidFill>
          <a:ln>
            <a:solidFill>
              <a:srgbClr val="000000"/>
            </a:solidFill>
          </a:ln>
        </p:spPr>
        <p:txBody>
          <a:bodyPr/>
          <a:lstStyle/>
          <a:p>
            <a:pPr>
              <a:defRPr/>
            </a:pPr>
            <a:endParaRPr lang="en-US">
              <a:cs typeface="+mn-cs"/>
            </a:endParaRPr>
          </a:p>
        </p:txBody>
      </p:sp>
    </p:spTree>
    <p:extLst>
      <p:ext uri="{BB962C8B-B14F-4D97-AF65-F5344CB8AC3E}">
        <p14:creationId xmlns:p14="http://schemas.microsoft.com/office/powerpoint/2010/main" val="3351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25">
            <a:extLst>
              <a:ext uri="{FF2B5EF4-FFF2-40B4-BE49-F238E27FC236}">
                <a16:creationId xmlns:a16="http://schemas.microsoft.com/office/drawing/2014/main" id="{5F5B4A69-98C3-CA4A-B37B-E70013E51D3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fld id="{80CB4978-5330-6E4B-A3F7-56AB134C3F7B}" type="slidenum">
              <a:rPr lang="en-US" altLang="tr-TR" sz="1200">
                <a:solidFill>
                  <a:srgbClr val="000000"/>
                </a:solidFill>
                <a:latin typeface="Times New Roman" panose="02020603050405020304" pitchFamily="18" charset="0"/>
              </a:rPr>
              <a:pPr>
                <a:buClrTx/>
                <a:buFontTx/>
                <a:buNone/>
              </a:pPr>
              <a:t>31</a:t>
            </a:fld>
            <a:endParaRPr lang="en-US" altLang="tr-TR" sz="1200">
              <a:solidFill>
                <a:srgbClr val="000000"/>
              </a:solidFill>
              <a:latin typeface="Times New Roman" panose="02020603050405020304" pitchFamily="18" charset="0"/>
            </a:endParaRPr>
          </a:p>
        </p:txBody>
      </p:sp>
      <p:sp>
        <p:nvSpPr>
          <p:cNvPr id="74753" name="Text Box 1">
            <a:extLst>
              <a:ext uri="{FF2B5EF4-FFF2-40B4-BE49-F238E27FC236}">
                <a16:creationId xmlns:a16="http://schemas.microsoft.com/office/drawing/2014/main" id="{40CCF963-82B5-8C40-B61D-C43349D99CCF}"/>
              </a:ext>
            </a:extLst>
          </p:cNvPr>
          <p:cNvSpPr>
            <a:spLocks noGrp="1" noRot="1" noChangeAspect="1" noChangeArrowheads="1"/>
          </p:cNvSpPr>
          <p:nvPr>
            <p:ph type="sldImg"/>
          </p:nvPr>
        </p:nvSpPr>
        <p:spPr>
          <a:xfrm>
            <a:off x="2844800" y="533400"/>
            <a:ext cx="3454400" cy="2590800"/>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4754" name="Text Box 2">
            <a:extLst>
              <a:ext uri="{FF2B5EF4-FFF2-40B4-BE49-F238E27FC236}">
                <a16:creationId xmlns:a16="http://schemas.microsoft.com/office/drawing/2014/main" id="{924D9A11-CC7D-A64C-99C3-7E5780AC64CB}"/>
              </a:ext>
            </a:extLst>
          </p:cNvPr>
          <p:cNvSpPr>
            <a:spLocks noGrp="1" noChangeArrowheads="1"/>
          </p:cNvSpPr>
          <p:nvPr>
            <p:ph type="body" idx="1"/>
          </p:nvPr>
        </p:nvSpPr>
        <p:spPr>
          <a:xfrm>
            <a:off x="1219200" y="3190875"/>
            <a:ext cx="6705600" cy="3228975"/>
          </a:xfrm>
          <a:solidFill>
            <a:srgbClr val="FFFFFF"/>
          </a:solidFill>
          <a:ln w="9360" cap="sq">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cs typeface="+mn-cs"/>
            </a:endParaRPr>
          </a:p>
        </p:txBody>
      </p:sp>
    </p:spTree>
    <p:extLst>
      <p:ext uri="{BB962C8B-B14F-4D97-AF65-F5344CB8AC3E}">
        <p14:creationId xmlns:p14="http://schemas.microsoft.com/office/powerpoint/2010/main" val="2768487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90A5A49-898E-DE4F-95A9-AC1854CF13E8}"/>
              </a:ext>
            </a:extLst>
          </p:cNvPr>
          <p:cNvSpPr>
            <a:spLocks noGrp="1" noRot="1" noChangeAspect="1" noChangeArrowheads="1"/>
          </p:cNvSpPr>
          <p:nvPr>
            <p:ph type="sldImg"/>
          </p:nvPr>
        </p:nvSpPr>
        <p:spPr>
          <a:solidFill>
            <a:srgbClr val="FFFFFF"/>
          </a:solidFill>
          <a:ln/>
        </p:spPr>
      </p:sp>
      <p:sp>
        <p:nvSpPr>
          <p:cNvPr id="60418" name="Rectangle 3">
            <a:extLst>
              <a:ext uri="{FF2B5EF4-FFF2-40B4-BE49-F238E27FC236}">
                <a16:creationId xmlns:a16="http://schemas.microsoft.com/office/drawing/2014/main" id="{B00F98E6-7645-A844-8818-84036BDF237B}"/>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7128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C85BA659-F67B-B342-9D24-C1A8D6237197}"/>
              </a:ext>
            </a:extLst>
          </p:cNvPr>
          <p:cNvSpPr>
            <a:spLocks noGrp="1" noRot="1" noChangeAspect="1" noChangeArrowheads="1"/>
          </p:cNvSpPr>
          <p:nvPr>
            <p:ph type="sldImg"/>
          </p:nvPr>
        </p:nvSpPr>
        <p:spPr>
          <a:solidFill>
            <a:srgbClr val="FFFFFF"/>
          </a:solidFill>
          <a:ln/>
        </p:spPr>
      </p:sp>
      <p:sp>
        <p:nvSpPr>
          <p:cNvPr id="62466" name="Rectangle 3">
            <a:extLst>
              <a:ext uri="{FF2B5EF4-FFF2-40B4-BE49-F238E27FC236}">
                <a16:creationId xmlns:a16="http://schemas.microsoft.com/office/drawing/2014/main" id="{9DFC45BC-F464-A443-B494-340476E365FA}"/>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52598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18D7A9D2-6545-4646-BA5D-EDE86818E701}"/>
              </a:ext>
            </a:extLst>
          </p:cNvPr>
          <p:cNvSpPr>
            <a:spLocks noGrp="1" noRot="1" noChangeAspect="1" noChangeArrowheads="1"/>
          </p:cNvSpPr>
          <p:nvPr>
            <p:ph type="sldImg"/>
          </p:nvPr>
        </p:nvSpPr>
        <p:spPr>
          <a:solidFill>
            <a:srgbClr val="FFFFFF"/>
          </a:solidFill>
          <a:ln/>
        </p:spPr>
      </p:sp>
      <p:sp>
        <p:nvSpPr>
          <p:cNvPr id="64514" name="Rectangle 3">
            <a:extLst>
              <a:ext uri="{FF2B5EF4-FFF2-40B4-BE49-F238E27FC236}">
                <a16:creationId xmlns:a16="http://schemas.microsoft.com/office/drawing/2014/main" id="{C2EC7A7D-DCE6-134E-8E12-1714D06C187E}"/>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01035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1A3FD67C-38B5-E94A-83B9-36BF4ABE77F2}"/>
              </a:ext>
            </a:extLst>
          </p:cNvPr>
          <p:cNvSpPr>
            <a:spLocks noGrp="1" noRot="1" noChangeAspect="1" noChangeArrowheads="1"/>
          </p:cNvSpPr>
          <p:nvPr>
            <p:ph type="sldImg"/>
          </p:nvPr>
        </p:nvSpPr>
        <p:spPr>
          <a:solidFill>
            <a:srgbClr val="FFFFFF"/>
          </a:solidFill>
          <a:ln/>
        </p:spPr>
      </p:sp>
      <p:sp>
        <p:nvSpPr>
          <p:cNvPr id="66562" name="Rectangle 3">
            <a:extLst>
              <a:ext uri="{FF2B5EF4-FFF2-40B4-BE49-F238E27FC236}">
                <a16:creationId xmlns:a16="http://schemas.microsoft.com/office/drawing/2014/main" id="{4DF004EF-0D10-8048-A922-BA5525E0884B}"/>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49507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42C3FBC7-B406-EA42-9C47-207BEF312554}"/>
              </a:ext>
            </a:extLst>
          </p:cNvPr>
          <p:cNvSpPr>
            <a:spLocks noGrp="1" noRot="1" noChangeAspect="1" noChangeArrowheads="1"/>
          </p:cNvSpPr>
          <p:nvPr>
            <p:ph type="sldImg"/>
          </p:nvPr>
        </p:nvSpPr>
        <p:spPr>
          <a:solidFill>
            <a:srgbClr val="FFFFFF"/>
          </a:solidFill>
          <a:ln/>
        </p:spPr>
      </p:sp>
      <p:sp>
        <p:nvSpPr>
          <p:cNvPr id="68610" name="Rectangle 3">
            <a:extLst>
              <a:ext uri="{FF2B5EF4-FFF2-40B4-BE49-F238E27FC236}">
                <a16:creationId xmlns:a16="http://schemas.microsoft.com/office/drawing/2014/main" id="{7731180D-DC1B-084D-9487-AB929848157E}"/>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4121630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5">
            <a:extLst>
              <a:ext uri="{FF2B5EF4-FFF2-40B4-BE49-F238E27FC236}">
                <a16:creationId xmlns:a16="http://schemas.microsoft.com/office/drawing/2014/main" id="{486ED5EE-13AC-DA47-B36F-96ACAE775EA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fld id="{69084598-D56F-3940-AA1A-32DA8C15FCA9}" type="slidenum">
              <a:rPr lang="en-US" altLang="tr-TR" sz="1200">
                <a:solidFill>
                  <a:srgbClr val="000000"/>
                </a:solidFill>
                <a:latin typeface="Times New Roman" panose="02020603050405020304" pitchFamily="18" charset="0"/>
              </a:rPr>
              <a:pPr>
                <a:buClrTx/>
                <a:buFontTx/>
                <a:buNone/>
              </a:pPr>
              <a:t>37</a:t>
            </a:fld>
            <a:endParaRPr lang="en-US" altLang="tr-TR" sz="1200">
              <a:solidFill>
                <a:srgbClr val="000000"/>
              </a:solidFill>
              <a:latin typeface="Times New Roman" panose="02020603050405020304" pitchFamily="18" charset="0"/>
            </a:endParaRPr>
          </a:p>
        </p:txBody>
      </p:sp>
      <p:sp>
        <p:nvSpPr>
          <p:cNvPr id="83969" name="Text Box 1">
            <a:extLst>
              <a:ext uri="{FF2B5EF4-FFF2-40B4-BE49-F238E27FC236}">
                <a16:creationId xmlns:a16="http://schemas.microsoft.com/office/drawing/2014/main" id="{8A67012E-4BD3-9E44-8B71-CC9BEF016447}"/>
              </a:ext>
            </a:extLst>
          </p:cNvPr>
          <p:cNvSpPr>
            <a:spLocks noGrp="1" noRot="1" noChangeAspect="1" noChangeArrowheads="1"/>
          </p:cNvSpPr>
          <p:nvPr>
            <p:ph type="sldImg"/>
          </p:nvPr>
        </p:nvSpPr>
        <p:spPr>
          <a:xfrm>
            <a:off x="2844800" y="533400"/>
            <a:ext cx="3454400" cy="2590800"/>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3970" name="Text Box 2">
            <a:extLst>
              <a:ext uri="{FF2B5EF4-FFF2-40B4-BE49-F238E27FC236}">
                <a16:creationId xmlns:a16="http://schemas.microsoft.com/office/drawing/2014/main" id="{79C664D7-B5C7-8845-BFB9-6B00261793EF}"/>
              </a:ext>
            </a:extLst>
          </p:cNvPr>
          <p:cNvSpPr>
            <a:spLocks noGrp="1" noChangeArrowheads="1"/>
          </p:cNvSpPr>
          <p:nvPr>
            <p:ph type="body" idx="1"/>
          </p:nvPr>
        </p:nvSpPr>
        <p:spPr>
          <a:xfrm>
            <a:off x="1219200" y="3190875"/>
            <a:ext cx="6705600" cy="3228975"/>
          </a:xfrm>
          <a:solidFill>
            <a:srgbClr val="FFFFFF"/>
          </a:solidFill>
          <a:ln w="9360" cap="sq">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cs typeface="+mn-cs"/>
            </a:endParaRPr>
          </a:p>
        </p:txBody>
      </p:sp>
    </p:spTree>
    <p:extLst>
      <p:ext uri="{BB962C8B-B14F-4D97-AF65-F5344CB8AC3E}">
        <p14:creationId xmlns:p14="http://schemas.microsoft.com/office/powerpoint/2010/main" val="265810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CDD52CCE-3DE5-0645-BD5C-8EFDB751680A}"/>
              </a:ext>
            </a:extLst>
          </p:cNvPr>
          <p:cNvSpPr>
            <a:spLocks noGrp="1" noRot="1" noChangeAspect="1" noChangeArrowheads="1"/>
          </p:cNvSpPr>
          <p:nvPr>
            <p:ph type="sldImg"/>
          </p:nvPr>
        </p:nvSpPr>
        <p:spPr>
          <a:solidFill>
            <a:srgbClr val="FFFFFF"/>
          </a:solidFill>
          <a:ln/>
        </p:spPr>
      </p:sp>
      <p:sp>
        <p:nvSpPr>
          <p:cNvPr id="70658" name="Rectangle 3">
            <a:extLst>
              <a:ext uri="{FF2B5EF4-FFF2-40B4-BE49-F238E27FC236}">
                <a16:creationId xmlns:a16="http://schemas.microsoft.com/office/drawing/2014/main" id="{89E3BE1D-2DB0-E14C-B2AF-B66303114498}"/>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38340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6A4DE2D7-A893-674B-BB86-7D256A420864}"/>
              </a:ext>
            </a:extLst>
          </p:cNvPr>
          <p:cNvSpPr>
            <a:spLocks noGrp="1" noRot="1" noChangeAspect="1" noChangeArrowheads="1"/>
          </p:cNvSpPr>
          <p:nvPr>
            <p:ph type="sldImg"/>
          </p:nvPr>
        </p:nvSpPr>
        <p:spPr>
          <a:solidFill>
            <a:srgbClr val="FFFFFF"/>
          </a:solidFill>
          <a:ln/>
        </p:spPr>
      </p:sp>
      <p:sp>
        <p:nvSpPr>
          <p:cNvPr id="76802" name="Rectangle 3">
            <a:extLst>
              <a:ext uri="{FF2B5EF4-FFF2-40B4-BE49-F238E27FC236}">
                <a16:creationId xmlns:a16="http://schemas.microsoft.com/office/drawing/2014/main" id="{27F2BF1F-31DD-FB43-BDE1-BD489EBFE418}"/>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463889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13DA2B21-00AC-C842-B2FA-E75AEF7FCAC6}"/>
              </a:ext>
            </a:extLst>
          </p:cNvPr>
          <p:cNvSpPr>
            <a:spLocks noGrp="1" noRot="1" noChangeAspect="1" noChangeArrowheads="1"/>
          </p:cNvSpPr>
          <p:nvPr>
            <p:ph type="sldImg"/>
          </p:nvPr>
        </p:nvSpPr>
        <p:spPr>
          <a:solidFill>
            <a:srgbClr val="FFFFFF"/>
          </a:solidFill>
          <a:ln/>
        </p:spPr>
      </p:sp>
      <p:sp>
        <p:nvSpPr>
          <p:cNvPr id="78850" name="Rectangle 3">
            <a:extLst>
              <a:ext uri="{FF2B5EF4-FFF2-40B4-BE49-F238E27FC236}">
                <a16:creationId xmlns:a16="http://schemas.microsoft.com/office/drawing/2014/main" id="{8B116338-3B07-0F45-A48B-1007790939F1}"/>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58216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5A0026CA-301D-4842-94CD-D087C718B1E7}"/>
              </a:ext>
            </a:extLst>
          </p:cNvPr>
          <p:cNvSpPr>
            <a:spLocks noGrp="1" noRot="1" noChangeAspect="1" noChangeArrowheads="1"/>
          </p:cNvSpPr>
          <p:nvPr>
            <p:ph type="sldImg"/>
          </p:nvPr>
        </p:nvSpPr>
        <p:spPr>
          <a:solidFill>
            <a:srgbClr val="FFFFFF"/>
          </a:solidFill>
          <a:ln/>
        </p:spPr>
      </p:sp>
      <p:sp>
        <p:nvSpPr>
          <p:cNvPr id="19458" name="Rectangle 3">
            <a:extLst>
              <a:ext uri="{FF2B5EF4-FFF2-40B4-BE49-F238E27FC236}">
                <a16:creationId xmlns:a16="http://schemas.microsoft.com/office/drawing/2014/main" id="{2CE4AD97-34F1-8943-814D-34886049E4DB}"/>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420746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70E25F75-9446-124E-8C60-59048480A371}"/>
              </a:ext>
            </a:extLst>
          </p:cNvPr>
          <p:cNvSpPr>
            <a:spLocks noGrp="1" noRot="1" noChangeAspect="1" noChangeArrowheads="1"/>
          </p:cNvSpPr>
          <p:nvPr>
            <p:ph type="sldImg"/>
          </p:nvPr>
        </p:nvSpPr>
        <p:spPr>
          <a:solidFill>
            <a:srgbClr val="FFFFFF"/>
          </a:solidFill>
          <a:ln/>
        </p:spPr>
      </p:sp>
      <p:sp>
        <p:nvSpPr>
          <p:cNvPr id="80898" name="Rectangle 3">
            <a:extLst>
              <a:ext uri="{FF2B5EF4-FFF2-40B4-BE49-F238E27FC236}">
                <a16:creationId xmlns:a16="http://schemas.microsoft.com/office/drawing/2014/main" id="{778A1FC6-5653-AA4C-A8B3-2591CEC8A723}"/>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48273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0C017CE-A6CA-AF44-8A72-42BAE8485A0C}"/>
              </a:ext>
            </a:extLst>
          </p:cNvPr>
          <p:cNvSpPr>
            <a:spLocks noGrp="1" noRot="1" noChangeAspect="1" noChangeArrowheads="1"/>
          </p:cNvSpPr>
          <p:nvPr>
            <p:ph type="sldImg"/>
          </p:nvPr>
        </p:nvSpPr>
        <p:spPr>
          <a:solidFill>
            <a:srgbClr val="FFFFFF"/>
          </a:solidFill>
          <a:ln/>
        </p:spPr>
      </p:sp>
      <p:sp>
        <p:nvSpPr>
          <p:cNvPr id="21506" name="Rectangle 3">
            <a:extLst>
              <a:ext uri="{FF2B5EF4-FFF2-40B4-BE49-F238E27FC236}">
                <a16:creationId xmlns:a16="http://schemas.microsoft.com/office/drawing/2014/main" id="{E7214971-5199-FE46-9AE1-960848130E31}"/>
              </a:ext>
            </a:extLst>
          </p:cNvPr>
          <p:cNvSpPr>
            <a:spLocks noGrp="1" noChangeArrowheads="1"/>
          </p:cNvSpPr>
          <p:nvPr>
            <p:ph type="body" idx="1"/>
          </p:nvPr>
        </p:nvSpPr>
        <p:spPr>
          <a:solidFill>
            <a:srgbClr val="FFFFFF"/>
          </a:solidFill>
          <a:ln>
            <a:solidFill>
              <a:srgbClr val="000000"/>
            </a:solidFill>
          </a:ln>
        </p:spPr>
        <p:txBody>
          <a:bodyPr/>
          <a:lstStyle/>
          <a:p>
            <a:endParaRPr lang="tr-TR" altLang="tr-T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5667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1F2F7-9995-254F-98E0-3AFA096BAEE2}"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04015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1F2F7-9995-254F-98E0-3AFA096BAEE2}"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70452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1F2F7-9995-254F-98E0-3AFA096BAEE2}"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49602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 name="Image"/>
          <p:cNvSpPr>
            <a:spLocks noGrp="1"/>
          </p:cNvSpPr>
          <p:nvPr>
            <p:ph type="pic" sz="half" idx="13"/>
          </p:nvPr>
        </p:nvSpPr>
        <p:spPr>
          <a:xfrm>
            <a:off x="1669852" y="669727"/>
            <a:ext cx="5804297" cy="3875484"/>
          </a:xfrm>
          <a:prstGeom prst="rect">
            <a:avLst/>
          </a:prstGeom>
          <a:ln w="9525">
            <a:round/>
          </a:ln>
        </p:spPr>
        <p:txBody>
          <a:bodyPr lIns="91439" tIns="45719" rIns="91439" bIns="45719" anchor="t">
            <a:noAutofit/>
          </a:bodyPr>
          <a:lstStyle/>
          <a:p>
            <a:endParaRPr/>
          </a:p>
        </p:txBody>
      </p:sp>
      <p:sp>
        <p:nvSpPr>
          <p:cNvPr id="22" name="Title Text"/>
          <p:cNvSpPr txBox="1">
            <a:spLocks noGrp="1"/>
          </p:cNvSpPr>
          <p:nvPr>
            <p:ph type="title"/>
          </p:nvPr>
        </p:nvSpPr>
        <p:spPr>
          <a:xfrm>
            <a:off x="1294805" y="4911328"/>
            <a:ext cx="6554391" cy="866180"/>
          </a:xfrm>
          <a:prstGeom prst="rect">
            <a:avLst/>
          </a:prstGeom>
        </p:spPr>
        <p:txBody>
          <a:bodyPr/>
          <a:lstStyle/>
          <a:p>
            <a:r>
              <a:t>Title Text</a:t>
            </a:r>
          </a:p>
        </p:txBody>
      </p:sp>
      <p:sp>
        <p:nvSpPr>
          <p:cNvPr id="23" name="Body Level One…"/>
          <p:cNvSpPr txBox="1">
            <a:spLocks noGrp="1"/>
          </p:cNvSpPr>
          <p:nvPr>
            <p:ph type="body" sz="quarter" idx="1"/>
          </p:nvPr>
        </p:nvSpPr>
        <p:spPr>
          <a:xfrm>
            <a:off x="1294805" y="5768578"/>
            <a:ext cx="6554391" cy="455414"/>
          </a:xfrm>
          <a:prstGeom prst="rect">
            <a:avLst/>
          </a:prstGeom>
        </p:spPr>
        <p:txBody>
          <a:bodyPr anchor="t"/>
          <a:lstStyle>
            <a:lvl1pPr marL="0" indent="0" algn="ctr">
              <a:spcBef>
                <a:spcPts val="0"/>
              </a:spcBef>
              <a:buSzTx/>
              <a:buNone/>
              <a:defRPr sz="2391">
                <a:solidFill>
                  <a:srgbClr val="C8AF7B"/>
                </a:solidFill>
                <a:effectLst>
                  <a:outerShdw blurRad="25400" dist="12700" dir="16200000" rotWithShape="0">
                    <a:srgbClr val="000000">
                      <a:alpha val="48000"/>
                    </a:srgbClr>
                  </a:outerShdw>
                </a:effectLst>
                <a:latin typeface="+mn-lt"/>
                <a:ea typeface="+mn-ea"/>
                <a:cs typeface="+mn-cs"/>
                <a:sym typeface="Hoefler Text"/>
              </a:defRPr>
            </a:lvl1pPr>
            <a:lvl2pPr marL="0" indent="0" algn="ctr">
              <a:spcBef>
                <a:spcPts val="0"/>
              </a:spcBef>
              <a:buSzTx/>
              <a:buNone/>
              <a:defRPr sz="2391">
                <a:solidFill>
                  <a:srgbClr val="C8AF7B"/>
                </a:solidFill>
                <a:effectLst>
                  <a:outerShdw blurRad="25400" dist="12700" dir="16200000" rotWithShape="0">
                    <a:srgbClr val="000000">
                      <a:alpha val="48000"/>
                    </a:srgbClr>
                  </a:outerShdw>
                </a:effectLst>
                <a:latin typeface="+mn-lt"/>
                <a:ea typeface="+mn-ea"/>
                <a:cs typeface="+mn-cs"/>
                <a:sym typeface="Hoefler Text"/>
              </a:defRPr>
            </a:lvl2pPr>
            <a:lvl3pPr marL="0" indent="0" algn="ctr">
              <a:spcBef>
                <a:spcPts val="0"/>
              </a:spcBef>
              <a:buSzTx/>
              <a:buNone/>
              <a:defRPr sz="2391">
                <a:solidFill>
                  <a:srgbClr val="C8AF7B"/>
                </a:solidFill>
                <a:effectLst>
                  <a:outerShdw blurRad="25400" dist="12700" dir="16200000" rotWithShape="0">
                    <a:srgbClr val="000000">
                      <a:alpha val="48000"/>
                    </a:srgbClr>
                  </a:outerShdw>
                </a:effectLst>
                <a:latin typeface="+mn-lt"/>
                <a:ea typeface="+mn-ea"/>
                <a:cs typeface="+mn-cs"/>
                <a:sym typeface="Hoefler Text"/>
              </a:defRPr>
            </a:lvl3pPr>
            <a:lvl4pPr marL="0" indent="0" algn="ctr">
              <a:spcBef>
                <a:spcPts val="0"/>
              </a:spcBef>
              <a:buSzTx/>
              <a:buNone/>
              <a:defRPr sz="2391">
                <a:solidFill>
                  <a:srgbClr val="C8AF7B"/>
                </a:solidFill>
                <a:effectLst>
                  <a:outerShdw blurRad="25400" dist="12700" dir="16200000" rotWithShape="0">
                    <a:srgbClr val="000000">
                      <a:alpha val="48000"/>
                    </a:srgbClr>
                  </a:outerShdw>
                </a:effectLst>
                <a:latin typeface="+mn-lt"/>
                <a:ea typeface="+mn-ea"/>
                <a:cs typeface="+mn-cs"/>
                <a:sym typeface="Hoefler Text"/>
              </a:defRPr>
            </a:lvl4pPr>
            <a:lvl5pPr marL="0" indent="0" algn="ctr">
              <a:spcBef>
                <a:spcPts val="0"/>
              </a:spcBef>
              <a:buSzTx/>
              <a:buNone/>
              <a:defRPr sz="2391">
                <a:solidFill>
                  <a:srgbClr val="C8AF7B"/>
                </a:solidFill>
                <a:effectLst>
                  <a:outerShdw blurRad="25400" dist="12700" dir="16200000" rotWithShape="0">
                    <a:srgbClr val="000000">
                      <a:alpha val="48000"/>
                    </a:srgbClr>
                  </a:outerShdw>
                </a:effectLst>
                <a:latin typeface="+mn-lt"/>
                <a:ea typeface="+mn-ea"/>
                <a:cs typeface="+mn-cs"/>
                <a:sym typeface="Hoefler Text"/>
              </a:defRPr>
            </a:lvl5pPr>
          </a:lstStyle>
          <a:p>
            <a:endParaRPr dirty="0"/>
          </a:p>
        </p:txBody>
      </p:sp>
      <p:sp>
        <p:nvSpPr>
          <p:cNvPr id="24" name="Slide Number"/>
          <p:cNvSpPr txBox="1">
            <a:spLocks noGrp="1"/>
          </p:cNvSpPr>
          <p:nvPr>
            <p:ph type="sldNum" sz="quarter" idx="2"/>
          </p:nvPr>
        </p:nvSpPr>
        <p:spPr>
          <a:prstGeom prst="rect">
            <a:avLst/>
          </a:prstGeom>
        </p:spPr>
        <p:txBody>
          <a:bodyPr/>
          <a:lstStyle>
            <a:lvl1pPr>
              <a:defRPr i="1">
                <a:solidFill>
                  <a:srgbClr val="F4E1B9"/>
                </a:solidFill>
              </a:defRPr>
            </a:lvl1pPr>
          </a:lstStyle>
          <a:p>
            <a:fld id="{86CB4B4D-7CA3-9044-876B-883B54F8677D}" type="slidenum">
              <a:t>‹#›</a:t>
            </a:fld>
            <a:endParaRPr/>
          </a:p>
        </p:txBody>
      </p:sp>
    </p:spTree>
    <p:extLst>
      <p:ext uri="{BB962C8B-B14F-4D97-AF65-F5344CB8AC3E}">
        <p14:creationId xmlns:p14="http://schemas.microsoft.com/office/powerpoint/2010/main" val="76132910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1F2F7-9995-254F-98E0-3AFA096BAEE2}"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35814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1F2F7-9995-254F-98E0-3AFA096BAEE2}"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78696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1F2F7-9995-254F-98E0-3AFA096BAEE2}"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1981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1F2F7-9995-254F-98E0-3AFA096BAEE2}" type="datetimeFigureOut">
              <a:rPr lang="en-US" smtClean="0"/>
              <a:t>7/1/19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49906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1F2F7-9995-254F-98E0-3AFA096BAEE2}" type="datetimeFigureOut">
              <a:rPr lang="en-US" smtClean="0"/>
              <a:t>7/1/19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50604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1F2F7-9995-254F-98E0-3AFA096BAEE2}" type="datetimeFigureOut">
              <a:rPr lang="en-US" smtClean="0"/>
              <a:t>7/1/19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1113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1F2F7-9995-254F-98E0-3AFA096BAEE2}"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38705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1F2F7-9995-254F-98E0-3AFA096BAEE2}"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9E8DF-8161-1247-8222-4648070FF97A}" type="slidenum">
              <a:rPr lang="en-US" smtClean="0"/>
              <a:t>‹#›</a:t>
            </a:fld>
            <a:endParaRPr lang="en-US"/>
          </a:p>
        </p:txBody>
      </p:sp>
    </p:spTree>
    <p:extLst>
      <p:ext uri="{BB962C8B-B14F-4D97-AF65-F5344CB8AC3E}">
        <p14:creationId xmlns:p14="http://schemas.microsoft.com/office/powerpoint/2010/main" val="131654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1F2F7-9995-254F-98E0-3AFA096BAEE2}" type="datetimeFigureOut">
              <a:rPr lang="en-US" smtClean="0"/>
              <a:t>7/1/19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9E8DF-8161-1247-8222-4648070FF97A}" type="slidenum">
              <a:rPr lang="en-US" smtClean="0"/>
              <a:t>‹#›</a:t>
            </a:fld>
            <a:endParaRPr lang="en-US"/>
          </a:p>
        </p:txBody>
      </p:sp>
    </p:spTree>
    <p:extLst>
      <p:ext uri="{BB962C8B-B14F-4D97-AF65-F5344CB8AC3E}">
        <p14:creationId xmlns:p14="http://schemas.microsoft.com/office/powerpoint/2010/main" val="483044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omp130"/>
          <p:cNvSpPr txBox="1">
            <a:spLocks noGrp="1"/>
          </p:cNvSpPr>
          <p:nvPr>
            <p:ph type="title"/>
          </p:nvPr>
        </p:nvSpPr>
        <p:spPr>
          <a:xfrm>
            <a:off x="1752600" y="1380530"/>
            <a:ext cx="5562600" cy="2048470"/>
          </a:xfrm>
          <a:prstGeom prst="rect">
            <a:avLst/>
          </a:prstGeom>
          <a:solidFill>
            <a:schemeClr val="tx1"/>
          </a:solidFill>
        </p:spPr>
        <p:txBody>
          <a:bodyPr>
            <a:noAutofit/>
          </a:bodyPr>
          <a:lstStyle/>
          <a:p>
            <a:r>
              <a:rPr lang="en-US" sz="4400" dirty="0">
                <a:solidFill>
                  <a:schemeClr val="bg1"/>
                </a:solidFill>
              </a:rPr>
              <a:t>Interactors</a:t>
            </a:r>
            <a:br>
              <a:rPr lang="en-US" sz="4400" dirty="0">
                <a:solidFill>
                  <a:schemeClr val="bg1"/>
                </a:solidFill>
              </a:rPr>
            </a:br>
            <a:endParaRPr sz="4400" dirty="0">
              <a:solidFill>
                <a:schemeClr val="bg1"/>
              </a:solidFill>
            </a:endParaRPr>
          </a:p>
        </p:txBody>
      </p:sp>
      <p:pic>
        <p:nvPicPr>
          <p:cNvPr id="106" name="top-logo-en.jpg" descr="top-logo-en.jpg"/>
          <p:cNvPicPr>
            <a:picLocks noChangeAspect="1"/>
          </p:cNvPicPr>
          <p:nvPr/>
        </p:nvPicPr>
        <p:blipFill>
          <a:blip r:embed="rId2">
            <a:extLst/>
          </a:blip>
          <a:stretch>
            <a:fillRect/>
          </a:stretch>
        </p:blipFill>
        <p:spPr>
          <a:xfrm>
            <a:off x="6400800" y="5083968"/>
            <a:ext cx="2053828" cy="482203"/>
          </a:xfrm>
          <a:prstGeom prst="rect">
            <a:avLst/>
          </a:prstGeom>
          <a:ln w="12700">
            <a:miter lim="400000"/>
          </a:ln>
        </p:spPr>
      </p:pic>
      <p:sp>
        <p:nvSpPr>
          <p:cNvPr id="6" name="Text Placeholder 5">
            <a:extLst>
              <a:ext uri="{FF2B5EF4-FFF2-40B4-BE49-F238E27FC236}">
                <a16:creationId xmlns:a16="http://schemas.microsoft.com/office/drawing/2014/main" id="{41EE38CE-98A3-E143-8F16-CA4034A223E6}"/>
              </a:ext>
            </a:extLst>
          </p:cNvPr>
          <p:cNvSpPr>
            <a:spLocks noGrp="1"/>
          </p:cNvSpPr>
          <p:nvPr>
            <p:ph type="body" sz="quarter" idx="1"/>
          </p:nvPr>
        </p:nvSpPr>
        <p:spPr>
          <a:xfrm>
            <a:off x="1294805" y="5638800"/>
            <a:ext cx="6554391" cy="585192"/>
          </a:xfrm>
        </p:spPr>
        <p:txBody>
          <a:bodyPr>
            <a:normAutofit fontScale="92500" lnSpcReduction="20000"/>
          </a:bodyPr>
          <a:lstStyle/>
          <a:p>
            <a:r>
              <a:rPr lang="en-US" sz="2000" dirty="0">
                <a:solidFill>
                  <a:schemeClr val="bg1"/>
                </a:solidFill>
              </a:rPr>
              <a:t>Summer 2019</a:t>
            </a:r>
            <a:br>
              <a:rPr lang="en-US" sz="2000" dirty="0">
                <a:solidFill>
                  <a:schemeClr val="bg1"/>
                </a:solidFill>
              </a:rPr>
            </a:br>
            <a:r>
              <a:rPr lang="en-US" sz="2000" dirty="0">
                <a:solidFill>
                  <a:schemeClr val="bg1"/>
                </a:solidFill>
              </a:rPr>
              <a:t>By Ayca Tuzmen</a:t>
            </a:r>
            <a:endParaRPr lang="en-US" dirty="0"/>
          </a:p>
        </p:txBody>
      </p:sp>
      <p:sp>
        <p:nvSpPr>
          <p:cNvPr id="12" name="Comp130">
            <a:extLst>
              <a:ext uri="{FF2B5EF4-FFF2-40B4-BE49-F238E27FC236}">
                <a16:creationId xmlns:a16="http://schemas.microsoft.com/office/drawing/2014/main" id="{CB4B29E4-19EC-2B4C-9C57-A60A2987BCB7}"/>
              </a:ext>
            </a:extLst>
          </p:cNvPr>
          <p:cNvSpPr txBox="1">
            <a:spLocks/>
          </p:cNvSpPr>
          <p:nvPr/>
        </p:nvSpPr>
        <p:spPr>
          <a:xfrm>
            <a:off x="1760913" y="3276600"/>
            <a:ext cx="5554287" cy="1257300"/>
          </a:xfrm>
          <a:prstGeom prst="rect">
            <a:avLst/>
          </a:prstGeom>
        </p:spPr>
        <p:txBody>
          <a:bodyPr vert="horz" lIns="91440" tIns="45720" rIns="91440" bIns="45720" rtlCol="0" anchor="b">
            <a:normAutofit fontScale="92500" lnSpcReduction="10000"/>
          </a:bodyPr>
          <a:lstStyle>
            <a:lvl1pPr algn="l" defTabSz="685766"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fontAlgn="auto">
              <a:spcAft>
                <a:spcPts val="0"/>
              </a:spcAft>
            </a:pPr>
            <a:br>
              <a:rPr lang="en-US" sz="2000" dirty="0">
                <a:solidFill>
                  <a:schemeClr val="bg1"/>
                </a:solidFill>
              </a:rPr>
            </a:br>
            <a:br>
              <a:rPr lang="en-US" sz="2000" dirty="0">
                <a:solidFill>
                  <a:schemeClr val="bg1"/>
                </a:solidFill>
              </a:rPr>
            </a:br>
            <a:r>
              <a:rPr lang="en-US" sz="2800" dirty="0" err="1">
                <a:solidFill>
                  <a:srgbClr val="FFFFE5"/>
                </a:solidFill>
              </a:rPr>
              <a:t>CSBridge</a:t>
            </a:r>
            <a:r>
              <a:rPr lang="en-US" sz="2800" dirty="0">
                <a:solidFill>
                  <a:srgbClr val="FFFFE5"/>
                </a:solidFill>
              </a:rPr>
              <a:t> Summer 2019</a:t>
            </a:r>
          </a:p>
          <a:p>
            <a:pPr fontAlgn="auto">
              <a:spcAft>
                <a:spcPts val="0"/>
              </a:spcAft>
            </a:pPr>
            <a:r>
              <a:rPr lang="en-US" sz="2800" dirty="0">
                <a:solidFill>
                  <a:srgbClr val="FFFFE5"/>
                </a:solidFill>
              </a:rPr>
              <a:t>By Ayca Tuzmen</a:t>
            </a:r>
            <a:endParaRPr lang="en-US" sz="2800" dirty="0">
              <a:solidFill>
                <a:schemeClr val="bg1"/>
              </a:solidFill>
            </a:endParaRPr>
          </a:p>
        </p:txBody>
      </p:sp>
    </p:spTree>
    <p:extLst>
      <p:ext uri="{BB962C8B-B14F-4D97-AF65-F5344CB8AC3E}">
        <p14:creationId xmlns:p14="http://schemas.microsoft.com/office/powerpoint/2010/main" val="38087880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AE2B8F48-2CF0-204A-A321-5EFDD9D53E3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Execution of a Interactive Program</a:t>
            </a:r>
          </a:p>
        </p:txBody>
      </p:sp>
      <p:pic>
        <p:nvPicPr>
          <p:cNvPr id="3" name="Picture 2">
            <a:extLst>
              <a:ext uri="{FF2B5EF4-FFF2-40B4-BE49-F238E27FC236}">
                <a16:creationId xmlns:a16="http://schemas.microsoft.com/office/drawing/2014/main" id="{0390523D-3A37-DA4B-A359-F2E1A19CC1BB}"/>
              </a:ext>
            </a:extLst>
          </p:cNvPr>
          <p:cNvPicPr>
            <a:picLocks noChangeAspect="1"/>
          </p:cNvPicPr>
          <p:nvPr/>
        </p:nvPicPr>
        <p:blipFill>
          <a:blip r:embed="rId3"/>
          <a:stretch>
            <a:fillRect/>
          </a:stretch>
        </p:blipFill>
        <p:spPr>
          <a:xfrm>
            <a:off x="219116" y="1371600"/>
            <a:ext cx="8924883" cy="4218366"/>
          </a:xfrm>
          <a:prstGeom prst="rect">
            <a:avLst/>
          </a:prstGeom>
        </p:spPr>
      </p:pic>
    </p:spTree>
    <p:extLst>
      <p:ext uri="{BB962C8B-B14F-4D97-AF65-F5344CB8AC3E}">
        <p14:creationId xmlns:p14="http://schemas.microsoft.com/office/powerpoint/2010/main" val="190610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AE2B8F48-2CF0-204A-A321-5EFDD9D53E3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Init</a:t>
            </a:r>
            <a:r>
              <a:rPr lang="en-US" sz="4000" b="1" dirty="0">
                <a:solidFill>
                  <a:schemeClr val="tx1"/>
                </a:solidFill>
                <a:latin typeface="Century Gothic"/>
                <a:cs typeface="Century Gothic"/>
              </a:rPr>
              <a:t>()</a:t>
            </a:r>
          </a:p>
        </p:txBody>
      </p:sp>
      <p:pic>
        <p:nvPicPr>
          <p:cNvPr id="2" name="Picture 1">
            <a:extLst>
              <a:ext uri="{FF2B5EF4-FFF2-40B4-BE49-F238E27FC236}">
                <a16:creationId xmlns:a16="http://schemas.microsoft.com/office/drawing/2014/main" id="{1A568D37-FB0D-F24B-940F-B1D2CF09518A}"/>
              </a:ext>
            </a:extLst>
          </p:cNvPr>
          <p:cNvPicPr>
            <a:picLocks noChangeAspect="1"/>
          </p:cNvPicPr>
          <p:nvPr/>
        </p:nvPicPr>
        <p:blipFill>
          <a:blip r:embed="rId3"/>
          <a:stretch>
            <a:fillRect/>
          </a:stretch>
        </p:blipFill>
        <p:spPr>
          <a:xfrm>
            <a:off x="0" y="1334277"/>
            <a:ext cx="9144000" cy="4189445"/>
          </a:xfrm>
          <a:prstGeom prst="rect">
            <a:avLst/>
          </a:prstGeom>
        </p:spPr>
      </p:pic>
    </p:spTree>
    <p:extLst>
      <p:ext uri="{BB962C8B-B14F-4D97-AF65-F5344CB8AC3E}">
        <p14:creationId xmlns:p14="http://schemas.microsoft.com/office/powerpoint/2010/main" val="391798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2947" name="Group 3">
            <a:extLst>
              <a:ext uri="{FF2B5EF4-FFF2-40B4-BE49-F238E27FC236}">
                <a16:creationId xmlns:a16="http://schemas.microsoft.com/office/drawing/2014/main" id="{92C2EF0E-8880-2A4D-8AE7-E9026370C6B3}"/>
              </a:ext>
            </a:extLst>
          </p:cNvPr>
          <p:cNvGrpSpPr>
            <a:grpSpLocks/>
          </p:cNvGrpSpPr>
          <p:nvPr/>
        </p:nvGrpSpPr>
        <p:grpSpPr bwMode="auto">
          <a:xfrm>
            <a:off x="482600" y="2857500"/>
            <a:ext cx="8204200" cy="3505200"/>
            <a:chOff x="304" y="1872"/>
            <a:chExt cx="5168" cy="2208"/>
          </a:xfrm>
        </p:grpSpPr>
        <p:sp>
          <p:nvSpPr>
            <p:cNvPr id="722948" name="Rectangle 4">
              <a:extLst>
                <a:ext uri="{FF2B5EF4-FFF2-40B4-BE49-F238E27FC236}">
                  <a16:creationId xmlns:a16="http://schemas.microsoft.com/office/drawing/2014/main" id="{8982BD73-6B06-CA49-9EE2-82862FAA5F6D}"/>
                </a:ext>
              </a:extLst>
            </p:cNvPr>
            <p:cNvSpPr>
              <a:spLocks noChangeArrowheads="1"/>
            </p:cNvSpPr>
            <p:nvPr/>
          </p:nvSpPr>
          <p:spPr bwMode="auto">
            <a:xfrm>
              <a:off x="304" y="1872"/>
              <a:ext cx="5120" cy="7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a:ea typeface="ＭＳ Ｐゴシック" charset="0"/>
                  <a:cs typeface="Times New Roman"/>
                </a:rPr>
                <a:t>The most common mouse events are shown in the following table, along with the name of the appropriate listener method:</a:t>
              </a:r>
            </a:p>
          </p:txBody>
        </p:sp>
        <p:grpSp>
          <p:nvGrpSpPr>
            <p:cNvPr id="57351" name="Group 5">
              <a:extLst>
                <a:ext uri="{FF2B5EF4-FFF2-40B4-BE49-F238E27FC236}">
                  <a16:creationId xmlns:a16="http://schemas.microsoft.com/office/drawing/2014/main" id="{AC667E83-68C6-3549-B53D-24DDE9E768B2}"/>
                </a:ext>
              </a:extLst>
            </p:cNvPr>
            <p:cNvGrpSpPr>
              <a:grpSpLocks/>
            </p:cNvGrpSpPr>
            <p:nvPr/>
          </p:nvGrpSpPr>
          <p:grpSpPr bwMode="auto">
            <a:xfrm>
              <a:off x="576" y="2400"/>
              <a:ext cx="1488" cy="1035"/>
              <a:chOff x="576" y="2865"/>
              <a:chExt cx="1392" cy="1035"/>
            </a:xfrm>
          </p:grpSpPr>
          <p:sp>
            <p:nvSpPr>
              <p:cNvPr id="722950" name="Rectangle 6">
                <a:extLst>
                  <a:ext uri="{FF2B5EF4-FFF2-40B4-BE49-F238E27FC236}">
                    <a16:creationId xmlns:a16="http://schemas.microsoft.com/office/drawing/2014/main" id="{B60CA2AC-ED1A-8F42-B760-770DF4AF045D}"/>
                  </a:ext>
                </a:extLst>
              </p:cNvPr>
              <p:cNvSpPr>
                <a:spLocks noChangeArrowheads="1"/>
              </p:cNvSpPr>
              <p:nvPr/>
            </p:nvSpPr>
            <p:spPr bwMode="auto">
              <a:xfrm>
                <a:off x="576" y="2865"/>
                <a:ext cx="13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r>
                  <a:rPr lang="en-US" sz="1800">
                    <a:latin typeface="Courier New"/>
                    <a:ea typeface="ＭＳ Ｐゴシック" charset="0"/>
                    <a:cs typeface="Courier New"/>
                  </a:rPr>
                  <a:t>mouseClicked(</a:t>
                </a:r>
                <a:r>
                  <a:rPr lang="en-US" sz="400" i="1">
                    <a:latin typeface="Courier New"/>
                    <a:ea typeface="ＭＳ Ｐゴシック" charset="0"/>
                    <a:cs typeface="Courier New"/>
                  </a:rPr>
                  <a:t> </a:t>
                </a:r>
                <a:r>
                  <a:rPr lang="en-US" sz="1800" i="1">
                    <a:latin typeface="Courier New"/>
                    <a:ea typeface="ＭＳ Ｐゴシック" charset="0"/>
                    <a:cs typeface="Courier New"/>
                  </a:rPr>
                  <a:t>e</a:t>
                </a:r>
                <a:r>
                  <a:rPr lang="en-US" sz="1800">
                    <a:latin typeface="Courier New"/>
                    <a:ea typeface="ＭＳ Ｐゴシック" charset="0"/>
                    <a:cs typeface="Courier New"/>
                  </a:rPr>
                  <a:t>)</a:t>
                </a:r>
              </a:p>
            </p:txBody>
          </p:sp>
          <p:sp>
            <p:nvSpPr>
              <p:cNvPr id="722951" name="Rectangle 7">
                <a:extLst>
                  <a:ext uri="{FF2B5EF4-FFF2-40B4-BE49-F238E27FC236}">
                    <a16:creationId xmlns:a16="http://schemas.microsoft.com/office/drawing/2014/main" id="{08AA1EB9-FBE7-4A4E-B4B3-A49943E36850}"/>
                  </a:ext>
                </a:extLst>
              </p:cNvPr>
              <p:cNvSpPr>
                <a:spLocks noChangeArrowheads="1"/>
              </p:cNvSpPr>
              <p:nvPr/>
            </p:nvSpPr>
            <p:spPr bwMode="auto">
              <a:xfrm>
                <a:off x="576" y="3072"/>
                <a:ext cx="13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r>
                  <a:rPr lang="en-US" sz="1800">
                    <a:latin typeface="Courier New"/>
                    <a:ea typeface="ＭＳ Ｐゴシック" charset="0"/>
                    <a:cs typeface="Courier New"/>
                  </a:rPr>
                  <a:t>mousePressed(</a:t>
                </a:r>
                <a:r>
                  <a:rPr lang="en-US" sz="400" i="1">
                    <a:latin typeface="Courier New"/>
                    <a:ea typeface="ＭＳ Ｐゴシック" charset="0"/>
                    <a:cs typeface="Courier New"/>
                  </a:rPr>
                  <a:t> </a:t>
                </a:r>
                <a:r>
                  <a:rPr lang="en-US" sz="1800" i="1">
                    <a:latin typeface="Courier New"/>
                    <a:ea typeface="ＭＳ Ｐゴシック" charset="0"/>
                    <a:cs typeface="Courier New"/>
                  </a:rPr>
                  <a:t>e</a:t>
                </a:r>
                <a:r>
                  <a:rPr lang="en-US" sz="1800">
                    <a:latin typeface="Courier New"/>
                    <a:ea typeface="ＭＳ Ｐゴシック" charset="0"/>
                    <a:cs typeface="Courier New"/>
                  </a:rPr>
                  <a:t>)</a:t>
                </a:r>
              </a:p>
            </p:txBody>
          </p:sp>
          <p:sp>
            <p:nvSpPr>
              <p:cNvPr id="722952" name="Rectangle 8">
                <a:extLst>
                  <a:ext uri="{FF2B5EF4-FFF2-40B4-BE49-F238E27FC236}">
                    <a16:creationId xmlns:a16="http://schemas.microsoft.com/office/drawing/2014/main" id="{A4B3FFEB-F404-5E44-B200-8404C2D10FE3}"/>
                  </a:ext>
                </a:extLst>
              </p:cNvPr>
              <p:cNvSpPr>
                <a:spLocks noChangeArrowheads="1"/>
              </p:cNvSpPr>
              <p:nvPr/>
            </p:nvSpPr>
            <p:spPr bwMode="auto">
              <a:xfrm>
                <a:off x="576" y="3278"/>
                <a:ext cx="13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r>
                  <a:rPr lang="en-US" sz="1800">
                    <a:latin typeface="Courier New"/>
                    <a:ea typeface="ＭＳ Ｐゴシック" charset="0"/>
                    <a:cs typeface="Courier New"/>
                  </a:rPr>
                  <a:t>mouseReleased(</a:t>
                </a:r>
                <a:r>
                  <a:rPr lang="en-US" sz="1800" i="1">
                    <a:latin typeface="Courier New"/>
                    <a:ea typeface="ＭＳ Ｐゴシック" charset="0"/>
                    <a:cs typeface="Courier New"/>
                  </a:rPr>
                  <a:t>e</a:t>
                </a:r>
                <a:r>
                  <a:rPr lang="en-US" sz="1800">
                    <a:latin typeface="Courier New"/>
                    <a:ea typeface="ＭＳ Ｐゴシック" charset="0"/>
                    <a:cs typeface="Courier New"/>
                  </a:rPr>
                  <a:t>)</a:t>
                </a:r>
              </a:p>
            </p:txBody>
          </p:sp>
          <p:sp>
            <p:nvSpPr>
              <p:cNvPr id="722953" name="Rectangle 9">
                <a:extLst>
                  <a:ext uri="{FF2B5EF4-FFF2-40B4-BE49-F238E27FC236}">
                    <a16:creationId xmlns:a16="http://schemas.microsoft.com/office/drawing/2014/main" id="{4165804E-62AA-D348-92D1-A1817CF23F9F}"/>
                  </a:ext>
                </a:extLst>
              </p:cNvPr>
              <p:cNvSpPr>
                <a:spLocks noChangeArrowheads="1"/>
              </p:cNvSpPr>
              <p:nvPr/>
            </p:nvSpPr>
            <p:spPr bwMode="auto">
              <a:xfrm>
                <a:off x="576" y="3484"/>
                <a:ext cx="13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r>
                  <a:rPr lang="en-US" sz="1800">
                    <a:latin typeface="Courier New"/>
                    <a:ea typeface="ＭＳ Ｐゴシック" charset="0"/>
                    <a:cs typeface="Courier New"/>
                  </a:rPr>
                  <a:t>mouseMoved(</a:t>
                </a:r>
                <a:r>
                  <a:rPr lang="en-US" sz="1800" i="1">
                    <a:latin typeface="Courier New"/>
                    <a:ea typeface="ＭＳ Ｐゴシック" charset="0"/>
                    <a:cs typeface="Courier New"/>
                  </a:rPr>
                  <a:t>e</a:t>
                </a:r>
                <a:r>
                  <a:rPr lang="en-US" sz="1800">
                    <a:latin typeface="Courier New"/>
                    <a:ea typeface="ＭＳ Ｐゴシック" charset="0"/>
                    <a:cs typeface="Courier New"/>
                  </a:rPr>
                  <a:t>)</a:t>
                </a:r>
              </a:p>
            </p:txBody>
          </p:sp>
          <p:sp>
            <p:nvSpPr>
              <p:cNvPr id="722954" name="Rectangle 10">
                <a:extLst>
                  <a:ext uri="{FF2B5EF4-FFF2-40B4-BE49-F238E27FC236}">
                    <a16:creationId xmlns:a16="http://schemas.microsoft.com/office/drawing/2014/main" id="{15371832-1475-C147-8CAA-4BE871CA43BA}"/>
                  </a:ext>
                </a:extLst>
              </p:cNvPr>
              <p:cNvSpPr>
                <a:spLocks noChangeArrowheads="1"/>
              </p:cNvSpPr>
              <p:nvPr/>
            </p:nvSpPr>
            <p:spPr bwMode="auto">
              <a:xfrm>
                <a:off x="576" y="3688"/>
                <a:ext cx="13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r>
                  <a:rPr lang="en-US" sz="1800">
                    <a:latin typeface="Courier New"/>
                    <a:ea typeface="ＭＳ Ｐゴシック" charset="0"/>
                    <a:cs typeface="Courier New"/>
                  </a:rPr>
                  <a:t>mouseDragged(</a:t>
                </a:r>
                <a:r>
                  <a:rPr lang="en-US" sz="1800" i="1">
                    <a:latin typeface="Courier New"/>
                    <a:ea typeface="ＭＳ Ｐゴシック" charset="0"/>
                    <a:cs typeface="Courier New"/>
                  </a:rPr>
                  <a:t>e</a:t>
                </a:r>
                <a:r>
                  <a:rPr lang="en-US" sz="1800">
                    <a:latin typeface="Courier New"/>
                    <a:ea typeface="ＭＳ Ｐゴシック" charset="0"/>
                    <a:cs typeface="Courier New"/>
                  </a:rPr>
                  <a:t>)</a:t>
                </a:r>
              </a:p>
            </p:txBody>
          </p:sp>
        </p:grpSp>
        <p:grpSp>
          <p:nvGrpSpPr>
            <p:cNvPr id="57352" name="Group 11">
              <a:extLst>
                <a:ext uri="{FF2B5EF4-FFF2-40B4-BE49-F238E27FC236}">
                  <a16:creationId xmlns:a16="http://schemas.microsoft.com/office/drawing/2014/main" id="{6CC21255-27FB-BA4A-9A34-3E3F45F054DA}"/>
                </a:ext>
              </a:extLst>
            </p:cNvPr>
            <p:cNvGrpSpPr>
              <a:grpSpLocks/>
            </p:cNvGrpSpPr>
            <p:nvPr/>
          </p:nvGrpSpPr>
          <p:grpSpPr bwMode="auto">
            <a:xfrm>
              <a:off x="2064" y="2400"/>
              <a:ext cx="3408" cy="1035"/>
              <a:chOff x="1680" y="2865"/>
              <a:chExt cx="3792" cy="1035"/>
            </a:xfrm>
          </p:grpSpPr>
          <p:sp>
            <p:nvSpPr>
              <p:cNvPr id="722956" name="Rectangle 12">
                <a:extLst>
                  <a:ext uri="{FF2B5EF4-FFF2-40B4-BE49-F238E27FC236}">
                    <a16:creationId xmlns:a16="http://schemas.microsoft.com/office/drawing/2014/main" id="{9727A9D1-A2A3-3043-BEF1-041B52D46913}"/>
                  </a:ext>
                </a:extLst>
              </p:cNvPr>
              <p:cNvSpPr>
                <a:spLocks noChangeArrowheads="1"/>
              </p:cNvSpPr>
              <p:nvPr/>
            </p:nvSpPr>
            <p:spPr bwMode="auto">
              <a:xfrm>
                <a:off x="1680" y="2865"/>
                <a:ext cx="37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5000"/>
                  </a:lnSpc>
                  <a:defRPr/>
                </a:pPr>
                <a:r>
                  <a:rPr lang="en-US" sz="1800">
                    <a:latin typeface="Times New Roman"/>
                    <a:ea typeface="ＭＳ Ｐゴシック" charset="0"/>
                    <a:cs typeface="Times New Roman"/>
                  </a:rPr>
                  <a:t>Called when the user clicks the mouse</a:t>
                </a:r>
              </a:p>
            </p:txBody>
          </p:sp>
          <p:sp>
            <p:nvSpPr>
              <p:cNvPr id="722957" name="Rectangle 13">
                <a:extLst>
                  <a:ext uri="{FF2B5EF4-FFF2-40B4-BE49-F238E27FC236}">
                    <a16:creationId xmlns:a16="http://schemas.microsoft.com/office/drawing/2014/main" id="{912A7C42-E952-0D47-B5DF-6E4742A7C63C}"/>
                  </a:ext>
                </a:extLst>
              </p:cNvPr>
              <p:cNvSpPr>
                <a:spLocks noChangeArrowheads="1"/>
              </p:cNvSpPr>
              <p:nvPr/>
            </p:nvSpPr>
            <p:spPr bwMode="auto">
              <a:xfrm>
                <a:off x="1680" y="3072"/>
                <a:ext cx="37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5000"/>
                  </a:lnSpc>
                  <a:defRPr/>
                </a:pPr>
                <a:r>
                  <a:rPr lang="en-US" sz="1800">
                    <a:latin typeface="Times New Roman"/>
                    <a:ea typeface="ＭＳ Ｐゴシック" charset="0"/>
                    <a:cs typeface="Times New Roman"/>
                  </a:rPr>
                  <a:t>Called when the mouse button is pressed</a:t>
                </a:r>
              </a:p>
            </p:txBody>
          </p:sp>
          <p:sp>
            <p:nvSpPr>
              <p:cNvPr id="722958" name="Rectangle 14">
                <a:extLst>
                  <a:ext uri="{FF2B5EF4-FFF2-40B4-BE49-F238E27FC236}">
                    <a16:creationId xmlns:a16="http://schemas.microsoft.com/office/drawing/2014/main" id="{AB4D7F92-08A7-1242-947E-AE9C24325036}"/>
                  </a:ext>
                </a:extLst>
              </p:cNvPr>
              <p:cNvSpPr>
                <a:spLocks noChangeArrowheads="1"/>
              </p:cNvSpPr>
              <p:nvPr/>
            </p:nvSpPr>
            <p:spPr bwMode="auto">
              <a:xfrm>
                <a:off x="1680" y="3278"/>
                <a:ext cx="37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5000"/>
                  </a:lnSpc>
                  <a:defRPr/>
                </a:pPr>
                <a:r>
                  <a:rPr lang="en-US" sz="1800">
                    <a:latin typeface="Times New Roman"/>
                    <a:ea typeface="ＭＳ Ｐゴシック" charset="0"/>
                    <a:cs typeface="Times New Roman"/>
                  </a:rPr>
                  <a:t>Called when the mouse button is released</a:t>
                </a:r>
              </a:p>
            </p:txBody>
          </p:sp>
          <p:sp>
            <p:nvSpPr>
              <p:cNvPr id="722959" name="Rectangle 15">
                <a:extLst>
                  <a:ext uri="{FF2B5EF4-FFF2-40B4-BE49-F238E27FC236}">
                    <a16:creationId xmlns:a16="http://schemas.microsoft.com/office/drawing/2014/main" id="{2593548E-F78C-E448-849E-7D6AE5E5CFDC}"/>
                  </a:ext>
                </a:extLst>
              </p:cNvPr>
              <p:cNvSpPr>
                <a:spLocks noChangeArrowheads="1"/>
              </p:cNvSpPr>
              <p:nvPr/>
            </p:nvSpPr>
            <p:spPr bwMode="auto">
              <a:xfrm>
                <a:off x="1680" y="3484"/>
                <a:ext cx="37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5000"/>
                  </a:lnSpc>
                  <a:defRPr/>
                </a:pPr>
                <a:r>
                  <a:rPr lang="en-US" sz="1800">
                    <a:latin typeface="Times New Roman"/>
                    <a:ea typeface="ＭＳ Ｐゴシック" charset="0"/>
                    <a:cs typeface="Times New Roman"/>
                  </a:rPr>
                  <a:t>Called when the user moves the mouse </a:t>
                </a:r>
              </a:p>
            </p:txBody>
          </p:sp>
          <p:sp>
            <p:nvSpPr>
              <p:cNvPr id="722960" name="Rectangle 16">
                <a:extLst>
                  <a:ext uri="{FF2B5EF4-FFF2-40B4-BE49-F238E27FC236}">
                    <a16:creationId xmlns:a16="http://schemas.microsoft.com/office/drawing/2014/main" id="{925EAC9B-BA0E-7640-8B51-5B9456F65DA6}"/>
                  </a:ext>
                </a:extLst>
              </p:cNvPr>
              <p:cNvSpPr>
                <a:spLocks noChangeArrowheads="1"/>
              </p:cNvSpPr>
              <p:nvPr/>
            </p:nvSpPr>
            <p:spPr bwMode="auto">
              <a:xfrm>
                <a:off x="1680" y="3688"/>
                <a:ext cx="3792" cy="2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5000"/>
                  </a:lnSpc>
                  <a:defRPr/>
                </a:pPr>
                <a:r>
                  <a:rPr lang="en-US" sz="1800">
                    <a:latin typeface="Times New Roman"/>
                    <a:ea typeface="ＭＳ Ｐゴシック" charset="0"/>
                    <a:cs typeface="Times New Roman"/>
                  </a:rPr>
                  <a:t>Called when the mouse is dragged with the button down</a:t>
                </a:r>
              </a:p>
            </p:txBody>
          </p:sp>
        </p:grpSp>
        <p:sp>
          <p:nvSpPr>
            <p:cNvPr id="722961" name="Rectangle 17">
              <a:extLst>
                <a:ext uri="{FF2B5EF4-FFF2-40B4-BE49-F238E27FC236}">
                  <a16:creationId xmlns:a16="http://schemas.microsoft.com/office/drawing/2014/main" id="{73695E16-5C28-4344-A547-75D26A9E8A23}"/>
                </a:ext>
              </a:extLst>
            </p:cNvPr>
            <p:cNvSpPr>
              <a:spLocks noChangeArrowheads="1"/>
            </p:cNvSpPr>
            <p:nvPr/>
          </p:nvSpPr>
          <p:spPr bwMode="auto">
            <a:xfrm>
              <a:off x="304" y="3504"/>
              <a:ext cx="5120"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defRPr/>
              </a:pPr>
              <a:r>
                <a:rPr lang="en-US">
                  <a:latin typeface="Times New Roman"/>
                  <a:ea typeface="ＭＳ Ｐゴシック" charset="0"/>
                  <a:cs typeface="Times New Roman"/>
                </a:rPr>
                <a:t>	The parameter </a:t>
              </a:r>
              <a:r>
                <a:rPr lang="en-US" i="1">
                  <a:latin typeface="Times New Roman"/>
                  <a:ea typeface="ＭＳ Ｐゴシック" charset="0"/>
                  <a:cs typeface="Times New Roman"/>
                </a:rPr>
                <a:t>e</a:t>
              </a:r>
              <a:r>
                <a:rPr lang="en-US">
                  <a:latin typeface="Times New Roman"/>
                  <a:ea typeface="ＭＳ Ｐゴシック" charset="0"/>
                  <a:cs typeface="Times New Roman"/>
                </a:rPr>
                <a:t> is a </a:t>
              </a:r>
              <a:r>
                <a:rPr lang="en-US" sz="2000">
                  <a:latin typeface="Courier New"/>
                  <a:ea typeface="ＭＳ Ｐゴシック" charset="0"/>
                  <a:cs typeface="Courier New"/>
                </a:rPr>
                <a:t>MouseEvent</a:t>
              </a:r>
              <a:r>
                <a:rPr lang="en-US">
                  <a:latin typeface="Times New Roman"/>
                  <a:ea typeface="ＭＳ Ｐゴシック" charset="0"/>
                  <a:cs typeface="Times New Roman"/>
                </a:rPr>
                <a:t> object, which gives more data about the event, such as the location of the mouse.  </a:t>
              </a:r>
            </a:p>
          </p:txBody>
        </p:sp>
      </p:grpSp>
      <p:sp>
        <p:nvSpPr>
          <p:cNvPr id="722962" name="Rectangle 18">
            <a:extLst>
              <a:ext uri="{FF2B5EF4-FFF2-40B4-BE49-F238E27FC236}">
                <a16:creationId xmlns:a16="http://schemas.microsoft.com/office/drawing/2014/main" id="{183ED1EB-773D-9644-8355-713520461A24}"/>
              </a:ext>
            </a:extLst>
          </p:cNvPr>
          <p:cNvSpPr>
            <a:spLocks noChangeArrowheads="1"/>
          </p:cNvSpPr>
          <p:nvPr/>
        </p:nvSpPr>
        <p:spPr bwMode="auto">
          <a:xfrm>
            <a:off x="482600" y="1155700"/>
            <a:ext cx="8128000"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20000"/>
              </a:spcAft>
              <a:buFontTx/>
              <a:buChar char="•"/>
              <a:defRPr/>
            </a:pPr>
            <a:r>
              <a:rPr lang="en-US">
                <a:latin typeface="Times New Roman"/>
                <a:ea typeface="ＭＳ Ｐゴシック" charset="0"/>
                <a:cs typeface="Times New Roman"/>
              </a:rPr>
              <a:t>On a more practical level, the process of making a program respond to mouse events requires the following steps:</a:t>
            </a:r>
          </a:p>
        </p:txBody>
      </p:sp>
      <p:sp>
        <p:nvSpPr>
          <p:cNvPr id="722963" name="Rectangle 19">
            <a:extLst>
              <a:ext uri="{FF2B5EF4-FFF2-40B4-BE49-F238E27FC236}">
                <a16:creationId xmlns:a16="http://schemas.microsoft.com/office/drawing/2014/main" id="{D10EC97E-7068-AE48-A197-00FCD29F7BAF}"/>
              </a:ext>
            </a:extLst>
          </p:cNvPr>
          <p:cNvSpPr>
            <a:spLocks noChangeArrowheads="1"/>
          </p:cNvSpPr>
          <p:nvPr/>
        </p:nvSpPr>
        <p:spPr bwMode="auto">
          <a:xfrm>
            <a:off x="857250" y="1857375"/>
            <a:ext cx="385286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imes New Roman"/>
                <a:ea typeface="ＭＳ Ｐゴシック" charset="0"/>
                <a:cs typeface="Times New Roman"/>
              </a:rPr>
              <a:t>1.  Call </a:t>
            </a:r>
            <a:r>
              <a:rPr lang="en-US" sz="2000">
                <a:latin typeface="Courier New" charset="0"/>
                <a:ea typeface="ＭＳ Ｐゴシック" charset="0"/>
              </a:rPr>
              <a:t>addMouseListeners</a:t>
            </a:r>
            <a:r>
              <a:rPr lang="en-US">
                <a:latin typeface="Helvetica Neue" charset="0"/>
                <a:ea typeface="ＭＳ Ｐゴシック" charset="0"/>
              </a:rPr>
              <a:t>.</a:t>
            </a:r>
          </a:p>
        </p:txBody>
      </p:sp>
      <p:sp>
        <p:nvSpPr>
          <p:cNvPr id="722964" name="Rectangle 20">
            <a:extLst>
              <a:ext uri="{FF2B5EF4-FFF2-40B4-BE49-F238E27FC236}">
                <a16:creationId xmlns:a16="http://schemas.microsoft.com/office/drawing/2014/main" id="{17893757-9DEC-1242-94D7-676688FDDA81}"/>
              </a:ext>
            </a:extLst>
          </p:cNvPr>
          <p:cNvSpPr>
            <a:spLocks noChangeArrowheads="1"/>
          </p:cNvSpPr>
          <p:nvPr/>
        </p:nvSpPr>
        <p:spPr bwMode="auto">
          <a:xfrm>
            <a:off x="857250" y="2295525"/>
            <a:ext cx="74136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imes New Roman"/>
                <a:ea typeface="ＭＳ Ｐゴシック" charset="0"/>
                <a:cs typeface="Times New Roman"/>
              </a:rPr>
              <a:t>2.  Write new definitions of any listener methods you need.</a:t>
            </a:r>
          </a:p>
        </p:txBody>
      </p:sp>
      <p:sp>
        <p:nvSpPr>
          <p:cNvPr id="23" name="Rectangle 2">
            <a:extLst>
              <a:ext uri="{FF2B5EF4-FFF2-40B4-BE49-F238E27FC236}">
                <a16:creationId xmlns:a16="http://schemas.microsoft.com/office/drawing/2014/main" id="{8C94297A-95D1-CA41-9A86-CB44645E4015}"/>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Responding to Events</a:t>
            </a:r>
          </a:p>
        </p:txBody>
      </p:sp>
    </p:spTree>
    <p:extLst>
      <p:ext uri="{BB962C8B-B14F-4D97-AF65-F5344CB8AC3E}">
        <p14:creationId xmlns:p14="http://schemas.microsoft.com/office/powerpoint/2010/main" val="2665125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2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296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22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63" grpId="0" build="p" autoUpdateAnimBg="0"/>
      <p:bldP spid="72296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AE2B8F48-2CF0-204A-A321-5EFDD9D53E3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Anatomy of the Program</a:t>
            </a:r>
          </a:p>
        </p:txBody>
      </p:sp>
      <p:pic>
        <p:nvPicPr>
          <p:cNvPr id="3" name="Picture 2">
            <a:extLst>
              <a:ext uri="{FF2B5EF4-FFF2-40B4-BE49-F238E27FC236}">
                <a16:creationId xmlns:a16="http://schemas.microsoft.com/office/drawing/2014/main" id="{16D8B887-5974-7A45-AFBE-D33988FE14C4}"/>
              </a:ext>
            </a:extLst>
          </p:cNvPr>
          <p:cNvPicPr>
            <a:picLocks noChangeAspect="1"/>
          </p:cNvPicPr>
          <p:nvPr/>
        </p:nvPicPr>
        <p:blipFill>
          <a:blip r:embed="rId3"/>
          <a:stretch>
            <a:fillRect/>
          </a:stretch>
        </p:blipFill>
        <p:spPr>
          <a:xfrm>
            <a:off x="0" y="882249"/>
            <a:ext cx="9144000" cy="5093502"/>
          </a:xfrm>
          <a:prstGeom prst="rect">
            <a:avLst/>
          </a:prstGeom>
        </p:spPr>
      </p:pic>
    </p:spTree>
    <p:extLst>
      <p:ext uri="{BB962C8B-B14F-4D97-AF65-F5344CB8AC3E}">
        <p14:creationId xmlns:p14="http://schemas.microsoft.com/office/powerpoint/2010/main" val="104121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a:extLst>
              <a:ext uri="{FF2B5EF4-FFF2-40B4-BE49-F238E27FC236}">
                <a16:creationId xmlns:a16="http://schemas.microsoft.com/office/drawing/2014/main" id="{07F90482-70CF-B646-8ACC-CE9FE79C5120}"/>
              </a:ext>
            </a:extLst>
          </p:cNvPr>
          <p:cNvSpPr>
            <a:spLocks noChangeArrowheads="1"/>
          </p:cNvSpPr>
          <p:nvPr/>
        </p:nvSpPr>
        <p:spPr bwMode="auto">
          <a:xfrm>
            <a:off x="482600" y="11557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most common interactor in GUI-based applications is an on-screen button, which is implemented in Swing by the class </a:t>
            </a:r>
            <a:r>
              <a:rPr lang="en-US" sz="2000" b="1" dirty="0" err="1">
                <a:latin typeface="Arial" panose="020B0604020202020204" pitchFamily="34" charset="0"/>
                <a:ea typeface="ＭＳ Ｐゴシック" charset="0"/>
                <a:cs typeface="Arial" panose="020B0604020202020204" pitchFamily="34" charset="0"/>
              </a:rPr>
              <a:t>JButton</a:t>
            </a:r>
            <a:r>
              <a:rPr lang="en-US" dirty="0">
                <a:latin typeface="Arial" panose="020B0604020202020204" pitchFamily="34" charset="0"/>
                <a:ea typeface="ＭＳ Ｐゴシック" charset="0"/>
                <a:cs typeface="Arial" panose="020B0604020202020204" pitchFamily="34" charset="0"/>
              </a:rPr>
              <a:t>.  A </a:t>
            </a:r>
            <a:r>
              <a:rPr lang="en-US" sz="2000" b="1" dirty="0" err="1">
                <a:latin typeface="Arial" panose="020B0604020202020204" pitchFamily="34" charset="0"/>
                <a:ea typeface="ＭＳ Ｐゴシック" charset="0"/>
                <a:cs typeface="Arial" panose="020B0604020202020204" pitchFamily="34" charset="0"/>
              </a:rPr>
              <a:t>JButton</a:t>
            </a:r>
            <a:r>
              <a:rPr lang="en-US" dirty="0">
                <a:latin typeface="Arial" panose="020B0604020202020204" pitchFamily="34" charset="0"/>
                <a:ea typeface="ＭＳ Ｐゴシック" charset="0"/>
                <a:cs typeface="Arial" panose="020B0604020202020204" pitchFamily="34" charset="0"/>
              </a:rPr>
              <a:t> object looks something like</a:t>
            </a:r>
          </a:p>
        </p:txBody>
      </p:sp>
      <p:sp>
        <p:nvSpPr>
          <p:cNvPr id="294916" name="Rectangle 4">
            <a:extLst>
              <a:ext uri="{FF2B5EF4-FFF2-40B4-BE49-F238E27FC236}">
                <a16:creationId xmlns:a16="http://schemas.microsoft.com/office/drawing/2014/main" id="{0C1E3DD2-D192-E746-A5C1-0DBDCB9BAFA5}"/>
              </a:ext>
            </a:extLst>
          </p:cNvPr>
          <p:cNvSpPr>
            <a:spLocks noChangeArrowheads="1"/>
          </p:cNvSpPr>
          <p:nvPr/>
        </p:nvSpPr>
        <p:spPr bwMode="auto">
          <a:xfrm>
            <a:off x="482600" y="53467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When you click on a button, Java generates an </a:t>
            </a:r>
            <a:r>
              <a:rPr lang="en-US" b="1" i="1">
                <a:latin typeface="Arial" panose="020B0604020202020204" pitchFamily="34" charset="0"/>
                <a:ea typeface="ＭＳ Ｐゴシック" charset="0"/>
                <a:cs typeface="Arial" panose="020B0604020202020204" pitchFamily="34" charset="0"/>
              </a:rPr>
              <a:t>action event</a:t>
            </a:r>
            <a:r>
              <a:rPr lang="en-US" i="1">
                <a:latin typeface="Arial" panose="020B0604020202020204" pitchFamily="34" charset="0"/>
                <a:ea typeface="ＭＳ Ｐゴシック" charset="0"/>
                <a:cs typeface="Arial" panose="020B0604020202020204" pitchFamily="34" charset="0"/>
              </a:rPr>
              <a:t>,</a:t>
            </a:r>
            <a:r>
              <a:rPr lang="en-US">
                <a:latin typeface="Arial" panose="020B0604020202020204" pitchFamily="34" charset="0"/>
                <a:ea typeface="ＭＳ Ｐゴシック" charset="0"/>
                <a:cs typeface="Arial" panose="020B0604020202020204" pitchFamily="34" charset="0"/>
              </a:rPr>
              <a:t> which in turn invokes a call to </a:t>
            </a:r>
            <a:r>
              <a:rPr lang="en-US" sz="2000" b="1">
                <a:latin typeface="Arial" panose="020B0604020202020204" pitchFamily="34" charset="0"/>
                <a:ea typeface="ＭＳ Ｐゴシック" charset="0"/>
                <a:cs typeface="Arial" panose="020B0604020202020204" pitchFamily="34" charset="0"/>
              </a:rPr>
              <a:t>actionPerformed</a:t>
            </a:r>
            <a:r>
              <a:rPr lang="en-US">
                <a:latin typeface="Arial" panose="020B0604020202020204" pitchFamily="34" charset="0"/>
                <a:ea typeface="ＭＳ Ｐゴシック" charset="0"/>
                <a:cs typeface="Arial" panose="020B0604020202020204" pitchFamily="34" charset="0"/>
              </a:rPr>
              <a:t> in any listeners that are waiting for action events.</a:t>
            </a:r>
          </a:p>
        </p:txBody>
      </p:sp>
      <p:grpSp>
        <p:nvGrpSpPr>
          <p:cNvPr id="294917" name="Group 5">
            <a:extLst>
              <a:ext uri="{FF2B5EF4-FFF2-40B4-BE49-F238E27FC236}">
                <a16:creationId xmlns:a16="http://schemas.microsoft.com/office/drawing/2014/main" id="{349953BF-8C88-464E-A32D-9D8CF91E3706}"/>
              </a:ext>
            </a:extLst>
          </p:cNvPr>
          <p:cNvGrpSpPr>
            <a:grpSpLocks/>
          </p:cNvGrpSpPr>
          <p:nvPr/>
        </p:nvGrpSpPr>
        <p:grpSpPr bwMode="auto">
          <a:xfrm>
            <a:off x="482600" y="2882900"/>
            <a:ext cx="8128000" cy="2222500"/>
            <a:chOff x="304" y="1728"/>
            <a:chExt cx="5120" cy="1400"/>
          </a:xfrm>
        </p:grpSpPr>
        <p:sp>
          <p:nvSpPr>
            <p:cNvPr id="294918" name="Rectangle 6">
              <a:extLst>
                <a:ext uri="{FF2B5EF4-FFF2-40B4-BE49-F238E27FC236}">
                  <a16:creationId xmlns:a16="http://schemas.microsoft.com/office/drawing/2014/main" id="{26570D39-0555-1044-AD02-0C19AC44D0D3}"/>
                </a:ext>
              </a:extLst>
            </p:cNvPr>
            <p:cNvSpPr>
              <a:spLocks noChangeArrowheads="1"/>
            </p:cNvSpPr>
            <p:nvPr/>
          </p:nvSpPr>
          <p:spPr bwMode="auto">
            <a:xfrm>
              <a:off x="304" y="1728"/>
              <a:ext cx="5120" cy="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constructor for the </a:t>
              </a:r>
              <a:r>
                <a:rPr lang="en-US" sz="2000" b="1">
                  <a:latin typeface="Arial" panose="020B0604020202020204" pitchFamily="34" charset="0"/>
                  <a:ea typeface="ＭＳ Ｐゴシック" charset="0"/>
                  <a:cs typeface="Arial" panose="020B0604020202020204" pitchFamily="34" charset="0"/>
                </a:rPr>
                <a:t>JButton</a:t>
              </a:r>
              <a:r>
                <a:rPr lang="en-US">
                  <a:latin typeface="Arial" panose="020B0604020202020204" pitchFamily="34" charset="0"/>
                  <a:ea typeface="ＭＳ Ｐゴシック" charset="0"/>
                  <a:cs typeface="Arial" panose="020B0604020202020204" pitchFamily="34" charset="0"/>
                </a:rPr>
                <a:t> class is</a:t>
              </a:r>
            </a:p>
          </p:txBody>
        </p:sp>
        <p:sp>
          <p:nvSpPr>
            <p:cNvPr id="294919" name="Rectangle 7">
              <a:extLst>
                <a:ext uri="{FF2B5EF4-FFF2-40B4-BE49-F238E27FC236}">
                  <a16:creationId xmlns:a16="http://schemas.microsoft.com/office/drawing/2014/main" id="{815CA787-1FB3-6743-A65A-4E5957C17F6F}"/>
                </a:ext>
              </a:extLst>
            </p:cNvPr>
            <p:cNvSpPr>
              <a:spLocks noChangeArrowheads="1"/>
            </p:cNvSpPr>
            <p:nvPr/>
          </p:nvSpPr>
          <p:spPr bwMode="auto">
            <a:xfrm>
              <a:off x="304" y="2352"/>
              <a:ext cx="5120" cy="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defRPr/>
              </a:pPr>
              <a:r>
                <a:rPr lang="en-US">
                  <a:latin typeface="Arial" panose="020B0604020202020204" pitchFamily="34" charset="0"/>
                  <a:ea typeface="ＭＳ Ｐゴシック" charset="0"/>
                  <a:cs typeface="Arial" panose="020B0604020202020204" pitchFamily="34" charset="0"/>
                </a:rPr>
                <a:t>	where </a:t>
              </a:r>
              <a:r>
                <a:rPr lang="en-US" i="1">
                  <a:latin typeface="Arial" panose="020B0604020202020204" pitchFamily="34" charset="0"/>
                  <a:ea typeface="ＭＳ Ｐゴシック" charset="0"/>
                  <a:cs typeface="Arial" panose="020B0604020202020204" pitchFamily="34" charset="0"/>
                </a:rPr>
                <a:t>label</a:t>
              </a:r>
              <a:r>
                <a:rPr lang="en-US">
                  <a:latin typeface="Arial" panose="020B0604020202020204" pitchFamily="34" charset="0"/>
                  <a:ea typeface="ＭＳ Ｐゴシック" charset="0"/>
                  <a:cs typeface="Arial" panose="020B0604020202020204" pitchFamily="34" charset="0"/>
                </a:rPr>
                <a:t> is a string telling the user what the button does.  The button shown earlier on this slide is therefore created by</a:t>
              </a:r>
            </a:p>
          </p:txBody>
        </p:sp>
        <p:sp>
          <p:nvSpPr>
            <p:cNvPr id="294920" name="Rectangle 8">
              <a:extLst>
                <a:ext uri="{FF2B5EF4-FFF2-40B4-BE49-F238E27FC236}">
                  <a16:creationId xmlns:a16="http://schemas.microsoft.com/office/drawing/2014/main" id="{2F08FBC6-CB0E-6D42-8B11-9C0BB7D3B5D0}"/>
                </a:ext>
              </a:extLst>
            </p:cNvPr>
            <p:cNvSpPr>
              <a:spLocks noChangeArrowheads="1"/>
            </p:cNvSpPr>
            <p:nvPr/>
          </p:nvSpPr>
          <p:spPr bwMode="auto">
            <a:xfrm>
              <a:off x="1896" y="2008"/>
              <a:ext cx="1968" cy="28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Arial" panose="020B0604020202020204" pitchFamily="34" charset="0"/>
                  <a:ea typeface="ＭＳ Ｐゴシック" charset="0"/>
                  <a:cs typeface="Arial" panose="020B0604020202020204" pitchFamily="34" charset="0"/>
                </a:rPr>
                <a:t>new JButton(</a:t>
              </a:r>
              <a:r>
                <a:rPr lang="en-US" sz="2000" i="1">
                  <a:latin typeface="Arial" panose="020B0604020202020204" pitchFamily="34" charset="0"/>
                  <a:ea typeface="ＭＳ Ｐゴシック" charset="0"/>
                  <a:cs typeface="Arial" panose="020B0604020202020204" pitchFamily="34" charset="0"/>
                </a:rPr>
                <a:t>label</a:t>
              </a:r>
              <a:r>
                <a:rPr lang="en-US" sz="2000" b="1">
                  <a:latin typeface="Arial" panose="020B0604020202020204" pitchFamily="34" charset="0"/>
                  <a:ea typeface="ＭＳ Ｐゴシック" charset="0"/>
                  <a:cs typeface="Arial" panose="020B0604020202020204" pitchFamily="34" charset="0"/>
                </a:rPr>
                <a:t>)</a:t>
              </a:r>
            </a:p>
          </p:txBody>
        </p:sp>
        <p:sp>
          <p:nvSpPr>
            <p:cNvPr id="294921" name="Rectangle 9">
              <a:extLst>
                <a:ext uri="{FF2B5EF4-FFF2-40B4-BE49-F238E27FC236}">
                  <a16:creationId xmlns:a16="http://schemas.microsoft.com/office/drawing/2014/main" id="{82430866-588E-7846-99A1-CF909C3B58CE}"/>
                </a:ext>
              </a:extLst>
            </p:cNvPr>
            <p:cNvSpPr>
              <a:spLocks noChangeArrowheads="1"/>
            </p:cNvSpPr>
            <p:nvPr/>
          </p:nvSpPr>
          <p:spPr bwMode="auto">
            <a:xfrm>
              <a:off x="720" y="2840"/>
              <a:ext cx="4608" cy="28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2000" b="1">
                  <a:latin typeface="Arial" panose="020B0604020202020204" pitchFamily="34" charset="0"/>
                  <a:ea typeface="ＭＳ Ｐゴシック" charset="0"/>
                  <a:cs typeface="Arial" panose="020B0604020202020204" pitchFamily="34" charset="0"/>
                </a:rPr>
                <a:t>JButton pushMeButton = new JButton("Push Me");</a:t>
              </a:r>
            </a:p>
          </p:txBody>
        </p:sp>
      </p:grpSp>
      <p:pic>
        <p:nvPicPr>
          <p:cNvPr id="24581" name="Picture 10" descr="BGButton">
            <a:extLst>
              <a:ext uri="{FF2B5EF4-FFF2-40B4-BE49-F238E27FC236}">
                <a16:creationId xmlns:a16="http://schemas.microsoft.com/office/drawing/2014/main" id="{3040A386-4645-BC44-A370-B3295B2C4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2260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23" name="Text Box 11">
            <a:extLst>
              <a:ext uri="{FF2B5EF4-FFF2-40B4-BE49-F238E27FC236}">
                <a16:creationId xmlns:a16="http://schemas.microsoft.com/office/drawing/2014/main" id="{02CE7F17-F27B-B543-BA99-7AE5C6D42FE0}"/>
              </a:ext>
            </a:extLst>
          </p:cNvPr>
          <p:cNvSpPr txBox="1">
            <a:spLocks noChangeArrowheads="1"/>
          </p:cNvSpPr>
          <p:nvPr/>
        </p:nvSpPr>
        <p:spPr bwMode="auto">
          <a:xfrm>
            <a:off x="4038600" y="2336800"/>
            <a:ext cx="1066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b="1" dirty="0">
                <a:solidFill>
                  <a:srgbClr val="333333"/>
                </a:solidFill>
                <a:latin typeface="Helvetica Neue" charset="0"/>
                <a:ea typeface="ＭＳ Ｐゴシック" charset="0"/>
              </a:rPr>
              <a:t>Push Me</a:t>
            </a:r>
            <a:endParaRPr lang="en-US" sz="1400" dirty="0">
              <a:solidFill>
                <a:srgbClr val="333333"/>
              </a:solidFill>
              <a:latin typeface="Helvetica Neue" charset="0"/>
              <a:ea typeface="ＭＳ Ｐゴシック" charset="0"/>
            </a:endParaRPr>
          </a:p>
        </p:txBody>
      </p:sp>
      <p:sp>
        <p:nvSpPr>
          <p:cNvPr id="14" name="Rectangle 2">
            <a:extLst>
              <a:ext uri="{FF2B5EF4-FFF2-40B4-BE49-F238E27FC236}">
                <a16:creationId xmlns:a16="http://schemas.microsoft.com/office/drawing/2014/main" id="{D5E8D769-F0C2-F348-ADDE-870E9DD2FF84}"/>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JButton</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85096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49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49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4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p:bldP spid="294916" grpId="0"/>
      <p:bldP spid="2949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a:extLst>
              <a:ext uri="{FF2B5EF4-FFF2-40B4-BE49-F238E27FC236}">
                <a16:creationId xmlns:a16="http://schemas.microsoft.com/office/drawing/2014/main" id="{9FE36CE1-6E74-954B-B155-6A30753999D1}"/>
              </a:ext>
            </a:extLst>
          </p:cNvPr>
          <p:cNvSpPr>
            <a:spLocks noChangeArrowheads="1"/>
          </p:cNvSpPr>
          <p:nvPr/>
        </p:nvSpPr>
        <p:spPr bwMode="auto">
          <a:xfrm>
            <a:off x="482600" y="1155700"/>
            <a:ext cx="812800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Before you can detect action events, you need to enable an action listener for the buttons on the screen.  The easiest strategy is to call </a:t>
            </a:r>
            <a:r>
              <a:rPr lang="en-US" sz="2000" b="1" dirty="0" err="1">
                <a:latin typeface="Arial" panose="020B0604020202020204" pitchFamily="34" charset="0"/>
                <a:ea typeface="ＭＳ Ｐゴシック" charset="0"/>
                <a:cs typeface="Arial" panose="020B0604020202020204" pitchFamily="34" charset="0"/>
              </a:rPr>
              <a:t>addActionListeners</a:t>
            </a:r>
            <a:r>
              <a:rPr lang="en-US" dirty="0">
                <a:latin typeface="Arial" panose="020B0604020202020204" pitchFamily="34" charset="0"/>
                <a:ea typeface="ＭＳ Ｐゴシック" charset="0"/>
                <a:cs typeface="Arial" panose="020B0604020202020204" pitchFamily="34" charset="0"/>
              </a:rPr>
              <a:t> at the end of the </a:t>
            </a:r>
            <a:r>
              <a:rPr lang="en-US" sz="2000" b="1" dirty="0" err="1">
                <a:latin typeface="Arial" panose="020B0604020202020204" pitchFamily="34" charset="0"/>
                <a:ea typeface="ＭＳ Ｐゴシック" charset="0"/>
                <a:cs typeface="Arial" panose="020B0604020202020204" pitchFamily="34" charset="0"/>
              </a:rPr>
              <a:t>init</a:t>
            </a:r>
            <a:r>
              <a:rPr lang="en-US" dirty="0">
                <a:latin typeface="Arial" panose="020B0604020202020204" pitchFamily="34" charset="0"/>
                <a:ea typeface="ＭＳ Ｐゴシック" charset="0"/>
                <a:cs typeface="Arial" panose="020B0604020202020204" pitchFamily="34" charset="0"/>
              </a:rPr>
              <a:t> method.  This call adds the program as a listener to all the buttons on the display.</a:t>
            </a:r>
          </a:p>
        </p:txBody>
      </p:sp>
      <p:sp>
        <p:nvSpPr>
          <p:cNvPr id="296964" name="Rectangle 4">
            <a:extLst>
              <a:ext uri="{FF2B5EF4-FFF2-40B4-BE49-F238E27FC236}">
                <a16:creationId xmlns:a16="http://schemas.microsoft.com/office/drawing/2014/main" id="{6941147B-F608-3E4A-8C1A-8557A83CF65A}"/>
              </a:ext>
            </a:extLst>
          </p:cNvPr>
          <p:cNvSpPr>
            <a:spLocks noChangeArrowheads="1"/>
          </p:cNvSpPr>
          <p:nvPr/>
        </p:nvSpPr>
        <p:spPr bwMode="auto">
          <a:xfrm>
            <a:off x="482600" y="2892425"/>
            <a:ext cx="8128000" cy="1155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You specify the response to a button click by overriding the definition of </a:t>
            </a:r>
            <a:r>
              <a:rPr lang="en-US" sz="2000" b="1" dirty="0" err="1">
                <a:latin typeface="Arial" panose="020B0604020202020204" pitchFamily="34" charset="0"/>
                <a:ea typeface="ＭＳ Ｐゴシック" charset="0"/>
                <a:cs typeface="Arial" panose="020B0604020202020204" pitchFamily="34" charset="0"/>
              </a:rPr>
              <a:t>actionPerformed</a:t>
            </a:r>
            <a:r>
              <a:rPr lang="en-US" dirty="0">
                <a:latin typeface="Arial" panose="020B0604020202020204" pitchFamily="34" charset="0"/>
                <a:ea typeface="ＭＳ Ｐゴシック" charset="0"/>
                <a:cs typeface="Arial" panose="020B0604020202020204" pitchFamily="34" charset="0"/>
              </a:rPr>
              <a:t> with a new version that implements the correct actions for each button.</a:t>
            </a:r>
          </a:p>
        </p:txBody>
      </p:sp>
      <p:sp>
        <p:nvSpPr>
          <p:cNvPr id="296965" name="Rectangle 5">
            <a:extLst>
              <a:ext uri="{FF2B5EF4-FFF2-40B4-BE49-F238E27FC236}">
                <a16:creationId xmlns:a16="http://schemas.microsoft.com/office/drawing/2014/main" id="{F3E826A6-1C44-F748-B45B-BDFE3589BD91}"/>
              </a:ext>
            </a:extLst>
          </p:cNvPr>
          <p:cNvSpPr>
            <a:spLocks noChangeArrowheads="1"/>
          </p:cNvSpPr>
          <p:nvPr/>
        </p:nvSpPr>
        <p:spPr bwMode="auto">
          <a:xfrm>
            <a:off x="482600" y="4010025"/>
            <a:ext cx="8128000" cy="1155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If there is more than one button in the application, you need to be able to tell which one caused the event.  There are two strategies for doing so:</a:t>
            </a:r>
          </a:p>
        </p:txBody>
      </p:sp>
      <p:grpSp>
        <p:nvGrpSpPr>
          <p:cNvPr id="296966" name="Group 6">
            <a:extLst>
              <a:ext uri="{FF2B5EF4-FFF2-40B4-BE49-F238E27FC236}">
                <a16:creationId xmlns:a16="http://schemas.microsoft.com/office/drawing/2014/main" id="{63302A85-E553-054F-BFEF-30D074BDB3C8}"/>
              </a:ext>
            </a:extLst>
          </p:cNvPr>
          <p:cNvGrpSpPr>
            <a:grpSpLocks/>
          </p:cNvGrpSpPr>
          <p:nvPr/>
        </p:nvGrpSpPr>
        <p:grpSpPr bwMode="auto">
          <a:xfrm>
            <a:off x="812800" y="5114925"/>
            <a:ext cx="7797800" cy="1222375"/>
            <a:chOff x="512" y="3222"/>
            <a:chExt cx="4912" cy="254"/>
          </a:xfrm>
        </p:grpSpPr>
        <p:sp>
          <p:nvSpPr>
            <p:cNvPr id="296967" name="Text Box 7">
              <a:extLst>
                <a:ext uri="{FF2B5EF4-FFF2-40B4-BE49-F238E27FC236}">
                  <a16:creationId xmlns:a16="http://schemas.microsoft.com/office/drawing/2014/main" id="{1C3A6010-2EFE-AF42-9BE4-97C1EE9BF3FC}"/>
                </a:ext>
              </a:extLst>
            </p:cNvPr>
            <p:cNvSpPr txBox="1">
              <a:spLocks noChangeArrowheads="1"/>
            </p:cNvSpPr>
            <p:nvPr/>
          </p:nvSpPr>
          <p:spPr bwMode="auto">
            <a:xfrm>
              <a:off x="512" y="3222"/>
              <a:ext cx="288" cy="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85000"/>
                </a:lnSpc>
                <a:defRPr/>
              </a:pPr>
              <a:r>
                <a:rPr lang="en-US">
                  <a:latin typeface="Times New Roman" charset="0"/>
                  <a:ea typeface="ＭＳ Ｐゴシック" charset="0"/>
                </a:rPr>
                <a:t>1.</a:t>
              </a:r>
            </a:p>
          </p:txBody>
        </p:sp>
        <p:sp>
          <p:nvSpPr>
            <p:cNvPr id="296968" name="Text Box 8">
              <a:extLst>
                <a:ext uri="{FF2B5EF4-FFF2-40B4-BE49-F238E27FC236}">
                  <a16:creationId xmlns:a16="http://schemas.microsoft.com/office/drawing/2014/main" id="{8268F14F-0712-FA43-AB84-EAE7D5FC6097}"/>
                </a:ext>
              </a:extLst>
            </p:cNvPr>
            <p:cNvSpPr txBox="1">
              <a:spLocks noChangeArrowheads="1"/>
            </p:cNvSpPr>
            <p:nvPr/>
          </p:nvSpPr>
          <p:spPr bwMode="auto">
            <a:xfrm>
              <a:off x="768" y="3222"/>
              <a:ext cx="4656" cy="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85000"/>
                </a:lnSpc>
                <a:defRPr/>
              </a:pPr>
              <a:r>
                <a:rPr lang="en-US">
                  <a:latin typeface="Times New Roman" charset="0"/>
                  <a:ea typeface="ＭＳ Ｐゴシック" charset="0"/>
                </a:rPr>
                <a:t>Call </a:t>
              </a:r>
              <a:r>
                <a:rPr lang="en-US" sz="2000" b="1">
                  <a:latin typeface="Courier New" charset="0"/>
                  <a:ea typeface="ＭＳ Ｐゴシック" charset="0"/>
                </a:rPr>
                <a:t>getSource</a:t>
              </a:r>
              <a:r>
                <a:rPr lang="en-US">
                  <a:latin typeface="Times New Roman" charset="0"/>
                  <a:ea typeface="ＭＳ Ｐゴシック" charset="0"/>
                </a:rPr>
                <a:t> on the event to obtain the button itself. </a:t>
              </a:r>
            </a:p>
          </p:txBody>
        </p:sp>
      </p:grpSp>
      <p:grpSp>
        <p:nvGrpSpPr>
          <p:cNvPr id="296969" name="Group 9">
            <a:extLst>
              <a:ext uri="{FF2B5EF4-FFF2-40B4-BE49-F238E27FC236}">
                <a16:creationId xmlns:a16="http://schemas.microsoft.com/office/drawing/2014/main" id="{39A0A56D-CDF3-BE47-A5F1-A0974982F9BD}"/>
              </a:ext>
            </a:extLst>
          </p:cNvPr>
          <p:cNvGrpSpPr>
            <a:grpSpLocks/>
          </p:cNvGrpSpPr>
          <p:nvPr/>
        </p:nvGrpSpPr>
        <p:grpSpPr bwMode="auto">
          <a:xfrm>
            <a:off x="825500" y="5622925"/>
            <a:ext cx="7785100" cy="714375"/>
            <a:chOff x="520" y="3542"/>
            <a:chExt cx="4904" cy="450"/>
          </a:xfrm>
        </p:grpSpPr>
        <p:sp>
          <p:nvSpPr>
            <p:cNvPr id="296970" name="Text Box 10">
              <a:extLst>
                <a:ext uri="{FF2B5EF4-FFF2-40B4-BE49-F238E27FC236}">
                  <a16:creationId xmlns:a16="http://schemas.microsoft.com/office/drawing/2014/main" id="{DF4856D7-6453-194A-9719-58515638F15D}"/>
                </a:ext>
              </a:extLst>
            </p:cNvPr>
            <p:cNvSpPr txBox="1">
              <a:spLocks noChangeArrowheads="1"/>
            </p:cNvSpPr>
            <p:nvPr/>
          </p:nvSpPr>
          <p:spPr bwMode="auto">
            <a:xfrm>
              <a:off x="520" y="3542"/>
              <a:ext cx="288" cy="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85000"/>
                </a:lnSpc>
                <a:defRPr/>
              </a:pPr>
              <a:r>
                <a:rPr lang="en-US">
                  <a:latin typeface="Times New Roman" charset="0"/>
                  <a:ea typeface="ＭＳ Ｐゴシック" charset="0"/>
                </a:rPr>
                <a:t>2.</a:t>
              </a:r>
            </a:p>
          </p:txBody>
        </p:sp>
        <p:sp>
          <p:nvSpPr>
            <p:cNvPr id="296971" name="Text Box 11">
              <a:extLst>
                <a:ext uri="{FF2B5EF4-FFF2-40B4-BE49-F238E27FC236}">
                  <a16:creationId xmlns:a16="http://schemas.microsoft.com/office/drawing/2014/main" id="{8DDCFE02-870F-CF4D-B3F4-69BC20F0CA44}"/>
                </a:ext>
              </a:extLst>
            </p:cNvPr>
            <p:cNvSpPr txBox="1">
              <a:spLocks noChangeArrowheads="1"/>
            </p:cNvSpPr>
            <p:nvPr/>
          </p:nvSpPr>
          <p:spPr bwMode="auto">
            <a:xfrm>
              <a:off x="768" y="3542"/>
              <a:ext cx="4656" cy="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a:lnSpc>
                  <a:spcPct val="85000"/>
                </a:lnSpc>
                <a:defRPr/>
              </a:pPr>
              <a:r>
                <a:rPr lang="en-US">
                  <a:latin typeface="Times New Roman" charset="0"/>
                  <a:ea typeface="ＭＳ Ｐゴシック" charset="0"/>
                </a:rPr>
                <a:t>Call </a:t>
              </a:r>
              <a:r>
                <a:rPr lang="en-US" sz="2000" b="1">
                  <a:latin typeface="Courier New" charset="0"/>
                  <a:ea typeface="ＭＳ Ｐゴシック" charset="0"/>
                </a:rPr>
                <a:t>getActionCommand</a:t>
              </a:r>
              <a:r>
                <a:rPr lang="en-US">
                  <a:latin typeface="Times New Roman" charset="0"/>
                  <a:ea typeface="ＭＳ Ｐゴシック" charset="0"/>
                </a:rPr>
                <a:t> on the event to get the </a:t>
              </a:r>
              <a:r>
                <a:rPr lang="en-US" b="1" i="1">
                  <a:latin typeface="Times New Roman" charset="0"/>
                  <a:ea typeface="ＭＳ Ｐゴシック" charset="0"/>
                </a:rPr>
                <a:t>action command</a:t>
              </a:r>
              <a:r>
                <a:rPr lang="en-US">
                  <a:latin typeface="Times New Roman" charset="0"/>
                  <a:ea typeface="ＭＳ Ｐゴシック" charset="0"/>
                </a:rPr>
                <a:t> string, which is initially set to the button label. </a:t>
              </a:r>
            </a:p>
          </p:txBody>
        </p:sp>
      </p:grpSp>
      <p:sp>
        <p:nvSpPr>
          <p:cNvPr id="14" name="Rectangle 2">
            <a:extLst>
              <a:ext uri="{FF2B5EF4-FFF2-40B4-BE49-F238E27FC236}">
                <a16:creationId xmlns:a16="http://schemas.microsoft.com/office/drawing/2014/main" id="{F3D5E623-645E-0044-9193-D95A29F0A4EB}"/>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Detecting Event</a:t>
            </a:r>
          </a:p>
        </p:txBody>
      </p:sp>
    </p:spTree>
    <p:extLst>
      <p:ext uri="{BB962C8B-B14F-4D97-AF65-F5344CB8AC3E}">
        <p14:creationId xmlns:p14="http://schemas.microsoft.com/office/powerpoint/2010/main" val="6479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p:bldP spid="296964" grpId="0"/>
      <p:bldP spid="2969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AE2B8F48-2CF0-204A-A321-5EFDD9D53E3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JButton</a:t>
            </a:r>
            <a:r>
              <a:rPr lang="en-US" sz="4000" b="1" dirty="0">
                <a:solidFill>
                  <a:schemeClr val="tx1"/>
                </a:solidFill>
                <a:latin typeface="Century Gothic"/>
                <a:cs typeface="Century Gothic"/>
              </a:rPr>
              <a:t> Code</a:t>
            </a:r>
          </a:p>
        </p:txBody>
      </p:sp>
      <p:pic>
        <p:nvPicPr>
          <p:cNvPr id="2" name="Picture 1">
            <a:extLst>
              <a:ext uri="{FF2B5EF4-FFF2-40B4-BE49-F238E27FC236}">
                <a16:creationId xmlns:a16="http://schemas.microsoft.com/office/drawing/2014/main" id="{DBBCBFB8-F906-0C4F-863D-6E4EEC1C30F5}"/>
              </a:ext>
            </a:extLst>
          </p:cNvPr>
          <p:cNvPicPr>
            <a:picLocks noChangeAspect="1"/>
          </p:cNvPicPr>
          <p:nvPr/>
        </p:nvPicPr>
        <p:blipFill>
          <a:blip r:embed="rId3"/>
          <a:stretch>
            <a:fillRect/>
          </a:stretch>
        </p:blipFill>
        <p:spPr>
          <a:xfrm>
            <a:off x="0" y="881089"/>
            <a:ext cx="9144000" cy="5095822"/>
          </a:xfrm>
          <a:prstGeom prst="rect">
            <a:avLst/>
          </a:prstGeom>
        </p:spPr>
      </p:pic>
    </p:spTree>
    <p:extLst>
      <p:ext uri="{BB962C8B-B14F-4D97-AF65-F5344CB8AC3E}">
        <p14:creationId xmlns:p14="http://schemas.microsoft.com/office/powerpoint/2010/main" val="56131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E074BD-C633-1C41-ACEC-9EC2D7E0B689}"/>
              </a:ext>
            </a:extLst>
          </p:cNvPr>
          <p:cNvPicPr>
            <a:picLocks noChangeAspect="1"/>
          </p:cNvPicPr>
          <p:nvPr/>
        </p:nvPicPr>
        <p:blipFill>
          <a:blip r:embed="rId3"/>
          <a:stretch>
            <a:fillRect/>
          </a:stretch>
        </p:blipFill>
        <p:spPr>
          <a:xfrm>
            <a:off x="0" y="919975"/>
            <a:ext cx="9144000" cy="5018049"/>
          </a:xfrm>
          <a:prstGeom prst="rect">
            <a:avLst/>
          </a:prstGeom>
        </p:spPr>
      </p:pic>
      <p:sp>
        <p:nvSpPr>
          <p:cNvPr id="5" name="Rectangle 2">
            <a:extLst>
              <a:ext uri="{FF2B5EF4-FFF2-40B4-BE49-F238E27FC236}">
                <a16:creationId xmlns:a16="http://schemas.microsoft.com/office/drawing/2014/main" id="{F42D8FD6-8C05-D44F-8C9A-92EC85907B94}"/>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JButton</a:t>
            </a:r>
            <a:r>
              <a:rPr lang="en-US" sz="4000" b="1" dirty="0">
                <a:solidFill>
                  <a:schemeClr val="tx1"/>
                </a:solidFill>
                <a:latin typeface="Century Gothic"/>
                <a:cs typeface="Century Gothic"/>
              </a:rPr>
              <a:t> Code</a:t>
            </a:r>
          </a:p>
        </p:txBody>
      </p:sp>
    </p:spTree>
    <p:extLst>
      <p:ext uri="{BB962C8B-B14F-4D97-AF65-F5344CB8AC3E}">
        <p14:creationId xmlns:p14="http://schemas.microsoft.com/office/powerpoint/2010/main" val="168838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DCEBF0-567C-094F-A359-5444854FD0E9}"/>
              </a:ext>
            </a:extLst>
          </p:cNvPr>
          <p:cNvPicPr>
            <a:picLocks noChangeAspect="1"/>
          </p:cNvPicPr>
          <p:nvPr/>
        </p:nvPicPr>
        <p:blipFill>
          <a:blip r:embed="rId3"/>
          <a:stretch>
            <a:fillRect/>
          </a:stretch>
        </p:blipFill>
        <p:spPr>
          <a:xfrm>
            <a:off x="0" y="914907"/>
            <a:ext cx="9144000" cy="5028186"/>
          </a:xfrm>
          <a:prstGeom prst="rect">
            <a:avLst/>
          </a:prstGeom>
        </p:spPr>
      </p:pic>
      <p:sp>
        <p:nvSpPr>
          <p:cNvPr id="5" name="Rectangle 2">
            <a:extLst>
              <a:ext uri="{FF2B5EF4-FFF2-40B4-BE49-F238E27FC236}">
                <a16:creationId xmlns:a16="http://schemas.microsoft.com/office/drawing/2014/main" id="{BCC86BBA-D13E-6F4C-B9FA-D3608EAD030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JButton</a:t>
            </a:r>
            <a:r>
              <a:rPr lang="en-US" sz="4000" b="1" dirty="0">
                <a:solidFill>
                  <a:schemeClr val="tx1"/>
                </a:solidFill>
                <a:latin typeface="Century Gothic"/>
                <a:cs typeface="Century Gothic"/>
              </a:rPr>
              <a:t> Code</a:t>
            </a:r>
          </a:p>
        </p:txBody>
      </p:sp>
    </p:spTree>
    <p:extLst>
      <p:ext uri="{BB962C8B-B14F-4D97-AF65-F5344CB8AC3E}">
        <p14:creationId xmlns:p14="http://schemas.microsoft.com/office/powerpoint/2010/main" val="194701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ConsoleWithControlStrip">
            <a:extLst>
              <a:ext uri="{FF2B5EF4-FFF2-40B4-BE49-F238E27FC236}">
                <a16:creationId xmlns:a16="http://schemas.microsoft.com/office/drawing/2014/main" id="{DCC8529A-0D78-EB49-925C-9E033D0DE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3" y="4967288"/>
            <a:ext cx="541178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2" name="Text Box 4">
            <a:extLst>
              <a:ext uri="{FF2B5EF4-FFF2-40B4-BE49-F238E27FC236}">
                <a16:creationId xmlns:a16="http://schemas.microsoft.com/office/drawing/2014/main" id="{8E36F97A-DAF1-9647-AE24-DDDAF6DD2B92}"/>
              </a:ext>
            </a:extLst>
          </p:cNvPr>
          <p:cNvSpPr txBox="1">
            <a:spLocks noChangeArrowheads="1"/>
          </p:cNvSpPr>
          <p:nvPr/>
        </p:nvSpPr>
        <p:spPr bwMode="auto">
          <a:xfrm>
            <a:off x="1892300" y="5156200"/>
            <a:ext cx="5181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b="1">
                <a:latin typeface="Courier New" charset="0"/>
                <a:ea typeface="ＭＳ Ｐゴシック" charset="0"/>
              </a:rPr>
              <a:t>Please do not press this button again.</a:t>
            </a:r>
          </a:p>
        </p:txBody>
      </p:sp>
      <p:sp>
        <p:nvSpPr>
          <p:cNvPr id="288773" name="Text Box 5">
            <a:extLst>
              <a:ext uri="{FF2B5EF4-FFF2-40B4-BE49-F238E27FC236}">
                <a16:creationId xmlns:a16="http://schemas.microsoft.com/office/drawing/2014/main" id="{3EDD7256-55C7-9F4B-94D9-4936BC9713CC}"/>
              </a:ext>
            </a:extLst>
          </p:cNvPr>
          <p:cNvSpPr txBox="1">
            <a:spLocks noChangeArrowheads="1"/>
          </p:cNvSpPr>
          <p:nvPr/>
        </p:nvSpPr>
        <p:spPr bwMode="auto">
          <a:xfrm>
            <a:off x="1892300" y="5346700"/>
            <a:ext cx="5181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b="1">
                <a:latin typeface="Courier New" charset="0"/>
                <a:ea typeface="ＭＳ Ｐゴシック" charset="0"/>
              </a:rPr>
              <a:t>Please do not press this button again.</a:t>
            </a:r>
          </a:p>
        </p:txBody>
      </p:sp>
      <p:sp>
        <p:nvSpPr>
          <p:cNvPr id="288774" name="Rectangle 6">
            <a:extLst>
              <a:ext uri="{FF2B5EF4-FFF2-40B4-BE49-F238E27FC236}">
                <a16:creationId xmlns:a16="http://schemas.microsoft.com/office/drawing/2014/main" id="{7B98BB42-9921-EB44-8B6C-E3344CF13F8A}"/>
              </a:ext>
            </a:extLst>
          </p:cNvPr>
          <p:cNvSpPr>
            <a:spLocks noChangeArrowheads="1"/>
          </p:cNvSpPr>
          <p:nvPr/>
        </p:nvSpPr>
        <p:spPr bwMode="auto">
          <a:xfrm>
            <a:off x="1219200" y="1169988"/>
            <a:ext cx="6710363" cy="14605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Helvetica Neue" charset="0"/>
              <a:ea typeface="ＭＳ Ｐゴシック" charset="0"/>
            </a:endParaRPr>
          </a:p>
        </p:txBody>
      </p:sp>
      <p:sp>
        <p:nvSpPr>
          <p:cNvPr id="288775" name="Text Box 7">
            <a:extLst>
              <a:ext uri="{FF2B5EF4-FFF2-40B4-BE49-F238E27FC236}">
                <a16:creationId xmlns:a16="http://schemas.microsoft.com/office/drawing/2014/main" id="{3B17DB2E-623D-5049-8966-A69CFB4E04A2}"/>
              </a:ext>
            </a:extLst>
          </p:cNvPr>
          <p:cNvSpPr txBox="1">
            <a:spLocks noChangeArrowheads="1"/>
          </p:cNvSpPr>
          <p:nvPr/>
        </p:nvSpPr>
        <p:spPr bwMode="auto">
          <a:xfrm>
            <a:off x="1295400" y="1233055"/>
            <a:ext cx="6553200" cy="1389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20000"/>
              </a:spcAft>
            </a:pPr>
            <a:r>
              <a:rPr lang="en-US" altLang="tr-TR" sz="1600" i="1" dirty="0">
                <a:latin typeface="Times New Roman" panose="02020603050405020304" pitchFamily="18" charset="0"/>
              </a:rPr>
              <a:t>Arthur listened for a short while, but being unable to understand the vast majority of what Ford was saying he began to let his mind wander, trailing his fingers along the edge of an incomprehensible computer bank, he reached out and pressed an invitingly large red button on a nearby panel. The panel lit up with the words </a:t>
            </a:r>
            <a:r>
              <a:rPr lang="ja-JP" altLang="en-US" sz="1600" i="1">
                <a:latin typeface="Arial" panose="020B0604020202020204" pitchFamily="34" charset="0"/>
              </a:rPr>
              <a:t>“</a:t>
            </a:r>
            <a:r>
              <a:rPr lang="en-US" altLang="ja-JP" sz="1600" i="1" dirty="0">
                <a:latin typeface="Times New Roman" panose="02020603050405020304" pitchFamily="18" charset="0"/>
              </a:rPr>
              <a:t>Please do not press this button again.</a:t>
            </a:r>
            <a:r>
              <a:rPr lang="ja-JP" altLang="en-US" sz="1600" i="1">
                <a:latin typeface="Arial" panose="020B0604020202020204" pitchFamily="34" charset="0"/>
              </a:rPr>
              <a:t>”</a:t>
            </a:r>
            <a:endParaRPr lang="en-US" altLang="ja-JP" sz="1600" i="1" dirty="0">
              <a:latin typeface="Times New Roman" panose="02020603050405020304" pitchFamily="18" charset="0"/>
            </a:endParaRPr>
          </a:p>
          <a:p>
            <a:pPr algn="r">
              <a:lnSpc>
                <a:spcPct val="85000"/>
              </a:lnSpc>
            </a:pPr>
            <a:r>
              <a:rPr lang="en-US" altLang="tr-TR" sz="1600" i="1" dirty="0">
                <a:latin typeface="Times New Roman" panose="02020603050405020304" pitchFamily="18" charset="0"/>
              </a:rPr>
              <a:t>—</a:t>
            </a:r>
            <a:r>
              <a:rPr lang="en-US" altLang="tr-TR" sz="1600" dirty="0">
                <a:latin typeface="Times New Roman" panose="02020603050405020304" pitchFamily="18" charset="0"/>
              </a:rPr>
              <a:t>Douglas Adams, </a:t>
            </a:r>
            <a:r>
              <a:rPr lang="en-US" altLang="tr-TR" sz="1600" i="1" dirty="0">
                <a:latin typeface="Times New Roman" panose="02020603050405020304" pitchFamily="18" charset="0"/>
              </a:rPr>
              <a:t>Hitchhiker</a:t>
            </a:r>
            <a:r>
              <a:rPr lang="ja-JP" altLang="en-US" sz="1600" i="1">
                <a:latin typeface="Times New Roman" panose="02020603050405020304" pitchFamily="18" charset="0"/>
              </a:rPr>
              <a:t>’</a:t>
            </a:r>
            <a:r>
              <a:rPr lang="en-US" altLang="ja-JP" sz="1600" i="1" dirty="0">
                <a:latin typeface="Times New Roman" panose="02020603050405020304" pitchFamily="18" charset="0"/>
              </a:rPr>
              <a:t>s Guide to the Galaxy,</a:t>
            </a:r>
            <a:r>
              <a:rPr lang="en-US" altLang="ja-JP" sz="1600" dirty="0">
                <a:latin typeface="Times New Roman" panose="02020603050405020304" pitchFamily="18" charset="0"/>
              </a:rPr>
              <a:t> 1979</a:t>
            </a:r>
            <a:endParaRPr lang="en-US" altLang="tr-TR" dirty="0">
              <a:latin typeface="Times New Roman" panose="02020603050405020304" pitchFamily="18" charset="0"/>
            </a:endParaRPr>
          </a:p>
        </p:txBody>
      </p:sp>
      <p:sp>
        <p:nvSpPr>
          <p:cNvPr id="288776" name="Text Box 8">
            <a:extLst>
              <a:ext uri="{FF2B5EF4-FFF2-40B4-BE49-F238E27FC236}">
                <a16:creationId xmlns:a16="http://schemas.microsoft.com/office/drawing/2014/main" id="{5DB0AD0F-B51A-434A-9D6D-8E136D734676}"/>
              </a:ext>
            </a:extLst>
          </p:cNvPr>
          <p:cNvSpPr txBox="1">
            <a:spLocks noChangeArrowheads="1"/>
          </p:cNvSpPr>
          <p:nvPr/>
        </p:nvSpPr>
        <p:spPr bwMode="auto">
          <a:xfrm>
            <a:off x="457200" y="2794000"/>
            <a:ext cx="8229600" cy="2141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pPr>
            <a:r>
              <a:rPr lang="en-US" altLang="tr-TR">
                <a:latin typeface="Times New Roman" panose="02020603050405020304" pitchFamily="18" charset="0"/>
              </a:rPr>
              <a:t>The </a:t>
            </a:r>
            <a:r>
              <a:rPr lang="en-US" altLang="tr-TR" sz="2000" b="1">
                <a:latin typeface="Courier New" panose="02070309020205020404" pitchFamily="49" charset="0"/>
              </a:rPr>
              <a:t>HitchhikerButton</a:t>
            </a:r>
            <a:r>
              <a:rPr lang="en-US" altLang="tr-TR">
                <a:latin typeface="Times New Roman" panose="02020603050405020304" pitchFamily="18" charset="0"/>
              </a:rPr>
              <a:t> program on the next slide uses this vignette from </a:t>
            </a:r>
            <a:r>
              <a:rPr lang="en-US" altLang="tr-TR" i="1">
                <a:latin typeface="Times New Roman" panose="02020603050405020304" pitchFamily="18" charset="0"/>
              </a:rPr>
              <a:t>Hitchhiker</a:t>
            </a:r>
            <a:r>
              <a:rPr lang="ja-JP" altLang="en-US" i="1">
                <a:latin typeface="Times New Roman" panose="02020603050405020304" pitchFamily="18" charset="0"/>
              </a:rPr>
              <a:t>’</a:t>
            </a:r>
            <a:r>
              <a:rPr lang="en-US" altLang="ja-JP" i="1">
                <a:latin typeface="Times New Roman" panose="02020603050405020304" pitchFamily="18" charset="0"/>
              </a:rPr>
              <a:t>s Guide to the Galaxy</a:t>
            </a:r>
            <a:r>
              <a:rPr lang="en-US" altLang="ja-JP">
                <a:latin typeface="Times New Roman" panose="02020603050405020304" pitchFamily="18" charset="0"/>
              </a:rPr>
              <a:t> to illustrate the process of creating a GUI without focusing on the details.  The code creates a single button and adds it to the </a:t>
            </a:r>
            <a:r>
              <a:rPr lang="en-US" altLang="ja-JP" sz="2000" b="1">
                <a:latin typeface="Courier New" panose="02070309020205020404" pitchFamily="49" charset="0"/>
              </a:rPr>
              <a:t>SOUTH</a:t>
            </a:r>
            <a:r>
              <a:rPr lang="en-US" altLang="ja-JP">
                <a:latin typeface="Times New Roman" panose="02020603050405020304" pitchFamily="18" charset="0"/>
              </a:rPr>
              <a:t> region.  It then waits for the user to click the button, at which point the program responds by printing a simple message on the console.</a:t>
            </a:r>
            <a:endParaRPr lang="en-US" altLang="tr-TR">
              <a:latin typeface="Times New Roman" panose="02020603050405020304" pitchFamily="18" charset="0"/>
            </a:endParaRPr>
          </a:p>
        </p:txBody>
      </p:sp>
      <p:sp>
        <p:nvSpPr>
          <p:cNvPr id="288777" name="Text Box 9">
            <a:extLst>
              <a:ext uri="{FF2B5EF4-FFF2-40B4-BE49-F238E27FC236}">
                <a16:creationId xmlns:a16="http://schemas.microsoft.com/office/drawing/2014/main" id="{473F3E74-C0DC-A440-871C-88AB009A4C8F}"/>
              </a:ext>
            </a:extLst>
          </p:cNvPr>
          <p:cNvSpPr txBox="1">
            <a:spLocks noChangeArrowheads="1"/>
          </p:cNvSpPr>
          <p:nvPr/>
        </p:nvSpPr>
        <p:spPr bwMode="auto">
          <a:xfrm>
            <a:off x="1854200" y="4940300"/>
            <a:ext cx="541337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Neue" charset="0"/>
                <a:ea typeface="ＭＳ Ｐゴシック" charset="0"/>
              </a:rPr>
              <a:t>HitchhikerButton</a:t>
            </a:r>
          </a:p>
        </p:txBody>
      </p:sp>
      <p:pic>
        <p:nvPicPr>
          <p:cNvPr id="28681" name="Picture 10" descr="ActiveButton">
            <a:extLst>
              <a:ext uri="{FF2B5EF4-FFF2-40B4-BE49-F238E27FC236}">
                <a16:creationId xmlns:a16="http://schemas.microsoft.com/office/drawing/2014/main" id="{C831BD27-3C37-974D-AC5C-1BA3BE5F3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3538" y="6121400"/>
            <a:ext cx="80486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9" name="Picture 11" descr="Button">
            <a:extLst>
              <a:ext uri="{FF2B5EF4-FFF2-40B4-BE49-F238E27FC236}">
                <a16:creationId xmlns:a16="http://schemas.microsoft.com/office/drawing/2014/main" id="{107D7366-33B2-5F48-8889-8C73615F98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8775" y="6121400"/>
            <a:ext cx="8048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80" name="Text Box 12">
            <a:extLst>
              <a:ext uri="{FF2B5EF4-FFF2-40B4-BE49-F238E27FC236}">
                <a16:creationId xmlns:a16="http://schemas.microsoft.com/office/drawing/2014/main" id="{56201A09-5FA4-CA40-90C5-BDA9EF70B1A6}"/>
              </a:ext>
            </a:extLst>
          </p:cNvPr>
          <p:cNvSpPr txBox="1">
            <a:spLocks noChangeArrowheads="1"/>
          </p:cNvSpPr>
          <p:nvPr/>
        </p:nvSpPr>
        <p:spPr bwMode="auto">
          <a:xfrm>
            <a:off x="4240213" y="6146800"/>
            <a:ext cx="657225"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100" b="1">
                <a:solidFill>
                  <a:srgbClr val="333333"/>
                </a:solidFill>
                <a:latin typeface="Helvetica Neue" charset="0"/>
                <a:ea typeface="ＭＳ Ｐゴシック" charset="0"/>
              </a:rPr>
              <a:t>Red</a:t>
            </a:r>
            <a:endParaRPr lang="en-US" sz="1100">
              <a:solidFill>
                <a:srgbClr val="333333"/>
              </a:solidFill>
              <a:latin typeface="Helvetica Neue" charset="0"/>
              <a:ea typeface="ＭＳ Ｐゴシック" charset="0"/>
            </a:endParaRPr>
          </a:p>
        </p:txBody>
      </p:sp>
      <p:sp>
        <p:nvSpPr>
          <p:cNvPr id="288781" name="Freeform 13">
            <a:extLst>
              <a:ext uri="{FF2B5EF4-FFF2-40B4-BE49-F238E27FC236}">
                <a16:creationId xmlns:a16="http://schemas.microsoft.com/office/drawing/2014/main" id="{978CA976-F239-3C40-A8F3-8ADC991F26D9}"/>
              </a:ext>
            </a:extLst>
          </p:cNvPr>
          <p:cNvSpPr>
            <a:spLocks/>
          </p:cNvSpPr>
          <p:nvPr/>
        </p:nvSpPr>
        <p:spPr bwMode="auto">
          <a:xfrm>
            <a:off x="5562600" y="7010400"/>
            <a:ext cx="128588" cy="228600"/>
          </a:xfrm>
          <a:custGeom>
            <a:avLst/>
            <a:gdLst>
              <a:gd name="T0" fmla="*/ 0 w 534"/>
              <a:gd name="T1" fmla="*/ 0 h 968"/>
              <a:gd name="T2" fmla="*/ 0 w 534"/>
              <a:gd name="T3" fmla="*/ 179952 h 968"/>
              <a:gd name="T4" fmla="*/ 36843 w 534"/>
              <a:gd name="T5" fmla="*/ 143820 h 968"/>
              <a:gd name="T6" fmla="*/ 82595 w 534"/>
              <a:gd name="T7" fmla="*/ 228600 h 968"/>
              <a:gd name="T8" fmla="*/ 117511 w 534"/>
              <a:gd name="T9" fmla="*/ 208763 h 968"/>
              <a:gd name="T10" fmla="*/ 70555 w 534"/>
              <a:gd name="T11" fmla="*/ 122329 h 968"/>
              <a:gd name="T12" fmla="*/ 128588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16" name="Rectangle 2">
            <a:extLst>
              <a:ext uri="{FF2B5EF4-FFF2-40B4-BE49-F238E27FC236}">
                <a16:creationId xmlns:a16="http://schemas.microsoft.com/office/drawing/2014/main" id="{9923876E-73D6-7649-8AED-4D5F2CF177E8}"/>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Hitchhiker Button</a:t>
            </a:r>
          </a:p>
        </p:txBody>
      </p:sp>
    </p:spTree>
    <p:extLst>
      <p:ext uri="{BB962C8B-B14F-4D97-AF65-F5344CB8AC3E}">
        <p14:creationId xmlns:p14="http://schemas.microsoft.com/office/powerpoint/2010/main" val="1307416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052 0.00023 C 0.00312 -0.02616 0.00677 -0.05232 -0.00747 -0.07153 C -0.0217 -0.09074 -0.07292 -0.10764 -0.08594 -0.11482 " pathEditMode="relative" ptsTypes="aaA">
                                      <p:cBhvr>
                                        <p:cTn id="6" dur="500" fill="hold"/>
                                        <p:tgtEl>
                                          <p:spTgt spid="288781"/>
                                        </p:tgtEl>
                                        <p:attrNameLst>
                                          <p:attrName>ppt_x</p:attrName>
                                          <p:attrName>ppt_y</p:attrName>
                                        </p:attrNameLst>
                                      </p:cBhvr>
                                    </p:animMotion>
                                  </p:childTnLst>
                                </p:cTn>
                              </p:par>
                            </p:childTnLst>
                          </p:cTn>
                        </p:par>
                        <p:par>
                          <p:cTn id="7" fill="hold" nodeType="afterGroup">
                            <p:stCondLst>
                              <p:cond delay="500"/>
                            </p:stCondLst>
                            <p:childTnLst>
                              <p:par>
                                <p:cTn id="8" presetID="1" presetClass="exit" presetSubtype="0" fill="hold" nodeType="afterEffect">
                                  <p:stCondLst>
                                    <p:cond delay="0"/>
                                  </p:stCondLst>
                                  <p:childTnLst>
                                    <p:set>
                                      <p:cBhvr>
                                        <p:cTn id="9" dur="1" fill="hold">
                                          <p:stCondLst>
                                            <p:cond delay="0"/>
                                          </p:stCondLst>
                                        </p:cTn>
                                        <p:tgtEl>
                                          <p:spTgt spid="288779"/>
                                        </p:tgtEl>
                                        <p:attrNameLst>
                                          <p:attrName>style.visibility</p:attrName>
                                        </p:attrNameLst>
                                      </p:cBhvr>
                                      <p:to>
                                        <p:strVal val="hidden"/>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88779"/>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28877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28877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nodeType="afterEffect">
                                  <p:stCondLst>
                                    <p:cond delay="500"/>
                                  </p:stCondLst>
                                  <p:childTnLst>
                                    <p:set>
                                      <p:cBhvr>
                                        <p:cTn id="22" dur="1" fill="hold">
                                          <p:stCondLst>
                                            <p:cond delay="0"/>
                                          </p:stCondLst>
                                        </p:cTn>
                                        <p:tgtEl>
                                          <p:spTgt spid="288779"/>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88773">
                                            <p:txEl>
                                              <p:pRg st="0" end="0"/>
                                            </p:txEl>
                                          </p:spTgt>
                                        </p:tgtEl>
                                        <p:attrNameLst>
                                          <p:attrName>style.visibility</p:attrName>
                                        </p:attrNameLst>
                                      </p:cBhvr>
                                      <p:to>
                                        <p:strVal val="visible"/>
                                      </p:to>
                                    </p:set>
                                  </p:childTnLst>
                                </p:cTn>
                              </p:par>
                            </p:childTnLst>
                          </p:cTn>
                        </p:par>
                        <p:par>
                          <p:cTn id="26" fill="hold" nodeType="afterGroup">
                            <p:stCondLst>
                              <p:cond delay="1000"/>
                            </p:stCondLst>
                            <p:childTnLst>
                              <p:par>
                                <p:cTn id="27" presetID="0" presetClass="path" presetSubtype="0" accel="50000" decel="50000" fill="hold" nodeType="afterEffect">
                                  <p:stCondLst>
                                    <p:cond delay="400"/>
                                  </p:stCondLst>
                                  <p:childTnLst>
                                    <p:animMotion origin="layout" path="M -0.08594 -0.11482 C -0.12066 -0.10533 -0.14896 -0.09653 -0.17222 -0.07685 C -0.19549 -0.05718 -0.21406 -0.01366 -0.225 0.00301 " pathEditMode="relative" rAng="0" ptsTypes="aaa">
                                      <p:cBhvr>
                                        <p:cTn id="28" dur="500" fill="hold"/>
                                        <p:tgtEl>
                                          <p:spTgt spid="288781"/>
                                        </p:tgtEl>
                                        <p:attrNameLst>
                                          <p:attrName>ppt_x</p:attrName>
                                          <p:attrName>ppt_y</p:attrName>
                                        </p:attrNameLst>
                                      </p:cBhvr>
                                      <p:rCtr x="-6962" y="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build="p" autoUpdateAnimBg="0"/>
      <p:bldP spid="28877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3" name="Rectangle 5">
            <a:extLst>
              <a:ext uri="{FF2B5EF4-FFF2-40B4-BE49-F238E27FC236}">
                <a16:creationId xmlns:a16="http://schemas.microsoft.com/office/drawing/2014/main" id="{169311F1-AB47-B448-8AB8-92EBFEC5D021}"/>
              </a:ext>
            </a:extLst>
          </p:cNvPr>
          <p:cNvSpPr>
            <a:spLocks noChangeArrowheads="1"/>
          </p:cNvSpPr>
          <p:nvPr/>
        </p:nvSpPr>
        <p:spPr bwMode="auto">
          <a:xfrm>
            <a:off x="508000" y="1460500"/>
            <a:ext cx="5494594" cy="470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4000" dirty="0">
                <a:latin typeface="Times New Roman" panose="02020603050405020304" pitchFamily="18" charset="0"/>
              </a:rPr>
              <a:t>Console Program</a:t>
            </a:r>
          </a:p>
          <a:p>
            <a:pPr marL="0" indent="0" algn="just">
              <a:lnSpc>
                <a:spcPct val="85000"/>
              </a:lnSpc>
              <a:spcAft>
                <a:spcPct val="50000"/>
              </a:spcAft>
            </a:pPr>
            <a:endParaRPr lang="en-US" altLang="tr-TR" sz="4000" dirty="0">
              <a:latin typeface="Times New Roman" panose="02020603050405020304" pitchFamily="18" charset="0"/>
            </a:endParaRPr>
          </a:p>
          <a:p>
            <a:pPr algn="just">
              <a:lnSpc>
                <a:spcPct val="85000"/>
              </a:lnSpc>
              <a:spcAft>
                <a:spcPct val="50000"/>
              </a:spcAft>
              <a:buFontTx/>
              <a:buChar char="•"/>
            </a:pPr>
            <a:r>
              <a:rPr lang="en-US" altLang="tr-TR" sz="4000" dirty="0">
                <a:latin typeface="Times New Roman" panose="02020603050405020304" pitchFamily="18" charset="0"/>
              </a:rPr>
              <a:t>Mouse and Keyboards</a:t>
            </a:r>
          </a:p>
          <a:p>
            <a:pPr algn="just">
              <a:lnSpc>
                <a:spcPct val="85000"/>
              </a:lnSpc>
              <a:spcAft>
                <a:spcPct val="50000"/>
              </a:spcAft>
              <a:buFontTx/>
              <a:buChar char="•"/>
            </a:pPr>
            <a:endParaRPr lang="en-US" altLang="tr-TR" sz="4000" dirty="0">
              <a:latin typeface="Times New Roman" panose="02020603050405020304" pitchFamily="18" charset="0"/>
            </a:endParaRPr>
          </a:p>
          <a:p>
            <a:pPr algn="just">
              <a:lnSpc>
                <a:spcPct val="85000"/>
              </a:lnSpc>
              <a:spcAft>
                <a:spcPct val="50000"/>
              </a:spcAft>
              <a:buFontTx/>
              <a:buChar char="•"/>
            </a:pPr>
            <a:r>
              <a:rPr lang="en-US" altLang="tr-TR" sz="4000" dirty="0">
                <a:latin typeface="Times New Roman" panose="02020603050405020304" pitchFamily="18" charset="0"/>
              </a:rPr>
              <a:t>GUI Elements</a:t>
            </a:r>
          </a:p>
        </p:txBody>
      </p:sp>
      <p:sp>
        <p:nvSpPr>
          <p:cNvPr id="7" name="Rectangle 2">
            <a:extLst>
              <a:ext uri="{FF2B5EF4-FFF2-40B4-BE49-F238E27FC236}">
                <a16:creationId xmlns:a16="http://schemas.microsoft.com/office/drawing/2014/main" id="{A1371B24-9A7E-BA4C-82AF-FC79742A3E9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fontScale="925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How do programs interact with a user?</a:t>
            </a:r>
          </a:p>
        </p:txBody>
      </p:sp>
      <p:pic>
        <p:nvPicPr>
          <p:cNvPr id="4" name="Picture 3">
            <a:extLst>
              <a:ext uri="{FF2B5EF4-FFF2-40B4-BE49-F238E27FC236}">
                <a16:creationId xmlns:a16="http://schemas.microsoft.com/office/drawing/2014/main" id="{089F4AB4-0AA4-A044-8B9E-52806C63829C}"/>
              </a:ext>
            </a:extLst>
          </p:cNvPr>
          <p:cNvPicPr>
            <a:picLocks noChangeAspect="1"/>
          </p:cNvPicPr>
          <p:nvPr/>
        </p:nvPicPr>
        <p:blipFill>
          <a:blip r:embed="rId3"/>
          <a:stretch>
            <a:fillRect/>
          </a:stretch>
        </p:blipFill>
        <p:spPr>
          <a:xfrm>
            <a:off x="6002594" y="914400"/>
            <a:ext cx="2956592" cy="1688690"/>
          </a:xfrm>
          <a:prstGeom prst="rect">
            <a:avLst/>
          </a:prstGeom>
        </p:spPr>
      </p:pic>
      <p:pic>
        <p:nvPicPr>
          <p:cNvPr id="5" name="Picture 4">
            <a:extLst>
              <a:ext uri="{FF2B5EF4-FFF2-40B4-BE49-F238E27FC236}">
                <a16:creationId xmlns:a16="http://schemas.microsoft.com/office/drawing/2014/main" id="{FF528857-2786-F84A-A70D-CFF63357DC1F}"/>
              </a:ext>
            </a:extLst>
          </p:cNvPr>
          <p:cNvPicPr>
            <a:picLocks noChangeAspect="1"/>
          </p:cNvPicPr>
          <p:nvPr/>
        </p:nvPicPr>
        <p:blipFill>
          <a:blip r:embed="rId4"/>
          <a:stretch>
            <a:fillRect/>
          </a:stretch>
        </p:blipFill>
        <p:spPr>
          <a:xfrm>
            <a:off x="6002594" y="3036640"/>
            <a:ext cx="2890684" cy="1552045"/>
          </a:xfrm>
          <a:prstGeom prst="rect">
            <a:avLst/>
          </a:prstGeom>
        </p:spPr>
      </p:pic>
      <p:pic>
        <p:nvPicPr>
          <p:cNvPr id="6" name="Picture 5">
            <a:extLst>
              <a:ext uri="{FF2B5EF4-FFF2-40B4-BE49-F238E27FC236}">
                <a16:creationId xmlns:a16="http://schemas.microsoft.com/office/drawing/2014/main" id="{2DAF55B6-56FC-4148-9706-1805F771219A}"/>
              </a:ext>
            </a:extLst>
          </p:cNvPr>
          <p:cNvPicPr>
            <a:picLocks noChangeAspect="1"/>
          </p:cNvPicPr>
          <p:nvPr/>
        </p:nvPicPr>
        <p:blipFill>
          <a:blip r:embed="rId5"/>
          <a:stretch>
            <a:fillRect/>
          </a:stretch>
        </p:blipFill>
        <p:spPr>
          <a:xfrm>
            <a:off x="4783394" y="4862525"/>
            <a:ext cx="4109884" cy="1393581"/>
          </a:xfrm>
          <a:prstGeom prst="rect">
            <a:avLst/>
          </a:prstGeom>
        </p:spPr>
      </p:pic>
    </p:spTree>
    <p:extLst>
      <p:ext uri="{BB962C8B-B14F-4D97-AF65-F5344CB8AC3E}">
        <p14:creationId xmlns:p14="http://schemas.microsoft.com/office/powerpoint/2010/main" val="78287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88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3"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a:extLst>
              <a:ext uri="{FF2B5EF4-FFF2-40B4-BE49-F238E27FC236}">
                <a16:creationId xmlns:a16="http://schemas.microsoft.com/office/drawing/2014/main" id="{9C5B8E44-9019-6B40-A735-C5E86573E7B2}"/>
              </a:ext>
            </a:extLst>
          </p:cNvPr>
          <p:cNvSpPr>
            <a:spLocks noChangeArrowheads="1"/>
          </p:cNvSpPr>
          <p:nvPr/>
        </p:nvSpPr>
        <p:spPr bwMode="auto">
          <a:xfrm>
            <a:off x="304800" y="1076325"/>
            <a:ext cx="8534400" cy="5334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New Roman" charset="0"/>
              <a:ea typeface="ＭＳ Ｐゴシック" charset="0"/>
            </a:endParaRPr>
          </a:p>
        </p:txBody>
      </p:sp>
      <p:sp>
        <p:nvSpPr>
          <p:cNvPr id="290820" name="Text Box 4">
            <a:extLst>
              <a:ext uri="{FF2B5EF4-FFF2-40B4-BE49-F238E27FC236}">
                <a16:creationId xmlns:a16="http://schemas.microsoft.com/office/drawing/2014/main" id="{E0E79C92-93D6-174A-A250-9B92B50DD82C}"/>
              </a:ext>
            </a:extLst>
          </p:cNvPr>
          <p:cNvSpPr txBox="1">
            <a:spLocks noChangeArrowheads="1"/>
          </p:cNvSpPr>
          <p:nvPr/>
        </p:nvSpPr>
        <p:spPr bwMode="auto">
          <a:xfrm>
            <a:off x="398463" y="1181100"/>
            <a:ext cx="8440737" cy="5167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defRPr/>
            </a:pPr>
            <a:r>
              <a:rPr sz="1600" b="1" noProof="1">
                <a:latin typeface="Courier New" charset="0"/>
                <a:ea typeface="ＭＳ Ｐゴシック" charset="0"/>
              </a:rPr>
              <a:t>import acm.program.*;</a:t>
            </a:r>
          </a:p>
          <a:p>
            <a:pPr>
              <a:lnSpc>
                <a:spcPct val="90000"/>
              </a:lnSpc>
              <a:defRPr/>
            </a:pPr>
            <a:r>
              <a:rPr sz="1600" b="1" noProof="1">
                <a:latin typeface="Courier New" charset="0"/>
                <a:ea typeface="ＭＳ Ｐゴシック" charset="0"/>
              </a:rPr>
              <a:t>import java.awt.event.*;</a:t>
            </a:r>
          </a:p>
          <a:p>
            <a:pPr>
              <a:lnSpc>
                <a:spcPct val="90000"/>
              </a:lnSpc>
              <a:defRPr/>
            </a:pPr>
            <a:r>
              <a:rPr sz="1600" b="1" noProof="1">
                <a:latin typeface="Courier New" charset="0"/>
                <a:ea typeface="ＭＳ Ｐゴシック" charset="0"/>
              </a:rPr>
              <a:t>import javax.swing.*;</a:t>
            </a:r>
          </a:p>
          <a:p>
            <a:pPr>
              <a:lnSpc>
                <a:spcPct val="90000"/>
              </a:lnSpc>
              <a:defRPr/>
            </a:pPr>
            <a:endParaRPr sz="1600" b="1" noProof="1">
              <a:latin typeface="Courier New" charset="0"/>
              <a:ea typeface="ＭＳ Ｐゴシック" charset="0"/>
            </a:endParaRPr>
          </a:p>
          <a:p>
            <a:pPr>
              <a:lnSpc>
                <a:spcPct val="90000"/>
              </a:lnSpc>
              <a:defRPr/>
            </a:pPr>
            <a:r>
              <a:rPr sz="1600" b="1" noProof="1">
                <a:solidFill>
                  <a:srgbClr val="0000FF"/>
                </a:solidFill>
                <a:latin typeface="Courier New" charset="0"/>
                <a:ea typeface="ＭＳ Ｐゴシック" charset="0"/>
              </a:rPr>
              <a:t>/*</a:t>
            </a:r>
          </a:p>
          <a:p>
            <a:pPr>
              <a:lnSpc>
                <a:spcPct val="90000"/>
              </a:lnSpc>
              <a:defRPr/>
            </a:pPr>
            <a:r>
              <a:rPr sz="1600" b="1" noProof="1">
                <a:solidFill>
                  <a:srgbClr val="0000FF"/>
                </a:solidFill>
                <a:latin typeface="Courier New" charset="0"/>
                <a:ea typeface="ＭＳ Ｐゴシック" charset="0"/>
              </a:rPr>
              <a:t> * This program puts up a button on the screen, which triggers a</a:t>
            </a:r>
          </a:p>
          <a:p>
            <a:pPr>
              <a:lnSpc>
                <a:spcPct val="90000"/>
              </a:lnSpc>
              <a:defRPr/>
            </a:pPr>
            <a:r>
              <a:rPr sz="1600" b="1" noProof="1">
                <a:solidFill>
                  <a:srgbClr val="0000FF"/>
                </a:solidFill>
                <a:latin typeface="Courier New" charset="0"/>
                <a:ea typeface="ＭＳ Ｐゴシック" charset="0"/>
              </a:rPr>
              <a:t> * message inspired by Douglas Adams's novel.</a:t>
            </a:r>
          </a:p>
          <a:p>
            <a:pPr>
              <a:lnSpc>
                <a:spcPct val="90000"/>
              </a:lnSpc>
              <a:defRPr/>
            </a:pPr>
            <a:r>
              <a:rPr sz="1600" b="1" noProof="1">
                <a:solidFill>
                  <a:srgbClr val="0000FF"/>
                </a:solidFill>
                <a:latin typeface="Courier New" charset="0"/>
                <a:ea typeface="ＭＳ Ｐゴシック" charset="0"/>
              </a:rPr>
              <a:t> */</a:t>
            </a:r>
          </a:p>
          <a:p>
            <a:pPr>
              <a:lnSpc>
                <a:spcPct val="90000"/>
              </a:lnSpc>
              <a:defRPr/>
            </a:pPr>
            <a:r>
              <a:rPr sz="1600" b="1" noProof="1">
                <a:latin typeface="Courier New" charset="0"/>
                <a:ea typeface="ＭＳ Ｐゴシック" charset="0"/>
              </a:rPr>
              <a:t>public class HitchhikerButton extends ConsoleProgram {</a:t>
            </a:r>
          </a:p>
          <a:p>
            <a:pPr>
              <a:lnSpc>
                <a:spcPct val="90000"/>
              </a:lnSpc>
              <a:defRPr/>
            </a:pPr>
            <a:endParaRPr sz="1600" b="1" noProof="1">
              <a:latin typeface="Courier New" charset="0"/>
              <a:ea typeface="ＭＳ Ｐゴシック" charset="0"/>
            </a:endParaRPr>
          </a:p>
          <a:p>
            <a:pPr>
              <a:lnSpc>
                <a:spcPct val="90000"/>
              </a:lnSpc>
              <a:defRPr/>
            </a:pPr>
            <a:r>
              <a:rPr sz="1600" b="1" noProof="1">
                <a:solidFill>
                  <a:srgbClr val="0000FF"/>
                </a:solidFill>
                <a:latin typeface="Courier New" charset="0"/>
                <a:ea typeface="ＭＳ Ｐゴシック" charset="0"/>
              </a:rPr>
              <a:t>/* Initializes the user-interface buttons */</a:t>
            </a:r>
          </a:p>
          <a:p>
            <a:pPr>
              <a:lnSpc>
                <a:spcPct val="90000"/>
              </a:lnSpc>
              <a:defRPr/>
            </a:pPr>
            <a:r>
              <a:rPr sz="1600" b="1" noProof="1">
                <a:latin typeface="Courier New" charset="0"/>
                <a:ea typeface="ＭＳ Ｐゴシック" charset="0"/>
              </a:rPr>
              <a:t>   public void init() {</a:t>
            </a:r>
          </a:p>
          <a:p>
            <a:pPr>
              <a:lnSpc>
                <a:spcPct val="90000"/>
              </a:lnSpc>
              <a:defRPr/>
            </a:pPr>
            <a:r>
              <a:rPr sz="1600" b="1" noProof="1">
                <a:latin typeface="Courier New" charset="0"/>
                <a:ea typeface="ＭＳ Ｐゴシック" charset="0"/>
              </a:rPr>
              <a:t>      add(new JButton("Red"), SOUTH);</a:t>
            </a:r>
          </a:p>
          <a:p>
            <a:pPr>
              <a:lnSpc>
                <a:spcPct val="90000"/>
              </a:lnSpc>
              <a:defRPr/>
            </a:pPr>
            <a:r>
              <a:rPr sz="1600" b="1" noProof="1">
                <a:latin typeface="Courier New" charset="0"/>
                <a:ea typeface="ＭＳ Ｐゴシック" charset="0"/>
              </a:rPr>
              <a:t>      addActionListeners(); </a:t>
            </a:r>
          </a:p>
          <a:p>
            <a:pPr>
              <a:lnSpc>
                <a:spcPct val="90000"/>
              </a:lnSpc>
              <a:defRPr/>
            </a:pPr>
            <a:r>
              <a:rPr sz="1600" b="1" noProof="1">
                <a:latin typeface="Courier New" charset="0"/>
                <a:ea typeface="ＭＳ Ｐゴシック" charset="0"/>
              </a:rPr>
              <a:t>   }</a:t>
            </a:r>
          </a:p>
          <a:p>
            <a:pPr>
              <a:lnSpc>
                <a:spcPct val="90000"/>
              </a:lnSpc>
              <a:defRPr/>
            </a:pPr>
            <a:endParaRPr sz="1600" b="1" noProof="1">
              <a:latin typeface="Courier New" charset="0"/>
              <a:ea typeface="ＭＳ Ｐゴシック" charset="0"/>
            </a:endParaRPr>
          </a:p>
          <a:p>
            <a:pPr>
              <a:lnSpc>
                <a:spcPct val="90000"/>
              </a:lnSpc>
              <a:defRPr/>
            </a:pPr>
            <a:r>
              <a:rPr sz="1600" b="1" noProof="1">
                <a:solidFill>
                  <a:srgbClr val="0000FF"/>
                </a:solidFill>
                <a:latin typeface="Courier New" charset="0"/>
                <a:ea typeface="ＭＳ Ｐゴシック" charset="0"/>
              </a:rPr>
              <a:t>/* Responds to a button action */</a:t>
            </a:r>
          </a:p>
          <a:p>
            <a:pPr>
              <a:lnSpc>
                <a:spcPct val="90000"/>
              </a:lnSpc>
              <a:defRPr/>
            </a:pPr>
            <a:r>
              <a:rPr sz="1600" b="1" noProof="1">
                <a:latin typeface="Courier New" charset="0"/>
                <a:ea typeface="ＭＳ Ｐゴシック" charset="0"/>
              </a:rPr>
              <a:t>   public void actionPerformed(ActionEvent e) {</a:t>
            </a:r>
          </a:p>
          <a:p>
            <a:pPr>
              <a:lnSpc>
                <a:spcPct val="90000"/>
              </a:lnSpc>
              <a:defRPr/>
            </a:pPr>
            <a:r>
              <a:rPr sz="1600" b="1" noProof="1">
                <a:latin typeface="Courier New" charset="0"/>
                <a:ea typeface="ＭＳ Ｐゴシック" charset="0"/>
              </a:rPr>
              <a:t>      if (e.getActionCommand().equals("Red")) {</a:t>
            </a:r>
          </a:p>
          <a:p>
            <a:pPr>
              <a:lnSpc>
                <a:spcPct val="90000"/>
              </a:lnSpc>
              <a:defRPr/>
            </a:pPr>
            <a:r>
              <a:rPr sz="1600" b="1" noProof="1">
                <a:latin typeface="Courier New" charset="0"/>
                <a:ea typeface="ＭＳ Ｐゴシック" charset="0"/>
              </a:rPr>
              <a:t>         println("Please do not press this button again.");</a:t>
            </a:r>
          </a:p>
          <a:p>
            <a:pPr>
              <a:lnSpc>
                <a:spcPct val="90000"/>
              </a:lnSpc>
              <a:defRPr/>
            </a:pPr>
            <a:r>
              <a:rPr sz="1600" b="1" noProof="1">
                <a:latin typeface="Courier New" charset="0"/>
                <a:ea typeface="ＭＳ Ｐゴシック" charset="0"/>
              </a:rPr>
              <a:t>      }</a:t>
            </a:r>
          </a:p>
          <a:p>
            <a:pPr>
              <a:lnSpc>
                <a:spcPct val="90000"/>
              </a:lnSpc>
              <a:defRPr/>
            </a:pPr>
            <a:r>
              <a:rPr sz="1600" b="1" noProof="1">
                <a:latin typeface="Courier New" charset="0"/>
                <a:ea typeface="ＭＳ Ｐゴシック" charset="0"/>
              </a:rPr>
              <a:t>   }</a:t>
            </a:r>
          </a:p>
          <a:p>
            <a:pPr>
              <a:lnSpc>
                <a:spcPct val="90000"/>
              </a:lnSpc>
              <a:defRPr/>
            </a:pPr>
            <a:r>
              <a:rPr lang="en-US" sz="1600" b="1" dirty="0">
                <a:latin typeface="Courier New" charset="0"/>
                <a:ea typeface="ＭＳ Ｐゴシック" charset="0"/>
              </a:rPr>
              <a:t>}</a:t>
            </a:r>
            <a:endParaRPr sz="1600" b="1" noProof="1">
              <a:latin typeface="Courier New" charset="0"/>
              <a:ea typeface="ＭＳ Ｐゴシック" charset="0"/>
            </a:endParaRPr>
          </a:p>
        </p:txBody>
      </p:sp>
      <p:sp>
        <p:nvSpPr>
          <p:cNvPr id="7" name="Rectangle 2">
            <a:extLst>
              <a:ext uri="{FF2B5EF4-FFF2-40B4-BE49-F238E27FC236}">
                <a16:creationId xmlns:a16="http://schemas.microsoft.com/office/drawing/2014/main" id="{C591C636-C773-A743-96C3-538D44B65E65}"/>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Hitchhiker Button</a:t>
            </a:r>
          </a:p>
        </p:txBody>
      </p:sp>
    </p:spTree>
    <p:extLst>
      <p:ext uri="{BB962C8B-B14F-4D97-AF65-F5344CB8AC3E}">
        <p14:creationId xmlns:p14="http://schemas.microsoft.com/office/powerpoint/2010/main" val="218025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549502E9-2EFD-6740-AB49-0F71147C1DAF}"/>
              </a:ext>
            </a:extLst>
          </p:cNvPr>
          <p:cNvSpPr txBox="1">
            <a:spLocks noChangeArrowheads="1"/>
          </p:cNvSpPr>
          <p:nvPr/>
        </p:nvSpPr>
        <p:spPr bwMode="auto">
          <a:xfrm>
            <a:off x="0" y="76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lgn="ctr">
              <a:buClrTx/>
              <a:buFontTx/>
              <a:buNone/>
            </a:pPr>
            <a:r>
              <a:rPr lang="en-US" altLang="tr-TR" sz="4000">
                <a:solidFill>
                  <a:srgbClr val="FF0000"/>
                </a:solidFill>
                <a:latin typeface="Times New Roman" panose="02020603050405020304" pitchFamily="18" charset="0"/>
              </a:rPr>
              <a:t>Let's get our hands dirty</a:t>
            </a:r>
          </a:p>
        </p:txBody>
      </p:sp>
      <p:sp>
        <p:nvSpPr>
          <p:cNvPr id="28675" name="Text Box 2">
            <a:extLst>
              <a:ext uri="{FF2B5EF4-FFF2-40B4-BE49-F238E27FC236}">
                <a16:creationId xmlns:a16="http://schemas.microsoft.com/office/drawing/2014/main" id="{1D1B538C-8B46-E44F-935B-2DE723F4A87E}"/>
              </a:ext>
            </a:extLst>
          </p:cNvPr>
          <p:cNvSpPr txBox="1">
            <a:spLocks noChangeArrowheads="1"/>
          </p:cNvSpPr>
          <p:nvPr/>
        </p:nvSpPr>
        <p:spPr bwMode="auto">
          <a:xfrm>
            <a:off x="274638" y="1219200"/>
            <a:ext cx="8321675"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marL="342900" indent="-342900">
              <a:buClrTx/>
              <a:buFont typeface="Arial" panose="020B0604020202020204" pitchFamily="34" charset="0"/>
              <a:buChar char="•"/>
            </a:pPr>
            <a:r>
              <a:rPr lang="en-US" altLang="tr-TR" dirty="0">
                <a:solidFill>
                  <a:srgbClr val="000000"/>
                </a:solidFill>
                <a:latin typeface="Arial" panose="020B0604020202020204" pitchFamily="34" charset="0"/>
                <a:cs typeface="Arial" panose="020B0604020202020204" pitchFamily="34" charset="0"/>
              </a:rPr>
              <a:t>Creating a </a:t>
            </a:r>
            <a:r>
              <a:rPr lang="en-US" altLang="tr-TR" dirty="0" err="1">
                <a:solidFill>
                  <a:srgbClr val="000000"/>
                </a:solidFill>
                <a:latin typeface="Arial" panose="020B0604020202020204" pitchFamily="34" charset="0"/>
                <a:cs typeface="Arial" panose="020B0604020202020204" pitchFamily="34" charset="0"/>
              </a:rPr>
              <a:t>ConsoleProgram</a:t>
            </a:r>
            <a:r>
              <a:rPr lang="en-US" altLang="tr-TR" dirty="0">
                <a:solidFill>
                  <a:srgbClr val="000000"/>
                </a:solidFill>
                <a:latin typeface="Arial" panose="020B0604020202020204" pitchFamily="34" charset="0"/>
                <a:cs typeface="Arial" panose="020B0604020202020204" pitchFamily="34" charset="0"/>
              </a:rPr>
              <a:t> including action buttons:</a:t>
            </a:r>
          </a:p>
          <a:p>
            <a:pPr marL="800100" lvl="1" indent="-342900">
              <a:buClrTx/>
              <a:buFont typeface="Arial" panose="020B0604020202020204" pitchFamily="34" charset="0"/>
              <a:buChar char="•"/>
            </a:pPr>
            <a:r>
              <a:rPr lang="en-US" altLang="tr-TR" dirty="0">
                <a:solidFill>
                  <a:srgbClr val="000000"/>
                </a:solidFill>
                <a:latin typeface="Arial" panose="020B0604020202020204" pitchFamily="34" charset="0"/>
                <a:cs typeface="Arial" panose="020B0604020202020204" pitchFamily="34" charset="0"/>
              </a:rPr>
              <a:t>add buttons to the 4 sides and print which one is clicked on the console.</a:t>
            </a:r>
          </a:p>
          <a:p>
            <a:pPr>
              <a:buClrTx/>
              <a:buFontTx/>
              <a:buNone/>
            </a:pPr>
            <a:r>
              <a:rPr lang="en-US" altLang="tr-TR" dirty="0">
                <a:solidFill>
                  <a:srgbClr val="000099"/>
                </a:solidFill>
                <a:latin typeface="Arial" panose="020B0604020202020204" pitchFamily="34" charset="0"/>
                <a:cs typeface="Arial" panose="020B0604020202020204" pitchFamily="34" charset="0"/>
              </a:rPr>
              <a:t>Keywords: </a:t>
            </a:r>
            <a:r>
              <a:rPr lang="en-US" altLang="tr-TR" sz="1800" dirty="0" err="1">
                <a:solidFill>
                  <a:srgbClr val="000099"/>
                </a:solidFill>
                <a:latin typeface="Arial" panose="020B0604020202020204" pitchFamily="34" charset="0"/>
                <a:cs typeface="Arial" panose="020B0604020202020204" pitchFamily="34" charset="0"/>
              </a:rPr>
              <a:t>JButton</a:t>
            </a:r>
            <a:r>
              <a:rPr lang="en-US" altLang="tr-TR" sz="1800" dirty="0">
                <a:solidFill>
                  <a:srgbClr val="000099"/>
                </a:solidFill>
                <a:latin typeface="Arial" panose="020B0604020202020204" pitchFamily="34" charset="0"/>
                <a:cs typeface="Arial" panose="020B0604020202020204" pitchFamily="34" charset="0"/>
              </a:rPr>
              <a:t>, </a:t>
            </a:r>
            <a:r>
              <a:rPr lang="en-US" altLang="tr-TR" sz="1800" dirty="0" err="1">
                <a:solidFill>
                  <a:srgbClr val="000099"/>
                </a:solidFill>
                <a:latin typeface="Arial" panose="020B0604020202020204" pitchFamily="34" charset="0"/>
                <a:cs typeface="Arial" panose="020B0604020202020204" pitchFamily="34" charset="0"/>
              </a:rPr>
              <a:t>addActionListeners</a:t>
            </a:r>
            <a:r>
              <a:rPr lang="en-US" altLang="tr-TR" sz="1800" dirty="0">
                <a:solidFill>
                  <a:srgbClr val="000099"/>
                </a:solidFill>
                <a:latin typeface="Arial" panose="020B0604020202020204" pitchFamily="34" charset="0"/>
                <a:cs typeface="Arial" panose="020B0604020202020204" pitchFamily="34" charset="0"/>
              </a:rPr>
              <a:t>, </a:t>
            </a:r>
            <a:r>
              <a:rPr lang="en-US" altLang="tr-TR" sz="1800" dirty="0" err="1">
                <a:solidFill>
                  <a:srgbClr val="000099"/>
                </a:solidFill>
                <a:latin typeface="Arial" panose="020B0604020202020204" pitchFamily="34" charset="0"/>
                <a:cs typeface="Arial" panose="020B0604020202020204" pitchFamily="34" charset="0"/>
              </a:rPr>
              <a:t>actionPerformed</a:t>
            </a:r>
            <a:r>
              <a:rPr lang="en-US" altLang="tr-TR" sz="1800" dirty="0">
                <a:solidFill>
                  <a:srgbClr val="000099"/>
                </a:solidFill>
                <a:latin typeface="Arial" panose="020B0604020202020204" pitchFamily="34" charset="0"/>
                <a:cs typeface="Arial" panose="020B0604020202020204" pitchFamily="34" charset="0"/>
              </a:rPr>
              <a:t>(</a:t>
            </a:r>
            <a:r>
              <a:rPr lang="en-US" altLang="tr-TR" sz="1800" dirty="0" err="1">
                <a:solidFill>
                  <a:srgbClr val="000099"/>
                </a:solidFill>
                <a:latin typeface="Arial" panose="020B0604020202020204" pitchFamily="34" charset="0"/>
                <a:cs typeface="Arial" panose="020B0604020202020204" pitchFamily="34" charset="0"/>
              </a:rPr>
              <a:t>ActionEvent</a:t>
            </a:r>
            <a:r>
              <a:rPr lang="en-US" altLang="tr-TR" sz="1800" dirty="0">
                <a:solidFill>
                  <a:srgbClr val="000099"/>
                </a:solidFill>
                <a:latin typeface="Arial" panose="020B0604020202020204" pitchFamily="34" charset="0"/>
                <a:cs typeface="Arial" panose="020B0604020202020204" pitchFamily="34" charset="0"/>
              </a:rPr>
              <a:t> e), </a:t>
            </a:r>
            <a:r>
              <a:rPr lang="en-US" altLang="tr-TR" sz="1800" dirty="0" err="1">
                <a:solidFill>
                  <a:srgbClr val="000099"/>
                </a:solidFill>
                <a:latin typeface="Arial" panose="020B0604020202020204" pitchFamily="34" charset="0"/>
                <a:cs typeface="Arial" panose="020B0604020202020204" pitchFamily="34" charset="0"/>
              </a:rPr>
              <a:t>e.getActionCommand</a:t>
            </a:r>
            <a:r>
              <a:rPr lang="en-US" altLang="tr-TR" sz="1800" dirty="0">
                <a:solidFill>
                  <a:srgbClr val="000099"/>
                </a:solidFill>
                <a:latin typeface="Arial" panose="020B0604020202020204" pitchFamily="34" charset="0"/>
                <a:cs typeface="Arial" panose="020B0604020202020204" pitchFamily="34" charset="0"/>
              </a:rPr>
              <a:t>(</a:t>
            </a:r>
            <a:r>
              <a:rPr lang="en-US" altLang="tr-TR" sz="1800" u="sng" dirty="0">
                <a:solidFill>
                  <a:srgbClr val="000099"/>
                </a:solidFill>
                <a:latin typeface="Arial" panose="020B0604020202020204" pitchFamily="34" charset="0"/>
                <a:cs typeface="Arial" panose="020B0604020202020204" pitchFamily="34" charset="0"/>
              </a:rPr>
              <a:t>)</a:t>
            </a:r>
          </a:p>
        </p:txBody>
      </p:sp>
      <p:pic>
        <p:nvPicPr>
          <p:cNvPr id="28676" name="Picture 3">
            <a:extLst>
              <a:ext uri="{FF2B5EF4-FFF2-40B4-BE49-F238E27FC236}">
                <a16:creationId xmlns:a16="http://schemas.microsoft.com/office/drawing/2014/main" id="{3C70EC29-3155-AA41-A5BB-64241D8D6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3382963"/>
            <a:ext cx="38750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4328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a:extLst>
              <a:ext uri="{FF2B5EF4-FFF2-40B4-BE49-F238E27FC236}">
                <a16:creationId xmlns:a16="http://schemas.microsoft.com/office/drawing/2014/main" id="{09AD5928-A1BF-FC44-ADA8-ECA6608E01D9}"/>
              </a:ext>
            </a:extLst>
          </p:cNvPr>
          <p:cNvSpPr>
            <a:spLocks noChangeArrowheads="1"/>
          </p:cNvSpPr>
          <p:nvPr/>
        </p:nvSpPr>
        <p:spPr bwMode="auto">
          <a:xfrm>
            <a:off x="482600" y="1155700"/>
            <a:ext cx="8128000" cy="135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a:t>
            </a:r>
            <a:r>
              <a:rPr lang="en-US" b="1" dirty="0" err="1">
                <a:latin typeface="Arial" panose="020B0604020202020204" pitchFamily="34" charset="0"/>
                <a:ea typeface="ＭＳ Ｐゴシック" charset="0"/>
                <a:cs typeface="Arial" panose="020B0604020202020204" pitchFamily="34" charset="0"/>
              </a:rPr>
              <a:t>JToggleButton</a:t>
            </a:r>
            <a:r>
              <a:rPr lang="en-US" dirty="0">
                <a:latin typeface="Arial" panose="020B0604020202020204" pitchFamily="34" charset="0"/>
                <a:ea typeface="ＭＳ Ｐゴシック" charset="0"/>
                <a:cs typeface="Arial" panose="020B0604020202020204" pitchFamily="34" charset="0"/>
              </a:rPr>
              <a:t> class is another type of button that is similar to </a:t>
            </a:r>
            <a:r>
              <a:rPr lang="en-US" b="1" dirty="0" err="1">
                <a:latin typeface="Arial" panose="020B0604020202020204" pitchFamily="34" charset="0"/>
                <a:ea typeface="ＭＳ Ｐゴシック" charset="0"/>
                <a:cs typeface="Arial" panose="020B0604020202020204" pitchFamily="34" charset="0"/>
              </a:rPr>
              <a:t>JButton</a:t>
            </a:r>
            <a:r>
              <a:rPr lang="en-US" dirty="0">
                <a:latin typeface="Arial" panose="020B0604020202020204" pitchFamily="34" charset="0"/>
                <a:ea typeface="ＭＳ Ｐゴシック" charset="0"/>
                <a:cs typeface="Arial" panose="020B0604020202020204" pitchFamily="34" charset="0"/>
              </a:rPr>
              <a:t> but maintains an on/off state.  On the screen, a </a:t>
            </a:r>
            <a:r>
              <a:rPr lang="en-US" b="1" dirty="0" err="1">
                <a:latin typeface="Arial" panose="020B0604020202020204" pitchFamily="34" charset="0"/>
                <a:ea typeface="ＭＳ Ｐゴシック" charset="0"/>
                <a:cs typeface="Arial" panose="020B0604020202020204" pitchFamily="34" charset="0"/>
              </a:rPr>
              <a:t>JToggleButton</a:t>
            </a:r>
            <a:r>
              <a:rPr lang="en-US" dirty="0">
                <a:latin typeface="Arial" panose="020B0604020202020204" pitchFamily="34" charset="0"/>
                <a:ea typeface="ＭＳ Ｐゴシック" charset="0"/>
                <a:cs typeface="Arial" panose="020B0604020202020204" pitchFamily="34" charset="0"/>
              </a:rPr>
              <a:t> looks just like a </a:t>
            </a:r>
            <a:r>
              <a:rPr lang="en-US" b="1" dirty="0" err="1">
                <a:latin typeface="Arial" panose="020B0604020202020204" pitchFamily="34" charset="0"/>
                <a:ea typeface="ＭＳ Ｐゴシック" charset="0"/>
                <a:cs typeface="Arial" panose="020B0604020202020204" pitchFamily="34" charset="0"/>
              </a:rPr>
              <a:t>JButton</a:t>
            </a:r>
            <a:r>
              <a:rPr lang="en-US" dirty="0">
                <a:latin typeface="Arial" panose="020B0604020202020204" pitchFamily="34" charset="0"/>
                <a:ea typeface="ＭＳ Ｐゴシック" charset="0"/>
                <a:cs typeface="Arial" panose="020B0604020202020204" pitchFamily="34" charset="0"/>
              </a:rPr>
              <a:t> except for the fact that it stays on after you release the mouse button.</a:t>
            </a:r>
          </a:p>
          <a:p>
            <a:pPr marL="342900" indent="-342900" algn="just">
              <a:lnSpc>
                <a:spcPct val="85000"/>
              </a:lnSpc>
              <a:spcAft>
                <a:spcPct val="50000"/>
              </a:spcAft>
              <a:buFontTx/>
              <a:buChar char="•"/>
              <a:defRPr/>
            </a:pPr>
            <a:endParaRPr lang="en-US" dirty="0">
              <a:latin typeface="Arial" panose="020B0604020202020204" pitchFamily="34" charset="0"/>
              <a:ea typeface="ＭＳ Ｐゴシック" charset="0"/>
              <a:cs typeface="Arial" panose="020B0604020202020204" pitchFamily="34" charset="0"/>
            </a:endParaRPr>
          </a:p>
        </p:txBody>
      </p:sp>
      <p:sp>
        <p:nvSpPr>
          <p:cNvPr id="305156" name="Rectangle 4">
            <a:extLst>
              <a:ext uri="{FF2B5EF4-FFF2-40B4-BE49-F238E27FC236}">
                <a16:creationId xmlns:a16="http://schemas.microsoft.com/office/drawing/2014/main" id="{8AD880F4-4936-FF45-A6C9-708C4D0EB807}"/>
              </a:ext>
            </a:extLst>
          </p:cNvPr>
          <p:cNvSpPr>
            <a:spLocks noChangeArrowheads="1"/>
          </p:cNvSpPr>
          <p:nvPr/>
        </p:nvSpPr>
        <p:spPr bwMode="auto">
          <a:xfrm>
            <a:off x="482600" y="2578100"/>
            <a:ext cx="8128000" cy="123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As its name suggests, a </a:t>
            </a:r>
            <a:r>
              <a:rPr lang="en-US" b="1">
                <a:latin typeface="Arial" panose="020B0604020202020204" pitchFamily="34" charset="0"/>
                <a:ea typeface="ＭＳ Ｐゴシック" charset="0"/>
                <a:cs typeface="Arial" panose="020B0604020202020204" pitchFamily="34" charset="0"/>
              </a:rPr>
              <a:t>JToggleButton</a:t>
            </a:r>
            <a:r>
              <a:rPr lang="en-US">
                <a:latin typeface="Arial" panose="020B0604020202020204" pitchFamily="34" charset="0"/>
                <a:ea typeface="ＭＳ Ｐゴシック" charset="0"/>
                <a:cs typeface="Arial" panose="020B0604020202020204" pitchFamily="34" charset="0"/>
              </a:rPr>
              <a:t> toggles back and forth between on and off when it is clicked.  Clicking the first time turns it from off to on; clicking a second time turns it off.</a:t>
            </a:r>
          </a:p>
        </p:txBody>
      </p:sp>
      <p:pic>
        <p:nvPicPr>
          <p:cNvPr id="305157" name="Picture 5" descr="BGActiveButton">
            <a:extLst>
              <a:ext uri="{FF2B5EF4-FFF2-40B4-BE49-F238E27FC236}">
                <a16:creationId xmlns:a16="http://schemas.microsoft.com/office/drawing/2014/main" id="{4363699C-DC43-984A-ADA6-DB90559D9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3733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158" name="Picture 6" descr="BGButton">
            <a:extLst>
              <a:ext uri="{FF2B5EF4-FFF2-40B4-BE49-F238E27FC236}">
                <a16:creationId xmlns:a16="http://schemas.microsoft.com/office/drawing/2014/main" id="{67234454-6B23-284A-AA94-B08D21DC7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3733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9" name="Text Box 7">
            <a:extLst>
              <a:ext uri="{FF2B5EF4-FFF2-40B4-BE49-F238E27FC236}">
                <a16:creationId xmlns:a16="http://schemas.microsoft.com/office/drawing/2014/main" id="{0EA47DCB-A55B-4A42-AA66-80D6AB3F4EEA}"/>
              </a:ext>
            </a:extLst>
          </p:cNvPr>
          <p:cNvSpPr txBox="1">
            <a:spLocks noChangeArrowheads="1"/>
          </p:cNvSpPr>
          <p:nvPr/>
        </p:nvSpPr>
        <p:spPr bwMode="auto">
          <a:xfrm>
            <a:off x="4038600" y="3810000"/>
            <a:ext cx="1066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b="1">
                <a:solidFill>
                  <a:srgbClr val="333333"/>
                </a:solidFill>
                <a:latin typeface="Helvetica Neue" charset="0"/>
                <a:ea typeface="ＭＳ Ｐゴシック" charset="0"/>
              </a:rPr>
              <a:t>Toggle</a:t>
            </a:r>
            <a:endParaRPr lang="en-US" sz="1400">
              <a:solidFill>
                <a:srgbClr val="333333"/>
              </a:solidFill>
              <a:latin typeface="Helvetica Neue" charset="0"/>
              <a:ea typeface="ＭＳ Ｐゴシック" charset="0"/>
            </a:endParaRPr>
          </a:p>
        </p:txBody>
      </p:sp>
      <p:sp>
        <p:nvSpPr>
          <p:cNvPr id="305160" name="Rectangle 8">
            <a:extLst>
              <a:ext uri="{FF2B5EF4-FFF2-40B4-BE49-F238E27FC236}">
                <a16:creationId xmlns:a16="http://schemas.microsoft.com/office/drawing/2014/main" id="{AE49B854-65C1-E543-92FE-4E5277F7DCBF}"/>
              </a:ext>
            </a:extLst>
          </p:cNvPr>
          <p:cNvSpPr>
            <a:spLocks noChangeArrowheads="1"/>
          </p:cNvSpPr>
          <p:nvPr/>
        </p:nvSpPr>
        <p:spPr bwMode="auto">
          <a:xfrm>
            <a:off x="482600" y="44196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You can determine whether a </a:t>
            </a:r>
            <a:r>
              <a:rPr lang="en-US" b="1">
                <a:latin typeface="Arial" panose="020B0604020202020204" pitchFamily="34" charset="0"/>
                <a:ea typeface="ＭＳ Ｐゴシック" charset="0"/>
                <a:cs typeface="Arial" panose="020B0604020202020204" pitchFamily="34" charset="0"/>
              </a:rPr>
              <a:t>JToggleButton</a:t>
            </a:r>
            <a:r>
              <a:rPr lang="en-US">
                <a:latin typeface="Arial" panose="020B0604020202020204" pitchFamily="34" charset="0"/>
                <a:ea typeface="ＭＳ Ｐゴシック" charset="0"/>
                <a:cs typeface="Arial" panose="020B0604020202020204" pitchFamily="34" charset="0"/>
              </a:rPr>
              <a:t> is on by calling </a:t>
            </a:r>
            <a:r>
              <a:rPr lang="en-US" b="1">
                <a:latin typeface="Arial" panose="020B0604020202020204" pitchFamily="34" charset="0"/>
                <a:ea typeface="ＭＳ Ｐゴシック" charset="0"/>
                <a:cs typeface="Arial" panose="020B0604020202020204" pitchFamily="34" charset="0"/>
              </a:rPr>
              <a:t>isSelected</a:t>
            </a:r>
            <a:r>
              <a:rPr lang="en-US">
                <a:latin typeface="Arial" panose="020B0604020202020204" pitchFamily="34" charset="0"/>
                <a:ea typeface="ＭＳ Ｐゴシック" charset="0"/>
                <a:cs typeface="Arial" panose="020B0604020202020204" pitchFamily="34" charset="0"/>
              </a:rPr>
              <a:t>, which returns </a:t>
            </a:r>
            <a:r>
              <a:rPr lang="en-US" b="1">
                <a:latin typeface="Arial" panose="020B0604020202020204" pitchFamily="34" charset="0"/>
                <a:ea typeface="ＭＳ Ｐゴシック" charset="0"/>
                <a:cs typeface="Arial" panose="020B0604020202020204" pitchFamily="34" charset="0"/>
              </a:rPr>
              <a:t>true</a:t>
            </a:r>
            <a:r>
              <a:rPr lang="en-US">
                <a:latin typeface="Arial" panose="020B0604020202020204" pitchFamily="34" charset="0"/>
                <a:ea typeface="ＭＳ Ｐゴシック" charset="0"/>
                <a:cs typeface="Arial" panose="020B0604020202020204" pitchFamily="34" charset="0"/>
              </a:rPr>
              <a:t> if the button is on.</a:t>
            </a:r>
          </a:p>
        </p:txBody>
      </p:sp>
      <p:sp>
        <p:nvSpPr>
          <p:cNvPr id="305161" name="Rectangle 9">
            <a:extLst>
              <a:ext uri="{FF2B5EF4-FFF2-40B4-BE49-F238E27FC236}">
                <a16:creationId xmlns:a16="http://schemas.microsoft.com/office/drawing/2014/main" id="{6F9F53E6-C385-444D-A181-E76BB240F9D4}"/>
              </a:ext>
            </a:extLst>
          </p:cNvPr>
          <p:cNvSpPr>
            <a:spLocks noChangeArrowheads="1"/>
          </p:cNvSpPr>
          <p:nvPr/>
        </p:nvSpPr>
        <p:spPr bwMode="auto">
          <a:xfrm>
            <a:off x="482600" y="52197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a:t>
            </a:r>
            <a:r>
              <a:rPr lang="en-US" b="1">
                <a:latin typeface="Arial" panose="020B0604020202020204" pitchFamily="34" charset="0"/>
                <a:ea typeface="ＭＳ Ｐゴシック" charset="0"/>
                <a:cs typeface="Arial" panose="020B0604020202020204" pitchFamily="34" charset="0"/>
              </a:rPr>
              <a:t>JToggleButton</a:t>
            </a:r>
            <a:r>
              <a:rPr lang="en-US">
                <a:latin typeface="Arial" panose="020B0604020202020204" pitchFamily="34" charset="0"/>
                <a:ea typeface="ＭＳ Ｐゴシック" charset="0"/>
                <a:cs typeface="Arial" panose="020B0604020202020204" pitchFamily="34" charset="0"/>
              </a:rPr>
              <a:t> class itself is not used as much as two of its subclasses, </a:t>
            </a:r>
            <a:r>
              <a:rPr lang="en-US" b="1">
                <a:latin typeface="Arial" panose="020B0604020202020204" pitchFamily="34" charset="0"/>
                <a:ea typeface="ＭＳ Ｐゴシック" charset="0"/>
                <a:cs typeface="Arial" panose="020B0604020202020204" pitchFamily="34" charset="0"/>
              </a:rPr>
              <a:t>JCheckBox</a:t>
            </a:r>
            <a:r>
              <a:rPr lang="en-US">
                <a:latin typeface="Arial" panose="020B0604020202020204" pitchFamily="34" charset="0"/>
                <a:ea typeface="ＭＳ Ｐゴシック" charset="0"/>
                <a:cs typeface="Arial" panose="020B0604020202020204" pitchFamily="34" charset="0"/>
              </a:rPr>
              <a:t> and </a:t>
            </a:r>
            <a:r>
              <a:rPr lang="en-US" b="1">
                <a:latin typeface="Arial" panose="020B0604020202020204" pitchFamily="34" charset="0"/>
                <a:ea typeface="ＭＳ Ｐゴシック" charset="0"/>
                <a:cs typeface="Arial" panose="020B0604020202020204" pitchFamily="34" charset="0"/>
              </a:rPr>
              <a:t>JRadioButton</a:t>
            </a:r>
            <a:r>
              <a:rPr lang="en-US">
                <a:latin typeface="Arial" panose="020B0604020202020204" pitchFamily="34" charset="0"/>
                <a:ea typeface="ＭＳ Ｐゴシック" charset="0"/>
                <a:cs typeface="Arial" panose="020B0604020202020204" pitchFamily="34" charset="0"/>
              </a:rPr>
              <a:t>, which are described on the next two slides.</a:t>
            </a:r>
          </a:p>
        </p:txBody>
      </p:sp>
      <p:sp>
        <p:nvSpPr>
          <p:cNvPr id="305162" name="Freeform 10">
            <a:extLst>
              <a:ext uri="{FF2B5EF4-FFF2-40B4-BE49-F238E27FC236}">
                <a16:creationId xmlns:a16="http://schemas.microsoft.com/office/drawing/2014/main" id="{643B51C8-1498-2D48-B4FF-DF29A3F4DF17}"/>
              </a:ext>
            </a:extLst>
          </p:cNvPr>
          <p:cNvSpPr>
            <a:spLocks/>
          </p:cNvSpPr>
          <p:nvPr/>
        </p:nvSpPr>
        <p:spPr bwMode="auto">
          <a:xfrm>
            <a:off x="4932363" y="4005263"/>
            <a:ext cx="128587" cy="228600"/>
          </a:xfrm>
          <a:custGeom>
            <a:avLst/>
            <a:gdLst>
              <a:gd name="T0" fmla="*/ 0 w 534"/>
              <a:gd name="T1" fmla="*/ 0 h 968"/>
              <a:gd name="T2" fmla="*/ 0 w 534"/>
              <a:gd name="T3" fmla="*/ 179952 h 968"/>
              <a:gd name="T4" fmla="*/ 36842 w 534"/>
              <a:gd name="T5" fmla="*/ 143820 h 968"/>
              <a:gd name="T6" fmla="*/ 82594 w 534"/>
              <a:gd name="T7" fmla="*/ 228600 h 968"/>
              <a:gd name="T8" fmla="*/ 117510 w 534"/>
              <a:gd name="T9" fmla="*/ 208763 h 968"/>
              <a:gd name="T10" fmla="*/ 70554 w 534"/>
              <a:gd name="T11" fmla="*/ 122329 h 968"/>
              <a:gd name="T12" fmla="*/ 128587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C0E8C620-3ADE-0B47-8EA3-900DA5C3FD78}"/>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JToggle</a:t>
            </a:r>
            <a:r>
              <a:rPr lang="en-US" sz="4000" b="1" dirty="0">
                <a:solidFill>
                  <a:schemeClr val="tx1"/>
                </a:solidFill>
                <a:latin typeface="Century Gothic"/>
                <a:cs typeface="Century Gothic"/>
              </a:rPr>
              <a:t> Button</a:t>
            </a:r>
          </a:p>
        </p:txBody>
      </p:sp>
    </p:spTree>
    <p:extLst>
      <p:ext uri="{BB962C8B-B14F-4D97-AF65-F5344CB8AC3E}">
        <p14:creationId xmlns:p14="http://schemas.microsoft.com/office/powerpoint/2010/main" val="2485755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6">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0"/>
                                          </p:stCondLst>
                                        </p:cTn>
                                        <p:tgtEl>
                                          <p:spTgt spid="30515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0"/>
                                  </p:stCondLst>
                                  <p:childTnLst>
                                    <p:set>
                                      <p:cBhvr>
                                        <p:cTn id="12" dur="1" fill="hold">
                                          <p:stCondLst>
                                            <p:cond delay="0"/>
                                          </p:stCondLst>
                                        </p:cTn>
                                        <p:tgtEl>
                                          <p:spTgt spid="305158"/>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051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2" presetClass="entr" presetSubtype="0" fill="hold" nodeType="clickEffect">
                                  <p:stCondLst>
                                    <p:cond delay="0"/>
                                  </p:stCondLst>
                                  <p:childTnLst>
                                    <p:set>
                                      <p:cBhvr>
                                        <p:cTn id="19" dur="1" fill="hold">
                                          <p:stCondLst>
                                            <p:cond delay="0"/>
                                          </p:stCondLst>
                                        </p:cTn>
                                        <p:tgtEl>
                                          <p:spTgt spid="305162"/>
                                        </p:tgtEl>
                                        <p:attrNameLst>
                                          <p:attrName>style.visibility</p:attrName>
                                        </p:attrNameLst>
                                      </p:cBhvr>
                                      <p:to>
                                        <p:strVal val="visible"/>
                                      </p:to>
                                    </p:set>
                                    <p:animScale>
                                      <p:cBhvr>
                                        <p:cTn id="20" dur="1000" decel="50000" fill="hold">
                                          <p:stCondLst>
                                            <p:cond delay="0"/>
                                          </p:stCondLst>
                                        </p:cTn>
                                        <p:tgtEl>
                                          <p:spTgt spid="3051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305162"/>
                                        </p:tgtEl>
                                        <p:attrNameLst>
                                          <p:attrName>ppt_x</p:attrName>
                                          <p:attrName>ppt_y</p:attrName>
                                        </p:attrNameLst>
                                      </p:cBhvr>
                                    </p:animMotion>
                                    <p:animEffect transition="in" filter="fade">
                                      <p:cBhvr>
                                        <p:cTn id="22" dur="1000"/>
                                        <p:tgtEl>
                                          <p:spTgt spid="305162"/>
                                        </p:tgtEl>
                                      </p:cBhvr>
                                    </p:animEffect>
                                  </p:childTnLst>
                                </p:cTn>
                              </p:par>
                            </p:childTnLst>
                          </p:cTn>
                        </p:par>
                        <p:par>
                          <p:cTn id="23" fill="hold" nodeType="afterGroup">
                            <p:stCondLst>
                              <p:cond delay="1000"/>
                            </p:stCondLst>
                            <p:childTnLst>
                              <p:par>
                                <p:cTn id="24" presetID="1" presetClass="exit" presetSubtype="0" fill="hold" nodeType="afterEffect">
                                  <p:stCondLst>
                                    <p:cond delay="0"/>
                                  </p:stCondLst>
                                  <p:childTnLst>
                                    <p:set>
                                      <p:cBhvr>
                                        <p:cTn id="25" dur="1" fill="hold">
                                          <p:stCondLst>
                                            <p:cond delay="0"/>
                                          </p:stCondLst>
                                        </p:cTn>
                                        <p:tgtEl>
                                          <p:spTgt spid="305158"/>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05158"/>
                                        </p:tgtEl>
                                        <p:attrNameLst>
                                          <p:attrName>style.visibility</p:attrName>
                                        </p:attrNameLst>
                                      </p:cBhvr>
                                      <p:to>
                                        <p:strVal val="visible"/>
                                      </p:to>
                                    </p:set>
                                  </p:childTnLst>
                                </p:cTn>
                              </p:par>
                            </p:childTnLst>
                          </p:cTn>
                        </p:par>
                        <p:par>
                          <p:cTn id="30" fill="hold" nodeType="afterGroup">
                            <p:stCondLst>
                              <p:cond delay="0"/>
                            </p:stCondLst>
                            <p:childTnLst>
                              <p:par>
                                <p:cTn id="31" presetID="52" presetClass="exit" presetSubtype="0" fill="hold" nodeType="afterEffect">
                                  <p:stCondLst>
                                    <p:cond delay="0"/>
                                  </p:stCondLst>
                                  <p:childTnLst>
                                    <p:animScale>
                                      <p:cBhvr>
                                        <p:cTn id="32" dur="1000" accel="50000">
                                          <p:stCondLst>
                                            <p:cond delay="0"/>
                                          </p:stCondLst>
                                        </p:cTn>
                                        <p:tgtEl>
                                          <p:spTgt spid="305162"/>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305162"/>
                                        </p:tgtEl>
                                        <p:attrNameLst>
                                          <p:attrName>ppt_x</p:attrName>
                                          <p:attrName>ppt_y</p:attrName>
                                        </p:attrNameLst>
                                      </p:cBhvr>
                                    </p:animMotion>
                                    <p:animEffect transition="out" filter="fade">
                                      <p:cBhvr>
                                        <p:cTn id="34" dur="1000"/>
                                        <p:tgtEl>
                                          <p:spTgt spid="305162"/>
                                        </p:tgtEl>
                                      </p:cBhvr>
                                    </p:animEffect>
                                    <p:set>
                                      <p:cBhvr>
                                        <p:cTn id="35" dur="1" fill="hold">
                                          <p:stCondLst>
                                            <p:cond delay="999"/>
                                          </p:stCondLst>
                                        </p:cTn>
                                        <p:tgtEl>
                                          <p:spTgt spid="305162"/>
                                        </p:tgtEl>
                                        <p:attrNameLst>
                                          <p:attrName>style.visibility</p:attrName>
                                        </p:attrNameLst>
                                      </p:cBhvr>
                                      <p:to>
                                        <p:strVal val="hidden"/>
                                      </p:to>
                                    </p:se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305160">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51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build="p" autoUpdateAnimBg="0"/>
      <p:bldP spid="305159" grpId="0"/>
      <p:bldP spid="305160" grpId="0" build="p" autoUpdateAnimBg="0"/>
      <p:bldP spid="30516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a:extLst>
              <a:ext uri="{FF2B5EF4-FFF2-40B4-BE49-F238E27FC236}">
                <a16:creationId xmlns:a16="http://schemas.microsoft.com/office/drawing/2014/main" id="{FDF156DD-5807-C642-B2C5-C964C78BD5F2}"/>
              </a:ext>
            </a:extLst>
          </p:cNvPr>
          <p:cNvSpPr>
            <a:spLocks noChangeArrowheads="1"/>
          </p:cNvSpPr>
          <p:nvPr/>
        </p:nvSpPr>
        <p:spPr bwMode="auto">
          <a:xfrm>
            <a:off x="482600" y="1155700"/>
            <a:ext cx="8128000" cy="135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a:t>
            </a:r>
            <a:r>
              <a:rPr lang="en-US" sz="2000" b="1" dirty="0" err="1">
                <a:latin typeface="Arial" panose="020B0604020202020204" pitchFamily="34" charset="0"/>
                <a:ea typeface="ＭＳ Ｐゴシック" charset="0"/>
                <a:cs typeface="Arial" panose="020B0604020202020204" pitchFamily="34" charset="0"/>
              </a:rPr>
              <a:t>JCheckBox</a:t>
            </a:r>
            <a:r>
              <a:rPr lang="en-US" dirty="0">
                <a:latin typeface="Arial" panose="020B0604020202020204" pitchFamily="34" charset="0"/>
                <a:ea typeface="ＭＳ Ｐゴシック" charset="0"/>
                <a:cs typeface="Arial" panose="020B0604020202020204" pitchFamily="34" charset="0"/>
              </a:rPr>
              <a:t> class is a subclass of </a:t>
            </a:r>
            <a:r>
              <a:rPr lang="en-US" sz="2000" b="1" dirty="0" err="1">
                <a:latin typeface="Arial" panose="020B0604020202020204" pitchFamily="34" charset="0"/>
                <a:ea typeface="ＭＳ Ｐゴシック" charset="0"/>
                <a:cs typeface="Arial" panose="020B0604020202020204" pitchFamily="34" charset="0"/>
              </a:rPr>
              <a:t>JToggleButton</a:t>
            </a:r>
            <a:r>
              <a:rPr lang="en-US" dirty="0">
                <a:latin typeface="Arial" panose="020B0604020202020204" pitchFamily="34" charset="0"/>
                <a:ea typeface="ＭＳ Ｐゴシック" charset="0"/>
                <a:cs typeface="Arial" panose="020B0604020202020204" pitchFamily="34" charset="0"/>
              </a:rPr>
              <a:t> and therefore inherits its behavior.</a:t>
            </a:r>
          </a:p>
          <a:p>
            <a:pPr marL="342900" indent="-342900" algn="just">
              <a:lnSpc>
                <a:spcPct val="85000"/>
              </a:lnSpc>
              <a:spcAft>
                <a:spcPct val="50000"/>
              </a:spcAft>
              <a:buFontTx/>
              <a:buChar char="•"/>
              <a:defRPr/>
            </a:pPr>
            <a:endParaRPr lang="en-US" dirty="0">
              <a:latin typeface="Arial" panose="020B0604020202020204" pitchFamily="34" charset="0"/>
              <a:ea typeface="ＭＳ Ｐゴシック" charset="0"/>
              <a:cs typeface="Arial" panose="020B0604020202020204" pitchFamily="34" charset="0"/>
            </a:endParaRPr>
          </a:p>
        </p:txBody>
      </p:sp>
      <p:sp>
        <p:nvSpPr>
          <p:cNvPr id="307204" name="Rectangle 4">
            <a:extLst>
              <a:ext uri="{FF2B5EF4-FFF2-40B4-BE49-F238E27FC236}">
                <a16:creationId xmlns:a16="http://schemas.microsoft.com/office/drawing/2014/main" id="{AE93D0B8-D3FB-6740-9DCD-F234D080A0BA}"/>
              </a:ext>
            </a:extLst>
          </p:cNvPr>
          <p:cNvSpPr>
            <a:spLocks noChangeArrowheads="1"/>
          </p:cNvSpPr>
          <p:nvPr/>
        </p:nvSpPr>
        <p:spPr bwMode="auto">
          <a:xfrm>
            <a:off x="482600" y="1981200"/>
            <a:ext cx="8128000" cy="123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In terms of its operation, a </a:t>
            </a:r>
            <a:r>
              <a:rPr lang="en-US" sz="2000" b="1" dirty="0" err="1">
                <a:latin typeface="Arial" panose="020B0604020202020204" pitchFamily="34" charset="0"/>
                <a:ea typeface="ＭＳ Ｐゴシック" charset="0"/>
                <a:cs typeface="Arial" panose="020B0604020202020204" pitchFamily="34" charset="0"/>
              </a:rPr>
              <a:t>JCheckBox</a:t>
            </a:r>
            <a:r>
              <a:rPr lang="en-US" dirty="0">
                <a:latin typeface="Arial" panose="020B0604020202020204" pitchFamily="34" charset="0"/>
                <a:ea typeface="ＭＳ Ｐゴシック" charset="0"/>
                <a:cs typeface="Arial" panose="020B0604020202020204" pitchFamily="34" charset="0"/>
              </a:rPr>
              <a:t> works exactly like an instance of its parent class.  The only difference is in what the button looks like on the screen.  In a </a:t>
            </a:r>
            <a:r>
              <a:rPr lang="en-US" sz="2000" b="1" dirty="0" err="1">
                <a:latin typeface="Arial" panose="020B0604020202020204" pitchFamily="34" charset="0"/>
                <a:ea typeface="ＭＳ Ｐゴシック" charset="0"/>
                <a:cs typeface="Arial" panose="020B0604020202020204" pitchFamily="34" charset="0"/>
              </a:rPr>
              <a:t>JCheckBox</a:t>
            </a:r>
            <a:r>
              <a:rPr lang="en-US" dirty="0">
                <a:latin typeface="Arial" panose="020B0604020202020204" pitchFamily="34" charset="0"/>
                <a:ea typeface="ＭＳ Ｐゴシック" charset="0"/>
                <a:cs typeface="Arial" panose="020B0604020202020204" pitchFamily="34" charset="0"/>
              </a:rPr>
              <a:t>, the button label appears to the right of a small square that either contains or does not contain a check mark, like this:</a:t>
            </a:r>
          </a:p>
        </p:txBody>
      </p:sp>
      <p:sp>
        <p:nvSpPr>
          <p:cNvPr id="307205" name="Rectangle 5">
            <a:extLst>
              <a:ext uri="{FF2B5EF4-FFF2-40B4-BE49-F238E27FC236}">
                <a16:creationId xmlns:a16="http://schemas.microsoft.com/office/drawing/2014/main" id="{492EB573-C1CA-8846-957E-6A64D4303940}"/>
              </a:ext>
            </a:extLst>
          </p:cNvPr>
          <p:cNvSpPr>
            <a:spLocks noChangeArrowheads="1"/>
          </p:cNvSpPr>
          <p:nvPr/>
        </p:nvSpPr>
        <p:spPr bwMode="auto">
          <a:xfrm>
            <a:off x="482600" y="43434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Because a </a:t>
            </a:r>
            <a:r>
              <a:rPr lang="en-US" sz="2000" b="1">
                <a:latin typeface="Arial" panose="020B0604020202020204" pitchFamily="34" charset="0"/>
                <a:ea typeface="ＭＳ Ｐゴシック" charset="0"/>
                <a:cs typeface="Arial" panose="020B0604020202020204" pitchFamily="34" charset="0"/>
              </a:rPr>
              <a:t>JCheckBox</a:t>
            </a:r>
            <a:r>
              <a:rPr lang="en-US">
                <a:latin typeface="Arial" panose="020B0604020202020204" pitchFamily="34" charset="0"/>
                <a:ea typeface="ＭＳ Ｐゴシック" charset="0"/>
                <a:cs typeface="Arial" panose="020B0604020202020204" pitchFamily="34" charset="0"/>
              </a:rPr>
              <a:t> is a </a:t>
            </a:r>
            <a:r>
              <a:rPr lang="en-US" sz="2000" b="1">
                <a:latin typeface="Arial" panose="020B0604020202020204" pitchFamily="34" charset="0"/>
                <a:ea typeface="ＭＳ Ｐゴシック" charset="0"/>
                <a:cs typeface="Arial" panose="020B0604020202020204" pitchFamily="34" charset="0"/>
              </a:rPr>
              <a:t>JToggleButton</a:t>
            </a:r>
            <a:r>
              <a:rPr lang="en-US">
                <a:latin typeface="Arial" panose="020B0604020202020204" pitchFamily="34" charset="0"/>
                <a:ea typeface="ＭＳ Ｐゴシック" charset="0"/>
                <a:cs typeface="Arial" panose="020B0604020202020204" pitchFamily="34" charset="0"/>
              </a:rPr>
              <a:t>, you can call the </a:t>
            </a:r>
            <a:r>
              <a:rPr lang="en-US" sz="2000" b="1">
                <a:latin typeface="Arial" panose="020B0604020202020204" pitchFamily="34" charset="0"/>
                <a:ea typeface="ＭＳ Ｐゴシック" charset="0"/>
                <a:cs typeface="Arial" panose="020B0604020202020204" pitchFamily="34" charset="0"/>
              </a:rPr>
              <a:t>isSelected</a:t>
            </a:r>
            <a:r>
              <a:rPr lang="en-US">
                <a:latin typeface="Arial" panose="020B0604020202020204" pitchFamily="34" charset="0"/>
                <a:ea typeface="ＭＳ Ｐゴシック" charset="0"/>
                <a:cs typeface="Arial" panose="020B0604020202020204" pitchFamily="34" charset="0"/>
              </a:rPr>
              <a:t> method to determine its state.</a:t>
            </a:r>
          </a:p>
        </p:txBody>
      </p:sp>
      <p:sp>
        <p:nvSpPr>
          <p:cNvPr id="307206" name="Rectangle 6">
            <a:extLst>
              <a:ext uri="{FF2B5EF4-FFF2-40B4-BE49-F238E27FC236}">
                <a16:creationId xmlns:a16="http://schemas.microsoft.com/office/drawing/2014/main" id="{B49F3C81-D1C7-2948-888A-09BCA87D3E07}"/>
              </a:ext>
            </a:extLst>
          </p:cNvPr>
          <p:cNvSpPr>
            <a:spLocks noChangeArrowheads="1"/>
          </p:cNvSpPr>
          <p:nvPr/>
        </p:nvSpPr>
        <p:spPr bwMode="auto">
          <a:xfrm>
            <a:off x="482600" y="52197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Like a </a:t>
            </a:r>
            <a:r>
              <a:rPr lang="en-US" sz="2000" b="1">
                <a:latin typeface="Arial" panose="020B0604020202020204" pitchFamily="34" charset="0"/>
                <a:ea typeface="ＭＳ Ｐゴシック" charset="0"/>
                <a:cs typeface="Arial" panose="020B0604020202020204" pitchFamily="34" charset="0"/>
              </a:rPr>
              <a:t>JButton</a:t>
            </a:r>
            <a:r>
              <a:rPr lang="en-US">
                <a:latin typeface="Arial" panose="020B0604020202020204" pitchFamily="34" charset="0"/>
                <a:ea typeface="ＭＳ Ｐゴシック" charset="0"/>
                <a:cs typeface="Arial" panose="020B0604020202020204" pitchFamily="34" charset="0"/>
              </a:rPr>
              <a:t>, a </a:t>
            </a:r>
            <a:r>
              <a:rPr lang="en-US" sz="2000" b="1">
                <a:latin typeface="Arial" panose="020B0604020202020204" pitchFamily="34" charset="0"/>
                <a:ea typeface="ＭＳ Ｐゴシック" charset="0"/>
                <a:cs typeface="Arial" panose="020B0604020202020204" pitchFamily="34" charset="0"/>
              </a:rPr>
              <a:t>JCheckBox</a:t>
            </a:r>
            <a:r>
              <a:rPr lang="en-US">
                <a:latin typeface="Arial" panose="020B0604020202020204" pitchFamily="34" charset="0"/>
                <a:ea typeface="ＭＳ Ｐゴシック" charset="0"/>
                <a:cs typeface="Arial" panose="020B0604020202020204" pitchFamily="34" charset="0"/>
              </a:rPr>
              <a:t> generates action events when it is clicked.  Both of these classes inherit this behavior from </a:t>
            </a:r>
            <a:r>
              <a:rPr lang="en-US" sz="2000" b="1">
                <a:latin typeface="Arial" panose="020B0604020202020204" pitchFamily="34" charset="0"/>
                <a:ea typeface="ＭＳ Ｐゴシック" charset="0"/>
                <a:cs typeface="Arial" panose="020B0604020202020204" pitchFamily="34" charset="0"/>
              </a:rPr>
              <a:t>AbstractButton</a:t>
            </a:r>
            <a:r>
              <a:rPr lang="en-US">
                <a:latin typeface="Arial" panose="020B0604020202020204" pitchFamily="34" charset="0"/>
                <a:ea typeface="ＭＳ Ｐゴシック" charset="0"/>
                <a:cs typeface="Arial" panose="020B0604020202020204" pitchFamily="34" charset="0"/>
              </a:rPr>
              <a:t>, which is their common superclass.</a:t>
            </a:r>
          </a:p>
        </p:txBody>
      </p:sp>
      <p:pic>
        <p:nvPicPr>
          <p:cNvPr id="307207" name="Picture 7" descr="JCheckBox (blue off)">
            <a:extLst>
              <a:ext uri="{FF2B5EF4-FFF2-40B4-BE49-F238E27FC236}">
                <a16:creationId xmlns:a16="http://schemas.microsoft.com/office/drawing/2014/main" id="{96EFE1B4-CB44-3B4A-B269-3D80B65EF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850" y="37338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8" name="Picture 8" descr="JCheckBox (blue on)">
            <a:extLst>
              <a:ext uri="{FF2B5EF4-FFF2-40B4-BE49-F238E27FC236}">
                <a16:creationId xmlns:a16="http://schemas.microsoft.com/office/drawing/2014/main" id="{A9951DE6-1AEE-1D48-A8ED-9ED4335F3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37338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9" name="Text Box 9">
            <a:extLst>
              <a:ext uri="{FF2B5EF4-FFF2-40B4-BE49-F238E27FC236}">
                <a16:creationId xmlns:a16="http://schemas.microsoft.com/office/drawing/2014/main" id="{69CC2D18-2A47-D84E-A2EC-4F366A124CFE}"/>
              </a:ext>
            </a:extLst>
          </p:cNvPr>
          <p:cNvSpPr txBox="1">
            <a:spLocks noChangeArrowheads="1"/>
          </p:cNvSpPr>
          <p:nvPr/>
        </p:nvSpPr>
        <p:spPr bwMode="auto">
          <a:xfrm>
            <a:off x="4686300" y="3810000"/>
            <a:ext cx="1193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1">
                <a:solidFill>
                  <a:srgbClr val="333333"/>
                </a:solidFill>
                <a:latin typeface="Helvetica Neue" charset="0"/>
                <a:ea typeface="ＭＳ Ｐゴシック" charset="0"/>
              </a:rPr>
              <a:t>CheckBox</a:t>
            </a:r>
            <a:endParaRPr lang="en-US" sz="1400">
              <a:solidFill>
                <a:srgbClr val="333333"/>
              </a:solidFill>
              <a:latin typeface="Helvetica Neue" charset="0"/>
              <a:ea typeface="ＭＳ Ｐゴシック" charset="0"/>
            </a:endParaRPr>
          </a:p>
        </p:txBody>
      </p:sp>
      <p:sp>
        <p:nvSpPr>
          <p:cNvPr id="307210" name="Freeform 10">
            <a:extLst>
              <a:ext uri="{FF2B5EF4-FFF2-40B4-BE49-F238E27FC236}">
                <a16:creationId xmlns:a16="http://schemas.microsoft.com/office/drawing/2014/main" id="{2F69C0CB-775D-514B-AB95-A3EC4AC6B2D5}"/>
              </a:ext>
            </a:extLst>
          </p:cNvPr>
          <p:cNvSpPr>
            <a:spLocks/>
          </p:cNvSpPr>
          <p:nvPr/>
        </p:nvSpPr>
        <p:spPr bwMode="auto">
          <a:xfrm>
            <a:off x="4643438" y="4005263"/>
            <a:ext cx="128587" cy="228600"/>
          </a:xfrm>
          <a:custGeom>
            <a:avLst/>
            <a:gdLst>
              <a:gd name="T0" fmla="*/ 0 w 534"/>
              <a:gd name="T1" fmla="*/ 0 h 968"/>
              <a:gd name="T2" fmla="*/ 0 w 534"/>
              <a:gd name="T3" fmla="*/ 179952 h 968"/>
              <a:gd name="T4" fmla="*/ 36842 w 534"/>
              <a:gd name="T5" fmla="*/ 143820 h 968"/>
              <a:gd name="T6" fmla="*/ 82594 w 534"/>
              <a:gd name="T7" fmla="*/ 228600 h 968"/>
              <a:gd name="T8" fmla="*/ 117510 w 534"/>
              <a:gd name="T9" fmla="*/ 208763 h 968"/>
              <a:gd name="T10" fmla="*/ 70554 w 534"/>
              <a:gd name="T11" fmla="*/ 122329 h 968"/>
              <a:gd name="T12" fmla="*/ 128587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78E4C48B-B379-314C-8FB9-59547ED21EF8}"/>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JCheckBox</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204385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4">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0"/>
                                          </p:stCondLst>
                                        </p:cTn>
                                        <p:tgtEl>
                                          <p:spTgt spid="30720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30720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2" presetClass="entr" presetSubtype="0" fill="hold" nodeType="clickEffect">
                                  <p:stCondLst>
                                    <p:cond delay="0"/>
                                  </p:stCondLst>
                                  <p:childTnLst>
                                    <p:set>
                                      <p:cBhvr>
                                        <p:cTn id="16" dur="1" fill="hold">
                                          <p:stCondLst>
                                            <p:cond delay="0"/>
                                          </p:stCondLst>
                                        </p:cTn>
                                        <p:tgtEl>
                                          <p:spTgt spid="307210"/>
                                        </p:tgtEl>
                                        <p:attrNameLst>
                                          <p:attrName>style.visibility</p:attrName>
                                        </p:attrNameLst>
                                      </p:cBhvr>
                                      <p:to>
                                        <p:strVal val="visible"/>
                                      </p:to>
                                    </p:set>
                                    <p:animScale>
                                      <p:cBhvr>
                                        <p:cTn id="17" dur="1000" decel="50000" fill="hold">
                                          <p:stCondLst>
                                            <p:cond delay="0"/>
                                          </p:stCondLst>
                                        </p:cTn>
                                        <p:tgtEl>
                                          <p:spTgt spid="3072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07210"/>
                                        </p:tgtEl>
                                        <p:attrNameLst>
                                          <p:attrName>ppt_x</p:attrName>
                                          <p:attrName>ppt_y</p:attrName>
                                        </p:attrNameLst>
                                      </p:cBhvr>
                                    </p:animMotion>
                                    <p:animEffect transition="in" filter="fade">
                                      <p:cBhvr>
                                        <p:cTn id="19" dur="1000"/>
                                        <p:tgtEl>
                                          <p:spTgt spid="307210"/>
                                        </p:tgtEl>
                                      </p:cBhvr>
                                    </p:animEffect>
                                  </p:childTnLst>
                                </p:cTn>
                              </p:par>
                            </p:childTnLst>
                          </p:cTn>
                        </p:par>
                        <p:par>
                          <p:cTn id="20" fill="hold" nodeType="afterGroup">
                            <p:stCondLst>
                              <p:cond delay="1000"/>
                            </p:stCondLst>
                            <p:childTnLst>
                              <p:par>
                                <p:cTn id="21" presetID="1" presetClass="exit" presetSubtype="0" fill="hold" nodeType="afterEffect">
                                  <p:stCondLst>
                                    <p:cond delay="0"/>
                                  </p:stCondLst>
                                  <p:childTnLst>
                                    <p:set>
                                      <p:cBhvr>
                                        <p:cTn id="22" dur="1" fill="hold">
                                          <p:stCondLst>
                                            <p:cond delay="0"/>
                                          </p:stCondLst>
                                        </p:cTn>
                                        <p:tgtEl>
                                          <p:spTgt spid="307207"/>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30720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307208"/>
                                        </p:tgtEl>
                                        <p:attrNameLst>
                                          <p:attrName>style.visibility</p:attrName>
                                        </p:attrNameLst>
                                      </p:cBhvr>
                                      <p:to>
                                        <p:strVal val="hidden"/>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307207"/>
                                        </p:tgtEl>
                                        <p:attrNameLst>
                                          <p:attrName>style.visibility</p:attrName>
                                        </p:attrNameLst>
                                      </p:cBhvr>
                                      <p:to>
                                        <p:strVal val="visible"/>
                                      </p:to>
                                    </p:set>
                                  </p:childTnLst>
                                </p:cTn>
                              </p:par>
                            </p:childTnLst>
                          </p:cTn>
                        </p:par>
                        <p:par>
                          <p:cTn id="33" fill="hold" nodeType="afterGroup">
                            <p:stCondLst>
                              <p:cond delay="0"/>
                            </p:stCondLst>
                            <p:childTnLst>
                              <p:par>
                                <p:cTn id="34" presetID="52" presetClass="exit" presetSubtype="0" fill="hold" nodeType="afterEffect">
                                  <p:stCondLst>
                                    <p:cond delay="0"/>
                                  </p:stCondLst>
                                  <p:childTnLst>
                                    <p:animScale>
                                      <p:cBhvr>
                                        <p:cTn id="35" dur="1000" accel="50000">
                                          <p:stCondLst>
                                            <p:cond delay="0"/>
                                          </p:stCondLst>
                                        </p:cTn>
                                        <p:tgtEl>
                                          <p:spTgt spid="30721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6" dur="1000" accel="50000">
                                          <p:stCondLst>
                                            <p:cond delay="0"/>
                                          </p:stCondLst>
                                        </p:cTn>
                                        <p:tgtEl>
                                          <p:spTgt spid="307210"/>
                                        </p:tgtEl>
                                        <p:attrNameLst>
                                          <p:attrName>ppt_x</p:attrName>
                                          <p:attrName>ppt_y</p:attrName>
                                        </p:attrNameLst>
                                      </p:cBhvr>
                                    </p:animMotion>
                                    <p:animEffect transition="out" filter="fade">
                                      <p:cBhvr>
                                        <p:cTn id="37" dur="1000"/>
                                        <p:tgtEl>
                                          <p:spTgt spid="307210"/>
                                        </p:tgtEl>
                                      </p:cBhvr>
                                    </p:animEffect>
                                    <p:set>
                                      <p:cBhvr>
                                        <p:cTn id="38" dur="1" fill="hold">
                                          <p:stCondLst>
                                            <p:cond delay="999"/>
                                          </p:stCondLst>
                                        </p:cTn>
                                        <p:tgtEl>
                                          <p:spTgt spid="307210"/>
                                        </p:tgtEl>
                                        <p:attrNameLst>
                                          <p:attrName>style.visibility</p:attrName>
                                        </p:attrNameLst>
                                      </p:cBhvr>
                                      <p:to>
                                        <p:strVal val="hidden"/>
                                      </p:to>
                                    </p:set>
                                  </p:childTnLst>
                                </p:cTn>
                              </p:par>
                            </p:childTnLst>
                          </p:cTn>
                        </p:par>
                        <p:par>
                          <p:cTn id="39" fill="hold" nodeType="afterGroup">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307205">
                                            <p:txEl>
                                              <p:pRg st="0" end="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72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build="p" autoUpdateAnimBg="0"/>
      <p:bldP spid="307205" grpId="0" build="p" autoUpdateAnimBg="0"/>
      <p:bldP spid="307206" grpId="0" build="p" autoUpdateAnimBg="0"/>
      <p:bldP spid="3072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a:extLst>
              <a:ext uri="{FF2B5EF4-FFF2-40B4-BE49-F238E27FC236}">
                <a16:creationId xmlns:a16="http://schemas.microsoft.com/office/drawing/2014/main" id="{DADF7070-E5C2-0D4B-9F07-8F45B16755A2}"/>
              </a:ext>
            </a:extLst>
          </p:cNvPr>
          <p:cNvSpPr>
            <a:spLocks noChangeArrowheads="1"/>
          </p:cNvSpPr>
          <p:nvPr/>
        </p:nvSpPr>
        <p:spPr bwMode="auto">
          <a:xfrm>
            <a:off x="482600" y="1155700"/>
            <a:ext cx="8128000" cy="135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a:t>
            </a:r>
            <a:r>
              <a:rPr lang="en-US" sz="2000" b="1" dirty="0" err="1">
                <a:latin typeface="Arial" panose="020B0604020202020204" pitchFamily="34" charset="0"/>
                <a:ea typeface="ＭＳ Ｐゴシック" charset="0"/>
                <a:cs typeface="Arial" panose="020B0604020202020204" pitchFamily="34" charset="0"/>
              </a:rPr>
              <a:t>JRadioButton</a:t>
            </a:r>
            <a:r>
              <a:rPr lang="en-US" dirty="0">
                <a:latin typeface="Arial" panose="020B0604020202020204" pitchFamily="34" charset="0"/>
                <a:ea typeface="ＭＳ Ｐゴシック" charset="0"/>
                <a:cs typeface="Arial" panose="020B0604020202020204" pitchFamily="34" charset="0"/>
              </a:rPr>
              <a:t> class also extends </a:t>
            </a:r>
            <a:r>
              <a:rPr lang="en-US" sz="2000" b="1" dirty="0" err="1">
                <a:latin typeface="Arial" panose="020B0604020202020204" pitchFamily="34" charset="0"/>
                <a:ea typeface="ＭＳ Ｐゴシック" charset="0"/>
                <a:cs typeface="Arial" panose="020B0604020202020204" pitchFamily="34" charset="0"/>
              </a:rPr>
              <a:t>JToggleButton</a:t>
            </a:r>
            <a:r>
              <a:rPr lang="en-US" dirty="0">
                <a:latin typeface="Arial" panose="020B0604020202020204" pitchFamily="34" charset="0"/>
                <a:ea typeface="ＭＳ Ｐゴシック" charset="0"/>
                <a:cs typeface="Arial" panose="020B0604020202020204" pitchFamily="34" charset="0"/>
              </a:rPr>
              <a:t> and behaves in much the same way.  In this case, the button is displayed as a circle that is tinted and marked with a dot when it is selected, as follows:</a:t>
            </a:r>
          </a:p>
          <a:p>
            <a:pPr marL="342900" indent="-342900" algn="just">
              <a:lnSpc>
                <a:spcPct val="85000"/>
              </a:lnSpc>
              <a:spcAft>
                <a:spcPct val="50000"/>
              </a:spcAft>
              <a:buFontTx/>
              <a:buChar char="•"/>
              <a:defRPr/>
            </a:pPr>
            <a:endParaRPr lang="en-US" dirty="0">
              <a:latin typeface="Arial" panose="020B0604020202020204" pitchFamily="34" charset="0"/>
              <a:ea typeface="ＭＳ Ｐゴシック" charset="0"/>
              <a:cs typeface="Arial" panose="020B0604020202020204" pitchFamily="34" charset="0"/>
            </a:endParaRPr>
          </a:p>
        </p:txBody>
      </p:sp>
      <p:sp>
        <p:nvSpPr>
          <p:cNvPr id="309252" name="Rectangle 4">
            <a:extLst>
              <a:ext uri="{FF2B5EF4-FFF2-40B4-BE49-F238E27FC236}">
                <a16:creationId xmlns:a16="http://schemas.microsoft.com/office/drawing/2014/main" id="{853430D4-6297-CE43-81B3-72684CA6602E}"/>
              </a:ext>
            </a:extLst>
          </p:cNvPr>
          <p:cNvSpPr>
            <a:spLocks noChangeArrowheads="1"/>
          </p:cNvSpPr>
          <p:nvPr/>
        </p:nvSpPr>
        <p:spPr bwMode="auto">
          <a:xfrm>
            <a:off x="482600" y="3048000"/>
            <a:ext cx="81280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Radio buttons are ordinarily not used individually but instead as a set.  If you create a </a:t>
            </a:r>
            <a:r>
              <a:rPr lang="en-US" sz="2000" b="1">
                <a:latin typeface="Arial" panose="020B0604020202020204" pitchFamily="34" charset="0"/>
                <a:ea typeface="ＭＳ Ｐゴシック" charset="0"/>
                <a:cs typeface="Arial" panose="020B0604020202020204" pitchFamily="34" charset="0"/>
              </a:rPr>
              <a:t>ButtonGroup</a:t>
            </a:r>
            <a:r>
              <a:rPr lang="en-US">
                <a:latin typeface="Arial" panose="020B0604020202020204" pitchFamily="34" charset="0"/>
                <a:ea typeface="ＭＳ Ｐゴシック" charset="0"/>
                <a:cs typeface="Arial" panose="020B0604020202020204" pitchFamily="34" charset="0"/>
              </a:rPr>
              <a:t> object and then add several radio buttons to it, the Swing libraries make sure that only one of those buttons is selected at a time.</a:t>
            </a:r>
          </a:p>
        </p:txBody>
      </p:sp>
      <p:sp>
        <p:nvSpPr>
          <p:cNvPr id="309253" name="Rectangle 5">
            <a:extLst>
              <a:ext uri="{FF2B5EF4-FFF2-40B4-BE49-F238E27FC236}">
                <a16:creationId xmlns:a16="http://schemas.microsoft.com/office/drawing/2014/main" id="{669C2647-F24A-1145-A8AA-9D5DEB75F783}"/>
              </a:ext>
            </a:extLst>
          </p:cNvPr>
          <p:cNvSpPr>
            <a:spLocks noChangeArrowheads="1"/>
          </p:cNvSpPr>
          <p:nvPr/>
        </p:nvSpPr>
        <p:spPr bwMode="auto">
          <a:xfrm>
            <a:off x="482600" y="4470400"/>
            <a:ext cx="8128000" cy="139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Grouped radio buttons are used to allow the user to choose among several mutually exclusive options.  As an example, the text extends the </a:t>
            </a:r>
            <a:r>
              <a:rPr lang="en-US" sz="2000" b="1">
                <a:latin typeface="Arial" panose="020B0604020202020204" pitchFamily="34" charset="0"/>
                <a:ea typeface="ＭＳ Ｐゴシック" charset="0"/>
                <a:cs typeface="Arial" panose="020B0604020202020204" pitchFamily="34" charset="0"/>
              </a:rPr>
              <a:t>DrawStarMap</a:t>
            </a:r>
            <a:r>
              <a:rPr lang="en-US">
                <a:latin typeface="Arial" panose="020B0604020202020204" pitchFamily="34" charset="0"/>
                <a:ea typeface="ＭＳ Ｐゴシック" charset="0"/>
                <a:cs typeface="Arial" panose="020B0604020202020204" pitchFamily="34" charset="0"/>
              </a:rPr>
              <a:t> program to allow the user to choose the size of the star by selecting a radio button: </a:t>
            </a:r>
          </a:p>
        </p:txBody>
      </p:sp>
      <p:sp>
        <p:nvSpPr>
          <p:cNvPr id="309254" name="Text Box 6">
            <a:extLst>
              <a:ext uri="{FF2B5EF4-FFF2-40B4-BE49-F238E27FC236}">
                <a16:creationId xmlns:a16="http://schemas.microsoft.com/office/drawing/2014/main" id="{5EA806C3-E508-DE4F-82E2-497C4F397D88}"/>
              </a:ext>
            </a:extLst>
          </p:cNvPr>
          <p:cNvSpPr txBox="1">
            <a:spLocks noChangeArrowheads="1"/>
          </p:cNvSpPr>
          <p:nvPr/>
        </p:nvSpPr>
        <p:spPr bwMode="auto">
          <a:xfrm>
            <a:off x="4686300" y="2578100"/>
            <a:ext cx="13335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1">
                <a:solidFill>
                  <a:srgbClr val="333333"/>
                </a:solidFill>
                <a:latin typeface="Helvetica Neue" charset="0"/>
                <a:ea typeface="ＭＳ Ｐゴシック" charset="0"/>
              </a:rPr>
              <a:t>Radio button</a:t>
            </a:r>
            <a:endParaRPr lang="en-US" sz="1400">
              <a:solidFill>
                <a:srgbClr val="333333"/>
              </a:solidFill>
              <a:latin typeface="Helvetica Neue" charset="0"/>
              <a:ea typeface="ＭＳ Ｐゴシック" charset="0"/>
            </a:endParaRPr>
          </a:p>
        </p:txBody>
      </p:sp>
      <p:pic>
        <p:nvPicPr>
          <p:cNvPr id="309255" name="Picture 7" descr="JRadioButton (blue off)">
            <a:extLst>
              <a:ext uri="{FF2B5EF4-FFF2-40B4-BE49-F238E27FC236}">
                <a16:creationId xmlns:a16="http://schemas.microsoft.com/office/drawing/2014/main" id="{E8977090-7E4A-904F-BA47-ED40CBE9D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850" y="25146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56" name="Picture 8" descr="JRadioButton (blue on)">
            <a:extLst>
              <a:ext uri="{FF2B5EF4-FFF2-40B4-BE49-F238E27FC236}">
                <a16:creationId xmlns:a16="http://schemas.microsoft.com/office/drawing/2014/main" id="{09375C3B-8D5A-B249-977A-1AD3D4389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25146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7" name="Text Box 9">
            <a:extLst>
              <a:ext uri="{FF2B5EF4-FFF2-40B4-BE49-F238E27FC236}">
                <a16:creationId xmlns:a16="http://schemas.microsoft.com/office/drawing/2014/main" id="{CA9ACBFC-F504-6342-A759-D9CE1535D6CA}"/>
              </a:ext>
            </a:extLst>
          </p:cNvPr>
          <p:cNvSpPr txBox="1">
            <a:spLocks noChangeArrowheads="1"/>
          </p:cNvSpPr>
          <p:nvPr/>
        </p:nvSpPr>
        <p:spPr bwMode="auto">
          <a:xfrm>
            <a:off x="2895600" y="6019800"/>
            <a:ext cx="736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1">
                <a:solidFill>
                  <a:srgbClr val="333333"/>
                </a:solidFill>
                <a:latin typeface="Helvetica Neue" charset="0"/>
                <a:ea typeface="ＭＳ Ｐゴシック" charset="0"/>
              </a:rPr>
              <a:t>Small</a:t>
            </a:r>
            <a:endParaRPr lang="en-US" sz="1400">
              <a:solidFill>
                <a:srgbClr val="333333"/>
              </a:solidFill>
              <a:latin typeface="Helvetica Neue" charset="0"/>
              <a:ea typeface="ＭＳ Ｐゴシック" charset="0"/>
            </a:endParaRPr>
          </a:p>
        </p:txBody>
      </p:sp>
      <p:pic>
        <p:nvPicPr>
          <p:cNvPr id="309258" name="Picture 10" descr="JRadioButton (blue on)">
            <a:extLst>
              <a:ext uri="{FF2B5EF4-FFF2-40B4-BE49-F238E27FC236}">
                <a16:creationId xmlns:a16="http://schemas.microsoft.com/office/drawing/2014/main" id="{41E912DD-C079-224D-A07B-B8DAA2F00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150" y="59563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59" name="Picture 11" descr="JRadioButton (blue off)">
            <a:extLst>
              <a:ext uri="{FF2B5EF4-FFF2-40B4-BE49-F238E27FC236}">
                <a16:creationId xmlns:a16="http://schemas.microsoft.com/office/drawing/2014/main" id="{E1A8217F-8B78-DE4F-BFDD-C2D2AC8FB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0" y="59563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60" name="Text Box 12">
            <a:extLst>
              <a:ext uri="{FF2B5EF4-FFF2-40B4-BE49-F238E27FC236}">
                <a16:creationId xmlns:a16="http://schemas.microsoft.com/office/drawing/2014/main" id="{1B065E84-F66E-CF45-B9F4-2284F4D4771E}"/>
              </a:ext>
            </a:extLst>
          </p:cNvPr>
          <p:cNvSpPr txBox="1">
            <a:spLocks noChangeArrowheads="1"/>
          </p:cNvSpPr>
          <p:nvPr/>
        </p:nvSpPr>
        <p:spPr bwMode="auto">
          <a:xfrm>
            <a:off x="4216400" y="6019800"/>
            <a:ext cx="9652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1">
                <a:solidFill>
                  <a:srgbClr val="333333"/>
                </a:solidFill>
                <a:latin typeface="Helvetica Neue" charset="0"/>
                <a:ea typeface="ＭＳ Ｐゴシック" charset="0"/>
              </a:rPr>
              <a:t>Medium</a:t>
            </a:r>
            <a:endParaRPr lang="en-US" sz="1400">
              <a:solidFill>
                <a:srgbClr val="333333"/>
              </a:solidFill>
              <a:latin typeface="Helvetica Neue" charset="0"/>
              <a:ea typeface="ＭＳ Ｐゴシック" charset="0"/>
            </a:endParaRPr>
          </a:p>
        </p:txBody>
      </p:sp>
      <p:pic>
        <p:nvPicPr>
          <p:cNvPr id="309261" name="Picture 13" descr="JRadioButton (blue off)">
            <a:extLst>
              <a:ext uri="{FF2B5EF4-FFF2-40B4-BE49-F238E27FC236}">
                <a16:creationId xmlns:a16="http://schemas.microsoft.com/office/drawing/2014/main" id="{D8D70FB5-5736-5A44-852A-6D0309BC2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950" y="59563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62" name="Text Box 14">
            <a:extLst>
              <a:ext uri="{FF2B5EF4-FFF2-40B4-BE49-F238E27FC236}">
                <a16:creationId xmlns:a16="http://schemas.microsoft.com/office/drawing/2014/main" id="{15EAB58C-1F99-7F4A-9259-289FD9DED1DF}"/>
              </a:ext>
            </a:extLst>
          </p:cNvPr>
          <p:cNvSpPr txBox="1">
            <a:spLocks noChangeArrowheads="1"/>
          </p:cNvSpPr>
          <p:nvPr/>
        </p:nvSpPr>
        <p:spPr bwMode="auto">
          <a:xfrm>
            <a:off x="5740400" y="6019800"/>
            <a:ext cx="1041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1">
                <a:solidFill>
                  <a:srgbClr val="333333"/>
                </a:solidFill>
                <a:latin typeface="Helvetica Neue" charset="0"/>
                <a:ea typeface="ＭＳ Ｐゴシック" charset="0"/>
              </a:rPr>
              <a:t>Large</a:t>
            </a:r>
            <a:endParaRPr lang="en-US" sz="1400">
              <a:solidFill>
                <a:srgbClr val="333333"/>
              </a:solidFill>
              <a:latin typeface="Helvetica Neue" charset="0"/>
              <a:ea typeface="ＭＳ Ｐゴシック" charset="0"/>
            </a:endParaRPr>
          </a:p>
        </p:txBody>
      </p:sp>
      <p:pic>
        <p:nvPicPr>
          <p:cNvPr id="309263" name="Picture 15" descr="JRadioButton (blue off)">
            <a:extLst>
              <a:ext uri="{FF2B5EF4-FFF2-40B4-BE49-F238E27FC236}">
                <a16:creationId xmlns:a16="http://schemas.microsoft.com/office/drawing/2014/main" id="{3BFBAB54-B2DF-3A42-B522-21C0BBF5D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950" y="59563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64" name="Picture 16" descr="JRadioButton (blue on)">
            <a:extLst>
              <a:ext uri="{FF2B5EF4-FFF2-40B4-BE49-F238E27FC236}">
                <a16:creationId xmlns:a16="http://schemas.microsoft.com/office/drawing/2014/main" id="{76952233-BBB2-B34D-A00A-942CEC154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1950" y="59563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65" name="Freeform 17">
            <a:extLst>
              <a:ext uri="{FF2B5EF4-FFF2-40B4-BE49-F238E27FC236}">
                <a16:creationId xmlns:a16="http://schemas.microsoft.com/office/drawing/2014/main" id="{079B0E26-1073-FD42-8D32-E71D2C54D8E5}"/>
              </a:ext>
            </a:extLst>
          </p:cNvPr>
          <p:cNvSpPr>
            <a:spLocks/>
          </p:cNvSpPr>
          <p:nvPr/>
        </p:nvSpPr>
        <p:spPr bwMode="auto">
          <a:xfrm>
            <a:off x="4643438" y="2781300"/>
            <a:ext cx="128587" cy="228600"/>
          </a:xfrm>
          <a:custGeom>
            <a:avLst/>
            <a:gdLst>
              <a:gd name="T0" fmla="*/ 0 w 534"/>
              <a:gd name="T1" fmla="*/ 0 h 968"/>
              <a:gd name="T2" fmla="*/ 0 w 534"/>
              <a:gd name="T3" fmla="*/ 179952 h 968"/>
              <a:gd name="T4" fmla="*/ 36842 w 534"/>
              <a:gd name="T5" fmla="*/ 143820 h 968"/>
              <a:gd name="T6" fmla="*/ 82594 w 534"/>
              <a:gd name="T7" fmla="*/ 228600 h 968"/>
              <a:gd name="T8" fmla="*/ 117510 w 534"/>
              <a:gd name="T9" fmla="*/ 208763 h 968"/>
              <a:gd name="T10" fmla="*/ 70554 w 534"/>
              <a:gd name="T11" fmla="*/ 122329 h 968"/>
              <a:gd name="T12" fmla="*/ 128587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309266" name="Freeform 18">
            <a:extLst>
              <a:ext uri="{FF2B5EF4-FFF2-40B4-BE49-F238E27FC236}">
                <a16:creationId xmlns:a16="http://schemas.microsoft.com/office/drawing/2014/main" id="{F4B2F845-2C68-1845-A10E-3D2372EF34A6}"/>
              </a:ext>
            </a:extLst>
          </p:cNvPr>
          <p:cNvSpPr>
            <a:spLocks/>
          </p:cNvSpPr>
          <p:nvPr/>
        </p:nvSpPr>
        <p:spPr bwMode="auto">
          <a:xfrm>
            <a:off x="2843213" y="6165850"/>
            <a:ext cx="128587" cy="228600"/>
          </a:xfrm>
          <a:custGeom>
            <a:avLst/>
            <a:gdLst>
              <a:gd name="T0" fmla="*/ 0 w 534"/>
              <a:gd name="T1" fmla="*/ 0 h 968"/>
              <a:gd name="T2" fmla="*/ 0 w 534"/>
              <a:gd name="T3" fmla="*/ 179952 h 968"/>
              <a:gd name="T4" fmla="*/ 36842 w 534"/>
              <a:gd name="T5" fmla="*/ 143820 h 968"/>
              <a:gd name="T6" fmla="*/ 82594 w 534"/>
              <a:gd name="T7" fmla="*/ 228600 h 968"/>
              <a:gd name="T8" fmla="*/ 117510 w 534"/>
              <a:gd name="T9" fmla="*/ 208763 h 968"/>
              <a:gd name="T10" fmla="*/ 70554 w 534"/>
              <a:gd name="T11" fmla="*/ 122329 h 968"/>
              <a:gd name="T12" fmla="*/ 128587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22" name="Rectangle 2">
            <a:extLst>
              <a:ext uri="{FF2B5EF4-FFF2-40B4-BE49-F238E27FC236}">
                <a16:creationId xmlns:a16="http://schemas.microsoft.com/office/drawing/2014/main" id="{CE75C98A-8111-3945-8A8B-940317303591}"/>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JRadio</a:t>
            </a:r>
            <a:r>
              <a:rPr lang="en-US" sz="4000" b="1" dirty="0">
                <a:solidFill>
                  <a:schemeClr val="tx1"/>
                </a:solidFill>
                <a:latin typeface="Century Gothic"/>
                <a:cs typeface="Century Gothic"/>
              </a:rPr>
              <a:t> Button</a:t>
            </a:r>
          </a:p>
        </p:txBody>
      </p:sp>
    </p:spTree>
    <p:extLst>
      <p:ext uri="{BB962C8B-B14F-4D97-AF65-F5344CB8AC3E}">
        <p14:creationId xmlns:p14="http://schemas.microsoft.com/office/powerpoint/2010/main" val="2621848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092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925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2" presetClass="entr" presetSubtype="0" fill="hold" nodeType="clickEffect">
                                  <p:stCondLst>
                                    <p:cond delay="0"/>
                                  </p:stCondLst>
                                  <p:childTnLst>
                                    <p:set>
                                      <p:cBhvr>
                                        <p:cTn id="12" dur="1" fill="hold">
                                          <p:stCondLst>
                                            <p:cond delay="0"/>
                                          </p:stCondLst>
                                        </p:cTn>
                                        <p:tgtEl>
                                          <p:spTgt spid="309265"/>
                                        </p:tgtEl>
                                        <p:attrNameLst>
                                          <p:attrName>style.visibility</p:attrName>
                                        </p:attrNameLst>
                                      </p:cBhvr>
                                      <p:to>
                                        <p:strVal val="visible"/>
                                      </p:to>
                                    </p:set>
                                    <p:animScale>
                                      <p:cBhvr>
                                        <p:cTn id="13" dur="1000" decel="50000" fill="hold">
                                          <p:stCondLst>
                                            <p:cond delay="0"/>
                                          </p:stCondLst>
                                        </p:cTn>
                                        <p:tgtEl>
                                          <p:spTgt spid="3092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09265"/>
                                        </p:tgtEl>
                                        <p:attrNameLst>
                                          <p:attrName>ppt_x</p:attrName>
                                          <p:attrName>ppt_y</p:attrName>
                                        </p:attrNameLst>
                                      </p:cBhvr>
                                    </p:animMotion>
                                    <p:animEffect transition="in" filter="fade">
                                      <p:cBhvr>
                                        <p:cTn id="15" dur="1000"/>
                                        <p:tgtEl>
                                          <p:spTgt spid="309265"/>
                                        </p:tgtEl>
                                      </p:cBhvr>
                                    </p:animEffect>
                                  </p:childTnLst>
                                </p:cTn>
                              </p:par>
                            </p:childTnLst>
                          </p:cTn>
                        </p:par>
                        <p:par>
                          <p:cTn id="16" fill="hold" nodeType="afterGroup">
                            <p:stCondLst>
                              <p:cond delay="1000"/>
                            </p:stCondLst>
                            <p:childTnLst>
                              <p:par>
                                <p:cTn id="17" presetID="1" presetClass="exit" presetSubtype="0" fill="hold" nodeType="afterEffect">
                                  <p:stCondLst>
                                    <p:cond delay="0"/>
                                  </p:stCondLst>
                                  <p:childTnLst>
                                    <p:set>
                                      <p:cBhvr>
                                        <p:cTn id="18" dur="1" fill="hold">
                                          <p:stCondLst>
                                            <p:cond delay="0"/>
                                          </p:stCondLst>
                                        </p:cTn>
                                        <p:tgtEl>
                                          <p:spTgt spid="309255"/>
                                        </p:tgtEl>
                                        <p:attrNameLst>
                                          <p:attrName>style.visibility</p:attrName>
                                        </p:attrNameLst>
                                      </p:cBhvr>
                                      <p:to>
                                        <p:strVal val="hidden"/>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30925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309256"/>
                                        </p:tgtEl>
                                        <p:attrNameLst>
                                          <p:attrName>style.visibility</p:attrName>
                                        </p:attrNameLst>
                                      </p:cBhvr>
                                      <p:to>
                                        <p:strVal val="hidden"/>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309255"/>
                                        </p:tgtEl>
                                        <p:attrNameLst>
                                          <p:attrName>style.visibility</p:attrName>
                                        </p:attrNameLst>
                                      </p:cBhvr>
                                      <p:to>
                                        <p:strVal val="visible"/>
                                      </p:to>
                                    </p:set>
                                  </p:childTnLst>
                                </p:cTn>
                              </p:par>
                            </p:childTnLst>
                          </p:cTn>
                        </p:par>
                        <p:par>
                          <p:cTn id="29" fill="hold" nodeType="afterGroup">
                            <p:stCondLst>
                              <p:cond delay="0"/>
                            </p:stCondLst>
                            <p:childTnLst>
                              <p:par>
                                <p:cTn id="30" presetID="52" presetClass="exit" presetSubtype="0" fill="hold" nodeType="afterEffect">
                                  <p:stCondLst>
                                    <p:cond delay="0"/>
                                  </p:stCondLst>
                                  <p:childTnLst>
                                    <p:animScale>
                                      <p:cBhvr>
                                        <p:cTn id="31" dur="1000" accel="50000">
                                          <p:stCondLst>
                                            <p:cond delay="0"/>
                                          </p:stCondLst>
                                        </p:cTn>
                                        <p:tgtEl>
                                          <p:spTgt spid="30926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2" dur="1000" accel="50000">
                                          <p:stCondLst>
                                            <p:cond delay="0"/>
                                          </p:stCondLst>
                                        </p:cTn>
                                        <p:tgtEl>
                                          <p:spTgt spid="309265"/>
                                        </p:tgtEl>
                                        <p:attrNameLst>
                                          <p:attrName>ppt_x</p:attrName>
                                          <p:attrName>ppt_y</p:attrName>
                                        </p:attrNameLst>
                                      </p:cBhvr>
                                    </p:animMotion>
                                    <p:animEffect transition="out" filter="fade">
                                      <p:cBhvr>
                                        <p:cTn id="33" dur="1000"/>
                                        <p:tgtEl>
                                          <p:spTgt spid="309265"/>
                                        </p:tgtEl>
                                      </p:cBhvr>
                                    </p:animEffect>
                                    <p:set>
                                      <p:cBhvr>
                                        <p:cTn id="34" dur="1" fill="hold">
                                          <p:stCondLst>
                                            <p:cond delay="999"/>
                                          </p:stCondLst>
                                        </p:cTn>
                                        <p:tgtEl>
                                          <p:spTgt spid="309265"/>
                                        </p:tgtEl>
                                        <p:attrNameLst>
                                          <p:attrName>style.visibility</p:attrName>
                                        </p:attrNameLst>
                                      </p:cBhvr>
                                      <p:to>
                                        <p:strVal val="hidden"/>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309252">
                                            <p:txEl>
                                              <p:pRg st="0" end="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09253">
                                            <p:txEl>
                                              <p:pRg st="0" end="0"/>
                                            </p:txEl>
                                          </p:spTgt>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0"/>
                                          </p:stCondLst>
                                        </p:cTn>
                                        <p:tgtEl>
                                          <p:spTgt spid="3092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92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92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92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92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9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926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nodeType="clickEffect">
                                  <p:stCondLst>
                                    <p:cond delay="0"/>
                                  </p:stCondLst>
                                  <p:childTnLst>
                                    <p:animMotion origin="layout" path="M 5.27778E-6 -1.85185E-6 C 0.05938 -0.0294 0.11893 -0.05879 0.17153 -0.05879 C 0.22414 -0.05879 0.29167 -0.00972 0.31563 -1.85185E-6 " pathEditMode="relative" ptsTypes="aaA">
                                      <p:cBhvr>
                                        <p:cTn id="60" dur="1000" fill="hold"/>
                                        <p:tgtEl>
                                          <p:spTgt spid="309266"/>
                                        </p:tgtEl>
                                        <p:attrNameLst>
                                          <p:attrName>ppt_x</p:attrName>
                                          <p:attrName>ppt_y</p:attrName>
                                        </p:attrNameLst>
                                      </p:cBhvr>
                                    </p:animMotion>
                                  </p:childTnLst>
                                </p:cTn>
                              </p:par>
                            </p:childTnLst>
                          </p:cTn>
                        </p:par>
                        <p:par>
                          <p:cTn id="61" fill="hold" nodeType="afterGroup">
                            <p:stCondLst>
                              <p:cond delay="1000"/>
                            </p:stCondLst>
                            <p:childTnLst>
                              <p:par>
                                <p:cTn id="62" presetID="1" presetClass="exit" presetSubtype="0" fill="hold" nodeType="afterEffect">
                                  <p:stCondLst>
                                    <p:cond delay="0"/>
                                  </p:stCondLst>
                                  <p:childTnLst>
                                    <p:set>
                                      <p:cBhvr>
                                        <p:cTn id="63" dur="1" fill="hold">
                                          <p:stCondLst>
                                            <p:cond delay="0"/>
                                          </p:stCondLst>
                                        </p:cTn>
                                        <p:tgtEl>
                                          <p:spTgt spid="309263"/>
                                        </p:tgtEl>
                                        <p:attrNameLst>
                                          <p:attrName>style.visibility</p:attrName>
                                        </p:attrNameLst>
                                      </p:cBhvr>
                                      <p:to>
                                        <p:strVal val="hidden"/>
                                      </p:to>
                                    </p:set>
                                  </p:childTnLst>
                                </p:cTn>
                              </p:par>
                            </p:childTnLst>
                          </p:cTn>
                        </p:par>
                        <p:par>
                          <p:cTn id="64" fill="hold" nodeType="afterGroup">
                            <p:stCondLst>
                              <p:cond delay="1000"/>
                            </p:stCondLst>
                            <p:childTnLst>
                              <p:par>
                                <p:cTn id="65" presetID="1" presetClass="entr" presetSubtype="0" fill="hold" nodeType="afterEffect">
                                  <p:stCondLst>
                                    <p:cond delay="0"/>
                                  </p:stCondLst>
                                  <p:childTnLst>
                                    <p:set>
                                      <p:cBhvr>
                                        <p:cTn id="66" dur="1" fill="hold">
                                          <p:stCondLst>
                                            <p:cond delay="0"/>
                                          </p:stCondLst>
                                        </p:cTn>
                                        <p:tgtEl>
                                          <p:spTgt spid="309264"/>
                                        </p:tgtEl>
                                        <p:attrNameLst>
                                          <p:attrName>style.visibility</p:attrName>
                                        </p:attrNameLst>
                                      </p:cBhvr>
                                      <p:to>
                                        <p:strVal val="visible"/>
                                      </p:to>
                                    </p:set>
                                  </p:childTnLst>
                                </p:cTn>
                              </p:par>
                            </p:childTnLst>
                          </p:cTn>
                        </p:par>
                        <p:par>
                          <p:cTn id="67" fill="hold" nodeType="afterGroup">
                            <p:stCondLst>
                              <p:cond delay="1000"/>
                            </p:stCondLst>
                            <p:childTnLst>
                              <p:par>
                                <p:cTn id="68" presetID="1" presetClass="exit" presetSubtype="0" fill="hold" nodeType="afterEffect">
                                  <p:stCondLst>
                                    <p:cond delay="0"/>
                                  </p:stCondLst>
                                  <p:childTnLst>
                                    <p:set>
                                      <p:cBhvr>
                                        <p:cTn id="69" dur="1" fill="hold">
                                          <p:stCondLst>
                                            <p:cond delay="0"/>
                                          </p:stCondLst>
                                        </p:cTn>
                                        <p:tgtEl>
                                          <p:spTgt spid="309258"/>
                                        </p:tgtEl>
                                        <p:attrNameLst>
                                          <p:attrName>style.visibility</p:attrName>
                                        </p:attrNameLst>
                                      </p:cBhvr>
                                      <p:to>
                                        <p:strVal val="hidden"/>
                                      </p:to>
                                    </p:set>
                                  </p:childTnLst>
                                </p:cTn>
                              </p:par>
                            </p:childTnLst>
                          </p:cTn>
                        </p:par>
                        <p:par>
                          <p:cTn id="70" fill="hold" nodeType="afterGroup">
                            <p:stCondLst>
                              <p:cond delay="1000"/>
                            </p:stCondLst>
                            <p:childTnLst>
                              <p:par>
                                <p:cTn id="71" presetID="1" presetClass="entr" presetSubtype="0" fill="hold" nodeType="afterEffect">
                                  <p:stCondLst>
                                    <p:cond delay="0"/>
                                  </p:stCondLst>
                                  <p:childTnLst>
                                    <p:set>
                                      <p:cBhvr>
                                        <p:cTn id="72" dur="1" fill="hold">
                                          <p:stCondLst>
                                            <p:cond delay="0"/>
                                          </p:stCondLst>
                                        </p:cTn>
                                        <p:tgtEl>
                                          <p:spTgt spid="309259"/>
                                        </p:tgtEl>
                                        <p:attrNameLst>
                                          <p:attrName>style.visibility</p:attrName>
                                        </p:attrNameLst>
                                      </p:cBhvr>
                                      <p:to>
                                        <p:strVal val="visible"/>
                                      </p:to>
                                    </p:set>
                                  </p:childTnLst>
                                </p:cTn>
                              </p:par>
                            </p:childTnLst>
                          </p:cTn>
                        </p:par>
                        <p:par>
                          <p:cTn id="73" fill="hold" nodeType="afterGroup">
                            <p:stCondLst>
                              <p:cond delay="1000"/>
                            </p:stCondLst>
                            <p:childTnLst>
                              <p:par>
                                <p:cTn id="74" presetID="0" presetClass="path" presetSubtype="0" accel="50000" decel="50000" fill="hold" nodeType="afterEffect">
                                  <p:stCondLst>
                                    <p:cond delay="600"/>
                                  </p:stCondLst>
                                  <p:childTnLst>
                                    <p:animMotion origin="layout" path="M 0.31563 4.44444E-6 C 0.33594 -0.00649 0.35643 -0.01297 0.37848 0.00648 C 0.40053 0.02592 0.43629 0.09814 0.4481 0.11643 " pathEditMode="relative" ptsTypes="aaA">
                                      <p:cBhvr>
                                        <p:cTn id="75" dur="1000" fill="hold"/>
                                        <p:tgtEl>
                                          <p:spTgt spid="30926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build="p" autoUpdateAnimBg="0"/>
      <p:bldP spid="309253" grpId="0" build="p" autoUpdateAnimBg="0"/>
      <p:bldP spid="309254" grpId="0"/>
      <p:bldP spid="309257" grpId="0"/>
      <p:bldP spid="309260" grpId="0"/>
      <p:bldP spid="3092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20B2B619-9ACE-C142-9D75-E63F8D597F92}"/>
              </a:ext>
            </a:extLst>
          </p:cNvPr>
          <p:cNvSpPr txBox="1">
            <a:spLocks noChangeArrowheads="1"/>
          </p:cNvSpPr>
          <p:nvPr/>
        </p:nvSpPr>
        <p:spPr bwMode="auto">
          <a:xfrm>
            <a:off x="457200" y="365125"/>
            <a:ext cx="80470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lgn="ctr">
              <a:buClrTx/>
              <a:buFontTx/>
              <a:buNone/>
            </a:pPr>
            <a:r>
              <a:rPr lang="en-US" altLang="tr-TR" sz="2600" b="1">
                <a:solidFill>
                  <a:srgbClr val="7E0021"/>
                </a:solidFill>
              </a:rPr>
              <a:t>Let's implement an event-driven program from scratch</a:t>
            </a:r>
          </a:p>
        </p:txBody>
      </p:sp>
      <p:pic>
        <p:nvPicPr>
          <p:cNvPr id="63491" name="Picture 2">
            <a:extLst>
              <a:ext uri="{FF2B5EF4-FFF2-40B4-BE49-F238E27FC236}">
                <a16:creationId xmlns:a16="http://schemas.microsoft.com/office/drawing/2014/main" id="{976BD439-663D-9044-9063-8F134784B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1423988"/>
            <a:ext cx="6565900"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8819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a:extLst>
              <a:ext uri="{FF2B5EF4-FFF2-40B4-BE49-F238E27FC236}">
                <a16:creationId xmlns:a16="http://schemas.microsoft.com/office/drawing/2014/main" id="{4E153D1A-8280-9F4D-BDD7-BFAB4AC0C9A2}"/>
              </a:ext>
            </a:extLst>
          </p:cNvPr>
          <p:cNvSpPr>
            <a:spLocks noChangeArrowheads="1"/>
          </p:cNvSpPr>
          <p:nvPr/>
        </p:nvSpPr>
        <p:spPr bwMode="auto">
          <a:xfrm>
            <a:off x="482600" y="1155700"/>
            <a:ext cx="8128000" cy="749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In many applications, you want to let the user adjust a value over a wide range instead of selecting among a set of options.</a:t>
            </a:r>
          </a:p>
        </p:txBody>
      </p:sp>
      <p:grpSp>
        <p:nvGrpSpPr>
          <p:cNvPr id="311300" name="Group 4">
            <a:extLst>
              <a:ext uri="{FF2B5EF4-FFF2-40B4-BE49-F238E27FC236}">
                <a16:creationId xmlns:a16="http://schemas.microsoft.com/office/drawing/2014/main" id="{79B48F3E-20BB-0C4A-BF61-0CE705C03434}"/>
              </a:ext>
            </a:extLst>
          </p:cNvPr>
          <p:cNvGrpSpPr>
            <a:grpSpLocks/>
          </p:cNvGrpSpPr>
          <p:nvPr/>
        </p:nvGrpSpPr>
        <p:grpSpPr bwMode="auto">
          <a:xfrm>
            <a:off x="482600" y="4000500"/>
            <a:ext cx="8128000" cy="1841500"/>
            <a:chOff x="304" y="2520"/>
            <a:chExt cx="5120" cy="1160"/>
          </a:xfrm>
        </p:grpSpPr>
        <p:sp>
          <p:nvSpPr>
            <p:cNvPr id="311301" name="Rectangle 5">
              <a:extLst>
                <a:ext uri="{FF2B5EF4-FFF2-40B4-BE49-F238E27FC236}">
                  <a16:creationId xmlns:a16="http://schemas.microsoft.com/office/drawing/2014/main" id="{357F1795-0D63-1747-AF15-F654D54EF5AB}"/>
                </a:ext>
              </a:extLst>
            </p:cNvPr>
            <p:cNvSpPr>
              <a:spLocks noChangeArrowheads="1"/>
            </p:cNvSpPr>
            <p:nvPr/>
          </p:nvSpPr>
          <p:spPr bwMode="auto">
            <a:xfrm>
              <a:off x="304" y="2520"/>
              <a:ext cx="5120" cy="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simplest form of the </a:t>
              </a:r>
              <a:r>
                <a:rPr lang="en-US" sz="2000" b="1">
                  <a:latin typeface="Arial" panose="020B0604020202020204" pitchFamily="34" charset="0"/>
                  <a:ea typeface="ＭＳ Ｐゴシック" charset="0"/>
                  <a:cs typeface="Arial" panose="020B0604020202020204" pitchFamily="34" charset="0"/>
                </a:rPr>
                <a:t>JSlider</a:t>
              </a:r>
              <a:r>
                <a:rPr lang="en-US">
                  <a:latin typeface="Arial" panose="020B0604020202020204" pitchFamily="34" charset="0"/>
                  <a:ea typeface="ＭＳ Ｐゴシック" charset="0"/>
                  <a:cs typeface="Arial" panose="020B0604020202020204" pitchFamily="34" charset="0"/>
                </a:rPr>
                <a:t> constructor looks like this:  </a:t>
              </a:r>
            </a:p>
          </p:txBody>
        </p:sp>
        <p:sp>
          <p:nvSpPr>
            <p:cNvPr id="311302" name="Rectangle 6">
              <a:extLst>
                <a:ext uri="{FF2B5EF4-FFF2-40B4-BE49-F238E27FC236}">
                  <a16:creationId xmlns:a16="http://schemas.microsoft.com/office/drawing/2014/main" id="{45F9076F-1252-7F4F-8029-CEB51FC1C2AF}"/>
                </a:ext>
              </a:extLst>
            </p:cNvPr>
            <p:cNvSpPr>
              <a:spLocks noChangeArrowheads="1"/>
            </p:cNvSpPr>
            <p:nvPr/>
          </p:nvSpPr>
          <p:spPr bwMode="auto">
            <a:xfrm>
              <a:off x="1624" y="2840"/>
              <a:ext cx="2520" cy="28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Arial" panose="020B0604020202020204" pitchFamily="34" charset="0"/>
                  <a:ea typeface="ＭＳ Ｐゴシック" charset="0"/>
                  <a:cs typeface="Arial" panose="020B0604020202020204" pitchFamily="34" charset="0"/>
                </a:rPr>
                <a:t>new JSlider(</a:t>
              </a:r>
              <a:r>
                <a:rPr lang="en-US" sz="2000" i="1">
                  <a:latin typeface="Arial" panose="020B0604020202020204" pitchFamily="34" charset="0"/>
                  <a:ea typeface="ＭＳ Ｐゴシック" charset="0"/>
                  <a:cs typeface="Arial" panose="020B0604020202020204" pitchFamily="34" charset="0"/>
                </a:rPr>
                <a:t>min</a:t>
              </a:r>
              <a:r>
                <a:rPr lang="en-US" sz="2000" b="1">
                  <a:latin typeface="Arial" panose="020B0604020202020204" pitchFamily="34" charset="0"/>
                  <a:ea typeface="ＭＳ Ｐゴシック" charset="0"/>
                  <a:cs typeface="Arial" panose="020B0604020202020204" pitchFamily="34" charset="0"/>
                </a:rPr>
                <a:t>,</a:t>
              </a:r>
              <a:r>
                <a:rPr lang="en-US" sz="2000" i="1">
                  <a:latin typeface="Arial" panose="020B0604020202020204" pitchFamily="34" charset="0"/>
                  <a:ea typeface="ＭＳ Ｐゴシック" charset="0"/>
                  <a:cs typeface="Arial" panose="020B0604020202020204" pitchFamily="34" charset="0"/>
                </a:rPr>
                <a:t> max</a:t>
              </a:r>
              <a:r>
                <a:rPr lang="en-US" sz="2000" b="1">
                  <a:latin typeface="Arial" panose="020B0604020202020204" pitchFamily="34" charset="0"/>
                  <a:ea typeface="ＭＳ Ｐゴシック" charset="0"/>
                  <a:cs typeface="Arial" panose="020B0604020202020204" pitchFamily="34" charset="0"/>
                </a:rPr>
                <a:t>,</a:t>
              </a:r>
              <a:r>
                <a:rPr lang="en-US" sz="2000" i="1">
                  <a:latin typeface="Arial" panose="020B0604020202020204" pitchFamily="34" charset="0"/>
                  <a:ea typeface="ＭＳ Ｐゴシック" charset="0"/>
                  <a:cs typeface="Arial" panose="020B0604020202020204" pitchFamily="34" charset="0"/>
                </a:rPr>
                <a:t> value</a:t>
              </a:r>
              <a:r>
                <a:rPr lang="en-US" sz="2000" b="1">
                  <a:latin typeface="Arial" panose="020B0604020202020204" pitchFamily="34" charset="0"/>
                  <a:ea typeface="ＭＳ Ｐゴシック" charset="0"/>
                  <a:cs typeface="Arial" panose="020B0604020202020204" pitchFamily="34" charset="0"/>
                </a:rPr>
                <a:t>)</a:t>
              </a:r>
            </a:p>
          </p:txBody>
        </p:sp>
        <p:sp>
          <p:nvSpPr>
            <p:cNvPr id="311303" name="Rectangle 7">
              <a:extLst>
                <a:ext uri="{FF2B5EF4-FFF2-40B4-BE49-F238E27FC236}">
                  <a16:creationId xmlns:a16="http://schemas.microsoft.com/office/drawing/2014/main" id="{A63E0670-F3D6-FF4B-8325-763E2F6AA2B0}"/>
                </a:ext>
              </a:extLst>
            </p:cNvPr>
            <p:cNvSpPr>
              <a:spLocks noChangeArrowheads="1"/>
            </p:cNvSpPr>
            <p:nvPr/>
          </p:nvSpPr>
          <p:spPr bwMode="auto">
            <a:xfrm>
              <a:off x="304" y="3200"/>
              <a:ext cx="5120"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defRPr/>
              </a:pPr>
              <a:r>
                <a:rPr lang="en-US">
                  <a:latin typeface="Arial" panose="020B0604020202020204" pitchFamily="34" charset="0"/>
                  <a:ea typeface="ＭＳ Ｐゴシック" charset="0"/>
                  <a:cs typeface="Arial" panose="020B0604020202020204" pitchFamily="34" charset="0"/>
                </a:rPr>
                <a:t>	where </a:t>
              </a:r>
              <a:r>
                <a:rPr lang="en-US" i="1">
                  <a:latin typeface="Arial" panose="020B0604020202020204" pitchFamily="34" charset="0"/>
                  <a:ea typeface="ＭＳ Ｐゴシック" charset="0"/>
                  <a:cs typeface="Arial" panose="020B0604020202020204" pitchFamily="34" charset="0"/>
                </a:rPr>
                <a:t>min</a:t>
              </a:r>
              <a:r>
                <a:rPr lang="en-US">
                  <a:latin typeface="Arial" panose="020B0604020202020204" pitchFamily="34" charset="0"/>
                  <a:ea typeface="ＭＳ Ｐゴシック" charset="0"/>
                  <a:cs typeface="Arial" panose="020B0604020202020204" pitchFamily="34" charset="0"/>
                </a:rPr>
                <a:t> and </a:t>
              </a:r>
              <a:r>
                <a:rPr lang="en-US" i="1">
                  <a:latin typeface="Arial" panose="020B0604020202020204" pitchFamily="34" charset="0"/>
                  <a:ea typeface="ＭＳ Ｐゴシック" charset="0"/>
                  <a:cs typeface="Arial" panose="020B0604020202020204" pitchFamily="34" charset="0"/>
                </a:rPr>
                <a:t>max</a:t>
              </a:r>
              <a:r>
                <a:rPr lang="en-US">
                  <a:latin typeface="Arial" panose="020B0604020202020204" pitchFamily="34" charset="0"/>
                  <a:ea typeface="ＭＳ Ｐゴシック" charset="0"/>
                  <a:cs typeface="Arial" panose="020B0604020202020204" pitchFamily="34" charset="0"/>
                </a:rPr>
                <a:t> are integers giving the minimum and maximum values of the slider and </a:t>
              </a:r>
              <a:r>
                <a:rPr lang="en-US" i="1">
                  <a:latin typeface="Arial" panose="020B0604020202020204" pitchFamily="34" charset="0"/>
                  <a:ea typeface="ＭＳ Ｐゴシック" charset="0"/>
                  <a:cs typeface="Arial" panose="020B0604020202020204" pitchFamily="34" charset="0"/>
                </a:rPr>
                <a:t>value</a:t>
              </a:r>
              <a:r>
                <a:rPr lang="en-US">
                  <a:latin typeface="Arial" panose="020B0604020202020204" pitchFamily="34" charset="0"/>
                  <a:ea typeface="ＭＳ Ｐゴシック" charset="0"/>
                  <a:cs typeface="Arial" panose="020B0604020202020204" pitchFamily="34" charset="0"/>
                </a:rPr>
                <a:t> is the initial value.</a:t>
              </a:r>
            </a:p>
          </p:txBody>
        </p:sp>
      </p:grpSp>
      <p:sp>
        <p:nvSpPr>
          <p:cNvPr id="311304" name="Rectangle 8">
            <a:extLst>
              <a:ext uri="{FF2B5EF4-FFF2-40B4-BE49-F238E27FC236}">
                <a16:creationId xmlns:a16="http://schemas.microsoft.com/office/drawing/2014/main" id="{5410CB7B-7B11-4341-95BD-EC27C67938E9}"/>
              </a:ext>
            </a:extLst>
          </p:cNvPr>
          <p:cNvSpPr>
            <a:spLocks noChangeArrowheads="1"/>
          </p:cNvSpPr>
          <p:nvPr/>
        </p:nvSpPr>
        <p:spPr bwMode="auto">
          <a:xfrm>
            <a:off x="482600" y="5892800"/>
            <a:ext cx="812800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Times New Roman" charset="0"/>
                <a:ea typeface="ＭＳ Ｐゴシック" charset="0"/>
              </a:rPr>
              <a:t>You can retrieve the current value by calling </a:t>
            </a:r>
            <a:r>
              <a:rPr lang="en-US" sz="2000" b="1" dirty="0" err="1">
                <a:latin typeface="Courier New" charset="0"/>
                <a:ea typeface="ＭＳ Ｐゴシック" charset="0"/>
              </a:rPr>
              <a:t>getValue</a:t>
            </a:r>
            <a:r>
              <a:rPr lang="en-US" dirty="0">
                <a:latin typeface="Times New Roman" charset="0"/>
                <a:ea typeface="ＭＳ Ｐゴシック" charset="0"/>
              </a:rPr>
              <a:t>.  </a:t>
            </a:r>
          </a:p>
        </p:txBody>
      </p:sp>
      <p:sp>
        <p:nvSpPr>
          <p:cNvPr id="311305" name="Rectangle 9">
            <a:extLst>
              <a:ext uri="{FF2B5EF4-FFF2-40B4-BE49-F238E27FC236}">
                <a16:creationId xmlns:a16="http://schemas.microsoft.com/office/drawing/2014/main" id="{FC2329F2-146A-9A49-8041-82346122CA7D}"/>
              </a:ext>
            </a:extLst>
          </p:cNvPr>
          <p:cNvSpPr>
            <a:spLocks noChangeArrowheads="1"/>
          </p:cNvSpPr>
          <p:nvPr/>
        </p:nvSpPr>
        <p:spPr bwMode="auto">
          <a:xfrm>
            <a:off x="482600" y="1955800"/>
            <a:ext cx="81280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Swing libraries include several different interactors that allow the user to adjust a parameter.  The text uses the </a:t>
            </a:r>
            <a:r>
              <a:rPr lang="en-US" sz="2000" b="1">
                <a:latin typeface="Arial" panose="020B0604020202020204" pitchFamily="34" charset="0"/>
                <a:ea typeface="ＭＳ Ｐゴシック" charset="0"/>
                <a:cs typeface="Arial" panose="020B0604020202020204" pitchFamily="34" charset="0"/>
              </a:rPr>
              <a:t>JSlider</a:t>
            </a:r>
            <a:r>
              <a:rPr lang="en-US">
                <a:latin typeface="Arial" panose="020B0604020202020204" pitchFamily="34" charset="0"/>
                <a:ea typeface="ＭＳ Ｐゴシック" charset="0"/>
                <a:cs typeface="Arial" panose="020B0604020202020204" pitchFamily="34" charset="0"/>
              </a:rPr>
              <a:t> class, which appears on the screen like this:</a:t>
            </a:r>
          </a:p>
        </p:txBody>
      </p:sp>
      <p:sp>
        <p:nvSpPr>
          <p:cNvPr id="311306" name="Rectangle 10">
            <a:extLst>
              <a:ext uri="{FF2B5EF4-FFF2-40B4-BE49-F238E27FC236}">
                <a16:creationId xmlns:a16="http://schemas.microsoft.com/office/drawing/2014/main" id="{B66DEC81-8160-724B-8FFA-D84D135DBA33}"/>
              </a:ext>
            </a:extLst>
          </p:cNvPr>
          <p:cNvSpPr>
            <a:spLocks noChangeArrowheads="1"/>
          </p:cNvSpPr>
          <p:nvPr/>
        </p:nvSpPr>
        <p:spPr bwMode="auto">
          <a:xfrm>
            <a:off x="482600" y="3505200"/>
            <a:ext cx="8128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defRPr/>
            </a:pPr>
            <a:r>
              <a:rPr lang="en-US">
                <a:latin typeface="Arial" panose="020B0604020202020204" pitchFamily="34" charset="0"/>
                <a:ea typeface="ＭＳ Ｐゴシック" charset="0"/>
                <a:cs typeface="Arial" panose="020B0604020202020204" pitchFamily="34" charset="0"/>
              </a:rPr>
              <a:t>	The user can adjust a </a:t>
            </a:r>
            <a:r>
              <a:rPr lang="en-US" sz="2000" b="1">
                <a:latin typeface="Arial" panose="020B0604020202020204" pitchFamily="34" charset="0"/>
                <a:ea typeface="ＭＳ Ｐゴシック" charset="0"/>
                <a:cs typeface="Arial" panose="020B0604020202020204" pitchFamily="34" charset="0"/>
              </a:rPr>
              <a:t>JSlider</a:t>
            </a:r>
            <a:r>
              <a:rPr lang="en-US">
                <a:latin typeface="Arial" panose="020B0604020202020204" pitchFamily="34" charset="0"/>
                <a:ea typeface="ＭＳ Ｐゴシック" charset="0"/>
                <a:cs typeface="Arial" panose="020B0604020202020204" pitchFamily="34" charset="0"/>
              </a:rPr>
              <a:t> by dragging the slider knob.</a:t>
            </a:r>
          </a:p>
        </p:txBody>
      </p:sp>
      <p:pic>
        <p:nvPicPr>
          <p:cNvPr id="311307" name="Picture 11" descr="Slider (blue)">
            <a:extLst>
              <a:ext uri="{FF2B5EF4-FFF2-40B4-BE49-F238E27FC236}">
                <a16:creationId xmlns:a16="http://schemas.microsoft.com/office/drawing/2014/main" id="{41EFFE2D-2619-B546-AA47-6261366E7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022600"/>
            <a:ext cx="172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8" name="Picture 12" descr="SliderKnob (blue)">
            <a:extLst>
              <a:ext uri="{FF2B5EF4-FFF2-40B4-BE49-F238E27FC236}">
                <a16:creationId xmlns:a16="http://schemas.microsoft.com/office/drawing/2014/main" id="{D1A375A7-75E0-CD49-A06A-C8CAD424D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0" y="3022600"/>
            <a:ext cx="317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9" name="Freeform 13">
            <a:extLst>
              <a:ext uri="{FF2B5EF4-FFF2-40B4-BE49-F238E27FC236}">
                <a16:creationId xmlns:a16="http://schemas.microsoft.com/office/drawing/2014/main" id="{B4667C64-13C5-C54A-9E07-CCAA70ABB758}"/>
              </a:ext>
            </a:extLst>
          </p:cNvPr>
          <p:cNvSpPr>
            <a:spLocks/>
          </p:cNvSpPr>
          <p:nvPr/>
        </p:nvSpPr>
        <p:spPr bwMode="auto">
          <a:xfrm>
            <a:off x="4572000" y="3213100"/>
            <a:ext cx="128588" cy="228600"/>
          </a:xfrm>
          <a:custGeom>
            <a:avLst/>
            <a:gdLst>
              <a:gd name="T0" fmla="*/ 0 w 534"/>
              <a:gd name="T1" fmla="*/ 0 h 968"/>
              <a:gd name="T2" fmla="*/ 0 w 534"/>
              <a:gd name="T3" fmla="*/ 179952 h 968"/>
              <a:gd name="T4" fmla="*/ 36843 w 534"/>
              <a:gd name="T5" fmla="*/ 143820 h 968"/>
              <a:gd name="T6" fmla="*/ 82595 w 534"/>
              <a:gd name="T7" fmla="*/ 228600 h 968"/>
              <a:gd name="T8" fmla="*/ 117511 w 534"/>
              <a:gd name="T9" fmla="*/ 208763 h 968"/>
              <a:gd name="T10" fmla="*/ 70555 w 534"/>
              <a:gd name="T11" fmla="*/ 122329 h 968"/>
              <a:gd name="T12" fmla="*/ 128588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grpSp>
        <p:nvGrpSpPr>
          <p:cNvPr id="311310" name="Group 14">
            <a:extLst>
              <a:ext uri="{FF2B5EF4-FFF2-40B4-BE49-F238E27FC236}">
                <a16:creationId xmlns:a16="http://schemas.microsoft.com/office/drawing/2014/main" id="{50458010-8C36-EE49-9922-28EE26376CDC}"/>
              </a:ext>
            </a:extLst>
          </p:cNvPr>
          <p:cNvGrpSpPr>
            <a:grpSpLocks/>
          </p:cNvGrpSpPr>
          <p:nvPr/>
        </p:nvGrpSpPr>
        <p:grpSpPr bwMode="auto">
          <a:xfrm>
            <a:off x="4413250" y="3022600"/>
            <a:ext cx="317500" cy="469900"/>
            <a:chOff x="2916" y="2040"/>
            <a:chExt cx="200" cy="296"/>
          </a:xfrm>
        </p:grpSpPr>
        <p:pic>
          <p:nvPicPr>
            <p:cNvPr id="49169" name="Picture 15" descr="SliderKnob (blue)">
              <a:extLst>
                <a:ext uri="{FF2B5EF4-FFF2-40B4-BE49-F238E27FC236}">
                  <a16:creationId xmlns:a16="http://schemas.microsoft.com/office/drawing/2014/main" id="{6C8E673E-E6A1-2E40-9FC3-7FB1164F9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 y="2040"/>
              <a:ext cx="2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12" name="Freeform 16">
              <a:extLst>
                <a:ext uri="{FF2B5EF4-FFF2-40B4-BE49-F238E27FC236}">
                  <a16:creationId xmlns:a16="http://schemas.microsoft.com/office/drawing/2014/main" id="{AC5ACCE0-7DE4-5845-AD60-4B2BCA6E989B}"/>
                </a:ext>
              </a:extLst>
            </p:cNvPr>
            <p:cNvSpPr>
              <a:spLocks/>
            </p:cNvSpPr>
            <p:nvPr/>
          </p:nvSpPr>
          <p:spPr bwMode="auto">
            <a:xfrm>
              <a:off x="3016" y="2160"/>
              <a:ext cx="81" cy="144"/>
            </a:xfrm>
            <a:custGeom>
              <a:avLst/>
              <a:gdLst>
                <a:gd name="T0" fmla="*/ 0 w 534"/>
                <a:gd name="T1" fmla="*/ 0 h 968"/>
                <a:gd name="T2" fmla="*/ 0 w 534"/>
                <a:gd name="T3" fmla="*/ 113 h 968"/>
                <a:gd name="T4" fmla="*/ 23 w 534"/>
                <a:gd name="T5" fmla="*/ 91 h 968"/>
                <a:gd name="T6" fmla="*/ 52 w 534"/>
                <a:gd name="T7" fmla="*/ 144 h 968"/>
                <a:gd name="T8" fmla="*/ 74 w 534"/>
                <a:gd name="T9" fmla="*/ 132 h 968"/>
                <a:gd name="T10" fmla="*/ 44 w 534"/>
                <a:gd name="T11" fmla="*/ 77 h 968"/>
                <a:gd name="T12" fmla="*/ 81 w 534"/>
                <a:gd name="T13" fmla="*/ 77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grpSp>
      <p:pic>
        <p:nvPicPr>
          <p:cNvPr id="311313" name="Picture 17" descr="SliderKnob (blue)">
            <a:extLst>
              <a:ext uri="{FF2B5EF4-FFF2-40B4-BE49-F238E27FC236}">
                <a16:creationId xmlns:a16="http://schemas.microsoft.com/office/drawing/2014/main" id="{914D72D7-4399-324F-BE2A-189A470D2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3025775"/>
            <a:ext cx="317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1314" name="Group 18">
            <a:extLst>
              <a:ext uri="{FF2B5EF4-FFF2-40B4-BE49-F238E27FC236}">
                <a16:creationId xmlns:a16="http://schemas.microsoft.com/office/drawing/2014/main" id="{4ABF3CDA-23A6-6747-867A-B08A7120D169}"/>
              </a:ext>
            </a:extLst>
          </p:cNvPr>
          <p:cNvGrpSpPr>
            <a:grpSpLocks/>
          </p:cNvGrpSpPr>
          <p:nvPr/>
        </p:nvGrpSpPr>
        <p:grpSpPr bwMode="auto">
          <a:xfrm>
            <a:off x="3429000" y="3016250"/>
            <a:ext cx="2057400" cy="488950"/>
            <a:chOff x="2160" y="1900"/>
            <a:chExt cx="1296" cy="308"/>
          </a:xfrm>
        </p:grpSpPr>
        <p:sp>
          <p:nvSpPr>
            <p:cNvPr id="311315" name="Rectangle 19">
              <a:extLst>
                <a:ext uri="{FF2B5EF4-FFF2-40B4-BE49-F238E27FC236}">
                  <a16:creationId xmlns:a16="http://schemas.microsoft.com/office/drawing/2014/main" id="{3D7596BA-FE45-6F48-BE72-0C60EF3E80AD}"/>
                </a:ext>
              </a:extLst>
            </p:cNvPr>
            <p:cNvSpPr>
              <a:spLocks noChangeArrowheads="1"/>
            </p:cNvSpPr>
            <p:nvPr/>
          </p:nvSpPr>
          <p:spPr bwMode="auto">
            <a:xfrm>
              <a:off x="2160" y="1920"/>
              <a:ext cx="1296" cy="288"/>
            </a:xfrm>
            <a:prstGeom prst="rect">
              <a:avLst/>
            </a:prstGeom>
            <a:solidFill>
              <a:srgbClr val="CC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pic>
          <p:nvPicPr>
            <p:cNvPr id="49167" name="Picture 20" descr="Slider (blue)">
              <a:extLst>
                <a:ext uri="{FF2B5EF4-FFF2-40B4-BE49-F238E27FC236}">
                  <a16:creationId xmlns:a16="http://schemas.microsoft.com/office/drawing/2014/main" id="{FF16D21E-B72D-EA4E-95AD-C7F75D162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 y="1904"/>
              <a:ext cx="10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8" name="Picture 21" descr="SliderKnob (blue)">
              <a:extLst>
                <a:ext uri="{FF2B5EF4-FFF2-40B4-BE49-F238E27FC236}">
                  <a16:creationId xmlns:a16="http://schemas.microsoft.com/office/drawing/2014/main" id="{5942198A-BBCB-264A-A30C-140C511CB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 y="1900"/>
              <a:ext cx="2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1318" name="Freeform 22">
            <a:extLst>
              <a:ext uri="{FF2B5EF4-FFF2-40B4-BE49-F238E27FC236}">
                <a16:creationId xmlns:a16="http://schemas.microsoft.com/office/drawing/2014/main" id="{5A8C4E27-780D-D64C-98A5-12DF90558315}"/>
              </a:ext>
            </a:extLst>
          </p:cNvPr>
          <p:cNvSpPr>
            <a:spLocks/>
          </p:cNvSpPr>
          <p:nvPr/>
        </p:nvSpPr>
        <p:spPr bwMode="auto">
          <a:xfrm>
            <a:off x="5132388" y="3232150"/>
            <a:ext cx="128587" cy="228600"/>
          </a:xfrm>
          <a:custGeom>
            <a:avLst/>
            <a:gdLst>
              <a:gd name="T0" fmla="*/ 0 w 534"/>
              <a:gd name="T1" fmla="*/ 0 h 968"/>
              <a:gd name="T2" fmla="*/ 0 w 534"/>
              <a:gd name="T3" fmla="*/ 179952 h 968"/>
              <a:gd name="T4" fmla="*/ 36842 w 534"/>
              <a:gd name="T5" fmla="*/ 143820 h 968"/>
              <a:gd name="T6" fmla="*/ 82594 w 534"/>
              <a:gd name="T7" fmla="*/ 228600 h 968"/>
              <a:gd name="T8" fmla="*/ 117510 w 534"/>
              <a:gd name="T9" fmla="*/ 208763 h 968"/>
              <a:gd name="T10" fmla="*/ 70554 w 534"/>
              <a:gd name="T11" fmla="*/ 122329 h 968"/>
              <a:gd name="T12" fmla="*/ 128587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25" name="Rectangle 2">
            <a:extLst>
              <a:ext uri="{FF2B5EF4-FFF2-40B4-BE49-F238E27FC236}">
                <a16:creationId xmlns:a16="http://schemas.microsoft.com/office/drawing/2014/main" id="{AA39A17E-B5D5-3B40-B90F-D98C17E46E6A}"/>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JSlider</a:t>
            </a:r>
            <a:r>
              <a:rPr lang="en-US" sz="4000" b="1" dirty="0">
                <a:solidFill>
                  <a:schemeClr val="tx1"/>
                </a:solidFill>
                <a:latin typeface="Century Gothic"/>
                <a:cs typeface="Century Gothic"/>
              </a:rPr>
              <a:t> Button</a:t>
            </a:r>
          </a:p>
        </p:txBody>
      </p:sp>
    </p:spTree>
    <p:extLst>
      <p:ext uri="{BB962C8B-B14F-4D97-AF65-F5344CB8AC3E}">
        <p14:creationId xmlns:p14="http://schemas.microsoft.com/office/powerpoint/2010/main" val="152127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3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3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3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130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2" presetClass="entr" presetSubtype="0" fill="hold" nodeType="clickEffect">
                                  <p:stCondLst>
                                    <p:cond delay="0"/>
                                  </p:stCondLst>
                                  <p:childTnLst>
                                    <p:set>
                                      <p:cBhvr>
                                        <p:cTn id="16" dur="1" fill="hold">
                                          <p:stCondLst>
                                            <p:cond delay="0"/>
                                          </p:stCondLst>
                                        </p:cTn>
                                        <p:tgtEl>
                                          <p:spTgt spid="311309"/>
                                        </p:tgtEl>
                                        <p:attrNameLst>
                                          <p:attrName>style.visibility</p:attrName>
                                        </p:attrNameLst>
                                      </p:cBhvr>
                                      <p:to>
                                        <p:strVal val="visible"/>
                                      </p:to>
                                    </p:set>
                                    <p:animScale>
                                      <p:cBhvr>
                                        <p:cTn id="17" dur="1000" decel="50000" fill="hold">
                                          <p:stCondLst>
                                            <p:cond delay="0"/>
                                          </p:stCondLst>
                                        </p:cTn>
                                        <p:tgtEl>
                                          <p:spTgt spid="31130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11309"/>
                                        </p:tgtEl>
                                        <p:attrNameLst>
                                          <p:attrName>ppt_x</p:attrName>
                                          <p:attrName>ppt_y</p:attrName>
                                        </p:attrNameLst>
                                      </p:cBhvr>
                                    </p:animMotion>
                                    <p:animEffect transition="in" filter="fade">
                                      <p:cBhvr>
                                        <p:cTn id="19" dur="1000"/>
                                        <p:tgtEl>
                                          <p:spTgt spid="311309"/>
                                        </p:tgtEl>
                                      </p:cBhvr>
                                    </p:animEffect>
                                  </p:childTnLst>
                                  <p:subTnLst>
                                    <p:set>
                                      <p:cBhvr override="childStyle">
                                        <p:cTn dur="1" fill="hold" display="0" masterRel="nextClick" afterEffect="1"/>
                                        <p:tgtEl>
                                          <p:spTgt spid="311309"/>
                                        </p:tgtEl>
                                        <p:attrNameLst>
                                          <p:attrName>style.visibility</p:attrName>
                                        </p:attrNameLst>
                                      </p:cBhvr>
                                      <p:to>
                                        <p:strVal val="hidden"/>
                                      </p:to>
                                    </p:set>
                                  </p:subTnLst>
                                </p:cTn>
                              </p:par>
                            </p:childTnLst>
                          </p:cTn>
                        </p:par>
                        <p:par>
                          <p:cTn id="20" fill="hold" nodeType="afterGroup">
                            <p:stCondLst>
                              <p:cond delay="1000"/>
                            </p:stCondLst>
                            <p:childTnLst>
                              <p:par>
                                <p:cTn id="21" presetID="1" presetClass="entr" presetSubtype="0" fill="hold" nodeType="afterEffect">
                                  <p:stCondLst>
                                    <p:cond delay="0"/>
                                  </p:stCondLst>
                                  <p:childTnLst>
                                    <p:set>
                                      <p:cBhvr>
                                        <p:cTn id="22" dur="1" fill="hold">
                                          <p:stCondLst>
                                            <p:cond delay="0"/>
                                          </p:stCondLst>
                                        </p:cTn>
                                        <p:tgtEl>
                                          <p:spTgt spid="311310"/>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xit" presetSubtype="0" fill="hold" nodeType="afterEffect">
                                  <p:stCondLst>
                                    <p:cond delay="0"/>
                                  </p:stCondLst>
                                  <p:childTnLst>
                                    <p:set>
                                      <p:cBhvr>
                                        <p:cTn id="25" dur="1" fill="hold">
                                          <p:stCondLst>
                                            <p:cond delay="0"/>
                                          </p:stCondLst>
                                        </p:cTn>
                                        <p:tgtEl>
                                          <p:spTgt spid="311308"/>
                                        </p:tgtEl>
                                        <p:attrNameLst>
                                          <p:attrName>style.visibility</p:attrName>
                                        </p:attrNameLst>
                                      </p:cBhvr>
                                      <p:to>
                                        <p:strVal val="hidden"/>
                                      </p:to>
                                    </p:set>
                                  </p:childTnLst>
                                </p:cTn>
                              </p:par>
                            </p:childTnLst>
                          </p:cTn>
                        </p:par>
                        <p:par>
                          <p:cTn id="26" fill="hold" nodeType="afterGroup">
                            <p:stCondLst>
                              <p:cond delay="1000"/>
                            </p:stCondLst>
                            <p:childTnLst>
                              <p:par>
                                <p:cTn id="27" presetID="0" presetClass="path" presetSubtype="0" accel="50000" decel="50000" fill="hold" nodeType="afterEffect">
                                  <p:stCondLst>
                                    <p:cond delay="0"/>
                                  </p:stCondLst>
                                  <p:childTnLst>
                                    <p:animMotion origin="layout" path="M 0 0 C -0.02552 0.00255 -0.08472 -0.00046 -0.07448 -0.00046 L 0.06181 -0.00046 " pathEditMode="relative" rAng="0" ptsTypes="fAf">
                                      <p:cBhvr>
                                        <p:cTn id="28" dur="2000" fill="hold"/>
                                        <p:tgtEl>
                                          <p:spTgt spid="311310"/>
                                        </p:tgtEl>
                                        <p:attrNameLst>
                                          <p:attrName>ppt_x</p:attrName>
                                          <p:attrName>ppt_y</p:attrName>
                                        </p:attrNameLst>
                                      </p:cBhvr>
                                      <p:rCtr x="-1146" y="93"/>
                                    </p:animMotion>
                                  </p:childTnLst>
                                </p:cTn>
                              </p:par>
                            </p:childTnLst>
                          </p:cTn>
                        </p:par>
                        <p:par>
                          <p:cTn id="29" fill="hold" nodeType="afterGroup">
                            <p:stCondLst>
                              <p:cond delay="3000"/>
                            </p:stCondLst>
                            <p:childTnLst>
                              <p:par>
                                <p:cTn id="30" presetID="1" presetClass="exit" presetSubtype="0" fill="hold" nodeType="afterEffect">
                                  <p:stCondLst>
                                    <p:cond delay="0"/>
                                  </p:stCondLst>
                                  <p:childTnLst>
                                    <p:set>
                                      <p:cBhvr>
                                        <p:cTn id="31" dur="1" fill="hold">
                                          <p:stCondLst>
                                            <p:cond delay="0"/>
                                          </p:stCondLst>
                                        </p:cTn>
                                        <p:tgtEl>
                                          <p:spTgt spid="311310"/>
                                        </p:tgtEl>
                                        <p:attrNameLst>
                                          <p:attrName>style.visibility</p:attrName>
                                        </p:attrNameLst>
                                      </p:cBhvr>
                                      <p:to>
                                        <p:strVal val="hidden"/>
                                      </p:to>
                                    </p:set>
                                  </p:childTnLst>
                                </p:cTn>
                              </p:par>
                            </p:childTnLst>
                          </p:cTn>
                        </p:par>
                        <p:par>
                          <p:cTn id="32" fill="hold" nodeType="afterGroup">
                            <p:stCondLst>
                              <p:cond delay="3000"/>
                            </p:stCondLst>
                            <p:childTnLst>
                              <p:par>
                                <p:cTn id="33" presetID="1" presetClass="entr" presetSubtype="0" fill="hold" nodeType="afterEffect">
                                  <p:stCondLst>
                                    <p:cond delay="0"/>
                                  </p:stCondLst>
                                  <p:childTnLst>
                                    <p:set>
                                      <p:cBhvr>
                                        <p:cTn id="34" dur="1" fill="hold">
                                          <p:stCondLst>
                                            <p:cond delay="0"/>
                                          </p:stCondLst>
                                        </p:cTn>
                                        <p:tgtEl>
                                          <p:spTgt spid="3113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1318"/>
                                        </p:tgtEl>
                                        <p:attrNameLst>
                                          <p:attrName>style.visibility</p:attrName>
                                        </p:attrNameLst>
                                      </p:cBhvr>
                                      <p:to>
                                        <p:strVal val="visible"/>
                                      </p:to>
                                    </p:set>
                                  </p:childTnLst>
                                </p:cTn>
                              </p:par>
                            </p:childTnLst>
                          </p:cTn>
                        </p:par>
                        <p:par>
                          <p:cTn id="37" fill="hold" nodeType="afterGroup">
                            <p:stCondLst>
                              <p:cond delay="3000"/>
                            </p:stCondLst>
                            <p:childTnLst>
                              <p:par>
                                <p:cTn id="38" presetID="1" presetClass="entr" presetSubtype="0" fill="hold" nodeType="afterEffect">
                                  <p:stCondLst>
                                    <p:cond delay="0"/>
                                  </p:stCondLst>
                                  <p:childTnLst>
                                    <p:set>
                                      <p:cBhvr>
                                        <p:cTn id="39" dur="1" fill="hold">
                                          <p:stCondLst>
                                            <p:cond delay="0"/>
                                          </p:stCondLst>
                                        </p:cTn>
                                        <p:tgtEl>
                                          <p:spTgt spid="311314"/>
                                        </p:tgtEl>
                                        <p:attrNameLst>
                                          <p:attrName>style.visibility</p:attrName>
                                        </p:attrNameLst>
                                      </p:cBhvr>
                                      <p:to>
                                        <p:strVal val="visible"/>
                                      </p:to>
                                    </p:set>
                                  </p:childTnLst>
                                </p:cTn>
                              </p:par>
                            </p:childTnLst>
                          </p:cTn>
                        </p:par>
                        <p:par>
                          <p:cTn id="40" fill="hold" nodeType="afterGroup">
                            <p:stCondLst>
                              <p:cond delay="3000"/>
                            </p:stCondLst>
                            <p:childTnLst>
                              <p:par>
                                <p:cTn id="41" presetID="52" presetClass="exit" presetSubtype="0" fill="hold" nodeType="afterEffect">
                                  <p:stCondLst>
                                    <p:cond delay="400"/>
                                  </p:stCondLst>
                                  <p:childTnLst>
                                    <p:animScale>
                                      <p:cBhvr>
                                        <p:cTn id="42" dur="1000" accel="50000">
                                          <p:stCondLst>
                                            <p:cond delay="0"/>
                                          </p:stCondLst>
                                        </p:cTn>
                                        <p:tgtEl>
                                          <p:spTgt spid="3113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311318"/>
                                        </p:tgtEl>
                                        <p:attrNameLst>
                                          <p:attrName>ppt_x</p:attrName>
                                          <p:attrName>ppt_y</p:attrName>
                                        </p:attrNameLst>
                                      </p:cBhvr>
                                    </p:animMotion>
                                    <p:animEffect transition="out" filter="fade">
                                      <p:cBhvr>
                                        <p:cTn id="44" dur="1000"/>
                                        <p:tgtEl>
                                          <p:spTgt spid="311318"/>
                                        </p:tgtEl>
                                      </p:cBhvr>
                                    </p:animEffect>
                                    <p:set>
                                      <p:cBhvr>
                                        <p:cTn id="45" dur="1" fill="hold">
                                          <p:stCondLst>
                                            <p:cond delay="999"/>
                                          </p:stCondLst>
                                        </p:cTn>
                                        <p:tgtEl>
                                          <p:spTgt spid="311318"/>
                                        </p:tgtEl>
                                        <p:attrNameLst>
                                          <p:attrName>style.visibility</p:attrName>
                                        </p:attrNameLst>
                                      </p:cBhvr>
                                      <p:to>
                                        <p:strVal val="hidden"/>
                                      </p:to>
                                    </p:set>
                                  </p:childTnLst>
                                  <p:subTnLst>
                                    <p:set>
                                      <p:cBhvr override="childStyle">
                                        <p:cTn dur="1" fill="hold" display="0" masterRel="nextClick" afterEffect="1"/>
                                        <p:tgtEl>
                                          <p:spTgt spid="311318"/>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311300"/>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113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4" grpId="0" build="p" autoUpdateAnimBg="0"/>
      <p:bldP spid="311305" grpId="0"/>
      <p:bldP spid="3113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a:extLst>
              <a:ext uri="{FF2B5EF4-FFF2-40B4-BE49-F238E27FC236}">
                <a16:creationId xmlns:a16="http://schemas.microsoft.com/office/drawing/2014/main" id="{2741D602-1519-5244-BAA3-448F58EA6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1646238"/>
            <a:ext cx="6400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2">
            <a:extLst>
              <a:ext uri="{FF2B5EF4-FFF2-40B4-BE49-F238E27FC236}">
                <a16:creationId xmlns:a16="http://schemas.microsoft.com/office/drawing/2014/main" id="{C43EB76D-F424-D940-8C35-E1528C112CEE}"/>
              </a:ext>
            </a:extLst>
          </p:cNvPr>
          <p:cNvSpPr txBox="1">
            <a:spLocks noChangeArrowheads="1"/>
          </p:cNvSpPr>
          <p:nvPr/>
        </p:nvSpPr>
        <p:spPr bwMode="auto">
          <a:xfrm>
            <a:off x="1189038" y="731838"/>
            <a:ext cx="72231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lgn="ctr">
              <a:buClrTx/>
              <a:buFontTx/>
              <a:buNone/>
            </a:pPr>
            <a:r>
              <a:rPr lang="en-US" altLang="tr-TR" b="1">
                <a:solidFill>
                  <a:srgbClr val="7E0021"/>
                </a:solidFill>
              </a:rPr>
              <a:t>Let's replace our size buttons with a slider</a:t>
            </a:r>
          </a:p>
        </p:txBody>
      </p:sp>
    </p:spTree>
    <p:extLst>
      <p:ext uri="{BB962C8B-B14F-4D97-AF65-F5344CB8AC3E}">
        <p14:creationId xmlns:p14="http://schemas.microsoft.com/office/powerpoint/2010/main" val="21986379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a:extLst>
              <a:ext uri="{FF2B5EF4-FFF2-40B4-BE49-F238E27FC236}">
                <a16:creationId xmlns:a16="http://schemas.microsoft.com/office/drawing/2014/main" id="{AC429FB5-C0CC-DB41-B3C5-B40E5139BE61}"/>
              </a:ext>
            </a:extLst>
          </p:cNvPr>
          <p:cNvSpPr>
            <a:spLocks noChangeArrowheads="1"/>
          </p:cNvSpPr>
          <p:nvPr/>
        </p:nvSpPr>
        <p:spPr bwMode="auto">
          <a:xfrm>
            <a:off x="482600" y="1155700"/>
            <a:ext cx="8128000" cy="151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1800" dirty="0">
                <a:latin typeface="Arial" panose="020B0604020202020204" pitchFamily="34" charset="0"/>
                <a:cs typeface="Arial" panose="020B0604020202020204" pitchFamily="34" charset="0"/>
              </a:rPr>
              <a:t>The interactors you display on the screen sometimes don</a:t>
            </a:r>
            <a:r>
              <a:rPr lang="ja-JP" altLang="en-US" sz="1800">
                <a:latin typeface="Arial" panose="020B0604020202020204" pitchFamily="34" charset="0"/>
                <a:cs typeface="Arial" panose="020B0604020202020204" pitchFamily="34" charset="0"/>
              </a:rPr>
              <a:t>’</a:t>
            </a:r>
            <a:r>
              <a:rPr lang="en-US" altLang="ja-JP" sz="1800" dirty="0">
                <a:latin typeface="Arial" panose="020B0604020202020204" pitchFamily="34" charset="0"/>
                <a:cs typeface="Arial" panose="020B0604020202020204" pitchFamily="34" charset="0"/>
              </a:rPr>
              <a:t>t provide the user with enough information.  In such cases, it is useful to include </a:t>
            </a:r>
            <a:r>
              <a:rPr lang="en-US" altLang="ja-JP" sz="1800" b="1" dirty="0" err="1">
                <a:latin typeface="Arial" panose="020B0604020202020204" pitchFamily="34" charset="0"/>
                <a:cs typeface="Arial" panose="020B0604020202020204" pitchFamily="34" charset="0"/>
              </a:rPr>
              <a:t>JLabel</a:t>
            </a:r>
            <a:r>
              <a:rPr lang="en-US" altLang="ja-JP" sz="1800" dirty="0">
                <a:latin typeface="Arial" panose="020B0604020202020204" pitchFamily="34" charset="0"/>
                <a:cs typeface="Arial" panose="020B0604020202020204" pitchFamily="34" charset="0"/>
              </a:rPr>
              <a:t> objects, which appear as text strings in the user interface but do not respond to any events.</a:t>
            </a:r>
            <a:endParaRPr lang="en-US" altLang="tr-TR" sz="1800" dirty="0">
              <a:latin typeface="Arial" panose="020B0604020202020204" pitchFamily="34" charset="0"/>
              <a:cs typeface="Arial" panose="020B0604020202020204" pitchFamily="34" charset="0"/>
            </a:endParaRPr>
          </a:p>
        </p:txBody>
      </p:sp>
      <p:grpSp>
        <p:nvGrpSpPr>
          <p:cNvPr id="313348" name="Group 4">
            <a:extLst>
              <a:ext uri="{FF2B5EF4-FFF2-40B4-BE49-F238E27FC236}">
                <a16:creationId xmlns:a16="http://schemas.microsoft.com/office/drawing/2014/main" id="{6A3BE6CE-3910-AC44-A67F-551DF8CD2612}"/>
              </a:ext>
            </a:extLst>
          </p:cNvPr>
          <p:cNvGrpSpPr>
            <a:grpSpLocks/>
          </p:cNvGrpSpPr>
          <p:nvPr/>
        </p:nvGrpSpPr>
        <p:grpSpPr bwMode="auto">
          <a:xfrm>
            <a:off x="482600" y="2578100"/>
            <a:ext cx="8128000" cy="3898900"/>
            <a:chOff x="304" y="1624"/>
            <a:chExt cx="5120" cy="2456"/>
          </a:xfrm>
        </p:grpSpPr>
        <p:pic>
          <p:nvPicPr>
            <p:cNvPr id="51204" name="Picture 5" descr="GUI (2">
              <a:extLst>
                <a:ext uri="{FF2B5EF4-FFF2-40B4-BE49-F238E27FC236}">
                  <a16:creationId xmlns:a16="http://schemas.microsoft.com/office/drawing/2014/main" id="{40D02182-DAE5-BA49-B713-7D4FFF1F8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 y="3032"/>
              <a:ext cx="2833"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0" name="Text Box 6">
              <a:extLst>
                <a:ext uri="{FF2B5EF4-FFF2-40B4-BE49-F238E27FC236}">
                  <a16:creationId xmlns:a16="http://schemas.microsoft.com/office/drawing/2014/main" id="{830131A0-E113-2B4E-81D1-E1DCEA7ED8BE}"/>
                </a:ext>
              </a:extLst>
            </p:cNvPr>
            <p:cNvSpPr txBox="1">
              <a:spLocks noChangeArrowheads="1"/>
            </p:cNvSpPr>
            <p:nvPr/>
          </p:nvSpPr>
          <p:spPr bwMode="auto">
            <a:xfrm>
              <a:off x="1479" y="3022"/>
              <a:ext cx="2801"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Neue" charset="0"/>
                  <a:ea typeface="ＭＳ Ｐゴシック" charset="0"/>
                </a:rPr>
                <a:t>DrawStarMap</a:t>
              </a:r>
            </a:p>
          </p:txBody>
        </p:sp>
        <p:pic>
          <p:nvPicPr>
            <p:cNvPr id="51206" name="Picture 7" descr="Slider (gray)">
              <a:extLst>
                <a:ext uri="{FF2B5EF4-FFF2-40B4-BE49-F238E27FC236}">
                  <a16:creationId xmlns:a16="http://schemas.microsoft.com/office/drawing/2014/main" id="{8D773FC1-30CE-244C-B7D5-9940DAC0D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 y="3864"/>
              <a:ext cx="76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8" descr="SliderKnob (gray)">
              <a:extLst>
                <a:ext uri="{FF2B5EF4-FFF2-40B4-BE49-F238E27FC236}">
                  <a16:creationId xmlns:a16="http://schemas.microsoft.com/office/drawing/2014/main" id="{A2834A3B-318C-BB4B-965B-541CEE699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2" y="3859"/>
              <a:ext cx="1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3" name="Text Box 9">
              <a:extLst>
                <a:ext uri="{FF2B5EF4-FFF2-40B4-BE49-F238E27FC236}">
                  <a16:creationId xmlns:a16="http://schemas.microsoft.com/office/drawing/2014/main" id="{9656748E-6D93-1841-8780-05D308A96CC8}"/>
                </a:ext>
              </a:extLst>
            </p:cNvPr>
            <p:cNvSpPr txBox="1">
              <a:spLocks noChangeArrowheads="1"/>
            </p:cNvSpPr>
            <p:nvPr/>
          </p:nvSpPr>
          <p:spPr bwMode="auto">
            <a:xfrm>
              <a:off x="2152" y="3894"/>
              <a:ext cx="38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000" b="1">
                  <a:solidFill>
                    <a:srgbClr val="555555"/>
                  </a:solidFill>
                  <a:latin typeface="Helvetica Neue" charset="0"/>
                  <a:ea typeface="ＭＳ Ｐゴシック" charset="0"/>
                </a:rPr>
                <a:t>Small</a:t>
              </a:r>
            </a:p>
          </p:txBody>
        </p:sp>
        <p:sp>
          <p:nvSpPr>
            <p:cNvPr id="313354" name="Text Box 10">
              <a:extLst>
                <a:ext uri="{FF2B5EF4-FFF2-40B4-BE49-F238E27FC236}">
                  <a16:creationId xmlns:a16="http://schemas.microsoft.com/office/drawing/2014/main" id="{8CFF28C7-559B-0542-A738-ACF8094641E8}"/>
                </a:ext>
              </a:extLst>
            </p:cNvPr>
            <p:cNvSpPr txBox="1">
              <a:spLocks noChangeArrowheads="1"/>
            </p:cNvSpPr>
            <p:nvPr/>
          </p:nvSpPr>
          <p:spPr bwMode="auto">
            <a:xfrm>
              <a:off x="3232" y="3888"/>
              <a:ext cx="38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b="1">
                  <a:solidFill>
                    <a:srgbClr val="555555"/>
                  </a:solidFill>
                  <a:latin typeface="Helvetica Neue" charset="0"/>
                  <a:ea typeface="ＭＳ Ｐゴシック" charset="0"/>
                </a:rPr>
                <a:t>Large</a:t>
              </a:r>
            </a:p>
          </p:txBody>
        </p:sp>
        <p:sp>
          <p:nvSpPr>
            <p:cNvPr id="313355" name="Rectangle 11">
              <a:extLst>
                <a:ext uri="{FF2B5EF4-FFF2-40B4-BE49-F238E27FC236}">
                  <a16:creationId xmlns:a16="http://schemas.microsoft.com/office/drawing/2014/main" id="{64C65741-8099-1E4D-A3FA-B7AD4ECD4E7B}"/>
                </a:ext>
              </a:extLst>
            </p:cNvPr>
            <p:cNvSpPr>
              <a:spLocks noChangeArrowheads="1"/>
            </p:cNvSpPr>
            <p:nvPr/>
          </p:nvSpPr>
          <p:spPr bwMode="auto">
            <a:xfrm>
              <a:off x="304" y="1624"/>
              <a:ext cx="5120" cy="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As an example, if you wanted to label a slider so that it was clear it controlled size, you could use the following code to produce the control strip shown at the bottom of the screen:</a:t>
              </a:r>
            </a:p>
          </p:txBody>
        </p:sp>
        <p:sp>
          <p:nvSpPr>
            <p:cNvPr id="313356" name="Rectangle 12">
              <a:extLst>
                <a:ext uri="{FF2B5EF4-FFF2-40B4-BE49-F238E27FC236}">
                  <a16:creationId xmlns:a16="http://schemas.microsoft.com/office/drawing/2014/main" id="{D483266A-2715-0142-BDEC-16452E9FA8E3}"/>
                </a:ext>
              </a:extLst>
            </p:cNvPr>
            <p:cNvSpPr>
              <a:spLocks noChangeArrowheads="1"/>
            </p:cNvSpPr>
            <p:nvPr/>
          </p:nvSpPr>
          <p:spPr bwMode="auto">
            <a:xfrm>
              <a:off x="720" y="2312"/>
              <a:ext cx="4608" cy="52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90000"/>
                </a:lnSpc>
                <a:defRPr/>
              </a:pPr>
              <a:r>
                <a:rPr sz="1600" b="1" noProof="1">
                  <a:latin typeface="Courier New" charset="0"/>
                  <a:ea typeface="ＭＳ Ｐゴシック" charset="0"/>
                </a:rPr>
                <a:t>add(new JLabel("Small"), SOUTH);</a:t>
              </a:r>
            </a:p>
            <a:p>
              <a:pPr>
                <a:lnSpc>
                  <a:spcPct val="90000"/>
                </a:lnSpc>
                <a:defRPr/>
              </a:pPr>
              <a:r>
                <a:rPr sz="1600" b="1" noProof="1">
                  <a:latin typeface="Courier New" charset="0"/>
                  <a:ea typeface="ＭＳ Ｐゴシック" charset="0"/>
                </a:rPr>
                <a:t>add(sizeSlider, SOUTH);</a:t>
              </a:r>
            </a:p>
            <a:p>
              <a:pPr>
                <a:lnSpc>
                  <a:spcPct val="90000"/>
                </a:lnSpc>
                <a:defRPr/>
              </a:pPr>
              <a:r>
                <a:rPr sz="1600" b="1" noProof="1">
                  <a:latin typeface="Courier New" charset="0"/>
                  <a:ea typeface="ＭＳ Ｐゴシック" charset="0"/>
                </a:rPr>
                <a:t>add(new JLabel("Large"), SOUTH);</a:t>
              </a:r>
            </a:p>
          </p:txBody>
        </p:sp>
      </p:grpSp>
      <p:sp>
        <p:nvSpPr>
          <p:cNvPr id="15" name="Rectangle 2">
            <a:extLst>
              <a:ext uri="{FF2B5EF4-FFF2-40B4-BE49-F238E27FC236}">
                <a16:creationId xmlns:a16="http://schemas.microsoft.com/office/drawing/2014/main" id="{E46EAD87-FC24-5C45-9314-A0DA141770C5}"/>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JLabel</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2061698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3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D14140BB-549D-9E43-A225-82FA79D9D972}"/>
              </a:ext>
            </a:extLst>
          </p:cNvPr>
          <p:cNvSpPr>
            <a:spLocks noChangeArrowheads="1"/>
          </p:cNvSpPr>
          <p:nvPr/>
        </p:nvSpPr>
        <p:spPr bwMode="auto">
          <a:xfrm>
            <a:off x="482600" y="1155700"/>
            <a:ext cx="8128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12738" indent="-312738">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9pPr>
          </a:lstStyle>
          <a:p>
            <a:pPr algn="just">
              <a:lnSpc>
                <a:spcPct val="85000"/>
              </a:lnSpc>
              <a:spcAft>
                <a:spcPts val="1500"/>
              </a:spcAft>
              <a:buFont typeface="Times New Roman" panose="02020603050405020304" pitchFamily="18" charset="0"/>
              <a:buChar char="•"/>
            </a:pPr>
            <a:r>
              <a:rPr lang="en-US" altLang="tr-TR">
                <a:solidFill>
                  <a:srgbClr val="000000"/>
                </a:solidFill>
                <a:latin typeface="Times New Roman" panose="02020603050405020304" pitchFamily="18" charset="0"/>
              </a:rPr>
              <a:t>In some applications, you may need to allow the user to chose among a set of options that would take up too much space on the screen if you listed them all.  In such situations, you can use the </a:t>
            </a:r>
            <a:r>
              <a:rPr lang="en-US" altLang="tr-TR" sz="2000" b="1">
                <a:solidFill>
                  <a:srgbClr val="000000"/>
                </a:solidFill>
                <a:latin typeface="Courier New" panose="02070309020205020404" pitchFamily="49" charset="0"/>
              </a:rPr>
              <a:t>JComboBox</a:t>
            </a:r>
            <a:r>
              <a:rPr lang="en-US" altLang="tr-TR">
                <a:solidFill>
                  <a:srgbClr val="000000"/>
                </a:solidFill>
                <a:latin typeface="Times New Roman" panose="02020603050405020304" pitchFamily="18" charset="0"/>
              </a:rPr>
              <a:t> class, which lists the available options in a popup menu that goes away once the selection is made.</a:t>
            </a:r>
          </a:p>
        </p:txBody>
      </p:sp>
      <p:sp>
        <p:nvSpPr>
          <p:cNvPr id="27651" name="Rectangle 3">
            <a:extLst>
              <a:ext uri="{FF2B5EF4-FFF2-40B4-BE49-F238E27FC236}">
                <a16:creationId xmlns:a16="http://schemas.microsoft.com/office/drawing/2014/main" id="{F1125867-0E63-764B-9B55-B42FF5AE0A97}"/>
              </a:ext>
            </a:extLst>
          </p:cNvPr>
          <p:cNvSpPr>
            <a:spLocks noChangeArrowheads="1"/>
          </p:cNvSpPr>
          <p:nvPr/>
        </p:nvSpPr>
        <p:spPr bwMode="auto">
          <a:xfrm>
            <a:off x="482600" y="2882900"/>
            <a:ext cx="8128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12738" indent="-312738">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9pPr>
          </a:lstStyle>
          <a:p>
            <a:pPr algn="just">
              <a:lnSpc>
                <a:spcPct val="85000"/>
              </a:lnSpc>
              <a:spcAft>
                <a:spcPts val="1500"/>
              </a:spcAft>
              <a:buFont typeface="Times New Roman" panose="02020603050405020304" pitchFamily="18" charset="0"/>
              <a:buChar char="•"/>
            </a:pPr>
            <a:r>
              <a:rPr lang="en-US" altLang="tr-TR">
                <a:solidFill>
                  <a:srgbClr val="000000"/>
                </a:solidFill>
                <a:latin typeface="Times New Roman" panose="02020603050405020304" pitchFamily="18" charset="0"/>
              </a:rPr>
              <a:t>A </a:t>
            </a:r>
            <a:r>
              <a:rPr lang="en-US" altLang="tr-TR" sz="2000" b="1">
                <a:solidFill>
                  <a:srgbClr val="000000"/>
                </a:solidFill>
                <a:latin typeface="Courier New" panose="02070309020205020404" pitchFamily="49" charset="0"/>
              </a:rPr>
              <a:t>JComboBox</a:t>
            </a:r>
            <a:r>
              <a:rPr lang="en-US" altLang="tr-TR">
                <a:solidFill>
                  <a:srgbClr val="000000"/>
                </a:solidFill>
                <a:latin typeface="Times New Roman" panose="02020603050405020304" pitchFamily="18" charset="0"/>
              </a:rPr>
              <a:t> used to select T-shirt sizes might look like this on the screen:</a:t>
            </a:r>
          </a:p>
        </p:txBody>
      </p:sp>
      <p:sp>
        <p:nvSpPr>
          <p:cNvPr id="27652" name="Rectangle 4">
            <a:extLst>
              <a:ext uri="{FF2B5EF4-FFF2-40B4-BE49-F238E27FC236}">
                <a16:creationId xmlns:a16="http://schemas.microsoft.com/office/drawing/2014/main" id="{973ADE54-9C03-C14D-BF22-9505E3A82482}"/>
              </a:ext>
            </a:extLst>
          </p:cNvPr>
          <p:cNvSpPr>
            <a:spLocks noChangeArrowheads="1"/>
          </p:cNvSpPr>
          <p:nvPr/>
        </p:nvSpPr>
        <p:spPr bwMode="auto">
          <a:xfrm>
            <a:off x="482600" y="4191000"/>
            <a:ext cx="81280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12738" indent="-312738">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9pPr>
          </a:lstStyle>
          <a:p>
            <a:pPr algn="just">
              <a:lnSpc>
                <a:spcPct val="85000"/>
              </a:lnSpc>
              <a:spcAft>
                <a:spcPts val="600"/>
              </a:spcAft>
              <a:buFont typeface="Times New Roman" panose="02020603050405020304" pitchFamily="18" charset="0"/>
              <a:buChar char="•"/>
            </a:pPr>
            <a:r>
              <a:rPr lang="en-US" altLang="tr-TR">
                <a:solidFill>
                  <a:srgbClr val="000000"/>
                </a:solidFill>
                <a:latin typeface="Times New Roman" panose="02020603050405020304" pitchFamily="18" charset="0"/>
              </a:rPr>
              <a:t>From the user</a:t>
            </a:r>
            <a:r>
              <a:rPr lang="ja-JP" altLang="en-US">
                <a:solidFill>
                  <a:srgbClr val="000000"/>
                </a:solidFill>
                <a:latin typeface="Arial" panose="020B0604020202020204" pitchFamily="34" charset="0"/>
              </a:rPr>
              <a:t>’</a:t>
            </a:r>
            <a:r>
              <a:rPr lang="en-US" altLang="ja-JP">
                <a:solidFill>
                  <a:srgbClr val="000000"/>
                </a:solidFill>
                <a:latin typeface="Times New Roman" panose="02020603050405020304" pitchFamily="18" charset="0"/>
              </a:rPr>
              <a:t>s point of view, a </a:t>
            </a:r>
            <a:r>
              <a:rPr lang="en-US" altLang="ja-JP" sz="2200" b="1">
                <a:solidFill>
                  <a:srgbClr val="000000"/>
                </a:solidFill>
                <a:latin typeface="Courier New" panose="02070309020205020404" pitchFamily="49" charset="0"/>
              </a:rPr>
              <a:t>JComboBox</a:t>
            </a:r>
            <a:r>
              <a:rPr lang="en-US" altLang="ja-JP">
                <a:solidFill>
                  <a:srgbClr val="000000"/>
                </a:solidFill>
                <a:latin typeface="Times New Roman" panose="02020603050405020304" pitchFamily="18" charset="0"/>
              </a:rPr>
              <a:t> works like this:</a:t>
            </a:r>
            <a:endParaRPr lang="en-US" altLang="tr-TR">
              <a:solidFill>
                <a:srgbClr val="000000"/>
              </a:solidFill>
              <a:latin typeface="Times New Roman" panose="02020603050405020304" pitchFamily="18" charset="0"/>
            </a:endParaRPr>
          </a:p>
        </p:txBody>
      </p:sp>
      <p:pic>
        <p:nvPicPr>
          <p:cNvPr id="27653" name="Picture 5">
            <a:extLst>
              <a:ext uri="{FF2B5EF4-FFF2-40B4-BE49-F238E27FC236}">
                <a16:creationId xmlns:a16="http://schemas.microsoft.com/office/drawing/2014/main" id="{7E6BAD8C-F8B4-3C41-AC7D-6B77FD5C2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850" y="3594100"/>
            <a:ext cx="1384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6">
            <a:extLst>
              <a:ext uri="{FF2B5EF4-FFF2-40B4-BE49-F238E27FC236}">
                <a16:creationId xmlns:a16="http://schemas.microsoft.com/office/drawing/2014/main" id="{0D3805E7-E05F-6549-B9F1-BB1D63A37A9B}"/>
              </a:ext>
            </a:extLst>
          </p:cNvPr>
          <p:cNvSpPr>
            <a:spLocks noChangeArrowheads="1"/>
          </p:cNvSpPr>
          <p:nvPr/>
        </p:nvSpPr>
        <p:spPr bwMode="auto">
          <a:xfrm>
            <a:off x="3930650" y="3690938"/>
            <a:ext cx="1022350" cy="877887"/>
          </a:xfrm>
          <a:prstGeom prst="rect">
            <a:avLst/>
          </a:prstGeom>
          <a:solidFill>
            <a:srgbClr val="FFFFFF"/>
          </a:solidFill>
          <a:ln w="19800" cap="sq">
            <a:solidFill>
              <a:srgbClr val="666666"/>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tr-TR"/>
          </a:p>
        </p:txBody>
      </p:sp>
      <p:sp>
        <p:nvSpPr>
          <p:cNvPr id="27655" name="Rectangle 7">
            <a:extLst>
              <a:ext uri="{FF2B5EF4-FFF2-40B4-BE49-F238E27FC236}">
                <a16:creationId xmlns:a16="http://schemas.microsoft.com/office/drawing/2014/main" id="{75E7A406-84B4-C742-8309-F5F8E570DF79}"/>
              </a:ext>
            </a:extLst>
          </p:cNvPr>
          <p:cNvSpPr>
            <a:spLocks noChangeArrowheads="1"/>
          </p:cNvSpPr>
          <p:nvPr/>
        </p:nvSpPr>
        <p:spPr bwMode="auto">
          <a:xfrm>
            <a:off x="3941763" y="3690938"/>
            <a:ext cx="1006475" cy="238125"/>
          </a:xfrm>
          <a:prstGeom prst="rect">
            <a:avLst/>
          </a:prstGeom>
          <a:solidFill>
            <a:srgbClr val="4B98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tr-TR"/>
          </a:p>
        </p:txBody>
      </p:sp>
      <p:sp>
        <p:nvSpPr>
          <p:cNvPr id="27656" name="Rectangle 8">
            <a:extLst>
              <a:ext uri="{FF2B5EF4-FFF2-40B4-BE49-F238E27FC236}">
                <a16:creationId xmlns:a16="http://schemas.microsoft.com/office/drawing/2014/main" id="{A08A10B3-B3D2-3A4A-9A45-E38AEFD779E3}"/>
              </a:ext>
            </a:extLst>
          </p:cNvPr>
          <p:cNvSpPr>
            <a:spLocks noChangeArrowheads="1"/>
          </p:cNvSpPr>
          <p:nvPr/>
        </p:nvSpPr>
        <p:spPr bwMode="auto">
          <a:xfrm>
            <a:off x="3941763" y="3906838"/>
            <a:ext cx="1006475" cy="225425"/>
          </a:xfrm>
          <a:prstGeom prst="rect">
            <a:avLst/>
          </a:prstGeom>
          <a:solidFill>
            <a:srgbClr val="4B98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tr-TR"/>
          </a:p>
        </p:txBody>
      </p:sp>
      <p:sp>
        <p:nvSpPr>
          <p:cNvPr id="27657" name="Rectangle 9">
            <a:extLst>
              <a:ext uri="{FF2B5EF4-FFF2-40B4-BE49-F238E27FC236}">
                <a16:creationId xmlns:a16="http://schemas.microsoft.com/office/drawing/2014/main" id="{9B596B1E-A753-D94F-BAD9-D04A97381BAD}"/>
              </a:ext>
            </a:extLst>
          </p:cNvPr>
          <p:cNvSpPr>
            <a:spLocks noChangeArrowheads="1"/>
          </p:cNvSpPr>
          <p:nvPr/>
        </p:nvSpPr>
        <p:spPr bwMode="auto">
          <a:xfrm>
            <a:off x="3941763" y="4110038"/>
            <a:ext cx="1008062" cy="227012"/>
          </a:xfrm>
          <a:prstGeom prst="rect">
            <a:avLst/>
          </a:prstGeom>
          <a:solidFill>
            <a:srgbClr val="4B98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tr-TR"/>
          </a:p>
        </p:txBody>
      </p:sp>
      <p:sp>
        <p:nvSpPr>
          <p:cNvPr id="27658" name="Rectangle 10">
            <a:extLst>
              <a:ext uri="{FF2B5EF4-FFF2-40B4-BE49-F238E27FC236}">
                <a16:creationId xmlns:a16="http://schemas.microsoft.com/office/drawing/2014/main" id="{02666173-2D10-D241-8324-722289091A14}"/>
              </a:ext>
            </a:extLst>
          </p:cNvPr>
          <p:cNvSpPr>
            <a:spLocks noChangeArrowheads="1"/>
          </p:cNvSpPr>
          <p:nvPr/>
        </p:nvSpPr>
        <p:spPr bwMode="auto">
          <a:xfrm>
            <a:off x="3941763" y="4327525"/>
            <a:ext cx="1008062" cy="238125"/>
          </a:xfrm>
          <a:prstGeom prst="rect">
            <a:avLst/>
          </a:prstGeom>
          <a:solidFill>
            <a:srgbClr val="4B98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tr-TR"/>
          </a:p>
        </p:txBody>
      </p:sp>
      <p:sp>
        <p:nvSpPr>
          <p:cNvPr id="27659" name="Text Box 11">
            <a:extLst>
              <a:ext uri="{FF2B5EF4-FFF2-40B4-BE49-F238E27FC236}">
                <a16:creationId xmlns:a16="http://schemas.microsoft.com/office/drawing/2014/main" id="{6E3BB4E4-390B-864F-AE81-8AC486AB9A5D}"/>
              </a:ext>
            </a:extLst>
          </p:cNvPr>
          <p:cNvSpPr txBox="1">
            <a:spLocks noChangeArrowheads="1"/>
          </p:cNvSpPr>
          <p:nvPr/>
        </p:nvSpPr>
        <p:spPr bwMode="auto">
          <a:xfrm>
            <a:off x="4089400" y="3683000"/>
            <a:ext cx="762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r>
              <a:rPr lang="en-US" altLang="tr-TR" sz="1100" b="1">
                <a:solidFill>
                  <a:srgbClr val="333333"/>
                </a:solidFill>
              </a:rPr>
              <a:t>Small</a:t>
            </a:r>
          </a:p>
        </p:txBody>
      </p:sp>
      <p:sp>
        <p:nvSpPr>
          <p:cNvPr id="27660" name="Text Box 12">
            <a:extLst>
              <a:ext uri="{FF2B5EF4-FFF2-40B4-BE49-F238E27FC236}">
                <a16:creationId xmlns:a16="http://schemas.microsoft.com/office/drawing/2014/main" id="{2CB12CC1-C547-2A4B-A655-6A7560A08A74}"/>
              </a:ext>
            </a:extLst>
          </p:cNvPr>
          <p:cNvSpPr txBox="1">
            <a:spLocks noChangeArrowheads="1"/>
          </p:cNvSpPr>
          <p:nvPr/>
        </p:nvSpPr>
        <p:spPr bwMode="auto">
          <a:xfrm>
            <a:off x="4089400" y="3898900"/>
            <a:ext cx="762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r>
              <a:rPr lang="en-US" altLang="tr-TR" sz="1100" b="1">
                <a:solidFill>
                  <a:srgbClr val="333333"/>
                </a:solidFill>
              </a:rPr>
              <a:t>Medium</a:t>
            </a:r>
          </a:p>
        </p:txBody>
      </p:sp>
      <p:sp>
        <p:nvSpPr>
          <p:cNvPr id="27661" name="Text Box 13">
            <a:extLst>
              <a:ext uri="{FF2B5EF4-FFF2-40B4-BE49-F238E27FC236}">
                <a16:creationId xmlns:a16="http://schemas.microsoft.com/office/drawing/2014/main" id="{0E71B4AE-FED0-864B-8665-9E61A4D1EF99}"/>
              </a:ext>
            </a:extLst>
          </p:cNvPr>
          <p:cNvSpPr txBox="1">
            <a:spLocks noChangeArrowheads="1"/>
          </p:cNvSpPr>
          <p:nvPr/>
        </p:nvSpPr>
        <p:spPr bwMode="auto">
          <a:xfrm>
            <a:off x="4089400" y="4089400"/>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r>
              <a:rPr lang="en-US" altLang="tr-TR" sz="1200" b="1">
                <a:solidFill>
                  <a:srgbClr val="333333"/>
                </a:solidFill>
              </a:rPr>
              <a:t>Large</a:t>
            </a:r>
          </a:p>
        </p:txBody>
      </p:sp>
      <p:sp>
        <p:nvSpPr>
          <p:cNvPr id="27662" name="Text Box 14">
            <a:extLst>
              <a:ext uri="{FF2B5EF4-FFF2-40B4-BE49-F238E27FC236}">
                <a16:creationId xmlns:a16="http://schemas.microsoft.com/office/drawing/2014/main" id="{A00CB49D-9AB6-FE4A-9CD5-BF7929FD0682}"/>
              </a:ext>
            </a:extLst>
          </p:cNvPr>
          <p:cNvSpPr txBox="1">
            <a:spLocks noChangeArrowheads="1"/>
          </p:cNvSpPr>
          <p:nvPr/>
        </p:nvSpPr>
        <p:spPr bwMode="auto">
          <a:xfrm>
            <a:off x="4089400" y="4292600"/>
            <a:ext cx="762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r>
              <a:rPr lang="en-US" altLang="tr-TR" sz="1100" b="1">
                <a:solidFill>
                  <a:srgbClr val="333333"/>
                </a:solidFill>
              </a:rPr>
              <a:t>X-Large</a:t>
            </a:r>
          </a:p>
        </p:txBody>
      </p:sp>
      <p:sp>
        <p:nvSpPr>
          <p:cNvPr id="27663" name="Freeform 15">
            <a:extLst>
              <a:ext uri="{FF2B5EF4-FFF2-40B4-BE49-F238E27FC236}">
                <a16:creationId xmlns:a16="http://schemas.microsoft.com/office/drawing/2014/main" id="{EC56DDFD-CA6B-7F40-90E7-448A9511DF3A}"/>
              </a:ext>
            </a:extLst>
          </p:cNvPr>
          <p:cNvSpPr>
            <a:spLocks noChangeArrowheads="1"/>
          </p:cNvSpPr>
          <p:nvPr/>
        </p:nvSpPr>
        <p:spPr bwMode="auto">
          <a:xfrm>
            <a:off x="4000500" y="3725863"/>
            <a:ext cx="147638" cy="144462"/>
          </a:xfrm>
          <a:custGeom>
            <a:avLst/>
            <a:gdLst>
              <a:gd name="T0" fmla="*/ 0 w 93"/>
              <a:gd name="T1" fmla="*/ 133567025 h 91"/>
              <a:gd name="T2" fmla="*/ 83166232 w 93"/>
              <a:gd name="T3" fmla="*/ 229332631 h 91"/>
              <a:gd name="T4" fmla="*/ 234376119 w 93"/>
              <a:gd name="T5" fmla="*/ 0 h 91"/>
              <a:gd name="T6" fmla="*/ 0 60000 65536"/>
              <a:gd name="T7" fmla="*/ 0 60000 65536"/>
              <a:gd name="T8" fmla="*/ 0 60000 65536"/>
            </a:gdLst>
            <a:ahLst/>
            <a:cxnLst>
              <a:cxn ang="T6">
                <a:pos x="T0" y="T1"/>
              </a:cxn>
              <a:cxn ang="T7">
                <a:pos x="T2" y="T3"/>
              </a:cxn>
              <a:cxn ang="T8">
                <a:pos x="T4" y="T5"/>
              </a:cxn>
            </a:cxnLst>
            <a:rect l="0" t="0" r="r" b="b"/>
            <a:pathLst>
              <a:path w="93" h="91">
                <a:moveTo>
                  <a:pt x="0" y="53"/>
                </a:moveTo>
                <a:lnTo>
                  <a:pt x="33" y="91"/>
                </a:lnTo>
                <a:lnTo>
                  <a:pt x="93" y="0"/>
                </a:lnTo>
              </a:path>
            </a:pathLst>
          </a:custGeom>
          <a:noFill/>
          <a:ln w="1908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64" name="Rectangle 16">
            <a:extLst>
              <a:ext uri="{FF2B5EF4-FFF2-40B4-BE49-F238E27FC236}">
                <a16:creationId xmlns:a16="http://schemas.microsoft.com/office/drawing/2014/main" id="{2686E156-D528-124F-95D5-413EF608F9B5}"/>
              </a:ext>
            </a:extLst>
          </p:cNvPr>
          <p:cNvSpPr>
            <a:spLocks noChangeArrowheads="1"/>
          </p:cNvSpPr>
          <p:nvPr/>
        </p:nvSpPr>
        <p:spPr bwMode="auto">
          <a:xfrm>
            <a:off x="3930650" y="3690938"/>
            <a:ext cx="1022350" cy="877887"/>
          </a:xfrm>
          <a:prstGeom prst="rect">
            <a:avLst/>
          </a:prstGeom>
          <a:noFill/>
          <a:ln w="19800" cap="sq">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tr-TR"/>
          </a:p>
        </p:txBody>
      </p:sp>
      <p:sp>
        <p:nvSpPr>
          <p:cNvPr id="27665" name="Text Box 17">
            <a:extLst>
              <a:ext uri="{FF2B5EF4-FFF2-40B4-BE49-F238E27FC236}">
                <a16:creationId xmlns:a16="http://schemas.microsoft.com/office/drawing/2014/main" id="{C9C682F0-0967-4E4B-B1BB-50077D1AF287}"/>
              </a:ext>
            </a:extLst>
          </p:cNvPr>
          <p:cNvSpPr txBox="1">
            <a:spLocks noChangeArrowheads="1"/>
          </p:cNvSpPr>
          <p:nvPr/>
        </p:nvSpPr>
        <p:spPr bwMode="auto">
          <a:xfrm>
            <a:off x="4089400" y="3683000"/>
            <a:ext cx="762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r>
              <a:rPr lang="en-US" altLang="tr-TR" sz="1100" b="1">
                <a:solidFill>
                  <a:srgbClr val="333333"/>
                </a:solidFill>
              </a:rPr>
              <a:t>X-Large</a:t>
            </a:r>
          </a:p>
        </p:txBody>
      </p:sp>
      <p:sp>
        <p:nvSpPr>
          <p:cNvPr id="27666" name="Freeform 18">
            <a:extLst>
              <a:ext uri="{FF2B5EF4-FFF2-40B4-BE49-F238E27FC236}">
                <a16:creationId xmlns:a16="http://schemas.microsoft.com/office/drawing/2014/main" id="{CB4FD637-EFF3-9849-8842-63AA30B9F320}"/>
              </a:ext>
            </a:extLst>
          </p:cNvPr>
          <p:cNvSpPr>
            <a:spLocks noChangeArrowheads="1"/>
          </p:cNvSpPr>
          <p:nvPr/>
        </p:nvSpPr>
        <p:spPr bwMode="auto">
          <a:xfrm>
            <a:off x="4978400" y="37338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67" name="Freeform 19">
            <a:extLst>
              <a:ext uri="{FF2B5EF4-FFF2-40B4-BE49-F238E27FC236}">
                <a16:creationId xmlns:a16="http://schemas.microsoft.com/office/drawing/2014/main" id="{44F43E55-9474-FD45-B170-3C667ACDAFD9}"/>
              </a:ext>
            </a:extLst>
          </p:cNvPr>
          <p:cNvSpPr>
            <a:spLocks noChangeArrowheads="1"/>
          </p:cNvSpPr>
          <p:nvPr/>
        </p:nvSpPr>
        <p:spPr bwMode="auto">
          <a:xfrm>
            <a:off x="4929188" y="37338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68" name="Freeform 20">
            <a:extLst>
              <a:ext uri="{FF2B5EF4-FFF2-40B4-BE49-F238E27FC236}">
                <a16:creationId xmlns:a16="http://schemas.microsoft.com/office/drawing/2014/main" id="{C836A721-4A80-374D-B2DF-DE73F2A42222}"/>
              </a:ext>
            </a:extLst>
          </p:cNvPr>
          <p:cNvSpPr>
            <a:spLocks noChangeArrowheads="1"/>
          </p:cNvSpPr>
          <p:nvPr/>
        </p:nvSpPr>
        <p:spPr bwMode="auto">
          <a:xfrm>
            <a:off x="4879975" y="37338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69" name="Freeform 21">
            <a:extLst>
              <a:ext uri="{FF2B5EF4-FFF2-40B4-BE49-F238E27FC236}">
                <a16:creationId xmlns:a16="http://schemas.microsoft.com/office/drawing/2014/main" id="{77690EC1-E68D-954C-A7AC-FC559C97C8A5}"/>
              </a:ext>
            </a:extLst>
          </p:cNvPr>
          <p:cNvSpPr>
            <a:spLocks noChangeArrowheads="1"/>
          </p:cNvSpPr>
          <p:nvPr/>
        </p:nvSpPr>
        <p:spPr bwMode="auto">
          <a:xfrm>
            <a:off x="4843463" y="37592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0" name="Freeform 22">
            <a:extLst>
              <a:ext uri="{FF2B5EF4-FFF2-40B4-BE49-F238E27FC236}">
                <a16:creationId xmlns:a16="http://schemas.microsoft.com/office/drawing/2014/main" id="{5F4E5C2F-25D5-194E-AB3B-C27FA46044F5}"/>
              </a:ext>
            </a:extLst>
          </p:cNvPr>
          <p:cNvSpPr>
            <a:spLocks noChangeArrowheads="1"/>
          </p:cNvSpPr>
          <p:nvPr/>
        </p:nvSpPr>
        <p:spPr bwMode="auto">
          <a:xfrm>
            <a:off x="4832350" y="37973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1" name="Freeform 23">
            <a:extLst>
              <a:ext uri="{FF2B5EF4-FFF2-40B4-BE49-F238E27FC236}">
                <a16:creationId xmlns:a16="http://schemas.microsoft.com/office/drawing/2014/main" id="{B3D8E311-22BF-1E4D-9230-28B7E6A82898}"/>
              </a:ext>
            </a:extLst>
          </p:cNvPr>
          <p:cNvSpPr>
            <a:spLocks noChangeArrowheads="1"/>
          </p:cNvSpPr>
          <p:nvPr/>
        </p:nvSpPr>
        <p:spPr bwMode="auto">
          <a:xfrm>
            <a:off x="4821238" y="38354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2" name="Freeform 24">
            <a:extLst>
              <a:ext uri="{FF2B5EF4-FFF2-40B4-BE49-F238E27FC236}">
                <a16:creationId xmlns:a16="http://schemas.microsoft.com/office/drawing/2014/main" id="{61A692ED-57DD-6541-A030-251DE87D0F04}"/>
              </a:ext>
            </a:extLst>
          </p:cNvPr>
          <p:cNvSpPr>
            <a:spLocks noChangeArrowheads="1"/>
          </p:cNvSpPr>
          <p:nvPr/>
        </p:nvSpPr>
        <p:spPr bwMode="auto">
          <a:xfrm>
            <a:off x="4810125" y="38735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3" name="Freeform 25">
            <a:extLst>
              <a:ext uri="{FF2B5EF4-FFF2-40B4-BE49-F238E27FC236}">
                <a16:creationId xmlns:a16="http://schemas.microsoft.com/office/drawing/2014/main" id="{55A092A4-4B91-FC45-9B17-970F9EF89EF5}"/>
              </a:ext>
            </a:extLst>
          </p:cNvPr>
          <p:cNvSpPr>
            <a:spLocks noChangeArrowheads="1"/>
          </p:cNvSpPr>
          <p:nvPr/>
        </p:nvSpPr>
        <p:spPr bwMode="auto">
          <a:xfrm>
            <a:off x="4811713" y="39116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4" name="Freeform 26">
            <a:extLst>
              <a:ext uri="{FF2B5EF4-FFF2-40B4-BE49-F238E27FC236}">
                <a16:creationId xmlns:a16="http://schemas.microsoft.com/office/drawing/2014/main" id="{E9C94EDE-1B9A-9344-B978-DBF68E755E4C}"/>
              </a:ext>
            </a:extLst>
          </p:cNvPr>
          <p:cNvSpPr>
            <a:spLocks noChangeArrowheads="1"/>
          </p:cNvSpPr>
          <p:nvPr/>
        </p:nvSpPr>
        <p:spPr bwMode="auto">
          <a:xfrm>
            <a:off x="4813300" y="39497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5" name="Freeform 27">
            <a:extLst>
              <a:ext uri="{FF2B5EF4-FFF2-40B4-BE49-F238E27FC236}">
                <a16:creationId xmlns:a16="http://schemas.microsoft.com/office/drawing/2014/main" id="{F6F52E44-E049-C747-B2AB-26BB6F10D627}"/>
              </a:ext>
            </a:extLst>
          </p:cNvPr>
          <p:cNvSpPr>
            <a:spLocks noChangeArrowheads="1"/>
          </p:cNvSpPr>
          <p:nvPr/>
        </p:nvSpPr>
        <p:spPr bwMode="auto">
          <a:xfrm>
            <a:off x="4814888" y="39878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6" name="Freeform 28">
            <a:extLst>
              <a:ext uri="{FF2B5EF4-FFF2-40B4-BE49-F238E27FC236}">
                <a16:creationId xmlns:a16="http://schemas.microsoft.com/office/drawing/2014/main" id="{D37C82C9-693D-C948-857A-78F31FF916D8}"/>
              </a:ext>
            </a:extLst>
          </p:cNvPr>
          <p:cNvSpPr>
            <a:spLocks noChangeArrowheads="1"/>
          </p:cNvSpPr>
          <p:nvPr/>
        </p:nvSpPr>
        <p:spPr bwMode="auto">
          <a:xfrm>
            <a:off x="4816475" y="40259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7" name="Freeform 29">
            <a:extLst>
              <a:ext uri="{FF2B5EF4-FFF2-40B4-BE49-F238E27FC236}">
                <a16:creationId xmlns:a16="http://schemas.microsoft.com/office/drawing/2014/main" id="{F27CDE20-1251-C949-B0FF-96EDA50C33EF}"/>
              </a:ext>
            </a:extLst>
          </p:cNvPr>
          <p:cNvSpPr>
            <a:spLocks noChangeArrowheads="1"/>
          </p:cNvSpPr>
          <p:nvPr/>
        </p:nvSpPr>
        <p:spPr bwMode="auto">
          <a:xfrm>
            <a:off x="4818063" y="40640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8" name="Freeform 30">
            <a:extLst>
              <a:ext uri="{FF2B5EF4-FFF2-40B4-BE49-F238E27FC236}">
                <a16:creationId xmlns:a16="http://schemas.microsoft.com/office/drawing/2014/main" id="{62F3283E-A7D0-FA46-BE33-9EAA56D92652}"/>
              </a:ext>
            </a:extLst>
          </p:cNvPr>
          <p:cNvSpPr>
            <a:spLocks noChangeArrowheads="1"/>
          </p:cNvSpPr>
          <p:nvPr/>
        </p:nvSpPr>
        <p:spPr bwMode="auto">
          <a:xfrm>
            <a:off x="4819650" y="41021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79" name="Freeform 31">
            <a:extLst>
              <a:ext uri="{FF2B5EF4-FFF2-40B4-BE49-F238E27FC236}">
                <a16:creationId xmlns:a16="http://schemas.microsoft.com/office/drawing/2014/main" id="{CA140478-F7D0-AB44-9D68-8A4F64077798}"/>
              </a:ext>
            </a:extLst>
          </p:cNvPr>
          <p:cNvSpPr>
            <a:spLocks noChangeArrowheads="1"/>
          </p:cNvSpPr>
          <p:nvPr/>
        </p:nvSpPr>
        <p:spPr bwMode="auto">
          <a:xfrm>
            <a:off x="4821238" y="41402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80" name="Freeform 32">
            <a:extLst>
              <a:ext uri="{FF2B5EF4-FFF2-40B4-BE49-F238E27FC236}">
                <a16:creationId xmlns:a16="http://schemas.microsoft.com/office/drawing/2014/main" id="{8A3D867C-8700-E94B-87F4-33DC4AFF1C0B}"/>
              </a:ext>
            </a:extLst>
          </p:cNvPr>
          <p:cNvSpPr>
            <a:spLocks noChangeArrowheads="1"/>
          </p:cNvSpPr>
          <p:nvPr/>
        </p:nvSpPr>
        <p:spPr bwMode="auto">
          <a:xfrm>
            <a:off x="4822825" y="41783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81" name="Freeform 33">
            <a:extLst>
              <a:ext uri="{FF2B5EF4-FFF2-40B4-BE49-F238E27FC236}">
                <a16:creationId xmlns:a16="http://schemas.microsoft.com/office/drawing/2014/main" id="{09FA2D5C-E227-CD4A-A86D-CA8723B4F218}"/>
              </a:ext>
            </a:extLst>
          </p:cNvPr>
          <p:cNvSpPr>
            <a:spLocks noChangeArrowheads="1"/>
          </p:cNvSpPr>
          <p:nvPr/>
        </p:nvSpPr>
        <p:spPr bwMode="auto">
          <a:xfrm>
            <a:off x="4811713" y="42164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82" name="Freeform 34">
            <a:extLst>
              <a:ext uri="{FF2B5EF4-FFF2-40B4-BE49-F238E27FC236}">
                <a16:creationId xmlns:a16="http://schemas.microsoft.com/office/drawing/2014/main" id="{10B6A470-89EE-CE44-A432-A83EE4E701D8}"/>
              </a:ext>
            </a:extLst>
          </p:cNvPr>
          <p:cNvSpPr>
            <a:spLocks noChangeArrowheads="1"/>
          </p:cNvSpPr>
          <p:nvPr/>
        </p:nvSpPr>
        <p:spPr bwMode="auto">
          <a:xfrm>
            <a:off x="4800600" y="42545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83" name="Freeform 35">
            <a:extLst>
              <a:ext uri="{FF2B5EF4-FFF2-40B4-BE49-F238E27FC236}">
                <a16:creationId xmlns:a16="http://schemas.microsoft.com/office/drawing/2014/main" id="{D31D5D73-3A90-0D4B-A779-871C5678DDF4}"/>
              </a:ext>
            </a:extLst>
          </p:cNvPr>
          <p:cNvSpPr>
            <a:spLocks noChangeArrowheads="1"/>
          </p:cNvSpPr>
          <p:nvPr/>
        </p:nvSpPr>
        <p:spPr bwMode="auto">
          <a:xfrm>
            <a:off x="4789488" y="4305300"/>
            <a:ext cx="128587" cy="228600"/>
          </a:xfrm>
          <a:custGeom>
            <a:avLst/>
            <a:gdLst>
              <a:gd name="T0" fmla="*/ 0 w 534"/>
              <a:gd name="T1" fmla="*/ 0 h 968"/>
              <a:gd name="T2" fmla="*/ 0 w 534"/>
              <a:gd name="T3" fmla="*/ 42496929 h 968"/>
              <a:gd name="T4" fmla="*/ 8871540 w 534"/>
              <a:gd name="T5" fmla="*/ 33964103 h 968"/>
              <a:gd name="T6" fmla="*/ 19888604 w 534"/>
              <a:gd name="T7" fmla="*/ 53985496 h 968"/>
              <a:gd name="T8" fmla="*/ 28296364 w 534"/>
              <a:gd name="T9" fmla="*/ 49300849 h 968"/>
              <a:gd name="T10" fmla="*/ 16989377 w 534"/>
              <a:gd name="T11" fmla="*/ 28888853 h 968"/>
              <a:gd name="T12" fmla="*/ 30963701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84" name="Freeform 36">
            <a:extLst>
              <a:ext uri="{FF2B5EF4-FFF2-40B4-BE49-F238E27FC236}">
                <a16:creationId xmlns:a16="http://schemas.microsoft.com/office/drawing/2014/main" id="{F11FA115-FE46-5A43-8528-D5769CDE5A09}"/>
              </a:ext>
            </a:extLst>
          </p:cNvPr>
          <p:cNvSpPr>
            <a:spLocks noChangeArrowheads="1"/>
          </p:cNvSpPr>
          <p:nvPr/>
        </p:nvSpPr>
        <p:spPr bwMode="auto">
          <a:xfrm>
            <a:off x="4778375" y="4356100"/>
            <a:ext cx="128588" cy="228600"/>
          </a:xfrm>
          <a:custGeom>
            <a:avLst/>
            <a:gdLst>
              <a:gd name="T0" fmla="*/ 0 w 534"/>
              <a:gd name="T1" fmla="*/ 0 h 968"/>
              <a:gd name="T2" fmla="*/ 0 w 534"/>
              <a:gd name="T3" fmla="*/ 42496929 h 968"/>
              <a:gd name="T4" fmla="*/ 8871850 w 534"/>
              <a:gd name="T5" fmla="*/ 33964103 h 968"/>
              <a:gd name="T6" fmla="*/ 19889000 w 534"/>
              <a:gd name="T7" fmla="*/ 53985496 h 968"/>
              <a:gd name="T8" fmla="*/ 28296825 w 534"/>
              <a:gd name="T9" fmla="*/ 49300849 h 968"/>
              <a:gd name="T10" fmla="*/ 16989750 w 534"/>
              <a:gd name="T11" fmla="*/ 28888853 h 968"/>
              <a:gd name="T12" fmla="*/ 30964183 w 534"/>
              <a:gd name="T13" fmla="*/ 28888853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360" cap="sq">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Clr>
                <a:srgbClr val="000000"/>
              </a:buClr>
              <a:buSzPct val="100000"/>
              <a:buFont typeface="Times New Roman" panose="02020603050405020304" pitchFamily="18" charset="0"/>
              <a:buNone/>
              <a:defRPr/>
            </a:pPr>
            <a:endParaRPr lang="en-US"/>
          </a:p>
        </p:txBody>
      </p:sp>
      <p:sp>
        <p:nvSpPr>
          <p:cNvPr id="27685" name="Rectangle 37">
            <a:extLst>
              <a:ext uri="{FF2B5EF4-FFF2-40B4-BE49-F238E27FC236}">
                <a16:creationId xmlns:a16="http://schemas.microsoft.com/office/drawing/2014/main" id="{A0ED4C27-5BC4-D348-89C4-DEB7DFEFCB5E}"/>
              </a:ext>
            </a:extLst>
          </p:cNvPr>
          <p:cNvSpPr>
            <a:spLocks noChangeArrowheads="1"/>
          </p:cNvSpPr>
          <p:nvPr/>
        </p:nvSpPr>
        <p:spPr bwMode="auto">
          <a:xfrm>
            <a:off x="482600" y="4572000"/>
            <a:ext cx="8128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1pPr>
            <a:lvl2pPr marL="712788" indent="-255588">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9pPr>
          </a:lstStyle>
          <a:p>
            <a:pPr lvl="1" algn="just">
              <a:lnSpc>
                <a:spcPct val="85000"/>
              </a:lnSpc>
              <a:spcAft>
                <a:spcPts val="500"/>
              </a:spcAft>
              <a:buFont typeface="Times New Roman" panose="02020603050405020304" pitchFamily="18" charset="0"/>
              <a:buChar char="–"/>
            </a:pPr>
            <a:r>
              <a:rPr lang="en-US" altLang="tr-TR" sz="2000">
                <a:solidFill>
                  <a:srgbClr val="000000"/>
                </a:solidFill>
                <a:latin typeface="Times New Roman" panose="02020603050405020304" pitchFamily="18" charset="0"/>
              </a:rPr>
              <a:t>Depressing the mouse brings up a popup menu.</a:t>
            </a:r>
          </a:p>
        </p:txBody>
      </p:sp>
      <p:sp>
        <p:nvSpPr>
          <p:cNvPr id="27686" name="Rectangle 38">
            <a:extLst>
              <a:ext uri="{FF2B5EF4-FFF2-40B4-BE49-F238E27FC236}">
                <a16:creationId xmlns:a16="http://schemas.microsoft.com/office/drawing/2014/main" id="{0D98695F-85A7-3A41-A44B-A86052CD61B6}"/>
              </a:ext>
            </a:extLst>
          </p:cNvPr>
          <p:cNvSpPr>
            <a:spLocks noChangeArrowheads="1"/>
          </p:cNvSpPr>
          <p:nvPr/>
        </p:nvSpPr>
        <p:spPr bwMode="auto">
          <a:xfrm>
            <a:off x="482600" y="4889500"/>
            <a:ext cx="8128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1pPr>
            <a:lvl2pPr marL="712788" indent="-255588">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9pPr>
          </a:lstStyle>
          <a:p>
            <a:pPr lvl="1" algn="just">
              <a:lnSpc>
                <a:spcPct val="85000"/>
              </a:lnSpc>
              <a:spcAft>
                <a:spcPts val="500"/>
              </a:spcAft>
              <a:buFont typeface="Times New Roman" panose="02020603050405020304" pitchFamily="18" charset="0"/>
              <a:buChar char="–"/>
            </a:pPr>
            <a:r>
              <a:rPr lang="en-US" altLang="tr-TR" sz="2000">
                <a:solidFill>
                  <a:srgbClr val="000000"/>
                </a:solidFill>
                <a:latin typeface="Times New Roman" panose="02020603050405020304" pitchFamily="18" charset="0"/>
              </a:rPr>
              <a:t>Dragging the mouse selects from the different options.</a:t>
            </a:r>
          </a:p>
        </p:txBody>
      </p:sp>
      <p:sp>
        <p:nvSpPr>
          <p:cNvPr id="27687" name="Rectangle 39">
            <a:extLst>
              <a:ext uri="{FF2B5EF4-FFF2-40B4-BE49-F238E27FC236}">
                <a16:creationId xmlns:a16="http://schemas.microsoft.com/office/drawing/2014/main" id="{0DEBB9BC-6919-0C4E-BC09-815660C731F5}"/>
              </a:ext>
            </a:extLst>
          </p:cNvPr>
          <p:cNvSpPr>
            <a:spLocks noChangeArrowheads="1"/>
          </p:cNvSpPr>
          <p:nvPr/>
        </p:nvSpPr>
        <p:spPr bwMode="auto">
          <a:xfrm>
            <a:off x="482600" y="5207000"/>
            <a:ext cx="8128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1pPr>
            <a:lvl2pPr marL="712788" indent="-255588">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12788" algn="l"/>
                <a:tab pos="1169988" algn="l"/>
                <a:tab pos="1627188" algn="l"/>
                <a:tab pos="2084388" algn="l"/>
                <a:tab pos="2541588" algn="l"/>
                <a:tab pos="2998788" algn="l"/>
                <a:tab pos="3455988" algn="l"/>
                <a:tab pos="3913188" algn="l"/>
                <a:tab pos="4370388" algn="l"/>
                <a:tab pos="4827588" algn="l"/>
                <a:tab pos="5284788" algn="l"/>
                <a:tab pos="5741988" algn="l"/>
                <a:tab pos="6199188" algn="l"/>
                <a:tab pos="6656388" algn="l"/>
                <a:tab pos="7113588" algn="l"/>
                <a:tab pos="7570788" algn="l"/>
                <a:tab pos="8027988" algn="l"/>
                <a:tab pos="8485188" algn="l"/>
                <a:tab pos="8942388" algn="l"/>
                <a:tab pos="9399588" algn="l"/>
                <a:tab pos="9856788" algn="l"/>
              </a:tabLst>
              <a:defRPr sz="2400">
                <a:solidFill>
                  <a:schemeClr val="bg1"/>
                </a:solidFill>
                <a:latin typeface="Helvetica Neue" panose="02000503000000020004" pitchFamily="2" charset="0"/>
                <a:ea typeface="ＭＳ Ｐゴシック" panose="020B0600070205080204" pitchFamily="34" charset="-128"/>
              </a:defRPr>
            </a:lvl9pPr>
          </a:lstStyle>
          <a:p>
            <a:pPr lvl="1" algn="just">
              <a:lnSpc>
                <a:spcPct val="85000"/>
              </a:lnSpc>
              <a:spcAft>
                <a:spcPts val="1250"/>
              </a:spcAft>
              <a:buFont typeface="Times New Roman" panose="02020603050405020304" pitchFamily="18" charset="0"/>
              <a:buChar char="–"/>
            </a:pPr>
            <a:r>
              <a:rPr lang="en-US" altLang="tr-TR" sz="2000">
                <a:solidFill>
                  <a:srgbClr val="000000"/>
                </a:solidFill>
                <a:latin typeface="Times New Roman" panose="02020603050405020304" pitchFamily="18" charset="0"/>
              </a:rPr>
              <a:t>Releasing the mouse sets the state to the current option.</a:t>
            </a:r>
          </a:p>
        </p:txBody>
      </p:sp>
      <p:grpSp>
        <p:nvGrpSpPr>
          <p:cNvPr id="27688" name="Group 40">
            <a:extLst>
              <a:ext uri="{FF2B5EF4-FFF2-40B4-BE49-F238E27FC236}">
                <a16:creationId xmlns:a16="http://schemas.microsoft.com/office/drawing/2014/main" id="{47134779-6B46-AB4F-BD16-ED68AE2CAD0E}"/>
              </a:ext>
            </a:extLst>
          </p:cNvPr>
          <p:cNvGrpSpPr>
            <a:grpSpLocks/>
          </p:cNvGrpSpPr>
          <p:nvPr/>
        </p:nvGrpSpPr>
        <p:grpSpPr bwMode="auto">
          <a:xfrm>
            <a:off x="457200" y="3594100"/>
            <a:ext cx="8275638" cy="1468438"/>
            <a:chOff x="288" y="2264"/>
            <a:chExt cx="5213" cy="925"/>
          </a:xfrm>
        </p:grpSpPr>
        <p:sp>
          <p:nvSpPr>
            <p:cNvPr id="57387" name="Rectangle 41">
              <a:extLst>
                <a:ext uri="{FF2B5EF4-FFF2-40B4-BE49-F238E27FC236}">
                  <a16:creationId xmlns:a16="http://schemas.microsoft.com/office/drawing/2014/main" id="{846E631A-231F-9747-B074-D9A4C87D9094}"/>
                </a:ext>
              </a:extLst>
            </p:cNvPr>
            <p:cNvSpPr>
              <a:spLocks noChangeArrowheads="1"/>
            </p:cNvSpPr>
            <p:nvPr/>
          </p:nvSpPr>
          <p:spPr bwMode="auto">
            <a:xfrm>
              <a:off x="288" y="2304"/>
              <a:ext cx="5213" cy="5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tr-TR"/>
            </a:p>
          </p:txBody>
        </p:sp>
        <p:pic>
          <p:nvPicPr>
            <p:cNvPr id="57388" name="Picture 42">
              <a:extLst>
                <a:ext uri="{FF2B5EF4-FFF2-40B4-BE49-F238E27FC236}">
                  <a16:creationId xmlns:a16="http://schemas.microsoft.com/office/drawing/2014/main" id="{22CF43CC-ED4B-5E43-A7C5-2756E7DE2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 y="2264"/>
              <a:ext cx="85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89" name="Text Box 43">
              <a:extLst>
                <a:ext uri="{FF2B5EF4-FFF2-40B4-BE49-F238E27FC236}">
                  <a16:creationId xmlns:a16="http://schemas.microsoft.com/office/drawing/2014/main" id="{ADA42A84-58E4-8946-9540-ED106BDB2A4E}"/>
                </a:ext>
              </a:extLst>
            </p:cNvPr>
            <p:cNvSpPr txBox="1">
              <a:spLocks noChangeArrowheads="1"/>
            </p:cNvSpPr>
            <p:nvPr/>
          </p:nvSpPr>
          <p:spPr bwMode="auto">
            <a:xfrm>
              <a:off x="2576" y="2320"/>
              <a:ext cx="46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buClrTx/>
                <a:buFontTx/>
                <a:buNone/>
              </a:pPr>
              <a:r>
                <a:rPr lang="en-US" altLang="tr-TR" sz="1100" b="1">
                  <a:solidFill>
                    <a:srgbClr val="333333"/>
                  </a:solidFill>
                </a:rPr>
                <a:t>X-Large</a:t>
              </a:r>
            </a:p>
          </p:txBody>
        </p:sp>
        <p:sp>
          <p:nvSpPr>
            <p:cNvPr id="57390" name="Rectangle 44">
              <a:extLst>
                <a:ext uri="{FF2B5EF4-FFF2-40B4-BE49-F238E27FC236}">
                  <a16:creationId xmlns:a16="http://schemas.microsoft.com/office/drawing/2014/main" id="{26CFA62A-740F-964B-8BAE-D116EE4B96F0}"/>
                </a:ext>
              </a:extLst>
            </p:cNvPr>
            <p:cNvSpPr>
              <a:spLocks noChangeArrowheads="1"/>
            </p:cNvSpPr>
            <p:nvPr/>
          </p:nvSpPr>
          <p:spPr bwMode="auto">
            <a:xfrm>
              <a:off x="304" y="2640"/>
              <a:ext cx="5101"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12738" indent="-312738">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9pPr>
            </a:lstStyle>
            <a:p>
              <a:pPr algn="just">
                <a:lnSpc>
                  <a:spcPct val="85000"/>
                </a:lnSpc>
                <a:spcAft>
                  <a:spcPts val="600"/>
                </a:spcAft>
                <a:buFont typeface="Times New Roman" panose="02020603050405020304" pitchFamily="18" charset="0"/>
                <a:buChar char="•"/>
              </a:pPr>
              <a:r>
                <a:rPr lang="en-US" altLang="tr-TR">
                  <a:solidFill>
                    <a:srgbClr val="000000"/>
                  </a:solidFill>
                  <a:latin typeface="Times New Roman" panose="02020603050405020304" pitchFamily="18" charset="0"/>
                </a:rPr>
                <a:t>From the user</a:t>
              </a:r>
              <a:r>
                <a:rPr lang="ja-JP" altLang="en-US">
                  <a:solidFill>
                    <a:srgbClr val="000000"/>
                  </a:solidFill>
                  <a:latin typeface="Arial" panose="020B0604020202020204" pitchFamily="34" charset="0"/>
                </a:rPr>
                <a:t>’</a:t>
              </a:r>
              <a:r>
                <a:rPr lang="en-US" altLang="ja-JP">
                  <a:solidFill>
                    <a:srgbClr val="000000"/>
                  </a:solidFill>
                  <a:latin typeface="Times New Roman" panose="02020603050405020304" pitchFamily="18" charset="0"/>
                </a:rPr>
                <a:t>s point of view, a </a:t>
              </a:r>
              <a:r>
                <a:rPr lang="en-US" altLang="ja-JP" sz="2000" b="1">
                  <a:solidFill>
                    <a:srgbClr val="000000"/>
                  </a:solidFill>
                  <a:latin typeface="Courier New" panose="02070309020205020404" pitchFamily="49" charset="0"/>
                </a:rPr>
                <a:t>JComboBox</a:t>
              </a:r>
              <a:r>
                <a:rPr lang="en-US" altLang="ja-JP">
                  <a:solidFill>
                    <a:srgbClr val="000000"/>
                  </a:solidFill>
                  <a:latin typeface="Times New Roman" panose="02020603050405020304" pitchFamily="18" charset="0"/>
                </a:rPr>
                <a:t> works like this:</a:t>
              </a:r>
              <a:endParaRPr lang="en-US" altLang="tr-TR">
                <a:solidFill>
                  <a:srgbClr val="000000"/>
                </a:solidFill>
                <a:latin typeface="Times New Roman" panose="02020603050405020304" pitchFamily="18" charset="0"/>
              </a:endParaRPr>
            </a:p>
          </p:txBody>
        </p:sp>
      </p:grpSp>
      <p:sp>
        <p:nvSpPr>
          <p:cNvPr id="27693" name="Rectangle 45">
            <a:extLst>
              <a:ext uri="{FF2B5EF4-FFF2-40B4-BE49-F238E27FC236}">
                <a16:creationId xmlns:a16="http://schemas.microsoft.com/office/drawing/2014/main" id="{34E64016-41EC-EE48-B0A1-779FCBA92E8E}"/>
              </a:ext>
            </a:extLst>
          </p:cNvPr>
          <p:cNvSpPr>
            <a:spLocks noChangeArrowheads="1"/>
          </p:cNvSpPr>
          <p:nvPr/>
        </p:nvSpPr>
        <p:spPr bwMode="auto">
          <a:xfrm>
            <a:off x="482600" y="5664200"/>
            <a:ext cx="8128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12738" indent="-312738">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2738" algn="l"/>
                <a:tab pos="769938" algn="l"/>
                <a:tab pos="1227138" algn="l"/>
                <a:tab pos="1684338" algn="l"/>
                <a:tab pos="2141538" algn="l"/>
                <a:tab pos="2598738" algn="l"/>
                <a:tab pos="3055938" algn="l"/>
                <a:tab pos="3513138" algn="l"/>
                <a:tab pos="3970338" algn="l"/>
                <a:tab pos="4427538" algn="l"/>
                <a:tab pos="4884738" algn="l"/>
                <a:tab pos="5341938" algn="l"/>
                <a:tab pos="5799138" algn="l"/>
                <a:tab pos="6256338" algn="l"/>
                <a:tab pos="6713538" algn="l"/>
                <a:tab pos="7170738" algn="l"/>
                <a:tab pos="7627938" algn="l"/>
                <a:tab pos="8085138" algn="l"/>
                <a:tab pos="8542338" algn="l"/>
                <a:tab pos="8999538" algn="l"/>
                <a:tab pos="9456738" algn="l"/>
              </a:tabLst>
              <a:defRPr sz="2400">
                <a:solidFill>
                  <a:schemeClr val="bg1"/>
                </a:solidFill>
                <a:latin typeface="Helvetica Neue" panose="02000503000000020004" pitchFamily="2" charset="0"/>
                <a:ea typeface="ＭＳ Ｐゴシック" panose="020B0600070205080204" pitchFamily="34" charset="-128"/>
              </a:defRPr>
            </a:lvl9pPr>
          </a:lstStyle>
          <a:p>
            <a:pPr algn="just">
              <a:lnSpc>
                <a:spcPct val="85000"/>
              </a:lnSpc>
              <a:spcAft>
                <a:spcPts val="1500"/>
              </a:spcAft>
              <a:buFont typeface="Times New Roman" panose="02020603050405020304" pitchFamily="18" charset="0"/>
              <a:buChar char="•"/>
            </a:pPr>
            <a:r>
              <a:rPr lang="en-US" altLang="tr-TR">
                <a:solidFill>
                  <a:srgbClr val="000000"/>
                </a:solidFill>
                <a:latin typeface="Times New Roman" panose="02020603050405020304" pitchFamily="18" charset="0"/>
              </a:rPr>
              <a:t>Given that its purpose is to offer the user a choice of options, the </a:t>
            </a:r>
            <a:r>
              <a:rPr lang="en-US" altLang="tr-TR" sz="2000" b="1">
                <a:solidFill>
                  <a:srgbClr val="000000"/>
                </a:solidFill>
                <a:latin typeface="Courier New" panose="02070309020205020404" pitchFamily="49" charset="0"/>
              </a:rPr>
              <a:t>JComboBox</a:t>
            </a:r>
            <a:r>
              <a:rPr lang="en-US" altLang="tr-TR">
                <a:solidFill>
                  <a:srgbClr val="000000"/>
                </a:solidFill>
                <a:latin typeface="Times New Roman" panose="02020603050405020304" pitchFamily="18" charset="0"/>
              </a:rPr>
              <a:t> interactor is sometimes called a </a:t>
            </a:r>
            <a:r>
              <a:rPr lang="en-US" altLang="tr-TR" b="1" i="1">
                <a:solidFill>
                  <a:srgbClr val="000000"/>
                </a:solidFill>
                <a:latin typeface="Times New Roman" panose="02020603050405020304" pitchFamily="18" charset="0"/>
              </a:rPr>
              <a:t>chooser</a:t>
            </a:r>
            <a:r>
              <a:rPr lang="en-US" altLang="tr-TR" i="1">
                <a:solidFill>
                  <a:srgbClr val="000000"/>
                </a:solidFill>
                <a:latin typeface="Times New Roman" panose="02020603050405020304" pitchFamily="18" charset="0"/>
              </a:rPr>
              <a:t>.</a:t>
            </a:r>
          </a:p>
        </p:txBody>
      </p:sp>
      <p:sp>
        <p:nvSpPr>
          <p:cNvPr id="47" name="Rectangle 2">
            <a:extLst>
              <a:ext uri="{FF2B5EF4-FFF2-40B4-BE49-F238E27FC236}">
                <a16:creationId xmlns:a16="http://schemas.microsoft.com/office/drawing/2014/main" id="{44B22BA5-C258-AF41-ABBC-E23A51E701EA}"/>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JComboBox</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1182850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2765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fill="hold" nodeType="afterEffect">
                                  <p:stCondLst>
                                    <p:cond delay="0"/>
                                  </p:stCondLst>
                                  <p:childTnLst>
                                    <p:set>
                                      <p:cBhvr additive="repl">
                                        <p:cTn id="9" dur="1" fill="hold">
                                          <p:stCondLst>
                                            <p:cond delay="0"/>
                                          </p:stCondLst>
                                        </p:cTn>
                                        <p:tgtEl>
                                          <p:spTgt spid="27653"/>
                                        </p:tgtEl>
                                        <p:attrNameLst>
                                          <p:attrName>style.visibility</p:attrName>
                                        </p:attrNameLst>
                                      </p:cBhvr>
                                      <p:to>
                                        <p:strVal val="visible"/>
                                      </p:to>
                                    </p:set>
                                  </p:childTnLst>
                                </p:cTn>
                              </p:par>
                              <p:par>
                                <p:cTn id="10" presetID="1" presetClass="entr" fill="hold" nodeType="withEffect">
                                  <p:stCondLst>
                                    <p:cond delay="0"/>
                                  </p:stCondLst>
                                  <p:childTnLst>
                                    <p:set>
                                      <p:cBhvr additive="repl">
                                        <p:cTn id="11" dur="1" fill="hold">
                                          <p:stCondLst>
                                            <p:cond delay="0"/>
                                          </p:stCondLst>
                                        </p:cTn>
                                        <p:tgtEl>
                                          <p:spTgt spid="2765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fill="hold" nodeType="clickEffect">
                                  <p:stCondLst>
                                    <p:cond delay="0"/>
                                  </p:stCondLst>
                                  <p:childTnLst>
                                    <p:set>
                                      <p:cBhvr additive="repl">
                                        <p:cTn id="15" dur="1" fill="hold">
                                          <p:stCondLst>
                                            <p:cond delay="0"/>
                                          </p:stCondLst>
                                        </p:cTn>
                                        <p:tgtEl>
                                          <p:spTgt spid="27652"/>
                                        </p:tgtEl>
                                        <p:attrNameLst>
                                          <p:attrName>style.visibility</p:attrName>
                                        </p:attrNameLst>
                                      </p:cBhvr>
                                      <p:to>
                                        <p:strVal val="visible"/>
                                      </p:to>
                                    </p:set>
                                  </p:childTnLst>
                                </p:cTn>
                              </p:par>
                            </p:childTnLst>
                          </p:cTn>
                        </p:par>
                        <p:par>
                          <p:cTn id="16" fill="hold" nodeType="afterGroup">
                            <p:stCondLst>
                              <p:cond delay="0"/>
                            </p:stCondLst>
                            <p:childTnLst>
                              <p:par>
                                <p:cTn id="17" presetID="52" presetClass="entr" fill="hold" nodeType="afterEffect">
                                  <p:stCondLst>
                                    <p:cond delay="0"/>
                                  </p:stCondLst>
                                  <p:childTnLst>
                                    <p:set>
                                      <p:cBhvr additive="repl">
                                        <p:cTn id="18" dur="1" fill="hold">
                                          <p:stCondLst>
                                            <p:cond delay="0"/>
                                          </p:stCondLst>
                                        </p:cTn>
                                        <p:tgtEl>
                                          <p:spTgt spid="27666"/>
                                        </p:tgtEl>
                                        <p:attrNameLst>
                                          <p:attrName>style.visibility</p:attrName>
                                        </p:attrNameLst>
                                      </p:cBhvr>
                                      <p:to>
                                        <p:strVal val="visible"/>
                                      </p:to>
                                    </p:set>
                                    <p:animScale>
                                      <p:cBhvr additive="repl">
                                        <p:cTn id="19" dur="1000" decel="50000" fill="hold">
                                          <p:stCondLst>
                                            <p:cond delay="0"/>
                                          </p:stCondLst>
                                        </p:cTn>
                                        <p:tgtEl>
                                          <p:spTgt spid="27666"/>
                                        </p:tgtEl>
                                      </p:cBhvr>
                                      <p:from x="250000" y="250000"/>
                                      <p:to x="100000" y="100000"/>
                                    </p:animScale>
                                    <p:animMotion origin="layout" path="M -0.46736 0.92887  C -0.37517 0.88508  -0.02552 0.75279  0.0908 0.66613  C  0.20747 0.57948  0.21649 0.50394  0.23177 0.40825  C 0.24705 0.31256  0.22118 0.15964   0.18264 0.09152  C 0.1441 0.02341  0.03802 0.0  0.0 0.0">
                                      <p:cBhvr additive="repl">
                                        <p:cTn id="20" dur="1000" decel="50000" fill="hold">
                                          <p:stCondLst>
                                            <p:cond delay="0"/>
                                          </p:stCondLst>
                                        </p:cTn>
                                        <p:tgtEl>
                                          <p:spTgt spid="27666"/>
                                        </p:tgtEl>
                                      </p:cBhvr>
                                    </p:animMotion>
                                    <p:animEffect transition="in" filter="fade">
                                      <p:cBhvr additive="repl">
                                        <p:cTn id="21" dur="1000"/>
                                        <p:tgtEl>
                                          <p:spTgt spid="276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fill="hold" nodeType="clickEffect">
                                  <p:stCondLst>
                                    <p:cond delay="0"/>
                                  </p:stCondLst>
                                  <p:childTnLst>
                                    <p:set>
                                      <p:cBhvr additive="repl">
                                        <p:cTn id="25" dur="1" fill="hold">
                                          <p:stCondLst>
                                            <p:cond delay="499"/>
                                          </p:stCondLst>
                                        </p:cTn>
                                        <p:tgtEl>
                                          <p:spTgt spid="27685">
                                            <p:txEl>
                                              <p:pRg st="0" end="0"/>
                                            </p:txEl>
                                          </p:spTgt>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fill="hold" grpId="0" nodeType="afterEffect">
                                  <p:stCondLst>
                                    <p:cond delay="0"/>
                                  </p:stCondLst>
                                  <p:childTnLst>
                                    <p:set>
                                      <p:cBhvr additive="repl">
                                        <p:cTn id="28" dur="1" fill="hold">
                                          <p:stCondLst>
                                            <p:cond delay="0"/>
                                          </p:stCondLst>
                                        </p:cTn>
                                        <p:tgtEl>
                                          <p:spTgt spid="27654"/>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27660"/>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27661"/>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27662"/>
                                        </p:tgtEl>
                                        <p:attrNameLst>
                                          <p:attrName>style.visibility</p:attrName>
                                        </p:attrNameLst>
                                      </p:cBhvr>
                                      <p:to>
                                        <p:strVal val="visible"/>
                                      </p:to>
                                    </p:set>
                                  </p:childTnLst>
                                </p:cTn>
                              </p:par>
                              <p:par>
                                <p:cTn id="35" presetID="1" presetClass="entr" fill="hold" grpId="0" nodeType="withEffect">
                                  <p:stCondLst>
                                    <p:cond delay="0"/>
                                  </p:stCondLst>
                                  <p:childTnLst>
                                    <p:set>
                                      <p:cBhvr additive="repl">
                                        <p:cTn id="36" dur="1" fill="hold">
                                          <p:stCondLst>
                                            <p:cond delay="0"/>
                                          </p:stCondLst>
                                        </p:cTn>
                                        <p:tgtEl>
                                          <p:spTgt spid="27664"/>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fill="hold" grpId="0" nodeType="afterEffect">
                                  <p:stCondLst>
                                    <p:cond delay="0"/>
                                  </p:stCondLst>
                                  <p:childTnLst>
                                    <p:set>
                                      <p:cBhvr additive="repl">
                                        <p:cTn id="39" dur="1" fill="hold">
                                          <p:stCondLst>
                                            <p:cond delay="0"/>
                                          </p:stCondLst>
                                        </p:cTn>
                                        <p:tgtEl>
                                          <p:spTgt spid="27655"/>
                                        </p:tgtEl>
                                        <p:attrNameLst>
                                          <p:attrName>style.visibility</p:attrName>
                                        </p:attrNameLst>
                                      </p:cBhvr>
                                      <p:to>
                                        <p:strVal val="visible"/>
                                      </p:to>
                                    </p:set>
                                  </p:childTnLst>
                                </p:cTn>
                              </p:par>
                              <p:par>
                                <p:cTn id="40" presetID="1" presetClass="entr" fill="hold" nodeType="withEffect">
                                  <p:stCondLst>
                                    <p:cond delay="0"/>
                                  </p:stCondLst>
                                  <p:childTnLst>
                                    <p:set>
                                      <p:cBhvr additive="repl">
                                        <p:cTn id="41" dur="1" fill="hold">
                                          <p:stCondLst>
                                            <p:cond delay="0"/>
                                          </p:stCondLst>
                                        </p:cTn>
                                        <p:tgtEl>
                                          <p:spTgt spid="2766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fill="hold" nodeType="clickEffect">
                                  <p:stCondLst>
                                    <p:cond delay="0"/>
                                  </p:stCondLst>
                                  <p:childTnLst>
                                    <p:set>
                                      <p:cBhvr additive="repl">
                                        <p:cTn id="45" dur="1" fill="hold">
                                          <p:stCondLst>
                                            <p:cond delay="499"/>
                                          </p:stCondLst>
                                        </p:cTn>
                                        <p:tgtEl>
                                          <p:spTgt spid="27686">
                                            <p:txEl>
                                              <p:pRg st="0" end="0"/>
                                            </p:txEl>
                                          </p:spTgt>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xit" fill="hold" nodeType="afterEffect">
                                  <p:stCondLst>
                                    <p:cond delay="0"/>
                                  </p:stCondLst>
                                  <p:childTnLst>
                                    <p:set>
                                      <p:cBhvr additive="repl">
                                        <p:cTn id="48" dur="1" fill="hold">
                                          <p:stCondLst>
                                            <p:cond delay="0"/>
                                          </p:stCondLst>
                                        </p:cTn>
                                        <p:tgtEl>
                                          <p:spTgt spid="27666"/>
                                        </p:tgtEl>
                                        <p:attrNameLst>
                                          <p:attrName>style.visibility</p:attrName>
                                        </p:attrNameLst>
                                      </p:cBhvr>
                                      <p:to>
                                        <p:strVal val="hidden"/>
                                      </p:to>
                                    </p:set>
                                  </p:childTnLst>
                                </p:cTn>
                              </p:par>
                            </p:childTnLst>
                          </p:cTn>
                        </p:par>
                        <p:par>
                          <p:cTn id="49" fill="hold" nodeType="afterGroup">
                            <p:stCondLst>
                              <p:cond delay="500"/>
                            </p:stCondLst>
                            <p:childTnLst>
                              <p:par>
                                <p:cTn id="50" presetID="1" presetClass="entr" fill="hold" nodeType="afterEffect">
                                  <p:stCondLst>
                                    <p:cond delay="0"/>
                                  </p:stCondLst>
                                  <p:childTnLst>
                                    <p:set>
                                      <p:cBhvr additive="repl">
                                        <p:cTn id="51" dur="1" fill="hold">
                                          <p:stCondLst>
                                            <p:cond delay="0"/>
                                          </p:stCondLst>
                                        </p:cTn>
                                        <p:tgtEl>
                                          <p:spTgt spid="27667"/>
                                        </p:tgtEl>
                                        <p:attrNameLst>
                                          <p:attrName>style.visibility</p:attrName>
                                        </p:attrNameLst>
                                      </p:cBhvr>
                                      <p:to>
                                        <p:strVal val="visible"/>
                                      </p:to>
                                    </p:set>
                                  </p:childTnLst>
                                  <p:subTnLst>
                                    <p:set>
                                      <p:cBhvr override="childStyle">
                                        <p:cTn dur="1" fill="hold" display="0" masterRel="nextClick" afterEffect="1"/>
                                        <p:tgtEl>
                                          <p:spTgt spid="27667"/>
                                        </p:tgtEl>
                                        <p:attrNameLst>
                                          <p:attrName>style.visibility</p:attrName>
                                        </p:attrNameLst>
                                      </p:cBhvr>
                                      <p:to>
                                        <p:strVal val="hidden"/>
                                      </p:to>
                                    </p:set>
                                  </p:subTnLst>
                                </p:cTn>
                              </p:par>
                            </p:childTnLst>
                          </p:cTn>
                        </p:par>
                        <p:par>
                          <p:cTn id="52" fill="hold" nodeType="afterGroup">
                            <p:stCondLst>
                              <p:cond delay="500"/>
                            </p:stCondLst>
                            <p:childTnLst>
                              <p:par>
                                <p:cTn id="53" presetID="1" presetClass="entr" fill="hold" nodeType="afterEffect">
                                  <p:stCondLst>
                                    <p:cond delay="100"/>
                                  </p:stCondLst>
                                  <p:childTnLst>
                                    <p:set>
                                      <p:cBhvr additive="repl">
                                        <p:cTn id="54" dur="1" fill="hold">
                                          <p:stCondLst>
                                            <p:cond delay="0"/>
                                          </p:stCondLst>
                                        </p:cTn>
                                        <p:tgtEl>
                                          <p:spTgt spid="27668"/>
                                        </p:tgtEl>
                                        <p:attrNameLst>
                                          <p:attrName>style.visibility</p:attrName>
                                        </p:attrNameLst>
                                      </p:cBhvr>
                                      <p:to>
                                        <p:strVal val="visible"/>
                                      </p:to>
                                    </p:set>
                                  </p:childTnLst>
                                  <p:subTnLst>
                                    <p:set>
                                      <p:cBhvr override="childStyle">
                                        <p:cTn dur="1" fill="hold" display="0" masterRel="nextClick" afterEffect="1"/>
                                        <p:tgtEl>
                                          <p:spTgt spid="27668"/>
                                        </p:tgtEl>
                                        <p:attrNameLst>
                                          <p:attrName>style.visibility</p:attrName>
                                        </p:attrNameLst>
                                      </p:cBhvr>
                                      <p:to>
                                        <p:strVal val="hidden"/>
                                      </p:to>
                                    </p:set>
                                  </p:subTnLst>
                                </p:cTn>
                              </p:par>
                            </p:childTnLst>
                          </p:cTn>
                        </p:par>
                        <p:par>
                          <p:cTn id="55" fill="hold" nodeType="afterGroup">
                            <p:stCondLst>
                              <p:cond delay="600"/>
                            </p:stCondLst>
                            <p:childTnLst>
                              <p:par>
                                <p:cTn id="56" presetID="1" presetClass="entr" fill="hold" nodeType="afterEffect">
                                  <p:stCondLst>
                                    <p:cond delay="100"/>
                                  </p:stCondLst>
                                  <p:childTnLst>
                                    <p:set>
                                      <p:cBhvr additive="repl">
                                        <p:cTn id="57" dur="1" fill="hold">
                                          <p:stCondLst>
                                            <p:cond delay="0"/>
                                          </p:stCondLst>
                                        </p:cTn>
                                        <p:tgtEl>
                                          <p:spTgt spid="27669"/>
                                        </p:tgtEl>
                                        <p:attrNameLst>
                                          <p:attrName>style.visibility</p:attrName>
                                        </p:attrNameLst>
                                      </p:cBhvr>
                                      <p:to>
                                        <p:strVal val="visible"/>
                                      </p:to>
                                    </p:set>
                                  </p:childTnLst>
                                  <p:subTnLst>
                                    <p:set>
                                      <p:cBhvr override="childStyle">
                                        <p:cTn dur="1" fill="hold" display="0" masterRel="nextClick" afterEffect="1"/>
                                        <p:tgtEl>
                                          <p:spTgt spid="27669"/>
                                        </p:tgtEl>
                                        <p:attrNameLst>
                                          <p:attrName>style.visibility</p:attrName>
                                        </p:attrNameLst>
                                      </p:cBhvr>
                                      <p:to>
                                        <p:strVal val="hidden"/>
                                      </p:to>
                                    </p:set>
                                  </p:subTnLst>
                                </p:cTn>
                              </p:par>
                            </p:childTnLst>
                          </p:cTn>
                        </p:par>
                        <p:par>
                          <p:cTn id="58" fill="hold" nodeType="afterGroup">
                            <p:stCondLst>
                              <p:cond delay="700"/>
                            </p:stCondLst>
                            <p:childTnLst>
                              <p:par>
                                <p:cTn id="59" presetID="1" presetClass="entr" fill="hold" nodeType="afterEffect">
                                  <p:stCondLst>
                                    <p:cond delay="100"/>
                                  </p:stCondLst>
                                  <p:childTnLst>
                                    <p:set>
                                      <p:cBhvr additive="repl">
                                        <p:cTn id="60" dur="1" fill="hold">
                                          <p:stCondLst>
                                            <p:cond delay="0"/>
                                          </p:stCondLst>
                                        </p:cTn>
                                        <p:tgtEl>
                                          <p:spTgt spid="27670"/>
                                        </p:tgtEl>
                                        <p:attrNameLst>
                                          <p:attrName>style.visibility</p:attrName>
                                        </p:attrNameLst>
                                      </p:cBhvr>
                                      <p:to>
                                        <p:strVal val="visible"/>
                                      </p:to>
                                    </p:set>
                                  </p:childTnLst>
                                  <p:subTnLst>
                                    <p:set>
                                      <p:cBhvr override="childStyle">
                                        <p:cTn dur="1" fill="hold" display="0" masterRel="nextClick" afterEffect="1"/>
                                        <p:tgtEl>
                                          <p:spTgt spid="27670"/>
                                        </p:tgtEl>
                                        <p:attrNameLst>
                                          <p:attrName>style.visibility</p:attrName>
                                        </p:attrNameLst>
                                      </p:cBhvr>
                                      <p:to>
                                        <p:strVal val="hidden"/>
                                      </p:to>
                                    </p:set>
                                  </p:subTnLst>
                                </p:cTn>
                              </p:par>
                            </p:childTnLst>
                          </p:cTn>
                        </p:par>
                        <p:par>
                          <p:cTn id="61" fill="hold" nodeType="afterGroup">
                            <p:stCondLst>
                              <p:cond delay="800"/>
                            </p:stCondLst>
                            <p:childTnLst>
                              <p:par>
                                <p:cTn id="62" presetID="1" presetClass="entr" fill="hold" nodeType="afterEffect">
                                  <p:stCondLst>
                                    <p:cond delay="100"/>
                                  </p:stCondLst>
                                  <p:childTnLst>
                                    <p:set>
                                      <p:cBhvr additive="repl">
                                        <p:cTn id="63" dur="1" fill="hold">
                                          <p:stCondLst>
                                            <p:cond delay="0"/>
                                          </p:stCondLst>
                                        </p:cTn>
                                        <p:tgtEl>
                                          <p:spTgt spid="27671"/>
                                        </p:tgtEl>
                                        <p:attrNameLst>
                                          <p:attrName>style.visibility</p:attrName>
                                        </p:attrNameLst>
                                      </p:cBhvr>
                                      <p:to>
                                        <p:strVal val="visible"/>
                                      </p:to>
                                    </p:set>
                                  </p:childTnLst>
                                  <p:subTnLst>
                                    <p:set>
                                      <p:cBhvr override="childStyle">
                                        <p:cTn dur="1" fill="hold" display="0" masterRel="nextClick" afterEffect="1"/>
                                        <p:tgtEl>
                                          <p:spTgt spid="27671"/>
                                        </p:tgtEl>
                                        <p:attrNameLst>
                                          <p:attrName>style.visibility</p:attrName>
                                        </p:attrNameLst>
                                      </p:cBhvr>
                                      <p:to>
                                        <p:strVal val="hidden"/>
                                      </p:to>
                                    </p:set>
                                  </p:subTnLst>
                                </p:cTn>
                              </p:par>
                            </p:childTnLst>
                          </p:cTn>
                        </p:par>
                        <p:par>
                          <p:cTn id="64" fill="hold" nodeType="afterGroup">
                            <p:stCondLst>
                              <p:cond delay="900"/>
                            </p:stCondLst>
                            <p:childTnLst>
                              <p:par>
                                <p:cTn id="65" presetID="1" presetClass="entr" fill="hold" nodeType="afterEffect">
                                  <p:stCondLst>
                                    <p:cond delay="100"/>
                                  </p:stCondLst>
                                  <p:childTnLst>
                                    <p:set>
                                      <p:cBhvr additive="repl">
                                        <p:cTn id="66" dur="1" fill="hold">
                                          <p:stCondLst>
                                            <p:cond delay="0"/>
                                          </p:stCondLst>
                                        </p:cTn>
                                        <p:tgtEl>
                                          <p:spTgt spid="27672"/>
                                        </p:tgtEl>
                                        <p:attrNameLst>
                                          <p:attrName>style.visibility</p:attrName>
                                        </p:attrNameLst>
                                      </p:cBhvr>
                                      <p:to>
                                        <p:strVal val="visible"/>
                                      </p:to>
                                    </p:set>
                                  </p:childTnLst>
                                  <p:subTnLst>
                                    <p:set>
                                      <p:cBhvr override="childStyle">
                                        <p:cTn dur="1" fill="hold" display="0" masterRel="nextClick" afterEffect="1"/>
                                        <p:tgtEl>
                                          <p:spTgt spid="27672"/>
                                        </p:tgtEl>
                                        <p:attrNameLst>
                                          <p:attrName>style.visibility</p:attrName>
                                        </p:attrNameLst>
                                      </p:cBhvr>
                                      <p:to>
                                        <p:strVal val="hidden"/>
                                      </p:to>
                                    </p:set>
                                  </p:subTnLst>
                                </p:cTn>
                              </p:par>
                            </p:childTnLst>
                          </p:cTn>
                        </p:par>
                        <p:par>
                          <p:cTn id="67" fill="hold" nodeType="afterGroup">
                            <p:stCondLst>
                              <p:cond delay="1000"/>
                            </p:stCondLst>
                            <p:childTnLst>
                              <p:par>
                                <p:cTn id="68" presetID="1" presetClass="entr" fill="hold" nodeType="afterEffect">
                                  <p:stCondLst>
                                    <p:cond delay="100"/>
                                  </p:stCondLst>
                                  <p:childTnLst>
                                    <p:set>
                                      <p:cBhvr additive="repl">
                                        <p:cTn id="69" dur="1" fill="hold">
                                          <p:stCondLst>
                                            <p:cond delay="0"/>
                                          </p:stCondLst>
                                        </p:cTn>
                                        <p:tgtEl>
                                          <p:spTgt spid="27673"/>
                                        </p:tgtEl>
                                        <p:attrNameLst>
                                          <p:attrName>style.visibility</p:attrName>
                                        </p:attrNameLst>
                                      </p:cBhvr>
                                      <p:to>
                                        <p:strVal val="visible"/>
                                      </p:to>
                                    </p:set>
                                  </p:childTnLst>
                                  <p:subTnLst>
                                    <p:set>
                                      <p:cBhvr override="childStyle">
                                        <p:cTn dur="1" fill="hold" display="0" masterRel="nextClick" afterEffect="1"/>
                                        <p:tgtEl>
                                          <p:spTgt spid="27673"/>
                                        </p:tgtEl>
                                        <p:attrNameLst>
                                          <p:attrName>style.visibility</p:attrName>
                                        </p:attrNameLst>
                                      </p:cBhvr>
                                      <p:to>
                                        <p:strVal val="hidden"/>
                                      </p:to>
                                    </p:set>
                                  </p:subTnLst>
                                </p:cTn>
                              </p:par>
                            </p:childTnLst>
                          </p:cTn>
                        </p:par>
                        <p:par>
                          <p:cTn id="70" fill="hold" nodeType="afterGroup">
                            <p:stCondLst>
                              <p:cond delay="1100"/>
                            </p:stCondLst>
                            <p:childTnLst>
                              <p:par>
                                <p:cTn id="71" presetID="1" presetClass="exit" fill="hold" grpId="1" nodeType="afterEffect">
                                  <p:stCondLst>
                                    <p:cond delay="0"/>
                                  </p:stCondLst>
                                  <p:childTnLst>
                                    <p:set>
                                      <p:cBhvr additive="repl">
                                        <p:cTn id="72" dur="1" fill="hold">
                                          <p:stCondLst>
                                            <p:cond delay="0"/>
                                          </p:stCondLst>
                                        </p:cTn>
                                        <p:tgtEl>
                                          <p:spTgt spid="27655"/>
                                        </p:tgtEl>
                                        <p:attrNameLst>
                                          <p:attrName>style.visibility</p:attrName>
                                        </p:attrNameLst>
                                      </p:cBhvr>
                                      <p:to>
                                        <p:strVal val="hidden"/>
                                      </p:to>
                                    </p:set>
                                  </p:childTnLst>
                                </p:cTn>
                              </p:par>
                            </p:childTnLst>
                          </p:cTn>
                        </p:par>
                        <p:par>
                          <p:cTn id="73" fill="hold" nodeType="afterGroup">
                            <p:stCondLst>
                              <p:cond delay="1100"/>
                            </p:stCondLst>
                            <p:childTnLst>
                              <p:par>
                                <p:cTn id="74" presetID="1" presetClass="entr" fill="hold" grpId="0" nodeType="afterEffect">
                                  <p:stCondLst>
                                    <p:cond delay="0"/>
                                  </p:stCondLst>
                                  <p:childTnLst>
                                    <p:set>
                                      <p:cBhvr additive="repl">
                                        <p:cTn id="75" dur="1" fill="hold">
                                          <p:stCondLst>
                                            <p:cond delay="0"/>
                                          </p:stCondLst>
                                        </p:cTn>
                                        <p:tgtEl>
                                          <p:spTgt spid="27656"/>
                                        </p:tgtEl>
                                        <p:attrNameLst>
                                          <p:attrName>style.visibility</p:attrName>
                                        </p:attrNameLst>
                                      </p:cBhvr>
                                      <p:to>
                                        <p:strVal val="visible"/>
                                      </p:to>
                                    </p:set>
                                  </p:childTnLst>
                                </p:cTn>
                              </p:par>
                            </p:childTnLst>
                          </p:cTn>
                        </p:par>
                        <p:par>
                          <p:cTn id="76" fill="hold" nodeType="afterGroup">
                            <p:stCondLst>
                              <p:cond delay="1100"/>
                            </p:stCondLst>
                            <p:childTnLst>
                              <p:par>
                                <p:cTn id="77" presetID="1" presetClass="entr" fill="hold" nodeType="afterEffect">
                                  <p:stCondLst>
                                    <p:cond delay="50"/>
                                  </p:stCondLst>
                                  <p:childTnLst>
                                    <p:set>
                                      <p:cBhvr additive="repl">
                                        <p:cTn id="78" dur="1" fill="hold">
                                          <p:stCondLst>
                                            <p:cond delay="0"/>
                                          </p:stCondLst>
                                        </p:cTn>
                                        <p:tgtEl>
                                          <p:spTgt spid="27674"/>
                                        </p:tgtEl>
                                        <p:attrNameLst>
                                          <p:attrName>style.visibility</p:attrName>
                                        </p:attrNameLst>
                                      </p:cBhvr>
                                      <p:to>
                                        <p:strVal val="visible"/>
                                      </p:to>
                                    </p:set>
                                  </p:childTnLst>
                                  <p:subTnLst>
                                    <p:set>
                                      <p:cBhvr override="childStyle">
                                        <p:cTn dur="1" fill="hold" display="0" masterRel="nextClick" afterEffect="1"/>
                                        <p:tgtEl>
                                          <p:spTgt spid="27674"/>
                                        </p:tgtEl>
                                        <p:attrNameLst>
                                          <p:attrName>style.visibility</p:attrName>
                                        </p:attrNameLst>
                                      </p:cBhvr>
                                      <p:to>
                                        <p:strVal val="hidden"/>
                                      </p:to>
                                    </p:set>
                                  </p:subTnLst>
                                </p:cTn>
                              </p:par>
                            </p:childTnLst>
                          </p:cTn>
                        </p:par>
                        <p:par>
                          <p:cTn id="79" fill="hold" nodeType="afterGroup">
                            <p:stCondLst>
                              <p:cond delay="1150"/>
                            </p:stCondLst>
                            <p:childTnLst>
                              <p:par>
                                <p:cTn id="80" presetID="1" presetClass="entr" fill="hold" nodeType="afterEffect">
                                  <p:stCondLst>
                                    <p:cond delay="50"/>
                                  </p:stCondLst>
                                  <p:childTnLst>
                                    <p:set>
                                      <p:cBhvr additive="repl">
                                        <p:cTn id="81" dur="1" fill="hold">
                                          <p:stCondLst>
                                            <p:cond delay="0"/>
                                          </p:stCondLst>
                                        </p:cTn>
                                        <p:tgtEl>
                                          <p:spTgt spid="27675"/>
                                        </p:tgtEl>
                                        <p:attrNameLst>
                                          <p:attrName>style.visibility</p:attrName>
                                        </p:attrNameLst>
                                      </p:cBhvr>
                                      <p:to>
                                        <p:strVal val="visible"/>
                                      </p:to>
                                    </p:set>
                                  </p:childTnLst>
                                  <p:subTnLst>
                                    <p:set>
                                      <p:cBhvr override="childStyle">
                                        <p:cTn dur="1" fill="hold" display="0" masterRel="nextClick" afterEffect="1"/>
                                        <p:tgtEl>
                                          <p:spTgt spid="27675"/>
                                        </p:tgtEl>
                                        <p:attrNameLst>
                                          <p:attrName>style.visibility</p:attrName>
                                        </p:attrNameLst>
                                      </p:cBhvr>
                                      <p:to>
                                        <p:strVal val="hidden"/>
                                      </p:to>
                                    </p:set>
                                  </p:subTnLst>
                                </p:cTn>
                              </p:par>
                            </p:childTnLst>
                          </p:cTn>
                        </p:par>
                        <p:par>
                          <p:cTn id="82" fill="hold" nodeType="afterGroup">
                            <p:stCondLst>
                              <p:cond delay="1200"/>
                            </p:stCondLst>
                            <p:childTnLst>
                              <p:par>
                                <p:cTn id="83" presetID="1" presetClass="entr" fill="hold" nodeType="afterEffect">
                                  <p:stCondLst>
                                    <p:cond delay="50"/>
                                  </p:stCondLst>
                                  <p:childTnLst>
                                    <p:set>
                                      <p:cBhvr additive="repl">
                                        <p:cTn id="84" dur="1" fill="hold">
                                          <p:stCondLst>
                                            <p:cond delay="0"/>
                                          </p:stCondLst>
                                        </p:cTn>
                                        <p:tgtEl>
                                          <p:spTgt spid="27676"/>
                                        </p:tgtEl>
                                        <p:attrNameLst>
                                          <p:attrName>style.visibility</p:attrName>
                                        </p:attrNameLst>
                                      </p:cBhvr>
                                      <p:to>
                                        <p:strVal val="visible"/>
                                      </p:to>
                                    </p:set>
                                  </p:childTnLst>
                                  <p:subTnLst>
                                    <p:set>
                                      <p:cBhvr override="childStyle">
                                        <p:cTn dur="1" fill="hold" display="0" masterRel="nextClick" afterEffect="1"/>
                                        <p:tgtEl>
                                          <p:spTgt spid="27676"/>
                                        </p:tgtEl>
                                        <p:attrNameLst>
                                          <p:attrName>style.visibility</p:attrName>
                                        </p:attrNameLst>
                                      </p:cBhvr>
                                      <p:to>
                                        <p:strVal val="hidden"/>
                                      </p:to>
                                    </p:set>
                                  </p:subTnLst>
                                </p:cTn>
                              </p:par>
                            </p:childTnLst>
                          </p:cTn>
                        </p:par>
                        <p:par>
                          <p:cTn id="85" fill="hold" nodeType="afterGroup">
                            <p:stCondLst>
                              <p:cond delay="1250"/>
                            </p:stCondLst>
                            <p:childTnLst>
                              <p:par>
                                <p:cTn id="86" presetID="1" presetClass="entr" fill="hold" nodeType="afterEffect">
                                  <p:stCondLst>
                                    <p:cond delay="50"/>
                                  </p:stCondLst>
                                  <p:childTnLst>
                                    <p:set>
                                      <p:cBhvr additive="repl">
                                        <p:cTn id="87" dur="1" fill="hold">
                                          <p:stCondLst>
                                            <p:cond delay="0"/>
                                          </p:stCondLst>
                                        </p:cTn>
                                        <p:tgtEl>
                                          <p:spTgt spid="27677"/>
                                        </p:tgtEl>
                                        <p:attrNameLst>
                                          <p:attrName>style.visibility</p:attrName>
                                        </p:attrNameLst>
                                      </p:cBhvr>
                                      <p:to>
                                        <p:strVal val="visible"/>
                                      </p:to>
                                    </p:set>
                                  </p:childTnLst>
                                  <p:subTnLst>
                                    <p:set>
                                      <p:cBhvr override="childStyle">
                                        <p:cTn dur="1" fill="hold" display="0" masterRel="nextClick" afterEffect="1"/>
                                        <p:tgtEl>
                                          <p:spTgt spid="27677"/>
                                        </p:tgtEl>
                                        <p:attrNameLst>
                                          <p:attrName>style.visibility</p:attrName>
                                        </p:attrNameLst>
                                      </p:cBhvr>
                                      <p:to>
                                        <p:strVal val="hidden"/>
                                      </p:to>
                                    </p:set>
                                  </p:subTnLst>
                                </p:cTn>
                              </p:par>
                            </p:childTnLst>
                          </p:cTn>
                        </p:par>
                        <p:par>
                          <p:cTn id="88" fill="hold" nodeType="afterGroup">
                            <p:stCondLst>
                              <p:cond delay="1300"/>
                            </p:stCondLst>
                            <p:childTnLst>
                              <p:par>
                                <p:cTn id="89" presetID="1" presetClass="entr" fill="hold" nodeType="afterEffect">
                                  <p:stCondLst>
                                    <p:cond delay="100"/>
                                  </p:stCondLst>
                                  <p:childTnLst>
                                    <p:set>
                                      <p:cBhvr additive="repl">
                                        <p:cTn id="90" dur="1" fill="hold">
                                          <p:stCondLst>
                                            <p:cond delay="0"/>
                                          </p:stCondLst>
                                        </p:cTn>
                                        <p:tgtEl>
                                          <p:spTgt spid="27678"/>
                                        </p:tgtEl>
                                        <p:attrNameLst>
                                          <p:attrName>style.visibility</p:attrName>
                                        </p:attrNameLst>
                                      </p:cBhvr>
                                      <p:to>
                                        <p:strVal val="visible"/>
                                      </p:to>
                                    </p:set>
                                  </p:childTnLst>
                                  <p:subTnLst>
                                    <p:set>
                                      <p:cBhvr override="childStyle">
                                        <p:cTn dur="1" fill="hold" display="0" masterRel="nextClick" afterEffect="1"/>
                                        <p:tgtEl>
                                          <p:spTgt spid="27678"/>
                                        </p:tgtEl>
                                        <p:attrNameLst>
                                          <p:attrName>style.visibility</p:attrName>
                                        </p:attrNameLst>
                                      </p:cBhvr>
                                      <p:to>
                                        <p:strVal val="hidden"/>
                                      </p:to>
                                    </p:set>
                                  </p:subTnLst>
                                </p:cTn>
                              </p:par>
                            </p:childTnLst>
                          </p:cTn>
                        </p:par>
                        <p:par>
                          <p:cTn id="91" fill="hold" nodeType="afterGroup">
                            <p:stCondLst>
                              <p:cond delay="1400"/>
                            </p:stCondLst>
                            <p:childTnLst>
                              <p:par>
                                <p:cTn id="92" presetID="1" presetClass="exit" fill="hold" grpId="1" nodeType="afterEffect">
                                  <p:stCondLst>
                                    <p:cond delay="0"/>
                                  </p:stCondLst>
                                  <p:childTnLst>
                                    <p:set>
                                      <p:cBhvr additive="repl">
                                        <p:cTn id="93" dur="1" fill="hold">
                                          <p:stCondLst>
                                            <p:cond delay="0"/>
                                          </p:stCondLst>
                                        </p:cTn>
                                        <p:tgtEl>
                                          <p:spTgt spid="27656"/>
                                        </p:tgtEl>
                                        <p:attrNameLst>
                                          <p:attrName>style.visibility</p:attrName>
                                        </p:attrNameLst>
                                      </p:cBhvr>
                                      <p:to>
                                        <p:strVal val="hidden"/>
                                      </p:to>
                                    </p:set>
                                  </p:childTnLst>
                                </p:cTn>
                              </p:par>
                            </p:childTnLst>
                          </p:cTn>
                        </p:par>
                        <p:par>
                          <p:cTn id="94" fill="hold" nodeType="afterGroup">
                            <p:stCondLst>
                              <p:cond delay="1400"/>
                            </p:stCondLst>
                            <p:childTnLst>
                              <p:par>
                                <p:cTn id="95" presetID="1" presetClass="entr" fill="hold" grpId="0" nodeType="afterEffect">
                                  <p:stCondLst>
                                    <p:cond delay="0"/>
                                  </p:stCondLst>
                                  <p:childTnLst>
                                    <p:set>
                                      <p:cBhvr additive="repl">
                                        <p:cTn id="96" dur="1" fill="hold">
                                          <p:stCondLst>
                                            <p:cond delay="0"/>
                                          </p:stCondLst>
                                        </p:cTn>
                                        <p:tgtEl>
                                          <p:spTgt spid="27657"/>
                                        </p:tgtEl>
                                        <p:attrNameLst>
                                          <p:attrName>style.visibility</p:attrName>
                                        </p:attrNameLst>
                                      </p:cBhvr>
                                      <p:to>
                                        <p:strVal val="visible"/>
                                      </p:to>
                                    </p:set>
                                  </p:childTnLst>
                                </p:cTn>
                              </p:par>
                            </p:childTnLst>
                          </p:cTn>
                        </p:par>
                        <p:par>
                          <p:cTn id="97" fill="hold" nodeType="afterGroup">
                            <p:stCondLst>
                              <p:cond delay="1400"/>
                            </p:stCondLst>
                            <p:childTnLst>
                              <p:par>
                                <p:cTn id="98" presetID="1" presetClass="entr" fill="hold" nodeType="afterEffect">
                                  <p:stCondLst>
                                    <p:cond delay="50"/>
                                  </p:stCondLst>
                                  <p:childTnLst>
                                    <p:set>
                                      <p:cBhvr additive="repl">
                                        <p:cTn id="99" dur="1" fill="hold">
                                          <p:stCondLst>
                                            <p:cond delay="0"/>
                                          </p:stCondLst>
                                        </p:cTn>
                                        <p:tgtEl>
                                          <p:spTgt spid="27679"/>
                                        </p:tgtEl>
                                        <p:attrNameLst>
                                          <p:attrName>style.visibility</p:attrName>
                                        </p:attrNameLst>
                                      </p:cBhvr>
                                      <p:to>
                                        <p:strVal val="visible"/>
                                      </p:to>
                                    </p:set>
                                  </p:childTnLst>
                                  <p:subTnLst>
                                    <p:set>
                                      <p:cBhvr override="childStyle">
                                        <p:cTn dur="1" fill="hold" display="0" masterRel="nextClick" afterEffect="1"/>
                                        <p:tgtEl>
                                          <p:spTgt spid="27679"/>
                                        </p:tgtEl>
                                        <p:attrNameLst>
                                          <p:attrName>style.visibility</p:attrName>
                                        </p:attrNameLst>
                                      </p:cBhvr>
                                      <p:to>
                                        <p:strVal val="hidden"/>
                                      </p:to>
                                    </p:set>
                                  </p:subTnLst>
                                </p:cTn>
                              </p:par>
                            </p:childTnLst>
                          </p:cTn>
                        </p:par>
                        <p:par>
                          <p:cTn id="100" fill="hold" nodeType="afterGroup">
                            <p:stCondLst>
                              <p:cond delay="1450"/>
                            </p:stCondLst>
                            <p:childTnLst>
                              <p:par>
                                <p:cTn id="101" presetID="1" presetClass="entr" fill="hold" nodeType="afterEffect">
                                  <p:stCondLst>
                                    <p:cond delay="50"/>
                                  </p:stCondLst>
                                  <p:childTnLst>
                                    <p:set>
                                      <p:cBhvr additive="repl">
                                        <p:cTn id="102" dur="1" fill="hold">
                                          <p:stCondLst>
                                            <p:cond delay="0"/>
                                          </p:stCondLst>
                                        </p:cTn>
                                        <p:tgtEl>
                                          <p:spTgt spid="27680"/>
                                        </p:tgtEl>
                                        <p:attrNameLst>
                                          <p:attrName>style.visibility</p:attrName>
                                        </p:attrNameLst>
                                      </p:cBhvr>
                                      <p:to>
                                        <p:strVal val="visible"/>
                                      </p:to>
                                    </p:set>
                                  </p:childTnLst>
                                  <p:subTnLst>
                                    <p:set>
                                      <p:cBhvr override="childStyle">
                                        <p:cTn dur="1" fill="hold" display="0" masterRel="nextClick" afterEffect="1"/>
                                        <p:tgtEl>
                                          <p:spTgt spid="27680"/>
                                        </p:tgtEl>
                                        <p:attrNameLst>
                                          <p:attrName>style.visibility</p:attrName>
                                        </p:attrNameLst>
                                      </p:cBhvr>
                                      <p:to>
                                        <p:strVal val="hidden"/>
                                      </p:to>
                                    </p:set>
                                  </p:subTnLst>
                                </p:cTn>
                              </p:par>
                            </p:childTnLst>
                          </p:cTn>
                        </p:par>
                        <p:par>
                          <p:cTn id="103" fill="hold" nodeType="afterGroup">
                            <p:stCondLst>
                              <p:cond delay="1500"/>
                            </p:stCondLst>
                            <p:childTnLst>
                              <p:par>
                                <p:cTn id="104" presetID="1" presetClass="entr" fill="hold" nodeType="afterEffect">
                                  <p:stCondLst>
                                    <p:cond delay="50"/>
                                  </p:stCondLst>
                                  <p:childTnLst>
                                    <p:set>
                                      <p:cBhvr additive="repl">
                                        <p:cTn id="105" dur="1" fill="hold">
                                          <p:stCondLst>
                                            <p:cond delay="0"/>
                                          </p:stCondLst>
                                        </p:cTn>
                                        <p:tgtEl>
                                          <p:spTgt spid="27681"/>
                                        </p:tgtEl>
                                        <p:attrNameLst>
                                          <p:attrName>style.visibility</p:attrName>
                                        </p:attrNameLst>
                                      </p:cBhvr>
                                      <p:to>
                                        <p:strVal val="visible"/>
                                      </p:to>
                                    </p:set>
                                  </p:childTnLst>
                                  <p:subTnLst>
                                    <p:set>
                                      <p:cBhvr override="childStyle">
                                        <p:cTn dur="1" fill="hold" display="0" masterRel="nextClick" afterEffect="1"/>
                                        <p:tgtEl>
                                          <p:spTgt spid="27681"/>
                                        </p:tgtEl>
                                        <p:attrNameLst>
                                          <p:attrName>style.visibility</p:attrName>
                                        </p:attrNameLst>
                                      </p:cBhvr>
                                      <p:to>
                                        <p:strVal val="hidden"/>
                                      </p:to>
                                    </p:set>
                                  </p:subTnLst>
                                </p:cTn>
                              </p:par>
                            </p:childTnLst>
                          </p:cTn>
                        </p:par>
                        <p:par>
                          <p:cTn id="106" fill="hold" nodeType="afterGroup">
                            <p:stCondLst>
                              <p:cond delay="1550"/>
                            </p:stCondLst>
                            <p:childTnLst>
                              <p:par>
                                <p:cTn id="107" presetID="1" presetClass="entr" fill="hold" nodeType="afterEffect">
                                  <p:stCondLst>
                                    <p:cond delay="100"/>
                                  </p:stCondLst>
                                  <p:childTnLst>
                                    <p:set>
                                      <p:cBhvr additive="repl">
                                        <p:cTn id="108" dur="1" fill="hold">
                                          <p:stCondLst>
                                            <p:cond delay="0"/>
                                          </p:stCondLst>
                                        </p:cTn>
                                        <p:tgtEl>
                                          <p:spTgt spid="27682"/>
                                        </p:tgtEl>
                                        <p:attrNameLst>
                                          <p:attrName>style.visibility</p:attrName>
                                        </p:attrNameLst>
                                      </p:cBhvr>
                                      <p:to>
                                        <p:strVal val="visible"/>
                                      </p:to>
                                    </p:set>
                                  </p:childTnLst>
                                  <p:subTnLst>
                                    <p:set>
                                      <p:cBhvr override="childStyle">
                                        <p:cTn dur="1" fill="hold" display="0" masterRel="nextClick" afterEffect="1"/>
                                        <p:tgtEl>
                                          <p:spTgt spid="27682"/>
                                        </p:tgtEl>
                                        <p:attrNameLst>
                                          <p:attrName>style.visibility</p:attrName>
                                        </p:attrNameLst>
                                      </p:cBhvr>
                                      <p:to>
                                        <p:strVal val="hidden"/>
                                      </p:to>
                                    </p:set>
                                  </p:subTnLst>
                                </p:cTn>
                              </p:par>
                            </p:childTnLst>
                          </p:cTn>
                        </p:par>
                        <p:par>
                          <p:cTn id="109" fill="hold" nodeType="afterGroup">
                            <p:stCondLst>
                              <p:cond delay="1650"/>
                            </p:stCondLst>
                            <p:childTnLst>
                              <p:par>
                                <p:cTn id="110" presetID="1" presetClass="exit" fill="hold" grpId="1" nodeType="afterEffect">
                                  <p:stCondLst>
                                    <p:cond delay="0"/>
                                  </p:stCondLst>
                                  <p:childTnLst>
                                    <p:set>
                                      <p:cBhvr additive="repl">
                                        <p:cTn id="111" dur="1" fill="hold">
                                          <p:stCondLst>
                                            <p:cond delay="0"/>
                                          </p:stCondLst>
                                        </p:cTn>
                                        <p:tgtEl>
                                          <p:spTgt spid="27657"/>
                                        </p:tgtEl>
                                        <p:attrNameLst>
                                          <p:attrName>style.visibility</p:attrName>
                                        </p:attrNameLst>
                                      </p:cBhvr>
                                      <p:to>
                                        <p:strVal val="hidden"/>
                                      </p:to>
                                    </p:set>
                                  </p:childTnLst>
                                </p:cTn>
                              </p:par>
                            </p:childTnLst>
                          </p:cTn>
                        </p:par>
                        <p:par>
                          <p:cTn id="112" fill="hold" nodeType="afterGroup">
                            <p:stCondLst>
                              <p:cond delay="1650"/>
                            </p:stCondLst>
                            <p:childTnLst>
                              <p:par>
                                <p:cTn id="113" presetID="1" presetClass="entr" fill="hold" grpId="0" nodeType="afterEffect">
                                  <p:stCondLst>
                                    <p:cond delay="0"/>
                                  </p:stCondLst>
                                  <p:childTnLst>
                                    <p:set>
                                      <p:cBhvr additive="repl">
                                        <p:cTn id="114" dur="1" fill="hold">
                                          <p:stCondLst>
                                            <p:cond delay="0"/>
                                          </p:stCondLst>
                                        </p:cTn>
                                        <p:tgtEl>
                                          <p:spTgt spid="27658"/>
                                        </p:tgtEl>
                                        <p:attrNameLst>
                                          <p:attrName>style.visibility</p:attrName>
                                        </p:attrNameLst>
                                      </p:cBhvr>
                                      <p:to>
                                        <p:strVal val="visible"/>
                                      </p:to>
                                    </p:set>
                                  </p:childTnLst>
                                </p:cTn>
                              </p:par>
                            </p:childTnLst>
                          </p:cTn>
                        </p:par>
                        <p:par>
                          <p:cTn id="115" fill="hold" nodeType="afterGroup">
                            <p:stCondLst>
                              <p:cond delay="1650"/>
                            </p:stCondLst>
                            <p:childTnLst>
                              <p:par>
                                <p:cTn id="116" presetID="1" presetClass="entr" fill="hold" nodeType="afterEffect">
                                  <p:stCondLst>
                                    <p:cond delay="50"/>
                                  </p:stCondLst>
                                  <p:childTnLst>
                                    <p:set>
                                      <p:cBhvr additive="repl">
                                        <p:cTn id="117" dur="1" fill="hold">
                                          <p:stCondLst>
                                            <p:cond delay="0"/>
                                          </p:stCondLst>
                                        </p:cTn>
                                        <p:tgtEl>
                                          <p:spTgt spid="27683"/>
                                        </p:tgtEl>
                                        <p:attrNameLst>
                                          <p:attrName>style.visibility</p:attrName>
                                        </p:attrNameLst>
                                      </p:cBhvr>
                                      <p:to>
                                        <p:strVal val="visible"/>
                                      </p:to>
                                    </p:set>
                                  </p:childTnLst>
                                  <p:subTnLst>
                                    <p:set>
                                      <p:cBhvr override="childStyle">
                                        <p:cTn dur="1" fill="hold" display="0" masterRel="nextClick" afterEffect="1"/>
                                        <p:tgtEl>
                                          <p:spTgt spid="27683"/>
                                        </p:tgtEl>
                                        <p:attrNameLst>
                                          <p:attrName>style.visibility</p:attrName>
                                        </p:attrNameLst>
                                      </p:cBhvr>
                                      <p:to>
                                        <p:strVal val="hidden"/>
                                      </p:to>
                                    </p:set>
                                  </p:subTnLst>
                                </p:cTn>
                              </p:par>
                            </p:childTnLst>
                          </p:cTn>
                        </p:par>
                        <p:par>
                          <p:cTn id="118" fill="hold" nodeType="afterGroup">
                            <p:stCondLst>
                              <p:cond delay="1700"/>
                            </p:stCondLst>
                            <p:childTnLst>
                              <p:par>
                                <p:cTn id="119" presetID="1" presetClass="entr" fill="hold" nodeType="afterEffect">
                                  <p:stCondLst>
                                    <p:cond delay="50"/>
                                  </p:stCondLst>
                                  <p:childTnLst>
                                    <p:set>
                                      <p:cBhvr additive="repl">
                                        <p:cTn id="120" dur="1" fill="hold">
                                          <p:stCondLst>
                                            <p:cond delay="0"/>
                                          </p:stCondLst>
                                        </p:cTn>
                                        <p:tgtEl>
                                          <p:spTgt spid="2768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fill="hold" nodeType="clickEffect">
                                  <p:stCondLst>
                                    <p:cond delay="0"/>
                                  </p:stCondLst>
                                  <p:childTnLst>
                                    <p:set>
                                      <p:cBhvr additive="repl">
                                        <p:cTn id="124" dur="1" fill="hold">
                                          <p:stCondLst>
                                            <p:cond delay="499"/>
                                          </p:stCondLst>
                                        </p:cTn>
                                        <p:tgtEl>
                                          <p:spTgt spid="27687">
                                            <p:txEl>
                                              <p:pRg st="0" end="0"/>
                                            </p:txEl>
                                          </p:spTgt>
                                        </p:tgtEl>
                                        <p:attrNameLst>
                                          <p:attrName>style.visibility</p:attrName>
                                        </p:attrNameLst>
                                      </p:cBhvr>
                                      <p:to>
                                        <p:strVal val="visible"/>
                                      </p:to>
                                    </p:set>
                                  </p:childTnLst>
                                </p:cTn>
                              </p:par>
                            </p:childTnLst>
                          </p:cTn>
                        </p:par>
                        <p:par>
                          <p:cTn id="125" fill="hold" nodeType="afterGroup">
                            <p:stCondLst>
                              <p:cond delay="500"/>
                            </p:stCondLst>
                            <p:childTnLst>
                              <p:par>
                                <p:cTn id="126" presetID="1" presetClass="entr" fill="hold" nodeType="afterEffect">
                                  <p:stCondLst>
                                    <p:cond delay="200"/>
                                  </p:stCondLst>
                                  <p:childTnLst>
                                    <p:set>
                                      <p:cBhvr additive="repl">
                                        <p:cTn id="127" dur="1" fill="hold">
                                          <p:stCondLst>
                                            <p:cond delay="0"/>
                                          </p:stCondLst>
                                        </p:cTn>
                                        <p:tgtEl>
                                          <p:spTgt spid="27665"/>
                                        </p:tgtEl>
                                        <p:attrNameLst>
                                          <p:attrName>style.visibility</p:attrName>
                                        </p:attrNameLst>
                                      </p:cBhvr>
                                      <p:to>
                                        <p:strVal val="visible"/>
                                      </p:to>
                                    </p:set>
                                  </p:childTnLst>
                                </p:cTn>
                              </p:par>
                              <p:par>
                                <p:cTn id="128" presetID="1" presetClass="exit" fill="hold" nodeType="withEffect">
                                  <p:stCondLst>
                                    <p:cond delay="0"/>
                                  </p:stCondLst>
                                  <p:childTnLst>
                                    <p:set>
                                      <p:cBhvr additive="repl">
                                        <p:cTn id="129" dur="1" fill="hold">
                                          <p:stCondLst>
                                            <p:cond delay="0"/>
                                          </p:stCondLst>
                                        </p:cTn>
                                        <p:tgtEl>
                                          <p:spTgt spid="27663"/>
                                        </p:tgtEl>
                                        <p:attrNameLst>
                                          <p:attrName>style.visibility</p:attrName>
                                        </p:attrNameLst>
                                      </p:cBhvr>
                                      <p:to>
                                        <p:strVal val="hidden"/>
                                      </p:to>
                                    </p:set>
                                  </p:childTnLst>
                                </p:cTn>
                              </p:par>
                              <p:par>
                                <p:cTn id="130" presetID="1" presetClass="exit" fill="hold" grpId="1" nodeType="withEffect">
                                  <p:stCondLst>
                                    <p:cond delay="0"/>
                                  </p:stCondLst>
                                  <p:childTnLst>
                                    <p:set>
                                      <p:cBhvr additive="repl">
                                        <p:cTn id="131" dur="1" fill="hold">
                                          <p:stCondLst>
                                            <p:cond delay="0"/>
                                          </p:stCondLst>
                                        </p:cTn>
                                        <p:tgtEl>
                                          <p:spTgt spid="27658"/>
                                        </p:tgtEl>
                                        <p:attrNameLst>
                                          <p:attrName>style.visibility</p:attrName>
                                        </p:attrNameLst>
                                      </p:cBhvr>
                                      <p:to>
                                        <p:strVal val="hidden"/>
                                      </p:to>
                                    </p:set>
                                  </p:childTnLst>
                                </p:cTn>
                              </p:par>
                              <p:par>
                                <p:cTn id="132" presetID="1" presetClass="exit" fill="hold" grpId="1" nodeType="withEffect">
                                  <p:stCondLst>
                                    <p:cond delay="0"/>
                                  </p:stCondLst>
                                  <p:childTnLst>
                                    <p:set>
                                      <p:cBhvr additive="repl">
                                        <p:cTn id="133" dur="1" fill="hold">
                                          <p:stCondLst>
                                            <p:cond delay="0"/>
                                          </p:stCondLst>
                                        </p:cTn>
                                        <p:tgtEl>
                                          <p:spTgt spid="27654"/>
                                        </p:tgtEl>
                                        <p:attrNameLst>
                                          <p:attrName>style.visibility</p:attrName>
                                        </p:attrNameLst>
                                      </p:cBhvr>
                                      <p:to>
                                        <p:strVal val="hidden"/>
                                      </p:to>
                                    </p:set>
                                  </p:childTnLst>
                                </p:cTn>
                              </p:par>
                              <p:par>
                                <p:cTn id="134" presetID="1" presetClass="exit" fill="hold" grpId="1" nodeType="withEffect">
                                  <p:stCondLst>
                                    <p:cond delay="0"/>
                                  </p:stCondLst>
                                  <p:childTnLst>
                                    <p:set>
                                      <p:cBhvr additive="repl">
                                        <p:cTn id="135" dur="1" fill="hold">
                                          <p:stCondLst>
                                            <p:cond delay="0"/>
                                          </p:stCondLst>
                                        </p:cTn>
                                        <p:tgtEl>
                                          <p:spTgt spid="27664"/>
                                        </p:tgtEl>
                                        <p:attrNameLst>
                                          <p:attrName>style.visibility</p:attrName>
                                        </p:attrNameLst>
                                      </p:cBhvr>
                                      <p:to>
                                        <p:strVal val="hidden"/>
                                      </p:to>
                                    </p:set>
                                  </p:childTnLst>
                                </p:cTn>
                              </p:par>
                              <p:par>
                                <p:cTn id="136" presetID="1" presetClass="exit" fill="hold" nodeType="withEffect">
                                  <p:stCondLst>
                                    <p:cond delay="0"/>
                                  </p:stCondLst>
                                  <p:childTnLst>
                                    <p:set>
                                      <p:cBhvr additive="repl">
                                        <p:cTn id="137" dur="1" fill="hold">
                                          <p:stCondLst>
                                            <p:cond delay="0"/>
                                          </p:stCondLst>
                                        </p:cTn>
                                        <p:tgtEl>
                                          <p:spTgt spid="27659"/>
                                        </p:tgtEl>
                                        <p:attrNameLst>
                                          <p:attrName>style.visibility</p:attrName>
                                        </p:attrNameLst>
                                      </p:cBhvr>
                                      <p:to>
                                        <p:strVal val="hidden"/>
                                      </p:to>
                                    </p:set>
                                  </p:childTnLst>
                                </p:cTn>
                              </p:par>
                              <p:par>
                                <p:cTn id="138" presetID="1" presetClass="exit" fill="hold" nodeType="withEffect">
                                  <p:stCondLst>
                                    <p:cond delay="0"/>
                                  </p:stCondLst>
                                  <p:childTnLst>
                                    <p:set>
                                      <p:cBhvr additive="repl">
                                        <p:cTn id="139" dur="1" fill="hold">
                                          <p:stCondLst>
                                            <p:cond delay="0"/>
                                          </p:stCondLst>
                                        </p:cTn>
                                        <p:tgtEl>
                                          <p:spTgt spid="27660"/>
                                        </p:tgtEl>
                                        <p:attrNameLst>
                                          <p:attrName>style.visibility</p:attrName>
                                        </p:attrNameLst>
                                      </p:cBhvr>
                                      <p:to>
                                        <p:strVal val="hidden"/>
                                      </p:to>
                                    </p:set>
                                  </p:childTnLst>
                                </p:cTn>
                              </p:par>
                              <p:par>
                                <p:cTn id="140" presetID="1" presetClass="exit" fill="hold" nodeType="withEffect">
                                  <p:stCondLst>
                                    <p:cond delay="0"/>
                                  </p:stCondLst>
                                  <p:childTnLst>
                                    <p:set>
                                      <p:cBhvr additive="repl">
                                        <p:cTn id="141" dur="1" fill="hold">
                                          <p:stCondLst>
                                            <p:cond delay="0"/>
                                          </p:stCondLst>
                                        </p:cTn>
                                        <p:tgtEl>
                                          <p:spTgt spid="27661"/>
                                        </p:tgtEl>
                                        <p:attrNameLst>
                                          <p:attrName>style.visibility</p:attrName>
                                        </p:attrNameLst>
                                      </p:cBhvr>
                                      <p:to>
                                        <p:strVal val="hidden"/>
                                      </p:to>
                                    </p:set>
                                  </p:childTnLst>
                                </p:cTn>
                              </p:par>
                              <p:par>
                                <p:cTn id="142" presetID="1" presetClass="exit" fill="hold" nodeType="withEffect">
                                  <p:stCondLst>
                                    <p:cond delay="0"/>
                                  </p:stCondLst>
                                  <p:childTnLst>
                                    <p:set>
                                      <p:cBhvr additive="repl">
                                        <p:cTn id="143" dur="1" fill="hold">
                                          <p:stCondLst>
                                            <p:cond delay="0"/>
                                          </p:stCondLst>
                                        </p:cTn>
                                        <p:tgtEl>
                                          <p:spTgt spid="27662"/>
                                        </p:tgtEl>
                                        <p:attrNameLst>
                                          <p:attrName>style.visibility</p:attrName>
                                        </p:attrNameLst>
                                      </p:cBhvr>
                                      <p:to>
                                        <p:strVal val="hidden"/>
                                      </p:to>
                                    </p:set>
                                  </p:childTnLst>
                                </p:cTn>
                              </p:par>
                            </p:childTnLst>
                          </p:cTn>
                        </p:par>
                        <p:par>
                          <p:cTn id="144" fill="hold" nodeType="afterGroup">
                            <p:stCondLst>
                              <p:cond delay="700"/>
                            </p:stCondLst>
                            <p:childTnLst>
                              <p:par>
                                <p:cTn id="145" presetID="52" presetClass="exit" fill="hold" nodeType="afterEffect">
                                  <p:stCondLst>
                                    <p:cond delay="0"/>
                                  </p:stCondLst>
                                  <p:childTnLst>
                                    <p:animScale>
                                      <p:cBhvr additive="repl">
                                        <p:cTn id="146" dur="1000" accel="50000" fill="hold">
                                          <p:stCondLst>
                                            <p:cond delay="0"/>
                                          </p:stCondLst>
                                        </p:cTn>
                                        <p:tgtEl>
                                          <p:spTgt spid="27684"/>
                                        </p:tgtEl>
                                      </p:cBhvr>
                                      <p:from x="100000" y="100000"/>
                                      <p:to x="250000" y="250000"/>
                                    </p:animScale>
                                    <p:animMotion origin="layout" path="M 0.0000 0.0000 C 0.03802 0.0 0.1441 0.02341 0.1826 0.0915 C 0.22118 0.15964 0.24705 0.31256 0.2318 0.4083 C 0.21649 0.50394 0.20747 0.57948 0.0908 0.6661 C -0.02552 0.75279 -0.37517 0.88508 -0.4674 0.9289">
                                      <p:cBhvr additive="repl">
                                        <p:cTn id="147" dur="1000" accel="50000" fill="hold">
                                          <p:stCondLst>
                                            <p:cond delay="0"/>
                                          </p:stCondLst>
                                        </p:cTn>
                                        <p:tgtEl>
                                          <p:spTgt spid="27684"/>
                                        </p:tgtEl>
                                      </p:cBhvr>
                                    </p:animMotion>
                                    <p:animEffect transition="out" filter="fade">
                                      <p:cBhvr additive="repl">
                                        <p:cTn id="148" dur="1000"/>
                                        <p:tgtEl>
                                          <p:spTgt spid="27684"/>
                                        </p:tgtEl>
                                      </p:cBhvr>
                                    </p:animEffect>
                                    <p:set>
                                      <p:cBhvr additive="repl">
                                        <p:cTn id="149" dur="1" fill="hold">
                                          <p:stCondLst>
                                            <p:cond delay="999"/>
                                          </p:stCondLst>
                                        </p:cTn>
                                        <p:tgtEl>
                                          <p:spTgt spid="27684"/>
                                        </p:tgtEl>
                                        <p:attrNameLst>
                                          <p:attrName>style.visibility</p:attrName>
                                        </p:attrNameLst>
                                      </p:cBhvr>
                                      <p:to>
                                        <p:strVal val="hidden"/>
                                      </p:to>
                                    </p:set>
                                  </p:childTnLst>
                                </p:cTn>
                              </p:par>
                            </p:childTnLst>
                          </p:cTn>
                        </p:par>
                        <p:par>
                          <p:cTn id="150" fill="hold" nodeType="afterGroup">
                            <p:stCondLst>
                              <p:cond delay="1700"/>
                            </p:stCondLst>
                            <p:childTnLst>
                              <p:par>
                                <p:cTn id="151" presetID="1" presetClass="entr" fill="hold" nodeType="afterEffect">
                                  <p:stCondLst>
                                    <p:cond delay="0"/>
                                  </p:stCondLst>
                                  <p:childTnLst>
                                    <p:set>
                                      <p:cBhvr additive="repl">
                                        <p:cTn id="152" dur="1" fill="hold">
                                          <p:stCondLst>
                                            <p:cond delay="499"/>
                                          </p:stCondLst>
                                        </p:cTn>
                                        <p:tgtEl>
                                          <p:spTgt spid="27688"/>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fill="hold" nodeType="clickEffect">
                                  <p:stCondLst>
                                    <p:cond delay="0"/>
                                  </p:stCondLst>
                                  <p:childTnLst>
                                    <p:set>
                                      <p:cBhvr additive="repl">
                                        <p:cTn id="156" dur="1" fill="hold">
                                          <p:stCondLst>
                                            <p:cond delay="499"/>
                                          </p:stCondLst>
                                        </p:cTn>
                                        <p:tgtEl>
                                          <p:spTgt spid="276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4" grpId="1" animBg="1"/>
      <p:bldP spid="27655" grpId="0" animBg="1"/>
      <p:bldP spid="27655" grpId="1" animBg="1"/>
      <p:bldP spid="27656" grpId="0" animBg="1"/>
      <p:bldP spid="27656" grpId="1" animBg="1"/>
      <p:bldP spid="27657" grpId="0" animBg="1"/>
      <p:bldP spid="27657" grpId="1" animBg="1"/>
      <p:bldP spid="27658" grpId="0" animBg="1"/>
      <p:bldP spid="27658" grpId="1" animBg="1"/>
      <p:bldP spid="27664" grpId="0" animBg="1"/>
      <p:bldP spid="2766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3" name="Rectangle 5">
            <a:extLst>
              <a:ext uri="{FF2B5EF4-FFF2-40B4-BE49-F238E27FC236}">
                <a16:creationId xmlns:a16="http://schemas.microsoft.com/office/drawing/2014/main" id="{169311F1-AB47-B448-8AB8-92EBFEC5D021}"/>
              </a:ext>
            </a:extLst>
          </p:cNvPr>
          <p:cNvSpPr>
            <a:spLocks noChangeArrowheads="1"/>
          </p:cNvSpPr>
          <p:nvPr/>
        </p:nvSpPr>
        <p:spPr bwMode="auto">
          <a:xfrm>
            <a:off x="508000" y="1460500"/>
            <a:ext cx="5494594" cy="470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4000" dirty="0">
                <a:latin typeface="Times New Roman" panose="02020603050405020304" pitchFamily="18" charset="0"/>
              </a:rPr>
              <a:t>Console Program</a:t>
            </a:r>
          </a:p>
          <a:p>
            <a:pPr marL="0" indent="0" algn="just">
              <a:lnSpc>
                <a:spcPct val="85000"/>
              </a:lnSpc>
              <a:spcAft>
                <a:spcPct val="50000"/>
              </a:spcAft>
            </a:pPr>
            <a:endParaRPr lang="en-US" altLang="tr-TR" sz="4000" dirty="0">
              <a:latin typeface="Times New Roman" panose="02020603050405020304" pitchFamily="18" charset="0"/>
            </a:endParaRPr>
          </a:p>
          <a:p>
            <a:pPr algn="just">
              <a:lnSpc>
                <a:spcPct val="85000"/>
              </a:lnSpc>
              <a:spcAft>
                <a:spcPct val="50000"/>
              </a:spcAft>
              <a:buFontTx/>
              <a:buChar char="•"/>
            </a:pPr>
            <a:r>
              <a:rPr lang="en-US" altLang="tr-TR" sz="4000" dirty="0">
                <a:latin typeface="Times New Roman" panose="02020603050405020304" pitchFamily="18" charset="0"/>
              </a:rPr>
              <a:t>Mouse and Keyboards</a:t>
            </a:r>
          </a:p>
          <a:p>
            <a:pPr algn="just">
              <a:lnSpc>
                <a:spcPct val="85000"/>
              </a:lnSpc>
              <a:spcAft>
                <a:spcPct val="50000"/>
              </a:spcAft>
              <a:buFontTx/>
              <a:buChar char="•"/>
            </a:pPr>
            <a:endParaRPr lang="en-US" altLang="tr-TR" sz="4000" dirty="0">
              <a:latin typeface="Times New Roman" panose="02020603050405020304" pitchFamily="18" charset="0"/>
            </a:endParaRPr>
          </a:p>
          <a:p>
            <a:pPr algn="just">
              <a:lnSpc>
                <a:spcPct val="85000"/>
              </a:lnSpc>
              <a:spcAft>
                <a:spcPct val="50000"/>
              </a:spcAft>
              <a:buFontTx/>
              <a:buChar char="•"/>
            </a:pPr>
            <a:r>
              <a:rPr lang="en-US" altLang="tr-TR" sz="4000" dirty="0">
                <a:latin typeface="Times New Roman" panose="02020603050405020304" pitchFamily="18" charset="0"/>
              </a:rPr>
              <a:t>GUI Elements</a:t>
            </a:r>
          </a:p>
        </p:txBody>
      </p:sp>
      <p:sp>
        <p:nvSpPr>
          <p:cNvPr id="7" name="Rectangle 2">
            <a:extLst>
              <a:ext uri="{FF2B5EF4-FFF2-40B4-BE49-F238E27FC236}">
                <a16:creationId xmlns:a16="http://schemas.microsoft.com/office/drawing/2014/main" id="{A1371B24-9A7E-BA4C-82AF-FC79742A3E9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Different Type of Programs in Java</a:t>
            </a:r>
          </a:p>
        </p:txBody>
      </p:sp>
      <p:pic>
        <p:nvPicPr>
          <p:cNvPr id="2" name="Picture 1">
            <a:extLst>
              <a:ext uri="{FF2B5EF4-FFF2-40B4-BE49-F238E27FC236}">
                <a16:creationId xmlns:a16="http://schemas.microsoft.com/office/drawing/2014/main" id="{1C0363C2-E90F-FC44-B101-E12EE6D55C62}"/>
              </a:ext>
            </a:extLst>
          </p:cNvPr>
          <p:cNvPicPr>
            <a:picLocks noChangeAspect="1"/>
          </p:cNvPicPr>
          <p:nvPr/>
        </p:nvPicPr>
        <p:blipFill>
          <a:blip r:embed="rId3"/>
          <a:stretch>
            <a:fillRect/>
          </a:stretch>
        </p:blipFill>
        <p:spPr>
          <a:xfrm>
            <a:off x="1076632" y="2243146"/>
            <a:ext cx="7860890" cy="437308"/>
          </a:xfrm>
          <a:prstGeom prst="rect">
            <a:avLst/>
          </a:prstGeom>
        </p:spPr>
      </p:pic>
      <p:pic>
        <p:nvPicPr>
          <p:cNvPr id="3" name="Picture 2">
            <a:extLst>
              <a:ext uri="{FF2B5EF4-FFF2-40B4-BE49-F238E27FC236}">
                <a16:creationId xmlns:a16="http://schemas.microsoft.com/office/drawing/2014/main" id="{AC576DEF-B97F-3A4A-A866-D4B68467B6FB}"/>
              </a:ext>
            </a:extLst>
          </p:cNvPr>
          <p:cNvPicPr>
            <a:picLocks noChangeAspect="1"/>
          </p:cNvPicPr>
          <p:nvPr/>
        </p:nvPicPr>
        <p:blipFill>
          <a:blip r:embed="rId4"/>
          <a:stretch>
            <a:fillRect/>
          </a:stretch>
        </p:blipFill>
        <p:spPr>
          <a:xfrm>
            <a:off x="1076632" y="3878263"/>
            <a:ext cx="7005484" cy="518053"/>
          </a:xfrm>
          <a:prstGeom prst="rect">
            <a:avLst/>
          </a:prstGeom>
        </p:spPr>
      </p:pic>
    </p:spTree>
    <p:extLst>
      <p:ext uri="{BB962C8B-B14F-4D97-AF65-F5344CB8AC3E}">
        <p14:creationId xmlns:p14="http://schemas.microsoft.com/office/powerpoint/2010/main" val="1459288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88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3"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a:extLst>
              <a:ext uri="{FF2B5EF4-FFF2-40B4-BE49-F238E27FC236}">
                <a16:creationId xmlns:a16="http://schemas.microsoft.com/office/drawing/2014/main" id="{40AE905D-0204-154C-A1F0-06C9CAE7F814}"/>
              </a:ext>
            </a:extLst>
          </p:cNvPr>
          <p:cNvSpPr>
            <a:spLocks noChangeArrowheads="1"/>
          </p:cNvSpPr>
          <p:nvPr/>
        </p:nvSpPr>
        <p:spPr bwMode="auto">
          <a:xfrm>
            <a:off x="482600" y="1155700"/>
            <a:ext cx="8128000" cy="166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standard constructor for a </a:t>
            </a:r>
            <a:r>
              <a:rPr lang="en-US" b="1" dirty="0" err="1">
                <a:latin typeface="Arial" panose="020B0604020202020204" pitchFamily="34" charset="0"/>
                <a:ea typeface="ＭＳ Ｐゴシック" charset="0"/>
                <a:cs typeface="Arial" panose="020B0604020202020204" pitchFamily="34" charset="0"/>
              </a:rPr>
              <a:t>JComboBox</a:t>
            </a:r>
            <a:r>
              <a:rPr lang="en-US" dirty="0">
                <a:latin typeface="Arial" panose="020B0604020202020204" pitchFamily="34" charset="0"/>
                <a:ea typeface="ＭＳ Ｐゴシック" charset="0"/>
                <a:cs typeface="Arial" panose="020B0604020202020204" pitchFamily="34" charset="0"/>
              </a:rPr>
              <a:t> creates an empty interactor that contains no options; you then add the desired options by calling the </a:t>
            </a:r>
            <a:r>
              <a:rPr lang="en-US" b="1" dirty="0" err="1">
                <a:latin typeface="Arial" panose="020B0604020202020204" pitchFamily="34" charset="0"/>
                <a:ea typeface="ＭＳ Ｐゴシック" charset="0"/>
                <a:cs typeface="Arial" panose="020B0604020202020204" pitchFamily="34" charset="0"/>
              </a:rPr>
              <a:t>addItem</a:t>
            </a:r>
            <a:r>
              <a:rPr lang="en-US" dirty="0">
                <a:latin typeface="Arial" panose="020B0604020202020204" pitchFamily="34" charset="0"/>
                <a:ea typeface="ＭＳ Ｐゴシック" charset="0"/>
                <a:cs typeface="Arial" panose="020B0604020202020204" pitchFamily="34" charset="0"/>
              </a:rPr>
              <a:t> method for each one.</a:t>
            </a:r>
          </a:p>
        </p:txBody>
      </p:sp>
      <p:sp>
        <p:nvSpPr>
          <p:cNvPr id="317444" name="Rectangle 4">
            <a:extLst>
              <a:ext uri="{FF2B5EF4-FFF2-40B4-BE49-F238E27FC236}">
                <a16:creationId xmlns:a16="http://schemas.microsoft.com/office/drawing/2014/main" id="{E6F252BE-41B2-804E-B313-DA24DD2652BE}"/>
              </a:ext>
            </a:extLst>
          </p:cNvPr>
          <p:cNvSpPr>
            <a:spLocks noChangeArrowheads="1"/>
          </p:cNvSpPr>
          <p:nvPr/>
        </p:nvSpPr>
        <p:spPr bwMode="auto">
          <a:xfrm>
            <a:off x="482600" y="4787900"/>
            <a:ext cx="8128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1800">
                <a:latin typeface="Arial" panose="020B0604020202020204" pitchFamily="34" charset="0"/>
                <a:cs typeface="Arial" panose="020B0604020202020204" pitchFamily="34" charset="0"/>
              </a:rPr>
              <a:t>The items in a </a:t>
            </a:r>
            <a:r>
              <a:rPr lang="en-US" altLang="tr-TR" sz="1800" b="1">
                <a:latin typeface="Arial" panose="020B0604020202020204" pitchFamily="34" charset="0"/>
                <a:cs typeface="Arial" panose="020B0604020202020204" pitchFamily="34" charset="0"/>
              </a:rPr>
              <a:t>JComboBox</a:t>
            </a:r>
            <a:r>
              <a:rPr lang="en-US" altLang="tr-TR" sz="1800">
                <a:latin typeface="Arial" panose="020B0604020202020204" pitchFamily="34" charset="0"/>
                <a:cs typeface="Arial" panose="020B0604020202020204" pitchFamily="34" charset="0"/>
              </a:rPr>
              <a:t> need not be strings but can instead be any object.  The label that appears in the popup menu is determined by applying the object</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s </a:t>
            </a:r>
            <a:r>
              <a:rPr lang="en-US" altLang="ja-JP" sz="1800" b="1">
                <a:latin typeface="Arial" panose="020B0604020202020204" pitchFamily="34" charset="0"/>
                <a:cs typeface="Arial" panose="020B0604020202020204" pitchFamily="34" charset="0"/>
              </a:rPr>
              <a:t>toString</a:t>
            </a:r>
            <a:r>
              <a:rPr lang="en-US" altLang="ja-JP" sz="1800">
                <a:latin typeface="Arial" panose="020B0604020202020204" pitchFamily="34" charset="0"/>
                <a:cs typeface="Arial" panose="020B0604020202020204" pitchFamily="34" charset="0"/>
              </a:rPr>
              <a:t> method.</a:t>
            </a:r>
            <a:endParaRPr lang="en-US" altLang="tr-TR" sz="1800">
              <a:latin typeface="Arial" panose="020B0604020202020204" pitchFamily="34" charset="0"/>
              <a:cs typeface="Arial" panose="020B0604020202020204" pitchFamily="34" charset="0"/>
            </a:endParaRPr>
          </a:p>
        </p:txBody>
      </p:sp>
      <p:sp>
        <p:nvSpPr>
          <p:cNvPr id="317445" name="Rectangle 5">
            <a:extLst>
              <a:ext uri="{FF2B5EF4-FFF2-40B4-BE49-F238E27FC236}">
                <a16:creationId xmlns:a16="http://schemas.microsoft.com/office/drawing/2014/main" id="{64C6FD15-F6E0-D541-9216-79E455DF05E7}"/>
              </a:ext>
            </a:extLst>
          </p:cNvPr>
          <p:cNvSpPr>
            <a:spLocks noChangeArrowheads="1"/>
          </p:cNvSpPr>
          <p:nvPr/>
        </p:nvSpPr>
        <p:spPr bwMode="auto">
          <a:xfrm>
            <a:off x="482600" y="5880100"/>
            <a:ext cx="8128000" cy="81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a:t>
            </a:r>
            <a:r>
              <a:rPr lang="en-US" b="1">
                <a:latin typeface="Arial" panose="020B0604020202020204" pitchFamily="34" charset="0"/>
                <a:ea typeface="ＭＳ Ｐゴシック" charset="0"/>
                <a:cs typeface="Arial" panose="020B0604020202020204" pitchFamily="34" charset="0"/>
              </a:rPr>
              <a:t>getSelectedItem</a:t>
            </a:r>
            <a:r>
              <a:rPr lang="en-US">
                <a:latin typeface="Arial" panose="020B0604020202020204" pitchFamily="34" charset="0"/>
                <a:ea typeface="ＭＳ Ｐゴシック" charset="0"/>
                <a:cs typeface="Arial" panose="020B0604020202020204" pitchFamily="34" charset="0"/>
              </a:rPr>
              <a:t> and </a:t>
            </a:r>
            <a:r>
              <a:rPr lang="en-US" b="1">
                <a:latin typeface="Arial" panose="020B0604020202020204" pitchFamily="34" charset="0"/>
                <a:ea typeface="ＭＳ Ｐゴシック" charset="0"/>
                <a:cs typeface="Arial" panose="020B0604020202020204" pitchFamily="34" charset="0"/>
              </a:rPr>
              <a:t>setSelectedItem</a:t>
            </a:r>
            <a:r>
              <a:rPr lang="en-US">
                <a:latin typeface="Arial" panose="020B0604020202020204" pitchFamily="34" charset="0"/>
                <a:ea typeface="ＭＳ Ｐゴシック" charset="0"/>
                <a:cs typeface="Arial" panose="020B0604020202020204" pitchFamily="34" charset="0"/>
              </a:rPr>
              <a:t> methods allow you to determine and set which item is selected.</a:t>
            </a:r>
          </a:p>
        </p:txBody>
      </p:sp>
      <p:grpSp>
        <p:nvGrpSpPr>
          <p:cNvPr id="317446" name="Group 6">
            <a:extLst>
              <a:ext uri="{FF2B5EF4-FFF2-40B4-BE49-F238E27FC236}">
                <a16:creationId xmlns:a16="http://schemas.microsoft.com/office/drawing/2014/main" id="{72F9F3B7-CF54-104B-8B7E-44A4F3DC09C1}"/>
              </a:ext>
            </a:extLst>
          </p:cNvPr>
          <p:cNvGrpSpPr>
            <a:grpSpLocks/>
          </p:cNvGrpSpPr>
          <p:nvPr/>
        </p:nvGrpSpPr>
        <p:grpSpPr bwMode="auto">
          <a:xfrm>
            <a:off x="482600" y="2286000"/>
            <a:ext cx="8128000" cy="2540000"/>
            <a:chOff x="304" y="1440"/>
            <a:chExt cx="5120" cy="1600"/>
          </a:xfrm>
        </p:grpSpPr>
        <p:sp>
          <p:nvSpPr>
            <p:cNvPr id="317447" name="Rectangle 7">
              <a:extLst>
                <a:ext uri="{FF2B5EF4-FFF2-40B4-BE49-F238E27FC236}">
                  <a16:creationId xmlns:a16="http://schemas.microsoft.com/office/drawing/2014/main" id="{92536CCE-D35F-DF4E-96E3-04F74E6495ED}"/>
                </a:ext>
              </a:extLst>
            </p:cNvPr>
            <p:cNvSpPr>
              <a:spLocks noChangeArrowheads="1"/>
            </p:cNvSpPr>
            <p:nvPr/>
          </p:nvSpPr>
          <p:spPr bwMode="auto">
            <a:xfrm>
              <a:off x="768" y="1728"/>
              <a:ext cx="4368" cy="9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90000"/>
                </a:lnSpc>
                <a:defRPr/>
              </a:pPr>
              <a:r>
                <a:rPr lang="en-US" sz="1600" b="1">
                  <a:latin typeface="Courier New" charset="0"/>
                  <a:ea typeface="ＭＳ Ｐゴシック" charset="0"/>
                </a:rPr>
                <a:t>JComboBox sizeChooser = new JComboBox();</a:t>
              </a:r>
            </a:p>
            <a:p>
              <a:pPr>
                <a:lnSpc>
                  <a:spcPct val="90000"/>
                </a:lnSpc>
                <a:defRPr/>
              </a:pPr>
              <a:r>
                <a:rPr lang="en-US" sz="1600" b="1">
                  <a:latin typeface="Courier New" charset="0"/>
                  <a:ea typeface="ＭＳ Ｐゴシック" charset="0"/>
                </a:rPr>
                <a:t>sizeChooser.addItem("Small");</a:t>
              </a:r>
            </a:p>
            <a:p>
              <a:pPr>
                <a:lnSpc>
                  <a:spcPct val="90000"/>
                </a:lnSpc>
                <a:defRPr/>
              </a:pPr>
              <a:r>
                <a:rPr lang="en-US" sz="1600" b="1">
                  <a:latin typeface="Courier New" charset="0"/>
                  <a:ea typeface="ＭＳ Ｐゴシック" charset="0"/>
                </a:rPr>
                <a:t>sizeChooser.addItem("Medium");</a:t>
              </a:r>
            </a:p>
            <a:p>
              <a:pPr>
                <a:lnSpc>
                  <a:spcPct val="90000"/>
                </a:lnSpc>
                <a:defRPr/>
              </a:pPr>
              <a:r>
                <a:rPr lang="en-US" sz="1600" b="1">
                  <a:latin typeface="Courier New" charset="0"/>
                  <a:ea typeface="ＭＳ Ｐゴシック" charset="0"/>
                </a:rPr>
                <a:t>sizeChooser.addItem("Large");</a:t>
              </a:r>
            </a:p>
            <a:p>
              <a:pPr>
                <a:lnSpc>
                  <a:spcPct val="90000"/>
                </a:lnSpc>
                <a:defRPr/>
              </a:pPr>
              <a:r>
                <a:rPr lang="en-US" sz="1600" b="1">
                  <a:latin typeface="Courier New" charset="0"/>
                  <a:ea typeface="ＭＳ Ｐゴシック" charset="0"/>
                </a:rPr>
                <a:t>sizeChooser.addItem("X-Large");</a:t>
              </a:r>
            </a:p>
            <a:p>
              <a:pPr>
                <a:lnSpc>
                  <a:spcPct val="90000"/>
                </a:lnSpc>
                <a:defRPr/>
              </a:pPr>
              <a:r>
                <a:rPr lang="en-US" sz="1600" b="1">
                  <a:latin typeface="Courier New" charset="0"/>
                  <a:ea typeface="ＭＳ Ｐゴシック" charset="0"/>
                </a:rPr>
                <a:t>sizeChooser.setEditable(false);</a:t>
              </a:r>
            </a:p>
          </p:txBody>
        </p:sp>
        <p:sp>
          <p:nvSpPr>
            <p:cNvPr id="317448" name="Rectangle 8">
              <a:extLst>
                <a:ext uri="{FF2B5EF4-FFF2-40B4-BE49-F238E27FC236}">
                  <a16:creationId xmlns:a16="http://schemas.microsoft.com/office/drawing/2014/main" id="{038EDDB7-4492-0340-9C25-557CCAC53078}"/>
                </a:ext>
              </a:extLst>
            </p:cNvPr>
            <p:cNvSpPr>
              <a:spLocks noChangeArrowheads="1"/>
            </p:cNvSpPr>
            <p:nvPr/>
          </p:nvSpPr>
          <p:spPr bwMode="auto">
            <a:xfrm>
              <a:off x="304" y="1440"/>
              <a:ext cx="5120"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charset="0"/>
                  <a:ea typeface="ＭＳ Ｐゴシック" charset="0"/>
                </a:rPr>
                <a:t>The code to create the T-shirt size chooser looks like this:</a:t>
              </a:r>
            </a:p>
          </p:txBody>
        </p:sp>
        <p:sp>
          <p:nvSpPr>
            <p:cNvPr id="317449" name="Rectangle 9">
              <a:extLst>
                <a:ext uri="{FF2B5EF4-FFF2-40B4-BE49-F238E27FC236}">
                  <a16:creationId xmlns:a16="http://schemas.microsoft.com/office/drawing/2014/main" id="{2DD89A3E-BC0F-ED45-ADD1-7F9F2FBAADCF}"/>
                </a:ext>
              </a:extLst>
            </p:cNvPr>
            <p:cNvSpPr>
              <a:spLocks noChangeArrowheads="1"/>
            </p:cNvSpPr>
            <p:nvPr/>
          </p:nvSpPr>
          <p:spPr bwMode="auto">
            <a:xfrm>
              <a:off x="304" y="2704"/>
              <a:ext cx="5120"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defRPr/>
              </a:pPr>
              <a:r>
                <a:rPr lang="en-US">
                  <a:latin typeface="Times New Roman" charset="0"/>
                  <a:ea typeface="ＭＳ Ｐゴシック" charset="0"/>
                </a:rPr>
                <a:t>	The last line prevents the user from typing in some other size.</a:t>
              </a:r>
            </a:p>
          </p:txBody>
        </p:sp>
      </p:grpSp>
      <p:sp>
        <p:nvSpPr>
          <p:cNvPr id="12" name="Rectangle 2">
            <a:extLst>
              <a:ext uri="{FF2B5EF4-FFF2-40B4-BE49-F238E27FC236}">
                <a16:creationId xmlns:a16="http://schemas.microsoft.com/office/drawing/2014/main" id="{B565AE8B-AA18-8C4A-B6E5-AC910E2B48E9}"/>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JComboBox</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4004531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build="p" autoUpdateAnimBg="0"/>
      <p:bldP spid="31744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11AEC8C6-F329-BD4F-A9D4-7A9DB0033C28}"/>
              </a:ext>
            </a:extLst>
          </p:cNvPr>
          <p:cNvSpPr txBox="1">
            <a:spLocks noChangeArrowheads="1"/>
          </p:cNvSpPr>
          <p:nvPr/>
        </p:nvSpPr>
        <p:spPr bwMode="auto">
          <a:xfrm>
            <a:off x="1096963" y="549275"/>
            <a:ext cx="758983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lgn="ctr">
              <a:buClrTx/>
              <a:buFontTx/>
              <a:buNone/>
            </a:pPr>
            <a:r>
              <a:rPr lang="en-US" altLang="tr-TR" sz="2600" b="1">
                <a:solidFill>
                  <a:srgbClr val="7E0021"/>
                </a:solidFill>
              </a:rPr>
              <a:t>Let's use JComboBox as alternative to selecting radio buttons</a:t>
            </a:r>
          </a:p>
        </p:txBody>
      </p:sp>
      <p:pic>
        <p:nvPicPr>
          <p:cNvPr id="67587" name="Picture 2">
            <a:extLst>
              <a:ext uri="{FF2B5EF4-FFF2-40B4-BE49-F238E27FC236}">
                <a16:creationId xmlns:a16="http://schemas.microsoft.com/office/drawing/2014/main" id="{C92C9049-EC4B-9C46-8A09-A3E19ACDB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538" y="1898650"/>
            <a:ext cx="408305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AutoShape 3">
            <a:extLst>
              <a:ext uri="{FF2B5EF4-FFF2-40B4-BE49-F238E27FC236}">
                <a16:creationId xmlns:a16="http://schemas.microsoft.com/office/drawing/2014/main" id="{96B241CE-7CC4-C34A-ADCD-87C59FCB44D2}"/>
              </a:ext>
            </a:extLst>
          </p:cNvPr>
          <p:cNvSpPr>
            <a:spLocks noChangeArrowheads="1"/>
          </p:cNvSpPr>
          <p:nvPr/>
        </p:nvSpPr>
        <p:spPr bwMode="auto">
          <a:xfrm>
            <a:off x="2468563" y="4556125"/>
            <a:ext cx="1809750" cy="406400"/>
          </a:xfrm>
          <a:prstGeom prst="roundRect">
            <a:avLst>
              <a:gd name="adj" fmla="val 389"/>
            </a:avLst>
          </a:prstGeom>
          <a:solidFill>
            <a:srgbClr val="CFE7F5"/>
          </a:solidFill>
          <a:ln w="9360">
            <a:solidFill>
              <a:srgbClr val="808080"/>
            </a:solidFill>
            <a:round/>
            <a:headEnd/>
            <a:tailEnd/>
          </a:ln>
        </p:spPr>
        <p:txBody>
          <a:bodyPr wrap="none" anchor="ctr"/>
          <a:lstStyle/>
          <a:p>
            <a:pPr>
              <a:buClr>
                <a:srgbClr val="000000"/>
              </a:buClr>
              <a:buSzPct val="100000"/>
              <a:buFont typeface="Times New Roman" panose="02020603050405020304" pitchFamily="18" charset="0"/>
              <a:buNone/>
            </a:pPr>
            <a:endParaRPr lang="en-US" altLang="tr-TR"/>
          </a:p>
        </p:txBody>
      </p:sp>
      <p:sp>
        <p:nvSpPr>
          <p:cNvPr id="67589" name="AutoShape 4">
            <a:extLst>
              <a:ext uri="{FF2B5EF4-FFF2-40B4-BE49-F238E27FC236}">
                <a16:creationId xmlns:a16="http://schemas.microsoft.com/office/drawing/2014/main" id="{B17E3A6C-ED13-544B-9FA0-034600DF3BAF}"/>
              </a:ext>
            </a:extLst>
          </p:cNvPr>
          <p:cNvSpPr>
            <a:spLocks noChangeArrowheads="1"/>
          </p:cNvSpPr>
          <p:nvPr/>
        </p:nvSpPr>
        <p:spPr bwMode="auto">
          <a:xfrm>
            <a:off x="4773613" y="4556125"/>
            <a:ext cx="1809750" cy="406400"/>
          </a:xfrm>
          <a:prstGeom prst="roundRect">
            <a:avLst>
              <a:gd name="adj" fmla="val 389"/>
            </a:avLst>
          </a:prstGeom>
          <a:solidFill>
            <a:srgbClr val="CFE7F5"/>
          </a:solidFill>
          <a:ln w="9360">
            <a:solidFill>
              <a:srgbClr val="808080"/>
            </a:solidFill>
            <a:round/>
            <a:headEnd/>
            <a:tailEnd/>
          </a:ln>
        </p:spPr>
        <p:txBody>
          <a:bodyPr wrap="none" anchor="ctr"/>
          <a:lstStyle/>
          <a:p>
            <a:pPr>
              <a:buClr>
                <a:srgbClr val="000000"/>
              </a:buClr>
              <a:buSzPct val="100000"/>
              <a:buFont typeface="Times New Roman" panose="02020603050405020304" pitchFamily="18" charset="0"/>
              <a:buNone/>
            </a:pPr>
            <a:endParaRPr lang="en-US" altLang="tr-TR"/>
          </a:p>
        </p:txBody>
      </p:sp>
    </p:spTree>
    <p:extLst>
      <p:ext uri="{BB962C8B-B14F-4D97-AF65-F5344CB8AC3E}">
        <p14:creationId xmlns:p14="http://schemas.microsoft.com/office/powerpoint/2010/main" val="37543361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a:extLst>
              <a:ext uri="{FF2B5EF4-FFF2-40B4-BE49-F238E27FC236}">
                <a16:creationId xmlns:a16="http://schemas.microsoft.com/office/drawing/2014/main" id="{A93A5A67-C848-D149-8707-AAABFA2D9B10}"/>
              </a:ext>
            </a:extLst>
          </p:cNvPr>
          <p:cNvSpPr>
            <a:spLocks noChangeArrowheads="1"/>
          </p:cNvSpPr>
          <p:nvPr/>
        </p:nvSpPr>
        <p:spPr bwMode="auto">
          <a:xfrm>
            <a:off x="482600" y="1155700"/>
            <a:ext cx="8128000" cy="166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1800" dirty="0">
                <a:latin typeface="Arial" panose="020B0604020202020204" pitchFamily="34" charset="0"/>
                <a:cs typeface="Arial" panose="020B0604020202020204" pitchFamily="34" charset="0"/>
              </a:rPr>
              <a:t>Although Swing</a:t>
            </a:r>
            <a:r>
              <a:rPr lang="ja-JP" altLang="en-US" sz="1800">
                <a:latin typeface="Arial" panose="020B0604020202020204" pitchFamily="34" charset="0"/>
                <a:cs typeface="Arial" panose="020B0604020202020204" pitchFamily="34" charset="0"/>
              </a:rPr>
              <a:t>’</a:t>
            </a:r>
            <a:r>
              <a:rPr lang="en-US" altLang="ja-JP" sz="1800" dirty="0">
                <a:latin typeface="Arial" panose="020B0604020202020204" pitchFamily="34" charset="0"/>
                <a:cs typeface="Arial" panose="020B0604020202020204" pitchFamily="34" charset="0"/>
              </a:rPr>
              <a:t>s set of interactors usually make it possible for the user to control an application using only the mouse, there are nonetheless some situations in which keyboard input is necessary.</a:t>
            </a:r>
            <a:endParaRPr lang="en-US" altLang="tr-TR" sz="1800" dirty="0">
              <a:latin typeface="Arial" panose="020B0604020202020204" pitchFamily="34" charset="0"/>
              <a:cs typeface="Arial" panose="020B0604020202020204" pitchFamily="34" charset="0"/>
            </a:endParaRPr>
          </a:p>
        </p:txBody>
      </p:sp>
      <p:sp>
        <p:nvSpPr>
          <p:cNvPr id="319492" name="Rectangle 4">
            <a:extLst>
              <a:ext uri="{FF2B5EF4-FFF2-40B4-BE49-F238E27FC236}">
                <a16:creationId xmlns:a16="http://schemas.microsoft.com/office/drawing/2014/main" id="{2616EC1E-193B-4446-9F16-54D3AB20B843}"/>
              </a:ext>
            </a:extLst>
          </p:cNvPr>
          <p:cNvSpPr>
            <a:spLocks noChangeArrowheads="1"/>
          </p:cNvSpPr>
          <p:nvPr/>
        </p:nvSpPr>
        <p:spPr bwMode="auto">
          <a:xfrm>
            <a:off x="482600" y="2578100"/>
            <a:ext cx="8128000" cy="123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You can accept keyboard input in a user interface by using the </a:t>
            </a:r>
            <a:r>
              <a:rPr lang="en-US" b="1">
                <a:latin typeface="Arial" panose="020B0604020202020204" pitchFamily="34" charset="0"/>
                <a:ea typeface="ＭＳ Ｐゴシック" charset="0"/>
                <a:cs typeface="Arial" panose="020B0604020202020204" pitchFamily="34" charset="0"/>
              </a:rPr>
              <a:t>JTextField</a:t>
            </a:r>
            <a:r>
              <a:rPr lang="en-US">
                <a:latin typeface="Arial" panose="020B0604020202020204" pitchFamily="34" charset="0"/>
                <a:ea typeface="ＭＳ Ｐゴシック" charset="0"/>
                <a:cs typeface="Arial" panose="020B0604020202020204" pitchFamily="34" charset="0"/>
              </a:rPr>
              <a:t> class, which provides the user with an area in which it is possible to enter a single line of text.</a:t>
            </a:r>
          </a:p>
        </p:txBody>
      </p:sp>
      <p:grpSp>
        <p:nvGrpSpPr>
          <p:cNvPr id="319493" name="Group 5">
            <a:extLst>
              <a:ext uri="{FF2B5EF4-FFF2-40B4-BE49-F238E27FC236}">
                <a16:creationId xmlns:a16="http://schemas.microsoft.com/office/drawing/2014/main" id="{CA860BBF-9EAA-4D46-971D-CA3E962FD634}"/>
              </a:ext>
            </a:extLst>
          </p:cNvPr>
          <p:cNvGrpSpPr>
            <a:grpSpLocks/>
          </p:cNvGrpSpPr>
          <p:nvPr/>
        </p:nvGrpSpPr>
        <p:grpSpPr bwMode="auto">
          <a:xfrm>
            <a:off x="1854200" y="4940300"/>
            <a:ext cx="5422900" cy="1524000"/>
            <a:chOff x="1168" y="3112"/>
            <a:chExt cx="3416" cy="960"/>
          </a:xfrm>
        </p:grpSpPr>
        <p:pic>
          <p:nvPicPr>
            <p:cNvPr id="59403" name="Picture 6" descr="ConsoleWithControlStrip">
              <a:extLst>
                <a:ext uri="{FF2B5EF4-FFF2-40B4-BE49-F238E27FC236}">
                  <a16:creationId xmlns:a16="http://schemas.microsoft.com/office/drawing/2014/main" id="{587AE1A7-734B-8941-970F-536D0488D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 y="3129"/>
              <a:ext cx="3409"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4" name="Picture 7" descr="JTextArea (gray)">
              <a:extLst>
                <a:ext uri="{FF2B5EF4-FFF2-40B4-BE49-F238E27FC236}">
                  <a16:creationId xmlns:a16="http://schemas.microsoft.com/office/drawing/2014/main" id="{7EC12FCE-D7BD-2743-ACC5-45A80087E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 y="3847"/>
              <a:ext cx="61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6" name="Text Box 8">
              <a:extLst>
                <a:ext uri="{FF2B5EF4-FFF2-40B4-BE49-F238E27FC236}">
                  <a16:creationId xmlns:a16="http://schemas.microsoft.com/office/drawing/2014/main" id="{D4BD8A09-01AA-5F43-A076-9813D7536768}"/>
                </a:ext>
              </a:extLst>
            </p:cNvPr>
            <p:cNvSpPr txBox="1">
              <a:spLocks noChangeArrowheads="1"/>
            </p:cNvSpPr>
            <p:nvPr/>
          </p:nvSpPr>
          <p:spPr bwMode="auto">
            <a:xfrm>
              <a:off x="1168" y="3112"/>
              <a:ext cx="341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Neue" charset="0"/>
                  <a:ea typeface="ＭＳ Ｐゴシック" charset="0"/>
                </a:rPr>
                <a:t>HelloGUI</a:t>
              </a:r>
            </a:p>
          </p:txBody>
        </p:sp>
        <p:sp>
          <p:nvSpPr>
            <p:cNvPr id="319497" name="Rectangle 9">
              <a:extLst>
                <a:ext uri="{FF2B5EF4-FFF2-40B4-BE49-F238E27FC236}">
                  <a16:creationId xmlns:a16="http://schemas.microsoft.com/office/drawing/2014/main" id="{561B4D28-4CD6-314A-A6F9-2AB27A0970D7}"/>
                </a:ext>
              </a:extLst>
            </p:cNvPr>
            <p:cNvSpPr>
              <a:spLocks noChangeArrowheads="1"/>
            </p:cNvSpPr>
            <p:nvPr/>
          </p:nvSpPr>
          <p:spPr bwMode="auto">
            <a:xfrm>
              <a:off x="2444" y="3878"/>
              <a:ext cx="34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000" b="1">
                  <a:solidFill>
                    <a:srgbClr val="555555"/>
                  </a:solidFill>
                  <a:latin typeface="Helvetica Neue" charset="0"/>
                  <a:ea typeface="ＭＳ Ｐゴシック" charset="0"/>
                </a:rPr>
                <a:t>Name</a:t>
              </a:r>
            </a:p>
          </p:txBody>
        </p:sp>
      </p:grpSp>
      <p:sp>
        <p:nvSpPr>
          <p:cNvPr id="319498" name="Text Box 10">
            <a:extLst>
              <a:ext uri="{FF2B5EF4-FFF2-40B4-BE49-F238E27FC236}">
                <a16:creationId xmlns:a16="http://schemas.microsoft.com/office/drawing/2014/main" id="{6089526E-696F-FA43-B4E8-C8BAEECB1A4E}"/>
              </a:ext>
            </a:extLst>
          </p:cNvPr>
          <p:cNvSpPr txBox="1">
            <a:spLocks noChangeArrowheads="1"/>
          </p:cNvSpPr>
          <p:nvPr/>
        </p:nvSpPr>
        <p:spPr bwMode="auto">
          <a:xfrm>
            <a:off x="1892300" y="5156200"/>
            <a:ext cx="5181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b="1">
                <a:latin typeface="Courier New" charset="0"/>
                <a:ea typeface="ＭＳ Ｐゴシック" charset="0"/>
              </a:rPr>
              <a:t>Hello, world.</a:t>
            </a:r>
          </a:p>
        </p:txBody>
      </p:sp>
      <p:sp>
        <p:nvSpPr>
          <p:cNvPr id="319499" name="Text Box 11">
            <a:extLst>
              <a:ext uri="{FF2B5EF4-FFF2-40B4-BE49-F238E27FC236}">
                <a16:creationId xmlns:a16="http://schemas.microsoft.com/office/drawing/2014/main" id="{2D4DE040-75F5-6845-970A-541940659A4C}"/>
              </a:ext>
            </a:extLst>
          </p:cNvPr>
          <p:cNvSpPr txBox="1">
            <a:spLocks noChangeArrowheads="1"/>
          </p:cNvSpPr>
          <p:nvPr/>
        </p:nvSpPr>
        <p:spPr bwMode="auto">
          <a:xfrm>
            <a:off x="1892300" y="5346700"/>
            <a:ext cx="5181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b="1">
                <a:latin typeface="Courier New" charset="0"/>
                <a:ea typeface="ＭＳ Ｐゴシック" charset="0"/>
              </a:rPr>
              <a:t>Hello, Eric.</a:t>
            </a:r>
          </a:p>
        </p:txBody>
      </p:sp>
      <p:sp>
        <p:nvSpPr>
          <p:cNvPr id="319500" name="Rectangle 12">
            <a:extLst>
              <a:ext uri="{FF2B5EF4-FFF2-40B4-BE49-F238E27FC236}">
                <a16:creationId xmlns:a16="http://schemas.microsoft.com/office/drawing/2014/main" id="{7F1381D3-7421-F14F-8E6D-0303B0259DE1}"/>
              </a:ext>
            </a:extLst>
          </p:cNvPr>
          <p:cNvSpPr>
            <a:spLocks noChangeArrowheads="1"/>
          </p:cNvSpPr>
          <p:nvPr/>
        </p:nvSpPr>
        <p:spPr bwMode="auto">
          <a:xfrm>
            <a:off x="482600" y="3695700"/>
            <a:ext cx="8128000" cy="123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a:t>
            </a:r>
            <a:r>
              <a:rPr lang="en-US" b="1">
                <a:latin typeface="Arial" panose="020B0604020202020204" pitchFamily="34" charset="0"/>
                <a:ea typeface="ＭＳ Ｐゴシック" charset="0"/>
                <a:cs typeface="Arial" panose="020B0604020202020204" pitchFamily="34" charset="0"/>
              </a:rPr>
              <a:t>HelloGUI</a:t>
            </a:r>
            <a:r>
              <a:rPr lang="en-US">
                <a:latin typeface="Arial" panose="020B0604020202020204" pitchFamily="34" charset="0"/>
                <a:ea typeface="ＭＳ Ｐゴシック" charset="0"/>
                <a:cs typeface="Arial" panose="020B0604020202020204" pitchFamily="34" charset="0"/>
              </a:rPr>
              <a:t> program on the next slide illustrates the use of the </a:t>
            </a:r>
            <a:r>
              <a:rPr lang="en-US" b="1">
                <a:latin typeface="Arial" panose="020B0604020202020204" pitchFamily="34" charset="0"/>
                <a:ea typeface="ＭＳ Ｐゴシック" charset="0"/>
                <a:cs typeface="Arial" panose="020B0604020202020204" pitchFamily="34" charset="0"/>
              </a:rPr>
              <a:t>JTextField</a:t>
            </a:r>
            <a:r>
              <a:rPr lang="en-US">
                <a:latin typeface="Arial" panose="020B0604020202020204" pitchFamily="34" charset="0"/>
                <a:ea typeface="ＭＳ Ｐゴシック" charset="0"/>
                <a:cs typeface="Arial" panose="020B0604020202020204" pitchFamily="34" charset="0"/>
              </a:rPr>
              <a:t> class in a </a:t>
            </a:r>
            <a:r>
              <a:rPr lang="en-US" b="1">
                <a:latin typeface="Arial" panose="020B0604020202020204" pitchFamily="34" charset="0"/>
                <a:ea typeface="ＭＳ Ｐゴシック" charset="0"/>
                <a:cs typeface="Arial" panose="020B0604020202020204" pitchFamily="34" charset="0"/>
              </a:rPr>
              <a:t>ConsoleProgram</a:t>
            </a:r>
            <a:r>
              <a:rPr lang="en-US">
                <a:latin typeface="Arial" panose="020B0604020202020204" pitchFamily="34" charset="0"/>
                <a:ea typeface="ＭＳ Ｐゴシック" charset="0"/>
                <a:cs typeface="Arial" panose="020B0604020202020204" pitchFamily="34" charset="0"/>
              </a:rPr>
              <a:t> that prints a greeting each time a name is entered in the text field.</a:t>
            </a:r>
          </a:p>
        </p:txBody>
      </p:sp>
      <p:sp>
        <p:nvSpPr>
          <p:cNvPr id="319501" name="Rectangle 13">
            <a:extLst>
              <a:ext uri="{FF2B5EF4-FFF2-40B4-BE49-F238E27FC236}">
                <a16:creationId xmlns:a16="http://schemas.microsoft.com/office/drawing/2014/main" id="{80FE684C-508F-0C4F-9301-171666EEEF7E}"/>
              </a:ext>
            </a:extLst>
          </p:cNvPr>
          <p:cNvSpPr>
            <a:spLocks noChangeArrowheads="1"/>
          </p:cNvSpPr>
          <p:nvPr/>
        </p:nvSpPr>
        <p:spPr bwMode="auto">
          <a:xfrm>
            <a:off x="4324350" y="6146800"/>
            <a:ext cx="90487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a:latin typeface="Helvetica Neue" charset="0"/>
                <a:ea typeface="ＭＳ Ｐゴシック" charset="0"/>
              </a:rPr>
              <a:t>world</a:t>
            </a:r>
            <a:endParaRPr lang="en-US" sz="1000" b="1">
              <a:latin typeface="Helvetica Neue" charset="0"/>
              <a:ea typeface="ＭＳ Ｐゴシック" charset="0"/>
            </a:endParaRPr>
          </a:p>
        </p:txBody>
      </p:sp>
      <p:sp>
        <p:nvSpPr>
          <p:cNvPr id="319502" name="Rectangle 14">
            <a:extLst>
              <a:ext uri="{FF2B5EF4-FFF2-40B4-BE49-F238E27FC236}">
                <a16:creationId xmlns:a16="http://schemas.microsoft.com/office/drawing/2014/main" id="{39B9F687-3EB2-6B4D-BA15-E7F17B378EA7}"/>
              </a:ext>
            </a:extLst>
          </p:cNvPr>
          <p:cNvSpPr>
            <a:spLocks noChangeArrowheads="1"/>
          </p:cNvSpPr>
          <p:nvPr/>
        </p:nvSpPr>
        <p:spPr bwMode="auto">
          <a:xfrm>
            <a:off x="4371975" y="6183313"/>
            <a:ext cx="815975" cy="17938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319503" name="Rectangle 15">
            <a:extLst>
              <a:ext uri="{FF2B5EF4-FFF2-40B4-BE49-F238E27FC236}">
                <a16:creationId xmlns:a16="http://schemas.microsoft.com/office/drawing/2014/main" id="{E4932449-E86C-AE48-A89B-040D71901801}"/>
              </a:ext>
            </a:extLst>
          </p:cNvPr>
          <p:cNvSpPr>
            <a:spLocks noChangeArrowheads="1"/>
          </p:cNvSpPr>
          <p:nvPr/>
        </p:nvSpPr>
        <p:spPr bwMode="auto">
          <a:xfrm>
            <a:off x="4324350" y="6146800"/>
            <a:ext cx="90487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a:latin typeface="Helvetica Neue" charset="0"/>
                <a:ea typeface="ＭＳ Ｐゴシック" charset="0"/>
              </a:rPr>
              <a:t>Eric</a:t>
            </a:r>
            <a:endParaRPr lang="en-US" sz="1000" b="1">
              <a:latin typeface="Helvetica Neue" charset="0"/>
              <a:ea typeface="ＭＳ Ｐゴシック" charset="0"/>
            </a:endParaRPr>
          </a:p>
        </p:txBody>
      </p:sp>
      <p:sp>
        <p:nvSpPr>
          <p:cNvPr id="18" name="Rectangle 2">
            <a:extLst>
              <a:ext uri="{FF2B5EF4-FFF2-40B4-BE49-F238E27FC236}">
                <a16:creationId xmlns:a16="http://schemas.microsoft.com/office/drawing/2014/main" id="{7A92E562-86EB-6348-8968-DB20CCE599F9}"/>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JTextField</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3721609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500">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31949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500"/>
                                  </p:iterate>
                                  <p:childTnLst>
                                    <p:set>
                                      <p:cBhvr>
                                        <p:cTn id="17" dur="1" fill="hold">
                                          <p:stCondLst>
                                            <p:cond delay="0"/>
                                          </p:stCondLst>
                                        </p:cTn>
                                        <p:tgtEl>
                                          <p:spTgt spid="319501"/>
                                        </p:tgtEl>
                                        <p:attrNameLst>
                                          <p:attrName>style.visibility</p:attrName>
                                        </p:attrNameLst>
                                      </p:cBhvr>
                                      <p:to>
                                        <p:strVal val="visible"/>
                                      </p:to>
                                    </p:set>
                                  </p:childTnLst>
                                </p:cTn>
                              </p:par>
                            </p:childTnLst>
                          </p:cTn>
                        </p:par>
                        <p:par>
                          <p:cTn id="18" fill="hold" nodeType="afterGroup">
                            <p:stCondLst>
                              <p:cond delay="2501"/>
                            </p:stCondLst>
                            <p:childTnLst>
                              <p:par>
                                <p:cTn id="19" presetID="1" presetClass="entr" presetSubtype="0" fill="hold" grpId="0" nodeType="afterEffect">
                                  <p:stCondLst>
                                    <p:cond delay="0"/>
                                  </p:stCondLst>
                                  <p:childTnLst>
                                    <p:set>
                                      <p:cBhvr>
                                        <p:cTn id="20" dur="1" fill="hold">
                                          <p:stCondLst>
                                            <p:cond delay="499"/>
                                          </p:stCondLst>
                                        </p:cTn>
                                        <p:tgtEl>
                                          <p:spTgt spid="319498">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9502"/>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iterate type="lt">
                                    <p:tmAbs val="500"/>
                                  </p:iterate>
                                  <p:childTnLst>
                                    <p:set>
                                      <p:cBhvr>
                                        <p:cTn id="27" dur="1" fill="hold">
                                          <p:stCondLst>
                                            <p:cond delay="0"/>
                                          </p:stCondLst>
                                        </p:cTn>
                                        <p:tgtEl>
                                          <p:spTgt spid="319503"/>
                                        </p:tgtEl>
                                        <p:attrNameLst>
                                          <p:attrName>style.visibility</p:attrName>
                                        </p:attrNameLst>
                                      </p:cBhvr>
                                      <p:to>
                                        <p:strVal val="visible"/>
                                      </p:to>
                                    </p:set>
                                  </p:childTnLst>
                                </p:cTn>
                              </p:par>
                            </p:childTnLst>
                          </p:cTn>
                        </p:par>
                        <p:par>
                          <p:cTn id="28" fill="hold" nodeType="afterGroup">
                            <p:stCondLst>
                              <p:cond delay="2001"/>
                            </p:stCondLst>
                            <p:childTnLst>
                              <p:par>
                                <p:cTn id="29" presetID="1" presetClass="entr" presetSubtype="0" fill="hold" grpId="0" nodeType="afterEffect">
                                  <p:stCondLst>
                                    <p:cond delay="0"/>
                                  </p:stCondLst>
                                  <p:childTnLst>
                                    <p:set>
                                      <p:cBhvr>
                                        <p:cTn id="30" dur="1" fill="hold">
                                          <p:stCondLst>
                                            <p:cond delay="499"/>
                                          </p:stCondLst>
                                        </p:cTn>
                                        <p:tgtEl>
                                          <p:spTgt spid="319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autoUpdateAnimBg="0"/>
      <p:bldP spid="319498" grpId="0" build="p" autoUpdateAnimBg="0"/>
      <p:bldP spid="319499" grpId="0" build="p" autoUpdateAnimBg="0"/>
      <p:bldP spid="319500" grpId="0" build="p" autoUpdateAnimBg="0"/>
      <p:bldP spid="319501" grpId="0"/>
      <p:bldP spid="319502" grpId="0" animBg="1"/>
      <p:bldP spid="31950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
            <a:extLst>
              <a:ext uri="{FF2B5EF4-FFF2-40B4-BE49-F238E27FC236}">
                <a16:creationId xmlns:a16="http://schemas.microsoft.com/office/drawing/2014/main" id="{126209B6-31BC-6549-900B-887962EFD199}"/>
              </a:ext>
            </a:extLst>
          </p:cNvPr>
          <p:cNvGrpSpPr>
            <a:grpSpLocks/>
          </p:cNvGrpSpPr>
          <p:nvPr/>
        </p:nvGrpSpPr>
        <p:grpSpPr bwMode="auto">
          <a:xfrm>
            <a:off x="482600" y="1155700"/>
            <a:ext cx="8128000" cy="2273300"/>
            <a:chOff x="304" y="728"/>
            <a:chExt cx="5120" cy="1432"/>
          </a:xfrm>
        </p:grpSpPr>
        <p:sp>
          <p:nvSpPr>
            <p:cNvPr id="323588" name="Rectangle 4">
              <a:extLst>
                <a:ext uri="{FF2B5EF4-FFF2-40B4-BE49-F238E27FC236}">
                  <a16:creationId xmlns:a16="http://schemas.microsoft.com/office/drawing/2014/main" id="{482E0C58-3A9F-EC40-81B2-35D1DAFF55BA}"/>
                </a:ext>
              </a:extLst>
            </p:cNvPr>
            <p:cNvSpPr>
              <a:spLocks noChangeArrowheads="1"/>
            </p:cNvSpPr>
            <p:nvPr/>
          </p:nvSpPr>
          <p:spPr bwMode="auto">
            <a:xfrm>
              <a:off x="304" y="728"/>
              <a:ext cx="5120" cy="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Arial" panose="020B0604020202020204" pitchFamily="34" charset="0"/>
                  <a:ea typeface="ＭＳ Ｐゴシック" charset="0"/>
                  <a:cs typeface="Arial" panose="020B0604020202020204" pitchFamily="34" charset="0"/>
                </a:rPr>
                <a:t>The constructor for the </a:t>
              </a:r>
              <a:r>
                <a:rPr lang="en-US" b="1">
                  <a:latin typeface="Arial" panose="020B0604020202020204" pitchFamily="34" charset="0"/>
                  <a:ea typeface="ＭＳ Ｐゴシック" charset="0"/>
                  <a:cs typeface="Arial" panose="020B0604020202020204" pitchFamily="34" charset="0"/>
                </a:rPr>
                <a:t>JTextField</a:t>
              </a:r>
              <a:r>
                <a:rPr lang="en-US">
                  <a:latin typeface="Arial" panose="020B0604020202020204" pitchFamily="34" charset="0"/>
                  <a:ea typeface="ＭＳ Ｐゴシック" charset="0"/>
                  <a:cs typeface="Arial" panose="020B0604020202020204" pitchFamily="34" charset="0"/>
                </a:rPr>
                <a:t> class has the form </a:t>
              </a:r>
            </a:p>
          </p:txBody>
        </p:sp>
        <p:sp>
          <p:nvSpPr>
            <p:cNvPr id="323589" name="Rectangle 5">
              <a:extLst>
                <a:ext uri="{FF2B5EF4-FFF2-40B4-BE49-F238E27FC236}">
                  <a16:creationId xmlns:a16="http://schemas.microsoft.com/office/drawing/2014/main" id="{9F505780-FAF9-A742-BBE3-8553CDA28257}"/>
                </a:ext>
              </a:extLst>
            </p:cNvPr>
            <p:cNvSpPr>
              <a:spLocks noChangeArrowheads="1"/>
            </p:cNvSpPr>
            <p:nvPr/>
          </p:nvSpPr>
          <p:spPr bwMode="auto">
            <a:xfrm>
              <a:off x="1728" y="1056"/>
              <a:ext cx="2312" cy="28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a:latin typeface="Arial" panose="020B0604020202020204" pitchFamily="34" charset="0"/>
                  <a:ea typeface="ＭＳ Ｐゴシック" charset="0"/>
                  <a:cs typeface="Arial" panose="020B0604020202020204" pitchFamily="34" charset="0"/>
                </a:rPr>
                <a:t>new JTextField(</a:t>
              </a:r>
              <a:r>
                <a:rPr lang="en-US" i="1">
                  <a:latin typeface="Arial" panose="020B0604020202020204" pitchFamily="34" charset="0"/>
                  <a:ea typeface="ＭＳ Ｐゴシック" charset="0"/>
                  <a:cs typeface="Arial" panose="020B0604020202020204" pitchFamily="34" charset="0"/>
                </a:rPr>
                <a:t>columns</a:t>
              </a:r>
              <a:r>
                <a:rPr lang="en-US" b="1">
                  <a:latin typeface="Arial" panose="020B0604020202020204" pitchFamily="34" charset="0"/>
                  <a:ea typeface="ＭＳ Ｐゴシック" charset="0"/>
                  <a:cs typeface="Arial" panose="020B0604020202020204" pitchFamily="34" charset="0"/>
                </a:rPr>
                <a:t>)</a:t>
              </a:r>
            </a:p>
          </p:txBody>
        </p:sp>
        <p:sp>
          <p:nvSpPr>
            <p:cNvPr id="323590" name="Rectangle 6">
              <a:extLst>
                <a:ext uri="{FF2B5EF4-FFF2-40B4-BE49-F238E27FC236}">
                  <a16:creationId xmlns:a16="http://schemas.microsoft.com/office/drawing/2014/main" id="{44972D9C-4C2F-E241-A38C-884A671D421E}"/>
                </a:ext>
              </a:extLst>
            </p:cNvPr>
            <p:cNvSpPr>
              <a:spLocks noChangeArrowheads="1"/>
            </p:cNvSpPr>
            <p:nvPr/>
          </p:nvSpPr>
          <p:spPr bwMode="auto">
            <a:xfrm>
              <a:off x="304" y="1440"/>
              <a:ext cx="5120" cy="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defRPr/>
              </a:pPr>
              <a:r>
                <a:rPr lang="en-US">
                  <a:latin typeface="Arial" panose="020B0604020202020204" pitchFamily="34" charset="0"/>
                  <a:ea typeface="ＭＳ Ｐゴシック" charset="0"/>
                  <a:cs typeface="Arial" panose="020B0604020202020204" pitchFamily="34" charset="0"/>
                </a:rPr>
                <a:t>	where </a:t>
              </a:r>
              <a:r>
                <a:rPr lang="en-US" i="1">
                  <a:latin typeface="Arial" panose="020B0604020202020204" pitchFamily="34" charset="0"/>
                  <a:ea typeface="ＭＳ Ｐゴシック" charset="0"/>
                  <a:cs typeface="Arial" panose="020B0604020202020204" pitchFamily="34" charset="0"/>
                </a:rPr>
                <a:t>columns</a:t>
              </a:r>
              <a:r>
                <a:rPr lang="en-US">
                  <a:latin typeface="Arial" panose="020B0604020202020204" pitchFamily="34" charset="0"/>
                  <a:ea typeface="ＭＳ Ｐゴシック" charset="0"/>
                  <a:cs typeface="Arial" panose="020B0604020202020204" pitchFamily="34" charset="0"/>
                </a:rPr>
                <a:t> is the number of text columns assigned to the field.  The space often appears larger than one might expect, because Java reserves space for the widest characters.</a:t>
              </a:r>
            </a:p>
          </p:txBody>
        </p:sp>
      </p:grpSp>
      <p:grpSp>
        <p:nvGrpSpPr>
          <p:cNvPr id="323591" name="Group 7">
            <a:extLst>
              <a:ext uri="{FF2B5EF4-FFF2-40B4-BE49-F238E27FC236}">
                <a16:creationId xmlns:a16="http://schemas.microsoft.com/office/drawing/2014/main" id="{50615697-5BD3-AB4E-9185-B9C0275D4C61}"/>
              </a:ext>
            </a:extLst>
          </p:cNvPr>
          <p:cNvGrpSpPr>
            <a:grpSpLocks/>
          </p:cNvGrpSpPr>
          <p:nvPr/>
        </p:nvGrpSpPr>
        <p:grpSpPr bwMode="auto">
          <a:xfrm>
            <a:off x="482600" y="4216400"/>
            <a:ext cx="8128000" cy="2235200"/>
            <a:chOff x="304" y="2656"/>
            <a:chExt cx="5120" cy="1408"/>
          </a:xfrm>
        </p:grpSpPr>
        <p:sp>
          <p:nvSpPr>
            <p:cNvPr id="323592" name="Rectangle 8">
              <a:extLst>
                <a:ext uri="{FF2B5EF4-FFF2-40B4-BE49-F238E27FC236}">
                  <a16:creationId xmlns:a16="http://schemas.microsoft.com/office/drawing/2014/main" id="{50665EF0-7B04-5C41-87E4-69E63CF5B888}"/>
                </a:ext>
              </a:extLst>
            </p:cNvPr>
            <p:cNvSpPr>
              <a:spLocks noChangeArrowheads="1"/>
            </p:cNvSpPr>
            <p:nvPr/>
          </p:nvSpPr>
          <p:spPr bwMode="auto">
            <a:xfrm>
              <a:off x="304" y="2656"/>
              <a:ext cx="5120" cy="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A </a:t>
              </a:r>
              <a:r>
                <a:rPr lang="en-US" b="1" dirty="0" err="1">
                  <a:latin typeface="Arial" panose="020B0604020202020204" pitchFamily="34" charset="0"/>
                  <a:ea typeface="ＭＳ Ｐゴシック" charset="0"/>
                  <a:cs typeface="Arial" panose="020B0604020202020204" pitchFamily="34" charset="0"/>
                </a:rPr>
                <a:t>JTextField</a:t>
              </a:r>
              <a:r>
                <a:rPr lang="en-US" dirty="0">
                  <a:latin typeface="Arial" panose="020B0604020202020204" pitchFamily="34" charset="0"/>
                  <a:ea typeface="ＭＳ Ｐゴシック" charset="0"/>
                  <a:cs typeface="Arial" panose="020B0604020202020204" pitchFamily="34" charset="0"/>
                </a:rPr>
                <a:t> generates an action event if the user presses the ENTER key in the field.  If you want your program to respond to that action event, you need to register the program as an action listener for the field.  In the </a:t>
              </a:r>
              <a:r>
                <a:rPr lang="en-US" b="1" dirty="0" err="1">
                  <a:latin typeface="Arial" panose="020B0604020202020204" pitchFamily="34" charset="0"/>
                  <a:ea typeface="ＭＳ Ｐゴシック" charset="0"/>
                  <a:cs typeface="Arial" panose="020B0604020202020204" pitchFamily="34" charset="0"/>
                </a:rPr>
                <a:t>HelloGUI</a:t>
              </a:r>
              <a:r>
                <a:rPr lang="en-US" dirty="0">
                  <a:latin typeface="Arial" panose="020B0604020202020204" pitchFamily="34" charset="0"/>
                  <a:ea typeface="ＭＳ Ｐゴシック" charset="0"/>
                  <a:cs typeface="Arial" panose="020B0604020202020204" pitchFamily="34" charset="0"/>
                </a:rPr>
                <a:t> example, the action listener is enable by the statement</a:t>
              </a:r>
            </a:p>
          </p:txBody>
        </p:sp>
        <p:sp>
          <p:nvSpPr>
            <p:cNvPr id="323593" name="Rectangle 9">
              <a:extLst>
                <a:ext uri="{FF2B5EF4-FFF2-40B4-BE49-F238E27FC236}">
                  <a16:creationId xmlns:a16="http://schemas.microsoft.com/office/drawing/2014/main" id="{60A76EA6-BB2C-C24D-930C-66AB53F699BC}"/>
                </a:ext>
              </a:extLst>
            </p:cNvPr>
            <p:cNvSpPr>
              <a:spLocks noChangeArrowheads="1"/>
            </p:cNvSpPr>
            <p:nvPr/>
          </p:nvSpPr>
          <p:spPr bwMode="auto">
            <a:xfrm>
              <a:off x="832" y="3776"/>
              <a:ext cx="4328" cy="28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b="1" dirty="0" err="1">
                  <a:latin typeface="Arial" panose="020B0604020202020204" pitchFamily="34" charset="0"/>
                  <a:ea typeface="ＭＳ Ｐゴシック" charset="0"/>
                  <a:cs typeface="Arial" panose="020B0604020202020204" pitchFamily="34" charset="0"/>
                </a:rPr>
                <a:t>nameField.addActionListener</a:t>
              </a:r>
              <a:r>
                <a:rPr lang="en-US" b="1" dirty="0">
                  <a:latin typeface="Arial" panose="020B0604020202020204" pitchFamily="34" charset="0"/>
                  <a:ea typeface="ＭＳ Ｐゴシック" charset="0"/>
                  <a:cs typeface="Arial" panose="020B0604020202020204" pitchFamily="34" charset="0"/>
                </a:rPr>
                <a:t>(this);</a:t>
              </a:r>
            </a:p>
          </p:txBody>
        </p:sp>
      </p:grpSp>
      <p:sp>
        <p:nvSpPr>
          <p:cNvPr id="323594" name="Rectangle 10">
            <a:extLst>
              <a:ext uri="{FF2B5EF4-FFF2-40B4-BE49-F238E27FC236}">
                <a16:creationId xmlns:a16="http://schemas.microsoft.com/office/drawing/2014/main" id="{B1C427F1-2A74-EE44-AB16-9E9BD11A136A}"/>
              </a:ext>
            </a:extLst>
          </p:cNvPr>
          <p:cNvSpPr>
            <a:spLocks noChangeArrowheads="1"/>
          </p:cNvSpPr>
          <p:nvPr/>
        </p:nvSpPr>
        <p:spPr bwMode="auto">
          <a:xfrm>
            <a:off x="482600" y="3403600"/>
            <a:ext cx="8128000" cy="78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You can get and set the string entered in a </a:t>
            </a:r>
            <a:r>
              <a:rPr lang="en-US" b="1" dirty="0" err="1">
                <a:latin typeface="Arial" panose="020B0604020202020204" pitchFamily="34" charset="0"/>
                <a:ea typeface="ＭＳ Ｐゴシック" charset="0"/>
                <a:cs typeface="Arial" panose="020B0604020202020204" pitchFamily="34" charset="0"/>
              </a:rPr>
              <a:t>JTextField</a:t>
            </a:r>
            <a:r>
              <a:rPr lang="en-US" dirty="0">
                <a:latin typeface="Arial" panose="020B0604020202020204" pitchFamily="34" charset="0"/>
                <a:ea typeface="ＭＳ Ｐゴシック" charset="0"/>
                <a:cs typeface="Arial" panose="020B0604020202020204" pitchFamily="34" charset="0"/>
              </a:rPr>
              <a:t> by calling the </a:t>
            </a:r>
            <a:r>
              <a:rPr lang="en-US" b="1" dirty="0" err="1">
                <a:latin typeface="Arial" panose="020B0604020202020204" pitchFamily="34" charset="0"/>
                <a:ea typeface="ＭＳ Ｐゴシック" charset="0"/>
                <a:cs typeface="Arial" panose="020B0604020202020204" pitchFamily="34" charset="0"/>
              </a:rPr>
              <a:t>getText</a:t>
            </a:r>
            <a:r>
              <a:rPr lang="en-US" dirty="0">
                <a:latin typeface="Arial" panose="020B0604020202020204" pitchFamily="34" charset="0"/>
                <a:ea typeface="ＭＳ Ｐゴシック" charset="0"/>
                <a:cs typeface="Arial" panose="020B0604020202020204" pitchFamily="34" charset="0"/>
              </a:rPr>
              <a:t> and </a:t>
            </a:r>
            <a:r>
              <a:rPr lang="en-US" b="1" dirty="0" err="1">
                <a:latin typeface="Arial" panose="020B0604020202020204" pitchFamily="34" charset="0"/>
                <a:ea typeface="ＭＳ Ｐゴシック" charset="0"/>
                <a:cs typeface="Arial" panose="020B0604020202020204" pitchFamily="34" charset="0"/>
              </a:rPr>
              <a:t>setText</a:t>
            </a:r>
            <a:r>
              <a:rPr lang="en-US" dirty="0">
                <a:latin typeface="Arial" panose="020B0604020202020204" pitchFamily="34" charset="0"/>
                <a:ea typeface="ＭＳ Ｐゴシック" charset="0"/>
                <a:cs typeface="Arial" panose="020B0604020202020204" pitchFamily="34" charset="0"/>
              </a:rPr>
              <a:t> methods.</a:t>
            </a:r>
          </a:p>
        </p:txBody>
      </p:sp>
      <p:sp>
        <p:nvSpPr>
          <p:cNvPr id="13" name="Rectangle 2">
            <a:extLst>
              <a:ext uri="{FF2B5EF4-FFF2-40B4-BE49-F238E27FC236}">
                <a16:creationId xmlns:a16="http://schemas.microsoft.com/office/drawing/2014/main" id="{B74979C3-52DF-5A48-9F56-02861FE5BBCE}"/>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JTextField</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176547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5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3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4"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a:extLst>
              <a:ext uri="{FF2B5EF4-FFF2-40B4-BE49-F238E27FC236}">
                <a16:creationId xmlns:a16="http://schemas.microsoft.com/office/drawing/2014/main" id="{C1B7C14C-C6C2-D847-A1FD-D11C4FD32211}"/>
              </a:ext>
            </a:extLst>
          </p:cNvPr>
          <p:cNvSpPr>
            <a:spLocks noChangeArrowheads="1"/>
          </p:cNvSpPr>
          <p:nvPr/>
        </p:nvSpPr>
        <p:spPr bwMode="auto">
          <a:xfrm>
            <a:off x="304800" y="1076325"/>
            <a:ext cx="8534400" cy="5334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New Roman" charset="0"/>
              <a:ea typeface="ＭＳ Ｐゴシック" charset="0"/>
              <a:cs typeface="ＭＳ Ｐゴシック" charset="0"/>
            </a:endParaRPr>
          </a:p>
        </p:txBody>
      </p:sp>
      <p:sp>
        <p:nvSpPr>
          <p:cNvPr id="321540" name="Text Box 4">
            <a:extLst>
              <a:ext uri="{FF2B5EF4-FFF2-40B4-BE49-F238E27FC236}">
                <a16:creationId xmlns:a16="http://schemas.microsoft.com/office/drawing/2014/main" id="{9FC59306-AAC8-4B45-868E-F3960375AEF6}"/>
              </a:ext>
            </a:extLst>
          </p:cNvPr>
          <p:cNvSpPr txBox="1">
            <a:spLocks noChangeArrowheads="1"/>
          </p:cNvSpPr>
          <p:nvPr/>
        </p:nvSpPr>
        <p:spPr bwMode="auto">
          <a:xfrm>
            <a:off x="398463" y="1181100"/>
            <a:ext cx="8440737" cy="500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defRPr/>
            </a:pPr>
            <a:r>
              <a:rPr lang="en-US" sz="1600" b="1">
                <a:latin typeface="Courier New" charset="0"/>
                <a:ea typeface="ＭＳ Ｐゴシック" charset="0"/>
                <a:cs typeface="ＭＳ Ｐゴシック" charset="0"/>
              </a:rPr>
              <a:t>import acm.program.*;</a:t>
            </a:r>
          </a:p>
          <a:p>
            <a:pPr>
              <a:lnSpc>
                <a:spcPct val="90000"/>
              </a:lnSpc>
              <a:defRPr/>
            </a:pPr>
            <a:r>
              <a:rPr lang="en-US" sz="1600" b="1">
                <a:latin typeface="Courier New" charset="0"/>
                <a:ea typeface="ＭＳ Ｐゴシック" charset="0"/>
                <a:cs typeface="ＭＳ Ｐゴシック" charset="0"/>
              </a:rPr>
              <a:t>import java.awt.event.*;</a:t>
            </a:r>
          </a:p>
          <a:p>
            <a:pPr>
              <a:lnSpc>
                <a:spcPct val="90000"/>
              </a:lnSpc>
              <a:defRPr/>
            </a:pPr>
            <a:r>
              <a:rPr lang="en-US" sz="1600" b="1">
                <a:latin typeface="Courier New" charset="0"/>
                <a:ea typeface="ＭＳ Ｐゴシック" charset="0"/>
                <a:cs typeface="ＭＳ Ｐゴシック" charset="0"/>
              </a:rPr>
              <a:t>import javax.swing.*;</a:t>
            </a:r>
          </a:p>
          <a:p>
            <a:pPr>
              <a:lnSpc>
                <a:spcPct val="90000"/>
              </a:lnSpc>
              <a:defRPr/>
            </a:pPr>
            <a:endParaRPr lang="en-US" sz="1600" b="1">
              <a:latin typeface="Courier New" charset="0"/>
              <a:ea typeface="ＭＳ Ｐゴシック" charset="0"/>
              <a:cs typeface="ＭＳ Ｐゴシック" charset="0"/>
            </a:endParaRPr>
          </a:p>
          <a:p>
            <a:pPr>
              <a:lnSpc>
                <a:spcPct val="90000"/>
              </a:lnSpc>
              <a:defRPr/>
            </a:pPr>
            <a:r>
              <a:rPr lang="en-US" sz="1600" b="1">
                <a:solidFill>
                  <a:srgbClr val="0000FF"/>
                </a:solidFill>
                <a:latin typeface="Courier New" charset="0"/>
                <a:ea typeface="ＭＳ Ｐゴシック" charset="0"/>
                <a:cs typeface="ＭＳ Ｐゴシック" charset="0"/>
              </a:rPr>
              <a:t>/** This class displays a greeting whenever a name is entered */</a:t>
            </a:r>
          </a:p>
          <a:p>
            <a:pPr>
              <a:lnSpc>
                <a:spcPct val="90000"/>
              </a:lnSpc>
              <a:defRPr/>
            </a:pPr>
            <a:r>
              <a:rPr lang="en-US" sz="1600" b="1">
                <a:latin typeface="Courier New" charset="0"/>
                <a:ea typeface="ＭＳ Ｐゴシック" charset="0"/>
                <a:cs typeface="ＭＳ Ｐゴシック" charset="0"/>
              </a:rPr>
              <a:t>public class HelloGUI extends ConsoleProgram {</a:t>
            </a:r>
          </a:p>
          <a:p>
            <a:pPr>
              <a:lnSpc>
                <a:spcPct val="90000"/>
              </a:lnSpc>
              <a:defRPr/>
            </a:pPr>
            <a:endParaRPr lang="en-US" sz="1200" b="1">
              <a:latin typeface="Courier New" charset="0"/>
              <a:ea typeface="ＭＳ Ｐゴシック" charset="0"/>
              <a:cs typeface="ＭＳ Ｐゴシック" charset="0"/>
            </a:endParaRPr>
          </a:p>
          <a:p>
            <a:pPr>
              <a:lnSpc>
                <a:spcPct val="90000"/>
              </a:lnSpc>
              <a:defRPr/>
            </a:pPr>
            <a:r>
              <a:rPr lang="en-US" sz="1600" b="1">
                <a:latin typeface="Courier New" charset="0"/>
                <a:ea typeface="ＭＳ Ｐゴシック" charset="0"/>
                <a:cs typeface="ＭＳ Ｐゴシック" charset="0"/>
              </a:rPr>
              <a:t>   public void init() {</a:t>
            </a:r>
          </a:p>
          <a:p>
            <a:pPr>
              <a:lnSpc>
                <a:spcPct val="90000"/>
              </a:lnSpc>
              <a:defRPr/>
            </a:pPr>
            <a:r>
              <a:rPr lang="en-US" sz="1600" b="1">
                <a:latin typeface="Courier New" charset="0"/>
                <a:ea typeface="ＭＳ Ｐゴシック" charset="0"/>
                <a:cs typeface="ＭＳ Ｐゴシック" charset="0"/>
              </a:rPr>
              <a:t>      nameField = new JTextField(10);</a:t>
            </a:r>
          </a:p>
          <a:p>
            <a:pPr>
              <a:lnSpc>
                <a:spcPct val="90000"/>
              </a:lnSpc>
              <a:defRPr/>
            </a:pPr>
            <a:r>
              <a:rPr lang="en-US" sz="1600" b="1">
                <a:latin typeface="Courier New" charset="0"/>
                <a:ea typeface="ＭＳ Ｐゴシック" charset="0"/>
                <a:cs typeface="ＭＳ Ｐゴシック" charset="0"/>
              </a:rPr>
              <a:t>      add(new JLabel("Name"), SOUTH);</a:t>
            </a:r>
          </a:p>
          <a:p>
            <a:pPr>
              <a:lnSpc>
                <a:spcPct val="90000"/>
              </a:lnSpc>
              <a:defRPr/>
            </a:pPr>
            <a:r>
              <a:rPr lang="en-US" sz="1600" b="1">
                <a:latin typeface="Courier New" charset="0"/>
                <a:ea typeface="ＭＳ Ｐゴシック" charset="0"/>
                <a:cs typeface="ＭＳ Ｐゴシック" charset="0"/>
              </a:rPr>
              <a:t>      add(nameField, SOUTH);</a:t>
            </a:r>
          </a:p>
          <a:p>
            <a:pPr>
              <a:lnSpc>
                <a:spcPct val="90000"/>
              </a:lnSpc>
              <a:defRPr/>
            </a:pPr>
            <a:r>
              <a:rPr lang="en-US" sz="1600" b="1">
                <a:latin typeface="Courier New" charset="0"/>
                <a:ea typeface="ＭＳ Ｐゴシック" charset="0"/>
                <a:cs typeface="ＭＳ Ｐゴシック" charset="0"/>
              </a:rPr>
              <a:t>      nameField.addActionListener(this);</a:t>
            </a:r>
          </a:p>
          <a:p>
            <a:pPr>
              <a:lnSpc>
                <a:spcPct val="90000"/>
              </a:lnSpc>
              <a:defRPr/>
            </a:pPr>
            <a:r>
              <a:rPr lang="en-US" sz="1600" b="1">
                <a:latin typeface="Courier New" charset="0"/>
                <a:ea typeface="ＭＳ Ｐゴシック" charset="0"/>
                <a:cs typeface="ＭＳ Ｐゴシック" charset="0"/>
              </a:rPr>
              <a:t>   }</a:t>
            </a:r>
          </a:p>
          <a:p>
            <a:pPr>
              <a:lnSpc>
                <a:spcPct val="90000"/>
              </a:lnSpc>
              <a:defRPr/>
            </a:pPr>
            <a:endParaRPr lang="en-US" sz="1200" b="1">
              <a:latin typeface="Courier New" charset="0"/>
              <a:ea typeface="ＭＳ Ｐゴシック" charset="0"/>
              <a:cs typeface="ＭＳ Ｐゴシック" charset="0"/>
            </a:endParaRPr>
          </a:p>
          <a:p>
            <a:pPr>
              <a:lnSpc>
                <a:spcPct val="90000"/>
              </a:lnSpc>
              <a:defRPr/>
            </a:pPr>
            <a:r>
              <a:rPr lang="en-US" sz="1600" b="1">
                <a:latin typeface="Courier New" charset="0"/>
                <a:ea typeface="ＭＳ Ｐゴシック" charset="0"/>
                <a:cs typeface="ＭＳ Ｐゴシック" charset="0"/>
              </a:rPr>
              <a:t>   public void actionPerformed(ActionEvent e) {</a:t>
            </a:r>
          </a:p>
          <a:p>
            <a:pPr>
              <a:lnSpc>
                <a:spcPct val="90000"/>
              </a:lnSpc>
              <a:defRPr/>
            </a:pPr>
            <a:r>
              <a:rPr lang="en-US" sz="1600" b="1">
                <a:latin typeface="Courier New" charset="0"/>
                <a:ea typeface="ＭＳ Ｐゴシック" charset="0"/>
                <a:cs typeface="ＭＳ Ｐゴシック" charset="0"/>
              </a:rPr>
              <a:t>      if (e.getSource() == nameField) {</a:t>
            </a:r>
          </a:p>
          <a:p>
            <a:pPr>
              <a:lnSpc>
                <a:spcPct val="90000"/>
              </a:lnSpc>
              <a:defRPr/>
            </a:pPr>
            <a:r>
              <a:rPr lang="en-US" sz="1600" b="1">
                <a:latin typeface="Courier New" charset="0"/>
                <a:ea typeface="ＭＳ Ｐゴシック" charset="0"/>
                <a:cs typeface="ＭＳ Ｐゴシック" charset="0"/>
              </a:rPr>
              <a:t>         println("Hello, " + nameField.getText());</a:t>
            </a:r>
          </a:p>
          <a:p>
            <a:pPr>
              <a:lnSpc>
                <a:spcPct val="90000"/>
              </a:lnSpc>
              <a:defRPr/>
            </a:pPr>
            <a:r>
              <a:rPr lang="en-US" sz="1600" b="1">
                <a:latin typeface="Courier New" charset="0"/>
                <a:ea typeface="ＭＳ Ｐゴシック" charset="0"/>
                <a:cs typeface="ＭＳ Ｐゴシック" charset="0"/>
              </a:rPr>
              <a:t>      }</a:t>
            </a:r>
          </a:p>
          <a:p>
            <a:pPr>
              <a:lnSpc>
                <a:spcPct val="90000"/>
              </a:lnSpc>
              <a:defRPr/>
            </a:pPr>
            <a:r>
              <a:rPr lang="en-US" sz="1600" b="1">
                <a:latin typeface="Courier New" charset="0"/>
                <a:ea typeface="ＭＳ Ｐゴシック" charset="0"/>
                <a:cs typeface="ＭＳ Ｐゴシック" charset="0"/>
              </a:rPr>
              <a:t>   }</a:t>
            </a:r>
          </a:p>
          <a:p>
            <a:pPr>
              <a:lnSpc>
                <a:spcPct val="90000"/>
              </a:lnSpc>
              <a:defRPr/>
            </a:pPr>
            <a:endParaRPr lang="en-US" sz="1200" b="1">
              <a:latin typeface="Courier New" charset="0"/>
              <a:ea typeface="ＭＳ Ｐゴシック" charset="0"/>
              <a:cs typeface="ＭＳ Ｐゴシック" charset="0"/>
            </a:endParaRPr>
          </a:p>
          <a:p>
            <a:pPr>
              <a:lnSpc>
                <a:spcPct val="90000"/>
              </a:lnSpc>
              <a:defRPr/>
            </a:pPr>
            <a:r>
              <a:rPr lang="en-US" sz="1600" b="1">
                <a:solidFill>
                  <a:srgbClr val="0000FF"/>
                </a:solidFill>
                <a:latin typeface="Courier New" charset="0"/>
                <a:ea typeface="ＭＳ Ｐゴシック" charset="0"/>
                <a:cs typeface="ＭＳ Ｐゴシック" charset="0"/>
              </a:rPr>
              <a:t>/* Private instance variables */</a:t>
            </a:r>
          </a:p>
          <a:p>
            <a:pPr>
              <a:lnSpc>
                <a:spcPct val="90000"/>
              </a:lnSpc>
              <a:defRPr/>
            </a:pPr>
            <a:r>
              <a:rPr lang="en-US" sz="1600" b="1">
                <a:latin typeface="Courier New" charset="0"/>
                <a:ea typeface="ＭＳ Ｐゴシック" charset="0"/>
                <a:cs typeface="ＭＳ Ｐゴシック" charset="0"/>
              </a:rPr>
              <a:t>   private JTextField nameField;</a:t>
            </a:r>
          </a:p>
          <a:p>
            <a:pPr>
              <a:lnSpc>
                <a:spcPct val="90000"/>
              </a:lnSpc>
              <a:defRPr/>
            </a:pPr>
            <a:r>
              <a:rPr lang="en-US" sz="1600" b="1">
                <a:latin typeface="Courier New" charset="0"/>
                <a:ea typeface="ＭＳ Ｐゴシック" charset="0"/>
                <a:cs typeface="ＭＳ Ｐゴシック" charset="0"/>
              </a:rPr>
              <a:t>}</a:t>
            </a:r>
          </a:p>
        </p:txBody>
      </p:sp>
      <p:sp>
        <p:nvSpPr>
          <p:cNvPr id="7" name="Rectangle 2">
            <a:extLst>
              <a:ext uri="{FF2B5EF4-FFF2-40B4-BE49-F238E27FC236}">
                <a16:creationId xmlns:a16="http://schemas.microsoft.com/office/drawing/2014/main" id="{D57D635B-3A0E-A840-9E80-AB9A3DE5433C}"/>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Hello GUI</a:t>
            </a:r>
          </a:p>
        </p:txBody>
      </p:sp>
    </p:spTree>
    <p:extLst>
      <p:ext uri="{BB962C8B-B14F-4D97-AF65-F5344CB8AC3E}">
        <p14:creationId xmlns:p14="http://schemas.microsoft.com/office/powerpoint/2010/main" val="1494925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a:extLst>
              <a:ext uri="{FF2B5EF4-FFF2-40B4-BE49-F238E27FC236}">
                <a16:creationId xmlns:a16="http://schemas.microsoft.com/office/drawing/2014/main" id="{20793A50-17C9-374E-91E5-86CFACA55ECB}"/>
              </a:ext>
            </a:extLst>
          </p:cNvPr>
          <p:cNvSpPr>
            <a:spLocks noChangeArrowheads="1"/>
          </p:cNvSpPr>
          <p:nvPr/>
        </p:nvSpPr>
        <p:spPr bwMode="auto">
          <a:xfrm>
            <a:off x="482600" y="1155700"/>
            <a:ext cx="8128000" cy="1816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charset="0"/>
                <a:ea typeface="ＭＳ Ｐゴシック" charset="0"/>
              </a:rPr>
              <a:t>The </a:t>
            </a:r>
            <a:r>
              <a:rPr lang="en-US" sz="2000" b="1">
                <a:latin typeface="Courier New" charset="0"/>
                <a:ea typeface="ＭＳ Ｐゴシック" charset="0"/>
              </a:rPr>
              <a:t>acm.gui</a:t>
            </a:r>
            <a:r>
              <a:rPr lang="en-US">
                <a:latin typeface="Times New Roman" charset="0"/>
                <a:ea typeface="ＭＳ Ｐゴシック" charset="0"/>
              </a:rPr>
              <a:t> package includes two </a:t>
            </a:r>
            <a:r>
              <a:rPr lang="en-US" sz="2000" b="1">
                <a:latin typeface="Courier New" charset="0"/>
                <a:ea typeface="ＭＳ Ｐゴシック" charset="0"/>
              </a:rPr>
              <a:t>JTextField</a:t>
            </a:r>
            <a:r>
              <a:rPr lang="en-US">
                <a:latin typeface="Times New Roman" charset="0"/>
                <a:ea typeface="ＭＳ Ｐゴシック" charset="0"/>
              </a:rPr>
              <a:t> subclasses that simplify the process of reading numeric input within a graphical user interface.  The </a:t>
            </a:r>
            <a:r>
              <a:rPr lang="en-US" sz="2000" b="1">
                <a:latin typeface="Courier New" charset="0"/>
                <a:ea typeface="ＭＳ Ｐゴシック" charset="0"/>
              </a:rPr>
              <a:t>IntField</a:t>
            </a:r>
            <a:r>
              <a:rPr lang="en-US">
                <a:latin typeface="Times New Roman" charset="0"/>
                <a:ea typeface="ＭＳ Ｐゴシック" charset="0"/>
              </a:rPr>
              <a:t> class interprets its text string as an </a:t>
            </a:r>
            <a:r>
              <a:rPr lang="en-US" sz="2000" b="1">
                <a:latin typeface="Courier New" charset="0"/>
                <a:ea typeface="ＭＳ Ｐゴシック" charset="0"/>
              </a:rPr>
              <a:t>int</a:t>
            </a:r>
            <a:r>
              <a:rPr lang="en-US">
                <a:latin typeface="Times New Roman" charset="0"/>
                <a:ea typeface="ＭＳ Ｐゴシック" charset="0"/>
              </a:rPr>
              <a:t>; the </a:t>
            </a:r>
            <a:r>
              <a:rPr lang="en-US" sz="2000" b="1">
                <a:latin typeface="Courier New" charset="0"/>
                <a:ea typeface="ＭＳ Ｐゴシック" charset="0"/>
              </a:rPr>
              <a:t>DoubleField</a:t>
            </a:r>
            <a:r>
              <a:rPr lang="en-US">
                <a:latin typeface="Times New Roman" charset="0"/>
                <a:ea typeface="ＭＳ Ｐゴシック" charset="0"/>
              </a:rPr>
              <a:t> class interprets the text string as a </a:t>
            </a:r>
            <a:r>
              <a:rPr lang="en-US" sz="2000" b="1">
                <a:latin typeface="Courier New" charset="0"/>
                <a:ea typeface="ＭＳ Ｐゴシック" charset="0"/>
              </a:rPr>
              <a:t>double</a:t>
            </a:r>
            <a:r>
              <a:rPr lang="en-US">
                <a:latin typeface="Times New Roman" charset="0"/>
                <a:ea typeface="ＭＳ Ｐゴシック" charset="0"/>
              </a:rPr>
              <a:t>.</a:t>
            </a:r>
          </a:p>
        </p:txBody>
      </p:sp>
      <p:sp>
        <p:nvSpPr>
          <p:cNvPr id="325636" name="Rectangle 4">
            <a:extLst>
              <a:ext uri="{FF2B5EF4-FFF2-40B4-BE49-F238E27FC236}">
                <a16:creationId xmlns:a16="http://schemas.microsoft.com/office/drawing/2014/main" id="{7C49B0D8-9170-9448-9FC0-6C2293FD231D}"/>
              </a:ext>
            </a:extLst>
          </p:cNvPr>
          <p:cNvSpPr>
            <a:spLocks noChangeArrowheads="1"/>
          </p:cNvSpPr>
          <p:nvPr/>
        </p:nvSpPr>
        <p:spPr bwMode="auto">
          <a:xfrm>
            <a:off x="482600" y="2895600"/>
            <a:ext cx="81280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charset="0"/>
                <a:ea typeface="ＭＳ Ｐゴシック" charset="0"/>
              </a:rPr>
              <a:t>In addition to the usual operations on a </a:t>
            </a:r>
            <a:r>
              <a:rPr lang="en-US" sz="2000" b="1">
                <a:latin typeface="Courier New" charset="0"/>
                <a:ea typeface="ＭＳ Ｐゴシック" charset="0"/>
              </a:rPr>
              <a:t>JTextField</a:t>
            </a:r>
            <a:r>
              <a:rPr lang="en-US">
                <a:latin typeface="Times New Roman" charset="0"/>
                <a:ea typeface="ＭＳ Ｐゴシック" charset="0"/>
              </a:rPr>
              <a:t>, the </a:t>
            </a:r>
            <a:r>
              <a:rPr lang="en-US" sz="2000" b="1">
                <a:latin typeface="Courier New" charset="0"/>
                <a:ea typeface="ＭＳ Ｐゴシック" charset="0"/>
              </a:rPr>
              <a:t>IntField</a:t>
            </a:r>
            <a:r>
              <a:rPr lang="en-US">
                <a:latin typeface="Times New Roman" charset="0"/>
                <a:ea typeface="ＭＳ Ｐゴシック" charset="0"/>
              </a:rPr>
              <a:t> and </a:t>
            </a:r>
            <a:r>
              <a:rPr lang="en-US" sz="2000" b="1">
                <a:latin typeface="Courier New" charset="0"/>
                <a:ea typeface="ＭＳ Ｐゴシック" charset="0"/>
              </a:rPr>
              <a:t>DoubleField</a:t>
            </a:r>
            <a:r>
              <a:rPr lang="en-US">
                <a:latin typeface="Times New Roman" charset="0"/>
                <a:ea typeface="ＭＳ Ｐゴシック" charset="0"/>
              </a:rPr>
              <a:t> classes export </a:t>
            </a:r>
            <a:r>
              <a:rPr lang="en-US" sz="2000" b="1">
                <a:latin typeface="Courier New" charset="0"/>
                <a:ea typeface="ＭＳ Ｐゴシック" charset="0"/>
              </a:rPr>
              <a:t>getValue</a:t>
            </a:r>
            <a:r>
              <a:rPr lang="en-US">
                <a:latin typeface="Times New Roman" charset="0"/>
                <a:ea typeface="ＭＳ Ｐゴシック" charset="0"/>
              </a:rPr>
              <a:t> and </a:t>
            </a:r>
            <a:r>
              <a:rPr lang="en-US" sz="2000" b="1">
                <a:latin typeface="Courier New" charset="0"/>
                <a:ea typeface="ＭＳ Ｐゴシック" charset="0"/>
              </a:rPr>
              <a:t>setValue</a:t>
            </a:r>
            <a:r>
              <a:rPr lang="en-US">
                <a:latin typeface="Times New Roman" charset="0"/>
                <a:ea typeface="ＭＳ Ｐゴシック" charset="0"/>
              </a:rPr>
              <a:t> methods that get and set the numeric value of the field.</a:t>
            </a:r>
          </a:p>
        </p:txBody>
      </p:sp>
      <p:sp>
        <p:nvSpPr>
          <p:cNvPr id="325637" name="Rectangle 5">
            <a:extLst>
              <a:ext uri="{FF2B5EF4-FFF2-40B4-BE49-F238E27FC236}">
                <a16:creationId xmlns:a16="http://schemas.microsoft.com/office/drawing/2014/main" id="{EB9DA90E-0C6C-E047-B675-6CCA87725E70}"/>
              </a:ext>
            </a:extLst>
          </p:cNvPr>
          <p:cNvSpPr>
            <a:spLocks noChangeArrowheads="1"/>
          </p:cNvSpPr>
          <p:nvPr/>
        </p:nvSpPr>
        <p:spPr bwMode="auto">
          <a:xfrm>
            <a:off x="482600" y="4330700"/>
            <a:ext cx="81280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charset="0"/>
                <a:ea typeface="ＭＳ Ｐゴシック" charset="0"/>
              </a:rPr>
              <a:t>Although it is beyond the scope of the text, the </a:t>
            </a:r>
            <a:r>
              <a:rPr lang="en-US" sz="2000" b="1">
                <a:latin typeface="Courier New" charset="0"/>
                <a:ea typeface="ＭＳ Ｐゴシック" charset="0"/>
              </a:rPr>
              <a:t>IntField</a:t>
            </a:r>
            <a:r>
              <a:rPr lang="en-US">
                <a:latin typeface="Times New Roman" charset="0"/>
                <a:ea typeface="ＭＳ Ｐゴシック" charset="0"/>
              </a:rPr>
              <a:t> and </a:t>
            </a:r>
            <a:r>
              <a:rPr lang="en-US" sz="2000" b="1">
                <a:latin typeface="Courier New" charset="0"/>
                <a:ea typeface="ＭＳ Ｐゴシック" charset="0"/>
              </a:rPr>
              <a:t>DoubleField</a:t>
            </a:r>
            <a:r>
              <a:rPr lang="en-US">
                <a:latin typeface="Times New Roman" charset="0"/>
                <a:ea typeface="ＭＳ Ｐゴシック" charset="0"/>
              </a:rPr>
              <a:t> classes support numeric formatting so that you can control the number of digits in the display.  The methods that support this capability are described in the </a:t>
            </a:r>
            <a:r>
              <a:rPr lang="en-US" sz="2000" b="1">
                <a:latin typeface="Helvetica Neue" charset="0"/>
                <a:ea typeface="ＭＳ Ｐゴシック" charset="0"/>
              </a:rPr>
              <a:t>javadoc</a:t>
            </a:r>
            <a:r>
              <a:rPr lang="en-US">
                <a:latin typeface="Times New Roman" charset="0"/>
                <a:ea typeface="ＭＳ Ｐゴシック" charset="0"/>
              </a:rPr>
              <a:t> documentation for these classes.</a:t>
            </a:r>
          </a:p>
        </p:txBody>
      </p:sp>
      <p:sp>
        <p:nvSpPr>
          <p:cNvPr id="8" name="Rectangle 2">
            <a:extLst>
              <a:ext uri="{FF2B5EF4-FFF2-40B4-BE49-F238E27FC236}">
                <a16:creationId xmlns:a16="http://schemas.microsoft.com/office/drawing/2014/main" id="{53AF8069-40A1-8441-BE74-5A9BCFA6D25C}"/>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DoubleField</a:t>
            </a:r>
            <a:r>
              <a:rPr lang="en-US" sz="4000" b="1" dirty="0">
                <a:solidFill>
                  <a:schemeClr val="tx1"/>
                </a:solidFill>
                <a:latin typeface="Century Gothic"/>
                <a:cs typeface="Century Gothic"/>
              </a:rPr>
              <a:t>, </a:t>
            </a:r>
            <a:r>
              <a:rPr lang="en-US" sz="4000" b="1" dirty="0" err="1">
                <a:solidFill>
                  <a:schemeClr val="tx1"/>
                </a:solidFill>
                <a:latin typeface="Century Gothic"/>
                <a:cs typeface="Century Gothic"/>
              </a:rPr>
              <a:t>IntField</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3152614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build="p" autoUpdateAnimBg="0"/>
      <p:bldP spid="32563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a:extLst>
              <a:ext uri="{FF2B5EF4-FFF2-40B4-BE49-F238E27FC236}">
                <a16:creationId xmlns:a16="http://schemas.microsoft.com/office/drawing/2014/main" id="{5ED03A1E-5E59-7441-9DCA-D0C44970D7DE}"/>
              </a:ext>
            </a:extLst>
          </p:cNvPr>
          <p:cNvSpPr>
            <a:spLocks noChangeArrowheads="1"/>
          </p:cNvSpPr>
          <p:nvPr/>
        </p:nvSpPr>
        <p:spPr bwMode="auto">
          <a:xfrm>
            <a:off x="482600" y="1155700"/>
            <a:ext cx="8128000" cy="166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1800">
                <a:latin typeface="Arial" panose="020B0604020202020204" pitchFamily="34" charset="0"/>
                <a:cs typeface="Arial" panose="020B0604020202020204" pitchFamily="34" charset="0"/>
              </a:rPr>
              <a:t>So far, the interactors live in control strips on each side of the window.  Although using control strips makes sense for simple applications, creating a more sophisticated user interface requires you to be able to place interactors anywhere inside a window.</a:t>
            </a:r>
          </a:p>
        </p:txBody>
      </p:sp>
      <p:sp>
        <p:nvSpPr>
          <p:cNvPr id="478212" name="Rectangle 4">
            <a:extLst>
              <a:ext uri="{FF2B5EF4-FFF2-40B4-BE49-F238E27FC236}">
                <a16:creationId xmlns:a16="http://schemas.microsoft.com/office/drawing/2014/main" id="{C6C8FBBD-B8F2-2C40-9F95-CE53F91CACD5}"/>
              </a:ext>
            </a:extLst>
          </p:cNvPr>
          <p:cNvSpPr>
            <a:spLocks noChangeArrowheads="1"/>
          </p:cNvSpPr>
          <p:nvPr/>
        </p:nvSpPr>
        <p:spPr bwMode="auto">
          <a:xfrm>
            <a:off x="482600" y="2895600"/>
            <a:ext cx="81280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r>
              <a:rPr lang="en-US" altLang="tr-TR" sz="1800">
                <a:latin typeface="Arial" panose="020B0604020202020204" pitchFamily="34" charset="0"/>
                <a:cs typeface="Arial" panose="020B0604020202020204" pitchFamily="34" charset="0"/>
              </a:rPr>
              <a:t>Arranging interactors to form an elegant, easy-to-use interface is a difficult design challenge.  One of the factors that complicates the design is the fact that the size of the program window can change over time.  A layout that makes sense for a large window may not be appropriate for a small one. </a:t>
            </a:r>
          </a:p>
        </p:txBody>
      </p:sp>
      <p:sp>
        <p:nvSpPr>
          <p:cNvPr id="478213" name="Rectangle 5">
            <a:extLst>
              <a:ext uri="{FF2B5EF4-FFF2-40B4-BE49-F238E27FC236}">
                <a16:creationId xmlns:a16="http://schemas.microsoft.com/office/drawing/2014/main" id="{4D1EFE80-CF4A-5643-A019-11537182AA29}"/>
              </a:ext>
            </a:extLst>
          </p:cNvPr>
          <p:cNvSpPr>
            <a:spLocks noChangeArrowheads="1"/>
          </p:cNvSpPr>
          <p:nvPr/>
        </p:nvSpPr>
        <p:spPr bwMode="auto">
          <a:xfrm>
            <a:off x="482600" y="4635500"/>
            <a:ext cx="81280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Java seeks to solve the problem of changing window size by using </a:t>
            </a:r>
            <a:r>
              <a:rPr lang="en-US" b="1" i="1" dirty="0">
                <a:latin typeface="Arial" panose="020B0604020202020204" pitchFamily="34" charset="0"/>
                <a:ea typeface="ＭＳ Ｐゴシック" charset="0"/>
                <a:cs typeface="Arial" panose="020B0604020202020204" pitchFamily="34" charset="0"/>
              </a:rPr>
              <a:t>layout managers</a:t>
            </a:r>
            <a:r>
              <a:rPr lang="en-US" i="1" dirty="0">
                <a:latin typeface="Arial" panose="020B0604020202020204" pitchFamily="34" charset="0"/>
                <a:ea typeface="ＭＳ Ｐゴシック" charset="0"/>
                <a:cs typeface="Arial" panose="020B0604020202020204" pitchFamily="34" charset="0"/>
              </a:rPr>
              <a:t>,</a:t>
            </a:r>
            <a:r>
              <a:rPr lang="en-US" dirty="0">
                <a:latin typeface="Arial" panose="020B0604020202020204" pitchFamily="34" charset="0"/>
                <a:ea typeface="ＭＳ Ｐゴシック" charset="0"/>
                <a:cs typeface="Arial" panose="020B0604020202020204" pitchFamily="34" charset="0"/>
              </a:rPr>
              <a:t> which are responsible for arranging interactors and other components when the windows that contain them change size.</a:t>
            </a:r>
          </a:p>
        </p:txBody>
      </p:sp>
      <p:sp>
        <p:nvSpPr>
          <p:cNvPr id="8" name="Rectangle 2">
            <a:extLst>
              <a:ext uri="{FF2B5EF4-FFF2-40B4-BE49-F238E27FC236}">
                <a16:creationId xmlns:a16="http://schemas.microsoft.com/office/drawing/2014/main" id="{B042670B-D8F6-4341-AAF6-9470BC2FAA1C}"/>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Managing Layout</a:t>
            </a:r>
          </a:p>
        </p:txBody>
      </p:sp>
    </p:spTree>
    <p:extLst>
      <p:ext uri="{BB962C8B-B14F-4D97-AF65-F5344CB8AC3E}">
        <p14:creationId xmlns:p14="http://schemas.microsoft.com/office/powerpoint/2010/main" val="1363943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82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82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build="p" autoUpdateAnimBg="0"/>
      <p:bldP spid="47821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a:extLst>
              <a:ext uri="{FF2B5EF4-FFF2-40B4-BE49-F238E27FC236}">
                <a16:creationId xmlns:a16="http://schemas.microsoft.com/office/drawing/2014/main" id="{F713F02A-9236-D742-97CC-CF4562749CB4}"/>
              </a:ext>
            </a:extLst>
          </p:cNvPr>
          <p:cNvSpPr txBox="1">
            <a:spLocks noChangeArrowheads="1"/>
          </p:cNvSpPr>
          <p:nvPr/>
        </p:nvSpPr>
        <p:spPr bwMode="auto">
          <a:xfrm>
            <a:off x="0" y="76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Helvetica Neue" panose="02000503000000020004" pitchFamily="2" charset="0"/>
                <a:ea typeface="ＭＳ Ｐゴシック" panose="020B0600070205080204" pitchFamily="34" charset="-128"/>
              </a:defRPr>
            </a:lvl9pPr>
          </a:lstStyle>
          <a:p>
            <a:pPr algn="ctr">
              <a:buClrTx/>
              <a:buFontTx/>
              <a:buNone/>
            </a:pPr>
            <a:r>
              <a:rPr lang="en-US" altLang="tr-TR" sz="4000">
                <a:solidFill>
                  <a:srgbClr val="FF0000"/>
                </a:solidFill>
                <a:latin typeface="Times New Roman" panose="02020603050405020304" pitchFamily="18" charset="0"/>
              </a:rPr>
              <a:t>Various Layout Managers exist in Swing</a:t>
            </a:r>
          </a:p>
        </p:txBody>
      </p:sp>
      <p:sp>
        <p:nvSpPr>
          <p:cNvPr id="83971" name="Text Box 2">
            <a:extLst>
              <a:ext uri="{FF2B5EF4-FFF2-40B4-BE49-F238E27FC236}">
                <a16:creationId xmlns:a16="http://schemas.microsoft.com/office/drawing/2014/main" id="{7D83A4E3-5C93-FA47-B800-1874AE7F454B}"/>
              </a:ext>
            </a:extLst>
          </p:cNvPr>
          <p:cNvSpPr txBox="1">
            <a:spLocks noChangeArrowheads="1"/>
          </p:cNvSpPr>
          <p:nvPr/>
        </p:nvSpPr>
        <p:spPr bwMode="auto">
          <a:xfrm>
            <a:off x="400050" y="1274763"/>
            <a:ext cx="8229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marL="195263" indent="-195263">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1pPr>
            <a:lvl2pPr>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2pPr>
            <a:lvl3pPr>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3pPr>
            <a:lvl4pPr>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4pPr>
            <a:lvl5pPr>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95263" algn="l"/>
                <a:tab pos="652463" algn="l"/>
                <a:tab pos="1109663" algn="l"/>
                <a:tab pos="1566863" algn="l"/>
                <a:tab pos="2024063" algn="l"/>
                <a:tab pos="2481263" algn="l"/>
                <a:tab pos="2938463" algn="l"/>
                <a:tab pos="3395663" algn="l"/>
                <a:tab pos="3852863" algn="l"/>
                <a:tab pos="4310063" algn="l"/>
                <a:tab pos="4767263" algn="l"/>
                <a:tab pos="5224463" algn="l"/>
                <a:tab pos="5681663" algn="l"/>
                <a:tab pos="6138863" algn="l"/>
                <a:tab pos="6596063" algn="l"/>
                <a:tab pos="7053263" algn="l"/>
                <a:tab pos="7510463" algn="l"/>
                <a:tab pos="7967663" algn="l"/>
                <a:tab pos="8424863" algn="l"/>
                <a:tab pos="8882063" algn="l"/>
                <a:tab pos="9339263" algn="l"/>
              </a:tabLst>
              <a:defRPr sz="2400">
                <a:solidFill>
                  <a:schemeClr val="bg1"/>
                </a:solidFill>
                <a:latin typeface="Helvetica Neue" panose="02000503000000020004" pitchFamily="2" charset="0"/>
                <a:ea typeface="ＭＳ Ｐゴシック" panose="020B0600070205080204" pitchFamily="34" charset="-128"/>
              </a:defRPr>
            </a:lvl9pPr>
          </a:lstStyle>
          <a:p>
            <a:pPr>
              <a:buSzPct val="45000"/>
              <a:buFont typeface="Wingdings" pitchFamily="2" charset="2"/>
              <a:buChar char=""/>
            </a:pPr>
            <a:r>
              <a:rPr lang="en-US" altLang="tr-TR" dirty="0" err="1">
                <a:solidFill>
                  <a:srgbClr val="000000"/>
                </a:solidFill>
              </a:rPr>
              <a:t>BorderLayout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BoxLayout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CardLayout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FlowLayout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GridBagLayout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GridLayout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GroupLayout</a:t>
            </a:r>
            <a:endParaRPr lang="en-US" altLang="tr-TR" dirty="0">
              <a:solidFill>
                <a:srgbClr val="000000"/>
              </a:solidFill>
            </a:endParaRPr>
          </a:p>
          <a:p>
            <a:pPr>
              <a:buSzPct val="45000"/>
              <a:buFont typeface="Wingdings" pitchFamily="2" charset="2"/>
              <a:buChar char=""/>
            </a:pPr>
            <a:r>
              <a:rPr lang="en-US" altLang="tr-TR" dirty="0" err="1">
                <a:solidFill>
                  <a:srgbClr val="000000"/>
                </a:solidFill>
              </a:rPr>
              <a:t>SpringLayout</a:t>
            </a:r>
            <a:endParaRPr lang="en-US" altLang="tr-TR" dirty="0">
              <a:solidFill>
                <a:srgbClr val="000000"/>
              </a:solidFill>
            </a:endParaRPr>
          </a:p>
        </p:txBody>
      </p:sp>
      <p:pic>
        <p:nvPicPr>
          <p:cNvPr id="83972" name="Picture 3">
            <a:extLst>
              <a:ext uri="{FF2B5EF4-FFF2-40B4-BE49-F238E27FC236}">
                <a16:creationId xmlns:a16="http://schemas.microsoft.com/office/drawing/2014/main" id="{C5834B99-3468-5145-8E33-919F53607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4543425"/>
            <a:ext cx="475456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4">
            <a:extLst>
              <a:ext uri="{FF2B5EF4-FFF2-40B4-BE49-F238E27FC236}">
                <a16:creationId xmlns:a16="http://schemas.microsoft.com/office/drawing/2014/main" id="{81A338B9-EC84-C84C-B351-A4B550A1E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1358900"/>
            <a:ext cx="603567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Picture 5">
            <a:extLst>
              <a:ext uri="{FF2B5EF4-FFF2-40B4-BE49-F238E27FC236}">
                <a16:creationId xmlns:a16="http://schemas.microsoft.com/office/drawing/2014/main" id="{CA9E1A86-BF74-0C4B-9F85-3F18EB513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2651125"/>
            <a:ext cx="457676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6">
            <a:extLst>
              <a:ext uri="{FF2B5EF4-FFF2-40B4-BE49-F238E27FC236}">
                <a16:creationId xmlns:a16="http://schemas.microsoft.com/office/drawing/2014/main" id="{76DA6E61-D2A4-C340-8D7B-EF7EE00FF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75" y="4514850"/>
            <a:ext cx="32004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0759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a:extLst>
              <a:ext uri="{FF2B5EF4-FFF2-40B4-BE49-F238E27FC236}">
                <a16:creationId xmlns:a16="http://schemas.microsoft.com/office/drawing/2014/main" id="{814097C2-6483-4B40-9DB6-B974399082E9}"/>
              </a:ext>
            </a:extLst>
          </p:cNvPr>
          <p:cNvSpPr>
            <a:spLocks noChangeArrowheads="1"/>
          </p:cNvSpPr>
          <p:nvPr/>
        </p:nvSpPr>
        <p:spPr bwMode="auto">
          <a:xfrm>
            <a:off x="482600" y="11557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charset="0"/>
                <a:ea typeface="ＭＳ Ｐゴシック" charset="0"/>
              </a:rPr>
              <a:t>The </a:t>
            </a:r>
            <a:r>
              <a:rPr lang="en-US" sz="2000" b="1">
                <a:latin typeface="Courier New" charset="0"/>
                <a:ea typeface="ＭＳ Ｐゴシック" charset="0"/>
              </a:rPr>
              <a:t>TableLayout</a:t>
            </a:r>
            <a:r>
              <a:rPr lang="en-US">
                <a:latin typeface="Times New Roman" charset="0"/>
                <a:ea typeface="ＭＳ Ｐゴシック" charset="0"/>
              </a:rPr>
              <a:t> manager arranges components into a two-dimensional grid.</a:t>
            </a:r>
          </a:p>
        </p:txBody>
      </p:sp>
      <p:grpSp>
        <p:nvGrpSpPr>
          <p:cNvPr id="498692" name="Group 4">
            <a:extLst>
              <a:ext uri="{FF2B5EF4-FFF2-40B4-BE49-F238E27FC236}">
                <a16:creationId xmlns:a16="http://schemas.microsoft.com/office/drawing/2014/main" id="{8BDEC7FB-E3D0-7D4A-A828-A61D34FB3CBA}"/>
              </a:ext>
            </a:extLst>
          </p:cNvPr>
          <p:cNvGrpSpPr>
            <a:grpSpLocks/>
          </p:cNvGrpSpPr>
          <p:nvPr/>
        </p:nvGrpSpPr>
        <p:grpSpPr bwMode="auto">
          <a:xfrm>
            <a:off x="482600" y="2286000"/>
            <a:ext cx="8128000" cy="1231900"/>
            <a:chOff x="304" y="1440"/>
            <a:chExt cx="5120" cy="776"/>
          </a:xfrm>
        </p:grpSpPr>
        <p:sp>
          <p:nvSpPr>
            <p:cNvPr id="498693" name="Rectangle 5">
              <a:extLst>
                <a:ext uri="{FF2B5EF4-FFF2-40B4-BE49-F238E27FC236}">
                  <a16:creationId xmlns:a16="http://schemas.microsoft.com/office/drawing/2014/main" id="{10D8D9F1-1E3B-AF4F-983D-AC9BDEB2C66D}"/>
                </a:ext>
              </a:extLst>
            </p:cNvPr>
            <p:cNvSpPr>
              <a:spLocks noChangeArrowheads="1"/>
            </p:cNvSpPr>
            <p:nvPr/>
          </p:nvSpPr>
          <p:spPr bwMode="auto">
            <a:xfrm>
              <a:off x="304" y="1440"/>
              <a:ext cx="5120"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a:latin typeface="Times New Roman" charset="0"/>
                  <a:ea typeface="ＭＳ Ｐゴシック" charset="0"/>
                </a:rPr>
                <a:t>The </a:t>
              </a:r>
              <a:r>
                <a:rPr lang="en-US" sz="2000" b="1">
                  <a:latin typeface="Courier New" charset="0"/>
                  <a:ea typeface="ＭＳ Ｐゴシック" charset="0"/>
                </a:rPr>
                <a:t>TableLayout</a:t>
              </a:r>
              <a:r>
                <a:rPr lang="en-US">
                  <a:latin typeface="Times New Roman" charset="0"/>
                  <a:ea typeface="ＭＳ Ｐゴシック" charset="0"/>
                </a:rPr>
                <a:t> constructor takes the number of rows and columns in the grid: </a:t>
              </a:r>
            </a:p>
          </p:txBody>
        </p:sp>
        <p:sp>
          <p:nvSpPr>
            <p:cNvPr id="498694" name="Rectangle 6">
              <a:extLst>
                <a:ext uri="{FF2B5EF4-FFF2-40B4-BE49-F238E27FC236}">
                  <a16:creationId xmlns:a16="http://schemas.microsoft.com/office/drawing/2014/main" id="{DBE5F1E2-0E72-2640-83C2-657002B68344}"/>
                </a:ext>
              </a:extLst>
            </p:cNvPr>
            <p:cNvSpPr>
              <a:spLocks noChangeArrowheads="1"/>
            </p:cNvSpPr>
            <p:nvPr/>
          </p:nvSpPr>
          <p:spPr bwMode="auto">
            <a:xfrm>
              <a:off x="1512" y="1928"/>
              <a:ext cx="2736" cy="28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Courier New" charset="0"/>
                  <a:ea typeface="ＭＳ Ｐゴシック" charset="0"/>
                </a:rPr>
                <a:t>new TableLayout(</a:t>
              </a:r>
              <a:r>
                <a:rPr lang="en-US" sz="2000" i="1">
                  <a:latin typeface="Times New Roman" charset="0"/>
                  <a:ea typeface="ＭＳ Ｐゴシック" charset="0"/>
                </a:rPr>
                <a:t>rows</a:t>
              </a:r>
              <a:r>
                <a:rPr lang="en-US" sz="2000" b="1">
                  <a:latin typeface="Courier New" charset="0"/>
                  <a:ea typeface="ＭＳ Ｐゴシック" charset="0"/>
                </a:rPr>
                <a:t>,</a:t>
              </a:r>
              <a:r>
                <a:rPr lang="en-US" sz="2000" i="1">
                  <a:latin typeface="Times New Roman" charset="0"/>
                  <a:ea typeface="ＭＳ Ｐゴシック" charset="0"/>
                </a:rPr>
                <a:t> columns</a:t>
              </a:r>
              <a:r>
                <a:rPr lang="en-US" sz="2000" b="1">
                  <a:latin typeface="Courier New" charset="0"/>
                  <a:ea typeface="ＭＳ Ｐゴシック" charset="0"/>
                </a:rPr>
                <a:t>)</a:t>
              </a:r>
            </a:p>
          </p:txBody>
        </p:sp>
      </p:grpSp>
      <p:grpSp>
        <p:nvGrpSpPr>
          <p:cNvPr id="498695" name="Group 7">
            <a:extLst>
              <a:ext uri="{FF2B5EF4-FFF2-40B4-BE49-F238E27FC236}">
                <a16:creationId xmlns:a16="http://schemas.microsoft.com/office/drawing/2014/main" id="{718FA96D-17D9-9E4E-9DEC-047737BBCE69}"/>
              </a:ext>
            </a:extLst>
          </p:cNvPr>
          <p:cNvGrpSpPr>
            <a:grpSpLocks/>
          </p:cNvGrpSpPr>
          <p:nvPr/>
        </p:nvGrpSpPr>
        <p:grpSpPr bwMode="auto">
          <a:xfrm>
            <a:off x="547688" y="3933825"/>
            <a:ext cx="8128000" cy="2382838"/>
            <a:chOff x="258" y="2629"/>
            <a:chExt cx="5120" cy="1501"/>
          </a:xfrm>
        </p:grpSpPr>
        <p:sp>
          <p:nvSpPr>
            <p:cNvPr id="498696" name="Rectangle 8">
              <a:extLst>
                <a:ext uri="{FF2B5EF4-FFF2-40B4-BE49-F238E27FC236}">
                  <a16:creationId xmlns:a16="http://schemas.microsoft.com/office/drawing/2014/main" id="{AB2694DB-28D3-E944-B820-A016968F705D}"/>
                </a:ext>
              </a:extLst>
            </p:cNvPr>
            <p:cNvSpPr>
              <a:spLocks noChangeArrowheads="1"/>
            </p:cNvSpPr>
            <p:nvPr/>
          </p:nvSpPr>
          <p:spPr bwMode="auto">
            <a:xfrm>
              <a:off x="258" y="2629"/>
              <a:ext cx="5120" cy="1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sz="2000" b="1">
                  <a:latin typeface="Courier New" charset="0"/>
                  <a:ea typeface="ＭＳ Ｐゴシック" charset="0"/>
                </a:rPr>
                <a:t>Example:</a:t>
              </a:r>
              <a:endParaRPr lang="en-US">
                <a:latin typeface="Times New Roman" charset="0"/>
                <a:ea typeface="ＭＳ Ｐゴシック" charset="0"/>
              </a:endParaRPr>
            </a:p>
          </p:txBody>
        </p:sp>
        <p:pic>
          <p:nvPicPr>
            <p:cNvPr id="69638" name="Picture 9" descr="TableLayoutExample">
              <a:extLst>
                <a:ext uri="{FF2B5EF4-FFF2-40B4-BE49-F238E27FC236}">
                  <a16:creationId xmlns:a16="http://schemas.microsoft.com/office/drawing/2014/main" id="{4181E9DD-913D-444A-9C80-936B0E137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 y="3312"/>
              <a:ext cx="2839"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698" name="Text Box 10">
              <a:extLst>
                <a:ext uri="{FF2B5EF4-FFF2-40B4-BE49-F238E27FC236}">
                  <a16:creationId xmlns:a16="http://schemas.microsoft.com/office/drawing/2014/main" id="{22753006-ECF6-8940-997E-B4662AFE5BE5}"/>
                </a:ext>
              </a:extLst>
            </p:cNvPr>
            <p:cNvSpPr txBox="1">
              <a:spLocks noChangeArrowheads="1"/>
            </p:cNvSpPr>
            <p:nvPr/>
          </p:nvSpPr>
          <p:spPr bwMode="auto">
            <a:xfrm>
              <a:off x="1457" y="3302"/>
              <a:ext cx="283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TableLayoutExample</a:t>
              </a:r>
            </a:p>
          </p:txBody>
        </p:sp>
        <p:sp>
          <p:nvSpPr>
            <p:cNvPr id="498699" name="Text Box 11">
              <a:extLst>
                <a:ext uri="{FF2B5EF4-FFF2-40B4-BE49-F238E27FC236}">
                  <a16:creationId xmlns:a16="http://schemas.microsoft.com/office/drawing/2014/main" id="{C7034BEE-3833-7341-8D63-50F1D38DFA78}"/>
                </a:ext>
              </a:extLst>
            </p:cNvPr>
            <p:cNvSpPr txBox="1">
              <a:spLocks noChangeArrowheads="1"/>
            </p:cNvSpPr>
            <p:nvPr/>
          </p:nvSpPr>
          <p:spPr bwMode="auto">
            <a:xfrm>
              <a:off x="2063" y="3598"/>
              <a:ext cx="50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Button 1</a:t>
              </a:r>
            </a:p>
          </p:txBody>
        </p:sp>
        <p:sp>
          <p:nvSpPr>
            <p:cNvPr id="498700" name="Text Box 12">
              <a:extLst>
                <a:ext uri="{FF2B5EF4-FFF2-40B4-BE49-F238E27FC236}">
                  <a16:creationId xmlns:a16="http://schemas.microsoft.com/office/drawing/2014/main" id="{370CD272-DF37-564D-8FEE-9451D497F174}"/>
                </a:ext>
              </a:extLst>
            </p:cNvPr>
            <p:cNvSpPr txBox="1">
              <a:spLocks noChangeArrowheads="1"/>
            </p:cNvSpPr>
            <p:nvPr/>
          </p:nvSpPr>
          <p:spPr bwMode="auto">
            <a:xfrm>
              <a:off x="2602" y="3598"/>
              <a:ext cx="52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Button 2</a:t>
              </a:r>
            </a:p>
          </p:txBody>
        </p:sp>
        <p:sp>
          <p:nvSpPr>
            <p:cNvPr id="498701" name="Text Box 13">
              <a:extLst>
                <a:ext uri="{FF2B5EF4-FFF2-40B4-BE49-F238E27FC236}">
                  <a16:creationId xmlns:a16="http://schemas.microsoft.com/office/drawing/2014/main" id="{2D3E3D57-DAB3-3343-B1ED-9E891F253559}"/>
                </a:ext>
              </a:extLst>
            </p:cNvPr>
            <p:cNvSpPr txBox="1">
              <a:spLocks noChangeArrowheads="1"/>
            </p:cNvSpPr>
            <p:nvPr/>
          </p:nvSpPr>
          <p:spPr bwMode="auto">
            <a:xfrm>
              <a:off x="3168" y="3598"/>
              <a:ext cx="49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Button 3</a:t>
              </a:r>
            </a:p>
          </p:txBody>
        </p:sp>
        <p:sp>
          <p:nvSpPr>
            <p:cNvPr id="498702" name="Text Box 14">
              <a:extLst>
                <a:ext uri="{FF2B5EF4-FFF2-40B4-BE49-F238E27FC236}">
                  <a16:creationId xmlns:a16="http://schemas.microsoft.com/office/drawing/2014/main" id="{01C7792A-FFB4-CA42-AC33-5DF35D594B13}"/>
                </a:ext>
              </a:extLst>
            </p:cNvPr>
            <p:cNvSpPr txBox="1">
              <a:spLocks noChangeArrowheads="1"/>
            </p:cNvSpPr>
            <p:nvPr/>
          </p:nvSpPr>
          <p:spPr bwMode="auto">
            <a:xfrm>
              <a:off x="2064" y="3806"/>
              <a:ext cx="50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Button 4</a:t>
              </a:r>
            </a:p>
          </p:txBody>
        </p:sp>
        <p:sp>
          <p:nvSpPr>
            <p:cNvPr id="498703" name="Text Box 15">
              <a:extLst>
                <a:ext uri="{FF2B5EF4-FFF2-40B4-BE49-F238E27FC236}">
                  <a16:creationId xmlns:a16="http://schemas.microsoft.com/office/drawing/2014/main" id="{5DA9F5C3-7BDD-3845-AE94-6D9AE6C1A054}"/>
                </a:ext>
              </a:extLst>
            </p:cNvPr>
            <p:cNvSpPr txBox="1">
              <a:spLocks noChangeArrowheads="1"/>
            </p:cNvSpPr>
            <p:nvPr/>
          </p:nvSpPr>
          <p:spPr bwMode="auto">
            <a:xfrm>
              <a:off x="2603" y="3806"/>
              <a:ext cx="52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Button 5</a:t>
              </a:r>
            </a:p>
          </p:txBody>
        </p:sp>
        <p:sp>
          <p:nvSpPr>
            <p:cNvPr id="498704" name="Text Box 16">
              <a:extLst>
                <a:ext uri="{FF2B5EF4-FFF2-40B4-BE49-F238E27FC236}">
                  <a16:creationId xmlns:a16="http://schemas.microsoft.com/office/drawing/2014/main" id="{C8980EF1-1E80-AA44-BDB3-B7CFB21ADD10}"/>
                </a:ext>
              </a:extLst>
            </p:cNvPr>
            <p:cNvSpPr txBox="1">
              <a:spLocks noChangeArrowheads="1"/>
            </p:cNvSpPr>
            <p:nvPr/>
          </p:nvSpPr>
          <p:spPr bwMode="auto">
            <a:xfrm>
              <a:off x="3169" y="3806"/>
              <a:ext cx="49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Button 6</a:t>
              </a:r>
            </a:p>
          </p:txBody>
        </p:sp>
      </p:grpSp>
      <p:sp>
        <p:nvSpPr>
          <p:cNvPr id="19" name="Rectangle 2">
            <a:extLst>
              <a:ext uri="{FF2B5EF4-FFF2-40B4-BE49-F238E27FC236}">
                <a16:creationId xmlns:a16="http://schemas.microsoft.com/office/drawing/2014/main" id="{1878BCC8-07EE-314A-B732-F37DA3B21ECA}"/>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err="1">
                <a:solidFill>
                  <a:schemeClr val="tx1"/>
                </a:solidFill>
                <a:latin typeface="Century Gothic"/>
                <a:cs typeface="Century Gothic"/>
              </a:rPr>
              <a:t>TableLayout</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495120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8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98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Text Box 3">
            <a:extLst>
              <a:ext uri="{FF2B5EF4-FFF2-40B4-BE49-F238E27FC236}">
                <a16:creationId xmlns:a16="http://schemas.microsoft.com/office/drawing/2014/main" id="{6DB10D58-45FD-1443-A73E-2789F8444B61}"/>
              </a:ext>
            </a:extLst>
          </p:cNvPr>
          <p:cNvSpPr txBox="1">
            <a:spLocks noChangeArrowheads="1"/>
          </p:cNvSpPr>
          <p:nvPr/>
        </p:nvSpPr>
        <p:spPr bwMode="auto">
          <a:xfrm>
            <a:off x="457200" y="1143000"/>
            <a:ext cx="8229600" cy="1519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a:lnSpc>
                <a:spcPct val="85000"/>
              </a:lnSpc>
              <a:spcAft>
                <a:spcPct val="50000"/>
              </a:spcAft>
              <a:defRPr/>
            </a:pPr>
            <a:r>
              <a:rPr lang="en-US">
                <a:latin typeface="Times New Roman" charset="0"/>
                <a:ea typeface="ＭＳ Ｐゴシック" charset="0"/>
              </a:rPr>
              <a:t>The </a:t>
            </a:r>
            <a:r>
              <a:rPr lang="en-US" sz="2000" b="1">
                <a:latin typeface="Courier New" charset="0"/>
                <a:ea typeface="ＭＳ Ｐゴシック" charset="0"/>
              </a:rPr>
              <a:t>TemperatureConverter</a:t>
            </a:r>
            <a:r>
              <a:rPr lang="en-US">
                <a:latin typeface="Times New Roman" charset="0"/>
                <a:ea typeface="ＭＳ Ｐゴシック" charset="0"/>
              </a:rPr>
              <a:t> program on the next slide uses the </a:t>
            </a:r>
            <a:r>
              <a:rPr lang="en-US" sz="2000" b="1">
                <a:latin typeface="Courier New" charset="0"/>
                <a:ea typeface="ＭＳ Ｐゴシック" charset="0"/>
              </a:rPr>
              <a:t>TableLayout</a:t>
            </a:r>
            <a:r>
              <a:rPr lang="en-US">
                <a:latin typeface="Times New Roman" charset="0"/>
                <a:ea typeface="ＭＳ Ｐゴシック" charset="0"/>
              </a:rPr>
              <a:t> manager to create a simple user interface for a program that converts temperatures back and forth from Celsius to Fahrenheit.  The steps involved in using the program are: </a:t>
            </a:r>
          </a:p>
        </p:txBody>
      </p:sp>
      <p:pic>
        <p:nvPicPr>
          <p:cNvPr id="75779" name="Picture 4" descr="TemperatureConverter">
            <a:extLst>
              <a:ext uri="{FF2B5EF4-FFF2-40B4-BE49-F238E27FC236}">
                <a16:creationId xmlns:a16="http://schemas.microsoft.com/office/drawing/2014/main" id="{A53C0D22-3CFD-3047-A8F9-31959CD93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4479925"/>
            <a:ext cx="390366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5" descr="JTextArea (gray)">
            <a:extLst>
              <a:ext uri="{FF2B5EF4-FFF2-40B4-BE49-F238E27FC236}">
                <a16:creationId xmlns:a16="http://schemas.microsoft.com/office/drawing/2014/main" id="{4185ED41-58BD-BA4F-885F-9EDF0ACCC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570"/>
          <a:stretch>
            <a:fillRect/>
          </a:stretch>
        </p:blipFill>
        <p:spPr bwMode="auto">
          <a:xfrm>
            <a:off x="4222750" y="4975225"/>
            <a:ext cx="11525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6" descr="Button">
            <a:extLst>
              <a:ext uri="{FF2B5EF4-FFF2-40B4-BE49-F238E27FC236}">
                <a16:creationId xmlns:a16="http://schemas.microsoft.com/office/drawing/2014/main" id="{663161CC-2254-FD43-AFC8-FD73D4E0E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438" y="4953000"/>
            <a:ext cx="80486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39" name="Text Box 7">
            <a:extLst>
              <a:ext uri="{FF2B5EF4-FFF2-40B4-BE49-F238E27FC236}">
                <a16:creationId xmlns:a16="http://schemas.microsoft.com/office/drawing/2014/main" id="{99EE4011-5DE5-6744-BF1E-F45DDF548FFC}"/>
              </a:ext>
            </a:extLst>
          </p:cNvPr>
          <p:cNvSpPr txBox="1">
            <a:spLocks noChangeArrowheads="1"/>
          </p:cNvSpPr>
          <p:nvPr/>
        </p:nvSpPr>
        <p:spPr bwMode="auto">
          <a:xfrm>
            <a:off x="2627313" y="4457700"/>
            <a:ext cx="3890962"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TemperatureConverter</a:t>
            </a:r>
          </a:p>
        </p:txBody>
      </p:sp>
      <p:sp>
        <p:nvSpPr>
          <p:cNvPr id="504840" name="Text Box 8">
            <a:extLst>
              <a:ext uri="{FF2B5EF4-FFF2-40B4-BE49-F238E27FC236}">
                <a16:creationId xmlns:a16="http://schemas.microsoft.com/office/drawing/2014/main" id="{02137995-B78E-944C-88F1-59D7BE4495FB}"/>
              </a:ext>
            </a:extLst>
          </p:cNvPr>
          <p:cNvSpPr txBox="1">
            <a:spLocks noChangeArrowheads="1"/>
          </p:cNvSpPr>
          <p:nvPr/>
        </p:nvSpPr>
        <p:spPr bwMode="auto">
          <a:xfrm>
            <a:off x="5418138" y="4991100"/>
            <a:ext cx="76517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F -&gt; C</a:t>
            </a:r>
          </a:p>
        </p:txBody>
      </p:sp>
      <p:sp>
        <p:nvSpPr>
          <p:cNvPr id="504841" name="Text Box 9">
            <a:extLst>
              <a:ext uri="{FF2B5EF4-FFF2-40B4-BE49-F238E27FC236}">
                <a16:creationId xmlns:a16="http://schemas.microsoft.com/office/drawing/2014/main" id="{6C933B1C-6BEE-164F-A5E0-B31CDE6AD050}"/>
              </a:ext>
            </a:extLst>
          </p:cNvPr>
          <p:cNvSpPr txBox="1">
            <a:spLocks noChangeArrowheads="1"/>
          </p:cNvSpPr>
          <p:nvPr/>
        </p:nvSpPr>
        <p:spPr bwMode="auto">
          <a:xfrm>
            <a:off x="2865438" y="4991100"/>
            <a:ext cx="14478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b="1">
                <a:solidFill>
                  <a:srgbClr val="333333"/>
                </a:solidFill>
                <a:latin typeface="Helvetica" charset="0"/>
                <a:ea typeface="ＭＳ Ｐゴシック" charset="0"/>
              </a:rPr>
              <a:t>Degrees Fahrenheit</a:t>
            </a:r>
          </a:p>
        </p:txBody>
      </p:sp>
      <p:pic>
        <p:nvPicPr>
          <p:cNvPr id="75785" name="Picture 10" descr="JTextArea (gray)">
            <a:extLst>
              <a:ext uri="{FF2B5EF4-FFF2-40B4-BE49-F238E27FC236}">
                <a16:creationId xmlns:a16="http://schemas.microsoft.com/office/drawing/2014/main" id="{C3E40E48-942D-BA4B-BB7A-B6E08F30F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570"/>
          <a:stretch>
            <a:fillRect/>
          </a:stretch>
        </p:blipFill>
        <p:spPr bwMode="auto">
          <a:xfrm>
            <a:off x="4214813" y="5305425"/>
            <a:ext cx="11525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6" name="Picture 11" descr="ActiveButton">
            <a:extLst>
              <a:ext uri="{FF2B5EF4-FFF2-40B4-BE49-F238E27FC236}">
                <a16:creationId xmlns:a16="http://schemas.microsoft.com/office/drawing/2014/main" id="{293A8682-FF4F-AC42-88C0-412D5D029E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5283200"/>
            <a:ext cx="8048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12" descr="ActiveButton">
            <a:extLst>
              <a:ext uri="{FF2B5EF4-FFF2-40B4-BE49-F238E27FC236}">
                <a16:creationId xmlns:a16="http://schemas.microsoft.com/office/drawing/2014/main" id="{061ACB98-9E79-CD4E-A228-83A7778A17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276850"/>
            <a:ext cx="8048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4845" name="Picture 13" descr="Button">
            <a:extLst>
              <a:ext uri="{FF2B5EF4-FFF2-40B4-BE49-F238E27FC236}">
                <a16:creationId xmlns:a16="http://schemas.microsoft.com/office/drawing/2014/main" id="{0309AFB2-4045-4840-8234-1D29984FBB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5283200"/>
            <a:ext cx="8048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46" name="Text Box 14">
            <a:extLst>
              <a:ext uri="{FF2B5EF4-FFF2-40B4-BE49-F238E27FC236}">
                <a16:creationId xmlns:a16="http://schemas.microsoft.com/office/drawing/2014/main" id="{7A48B25A-A335-804E-8890-3272F00F11EB}"/>
              </a:ext>
            </a:extLst>
          </p:cNvPr>
          <p:cNvSpPr txBox="1">
            <a:spLocks noChangeArrowheads="1"/>
          </p:cNvSpPr>
          <p:nvPr/>
        </p:nvSpPr>
        <p:spPr bwMode="auto">
          <a:xfrm>
            <a:off x="5410200" y="5321300"/>
            <a:ext cx="76517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1">
                <a:solidFill>
                  <a:srgbClr val="333333"/>
                </a:solidFill>
                <a:latin typeface="Helvetica" charset="0"/>
                <a:ea typeface="ＭＳ Ｐゴシック" charset="0"/>
              </a:rPr>
              <a:t>C -&gt; F</a:t>
            </a:r>
          </a:p>
        </p:txBody>
      </p:sp>
      <p:sp>
        <p:nvSpPr>
          <p:cNvPr id="504847" name="Text Box 15">
            <a:extLst>
              <a:ext uri="{FF2B5EF4-FFF2-40B4-BE49-F238E27FC236}">
                <a16:creationId xmlns:a16="http://schemas.microsoft.com/office/drawing/2014/main" id="{84E996A1-BD8F-A44B-8616-A0FB932CF5BE}"/>
              </a:ext>
            </a:extLst>
          </p:cNvPr>
          <p:cNvSpPr txBox="1">
            <a:spLocks noChangeArrowheads="1"/>
          </p:cNvSpPr>
          <p:nvPr/>
        </p:nvSpPr>
        <p:spPr bwMode="auto">
          <a:xfrm>
            <a:off x="2857500" y="5321300"/>
            <a:ext cx="14478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b="1">
                <a:solidFill>
                  <a:srgbClr val="333333"/>
                </a:solidFill>
                <a:latin typeface="Helvetica" charset="0"/>
                <a:ea typeface="ＭＳ Ｐゴシック" charset="0"/>
              </a:rPr>
              <a:t>Degrees Celsius</a:t>
            </a:r>
          </a:p>
        </p:txBody>
      </p:sp>
      <p:sp>
        <p:nvSpPr>
          <p:cNvPr id="504848" name="Text Box 16">
            <a:extLst>
              <a:ext uri="{FF2B5EF4-FFF2-40B4-BE49-F238E27FC236}">
                <a16:creationId xmlns:a16="http://schemas.microsoft.com/office/drawing/2014/main" id="{B66BB5F3-E3A7-C44A-9163-6E48B2365162}"/>
              </a:ext>
            </a:extLst>
          </p:cNvPr>
          <p:cNvSpPr txBox="1">
            <a:spLocks noChangeArrowheads="1"/>
          </p:cNvSpPr>
          <p:nvPr/>
        </p:nvSpPr>
        <p:spPr bwMode="auto">
          <a:xfrm>
            <a:off x="4330700" y="4991100"/>
            <a:ext cx="990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000">
                <a:solidFill>
                  <a:srgbClr val="333333"/>
                </a:solidFill>
                <a:latin typeface="Helvetica" charset="0"/>
                <a:ea typeface="ＭＳ Ｐゴシック" charset="0"/>
              </a:rPr>
              <a:t>32</a:t>
            </a:r>
            <a:endParaRPr lang="en-US" sz="1000" b="1">
              <a:solidFill>
                <a:srgbClr val="333333"/>
              </a:solidFill>
              <a:latin typeface="Helvetica" charset="0"/>
              <a:ea typeface="ＭＳ Ｐゴシック" charset="0"/>
            </a:endParaRPr>
          </a:p>
        </p:txBody>
      </p:sp>
      <p:sp>
        <p:nvSpPr>
          <p:cNvPr id="504849" name="Text Box 17">
            <a:extLst>
              <a:ext uri="{FF2B5EF4-FFF2-40B4-BE49-F238E27FC236}">
                <a16:creationId xmlns:a16="http://schemas.microsoft.com/office/drawing/2014/main" id="{D9E67A87-95F9-E940-B023-9C3EF4F8C72D}"/>
              </a:ext>
            </a:extLst>
          </p:cNvPr>
          <p:cNvSpPr txBox="1">
            <a:spLocks noChangeArrowheads="1"/>
          </p:cNvSpPr>
          <p:nvPr/>
        </p:nvSpPr>
        <p:spPr bwMode="auto">
          <a:xfrm>
            <a:off x="4330700" y="5321300"/>
            <a:ext cx="990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000">
                <a:solidFill>
                  <a:srgbClr val="333333"/>
                </a:solidFill>
                <a:latin typeface="Helvetica" charset="0"/>
                <a:ea typeface="ＭＳ Ｐゴシック" charset="0"/>
              </a:rPr>
              <a:t>0</a:t>
            </a:r>
            <a:endParaRPr lang="en-US" sz="1000" b="1">
              <a:solidFill>
                <a:srgbClr val="333333"/>
              </a:solidFill>
              <a:latin typeface="Helvetica" charset="0"/>
              <a:ea typeface="ＭＳ Ｐゴシック" charset="0"/>
            </a:endParaRPr>
          </a:p>
        </p:txBody>
      </p:sp>
      <p:grpSp>
        <p:nvGrpSpPr>
          <p:cNvPr id="504850" name="Group 18">
            <a:extLst>
              <a:ext uri="{FF2B5EF4-FFF2-40B4-BE49-F238E27FC236}">
                <a16:creationId xmlns:a16="http://schemas.microsoft.com/office/drawing/2014/main" id="{7F37256F-B320-DA4F-BA9A-1BF5F342B405}"/>
              </a:ext>
            </a:extLst>
          </p:cNvPr>
          <p:cNvGrpSpPr>
            <a:grpSpLocks/>
          </p:cNvGrpSpPr>
          <p:nvPr/>
        </p:nvGrpSpPr>
        <p:grpSpPr bwMode="auto">
          <a:xfrm>
            <a:off x="685800" y="2552700"/>
            <a:ext cx="7950200" cy="457200"/>
            <a:chOff x="432" y="1608"/>
            <a:chExt cx="5008" cy="288"/>
          </a:xfrm>
        </p:grpSpPr>
        <p:sp>
          <p:nvSpPr>
            <p:cNvPr id="504851" name="Rectangle 19">
              <a:extLst>
                <a:ext uri="{FF2B5EF4-FFF2-40B4-BE49-F238E27FC236}">
                  <a16:creationId xmlns:a16="http://schemas.microsoft.com/office/drawing/2014/main" id="{6F5B36A9-4CEE-1D4A-8A52-E039C46102F6}"/>
                </a:ext>
              </a:extLst>
            </p:cNvPr>
            <p:cNvSpPr>
              <a:spLocks noChangeArrowheads="1"/>
            </p:cNvSpPr>
            <p:nvPr/>
          </p:nvSpPr>
          <p:spPr bwMode="auto">
            <a:xfrm>
              <a:off x="720" y="1608"/>
              <a:ext cx="472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Aft>
                  <a:spcPct val="50000"/>
                </a:spcAft>
                <a:defRPr/>
              </a:pPr>
              <a:r>
                <a:rPr lang="en-US">
                  <a:latin typeface="Times New Roman" charset="0"/>
                  <a:ea typeface="ＭＳ Ｐゴシック" charset="0"/>
                </a:rPr>
                <a:t>Enter an integer into either of the numeric fields.</a:t>
              </a:r>
            </a:p>
          </p:txBody>
        </p:sp>
        <p:sp>
          <p:nvSpPr>
            <p:cNvPr id="504852" name="Rectangle 20">
              <a:extLst>
                <a:ext uri="{FF2B5EF4-FFF2-40B4-BE49-F238E27FC236}">
                  <a16:creationId xmlns:a16="http://schemas.microsoft.com/office/drawing/2014/main" id="{89D0D8E2-5619-E44A-BE8A-C0BC9381C1BF}"/>
                </a:ext>
              </a:extLst>
            </p:cNvPr>
            <p:cNvSpPr>
              <a:spLocks noChangeArrowheads="1"/>
            </p:cNvSpPr>
            <p:nvPr/>
          </p:nvSpPr>
          <p:spPr bwMode="auto">
            <a:xfrm>
              <a:off x="432" y="1608"/>
              <a:ext cx="2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r">
                <a:lnSpc>
                  <a:spcPct val="85000"/>
                </a:lnSpc>
                <a:spcAft>
                  <a:spcPct val="50000"/>
                </a:spcAft>
                <a:defRPr/>
              </a:pPr>
              <a:r>
                <a:rPr lang="en-US">
                  <a:latin typeface="Times New Roman" charset="0"/>
                  <a:ea typeface="ＭＳ Ｐゴシック" charset="0"/>
                </a:rPr>
                <a:t>1.</a:t>
              </a:r>
            </a:p>
          </p:txBody>
        </p:sp>
      </p:grpSp>
      <p:grpSp>
        <p:nvGrpSpPr>
          <p:cNvPr id="504853" name="Group 21">
            <a:extLst>
              <a:ext uri="{FF2B5EF4-FFF2-40B4-BE49-F238E27FC236}">
                <a16:creationId xmlns:a16="http://schemas.microsoft.com/office/drawing/2014/main" id="{DDEB0EA5-4FF6-2745-91B1-F2215F6CBFD2}"/>
              </a:ext>
            </a:extLst>
          </p:cNvPr>
          <p:cNvGrpSpPr>
            <a:grpSpLocks/>
          </p:cNvGrpSpPr>
          <p:nvPr/>
        </p:nvGrpSpPr>
        <p:grpSpPr bwMode="auto">
          <a:xfrm>
            <a:off x="685800" y="2971800"/>
            <a:ext cx="7950200" cy="457200"/>
            <a:chOff x="432" y="1608"/>
            <a:chExt cx="5008" cy="288"/>
          </a:xfrm>
        </p:grpSpPr>
        <p:sp>
          <p:nvSpPr>
            <p:cNvPr id="504854" name="Rectangle 22">
              <a:extLst>
                <a:ext uri="{FF2B5EF4-FFF2-40B4-BE49-F238E27FC236}">
                  <a16:creationId xmlns:a16="http://schemas.microsoft.com/office/drawing/2014/main" id="{922A2E6D-8132-CC49-936E-0C5A38B06CE7}"/>
                </a:ext>
              </a:extLst>
            </p:cNvPr>
            <p:cNvSpPr>
              <a:spLocks noChangeArrowheads="1"/>
            </p:cNvSpPr>
            <p:nvPr/>
          </p:nvSpPr>
          <p:spPr bwMode="auto">
            <a:xfrm>
              <a:off x="720" y="1608"/>
              <a:ext cx="472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Aft>
                  <a:spcPct val="50000"/>
                </a:spcAft>
                <a:defRPr/>
              </a:pPr>
              <a:r>
                <a:rPr lang="en-US">
                  <a:latin typeface="Times New Roman" charset="0"/>
                  <a:ea typeface="ＭＳ Ｐゴシック" charset="0"/>
                </a:rPr>
                <a:t>Hit </a:t>
              </a:r>
              <a:r>
                <a:rPr lang="en-US" sz="2000">
                  <a:latin typeface="Times New Roman" charset="0"/>
                  <a:ea typeface="ＭＳ Ｐゴシック" charset="0"/>
                </a:rPr>
                <a:t>ENTER</a:t>
              </a:r>
              <a:r>
                <a:rPr lang="en-US">
                  <a:latin typeface="Times New Roman" charset="0"/>
                  <a:ea typeface="ＭＳ Ｐゴシック" charset="0"/>
                </a:rPr>
                <a:t> or click the conversion button.</a:t>
              </a:r>
            </a:p>
          </p:txBody>
        </p:sp>
        <p:sp>
          <p:nvSpPr>
            <p:cNvPr id="504855" name="Rectangle 23">
              <a:extLst>
                <a:ext uri="{FF2B5EF4-FFF2-40B4-BE49-F238E27FC236}">
                  <a16:creationId xmlns:a16="http://schemas.microsoft.com/office/drawing/2014/main" id="{2974DB12-1B09-174E-ADA4-A6D172689306}"/>
                </a:ext>
              </a:extLst>
            </p:cNvPr>
            <p:cNvSpPr>
              <a:spLocks noChangeArrowheads="1"/>
            </p:cNvSpPr>
            <p:nvPr/>
          </p:nvSpPr>
          <p:spPr bwMode="auto">
            <a:xfrm>
              <a:off x="432" y="1608"/>
              <a:ext cx="2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r">
                <a:lnSpc>
                  <a:spcPct val="85000"/>
                </a:lnSpc>
                <a:spcAft>
                  <a:spcPct val="50000"/>
                </a:spcAft>
                <a:defRPr/>
              </a:pPr>
              <a:r>
                <a:rPr lang="en-US">
                  <a:latin typeface="Times New Roman" charset="0"/>
                  <a:ea typeface="ＭＳ Ｐゴシック" charset="0"/>
                </a:rPr>
                <a:t>2.</a:t>
              </a:r>
            </a:p>
          </p:txBody>
        </p:sp>
      </p:grpSp>
      <p:grpSp>
        <p:nvGrpSpPr>
          <p:cNvPr id="504856" name="Group 24">
            <a:extLst>
              <a:ext uri="{FF2B5EF4-FFF2-40B4-BE49-F238E27FC236}">
                <a16:creationId xmlns:a16="http://schemas.microsoft.com/office/drawing/2014/main" id="{3DF0BA7B-F1FC-0747-A9DD-1AD4038642A7}"/>
              </a:ext>
            </a:extLst>
          </p:cNvPr>
          <p:cNvGrpSpPr>
            <a:grpSpLocks/>
          </p:cNvGrpSpPr>
          <p:nvPr/>
        </p:nvGrpSpPr>
        <p:grpSpPr bwMode="auto">
          <a:xfrm>
            <a:off x="685800" y="3378200"/>
            <a:ext cx="7950200" cy="457200"/>
            <a:chOff x="432" y="1608"/>
            <a:chExt cx="5008" cy="288"/>
          </a:xfrm>
        </p:grpSpPr>
        <p:sp>
          <p:nvSpPr>
            <p:cNvPr id="504857" name="Rectangle 25">
              <a:extLst>
                <a:ext uri="{FF2B5EF4-FFF2-40B4-BE49-F238E27FC236}">
                  <a16:creationId xmlns:a16="http://schemas.microsoft.com/office/drawing/2014/main" id="{33BCC448-CED5-9E4B-A329-E4AF82FFCCB7}"/>
                </a:ext>
              </a:extLst>
            </p:cNvPr>
            <p:cNvSpPr>
              <a:spLocks noChangeArrowheads="1"/>
            </p:cNvSpPr>
            <p:nvPr/>
          </p:nvSpPr>
          <p:spPr bwMode="auto">
            <a:xfrm>
              <a:off x="720" y="1608"/>
              <a:ext cx="472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Aft>
                  <a:spcPct val="50000"/>
                </a:spcAft>
                <a:defRPr/>
              </a:pPr>
              <a:r>
                <a:rPr lang="en-US">
                  <a:latin typeface="Times New Roman" charset="0"/>
                  <a:ea typeface="ＭＳ Ｐゴシック" charset="0"/>
                </a:rPr>
                <a:t>Read the result from the other numeric field.</a:t>
              </a:r>
            </a:p>
          </p:txBody>
        </p:sp>
        <p:sp>
          <p:nvSpPr>
            <p:cNvPr id="504858" name="Rectangle 26">
              <a:extLst>
                <a:ext uri="{FF2B5EF4-FFF2-40B4-BE49-F238E27FC236}">
                  <a16:creationId xmlns:a16="http://schemas.microsoft.com/office/drawing/2014/main" id="{FAD53660-403A-8742-BF59-DEDF0DE209B4}"/>
                </a:ext>
              </a:extLst>
            </p:cNvPr>
            <p:cNvSpPr>
              <a:spLocks noChangeArrowheads="1"/>
            </p:cNvSpPr>
            <p:nvPr/>
          </p:nvSpPr>
          <p:spPr bwMode="auto">
            <a:xfrm>
              <a:off x="432" y="1608"/>
              <a:ext cx="2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r">
                <a:lnSpc>
                  <a:spcPct val="85000"/>
                </a:lnSpc>
                <a:spcAft>
                  <a:spcPct val="50000"/>
                </a:spcAft>
                <a:defRPr/>
              </a:pPr>
              <a:r>
                <a:rPr lang="en-US">
                  <a:latin typeface="Times New Roman" charset="0"/>
                  <a:ea typeface="ＭＳ Ｐゴシック" charset="0"/>
                </a:rPr>
                <a:t>3.</a:t>
              </a:r>
            </a:p>
          </p:txBody>
        </p:sp>
      </p:grpSp>
      <p:sp>
        <p:nvSpPr>
          <p:cNvPr id="504859" name="Text Box 27">
            <a:extLst>
              <a:ext uri="{FF2B5EF4-FFF2-40B4-BE49-F238E27FC236}">
                <a16:creationId xmlns:a16="http://schemas.microsoft.com/office/drawing/2014/main" id="{E0EBCF83-BCB5-704D-BB04-DBFEAE5974DD}"/>
              </a:ext>
            </a:extLst>
          </p:cNvPr>
          <p:cNvSpPr txBox="1">
            <a:spLocks noChangeArrowheads="1"/>
          </p:cNvSpPr>
          <p:nvPr/>
        </p:nvSpPr>
        <p:spPr bwMode="auto">
          <a:xfrm>
            <a:off x="4330700" y="5321300"/>
            <a:ext cx="990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000">
                <a:solidFill>
                  <a:srgbClr val="333333"/>
                </a:solidFill>
                <a:latin typeface="Helvetica" charset="0"/>
                <a:ea typeface="ＭＳ Ｐゴシック" charset="0"/>
              </a:rPr>
              <a:t>1</a:t>
            </a:r>
            <a:endParaRPr lang="en-US" sz="1000" b="1">
              <a:solidFill>
                <a:srgbClr val="333333"/>
              </a:solidFill>
              <a:latin typeface="Helvetica" charset="0"/>
              <a:ea typeface="ＭＳ Ｐゴシック" charset="0"/>
            </a:endParaRPr>
          </a:p>
        </p:txBody>
      </p:sp>
      <p:grpSp>
        <p:nvGrpSpPr>
          <p:cNvPr id="504860" name="Group 28">
            <a:extLst>
              <a:ext uri="{FF2B5EF4-FFF2-40B4-BE49-F238E27FC236}">
                <a16:creationId xmlns:a16="http://schemas.microsoft.com/office/drawing/2014/main" id="{74D32A52-19D6-854B-A2C4-ED5EFD142D54}"/>
              </a:ext>
            </a:extLst>
          </p:cNvPr>
          <p:cNvGrpSpPr>
            <a:grpSpLocks/>
          </p:cNvGrpSpPr>
          <p:nvPr/>
        </p:nvGrpSpPr>
        <p:grpSpPr bwMode="auto">
          <a:xfrm>
            <a:off x="4303713" y="4991100"/>
            <a:ext cx="1017587" cy="244475"/>
            <a:chOff x="2711" y="3144"/>
            <a:chExt cx="641" cy="154"/>
          </a:xfrm>
        </p:grpSpPr>
        <p:sp>
          <p:nvSpPr>
            <p:cNvPr id="504861" name="Rectangle 29">
              <a:extLst>
                <a:ext uri="{FF2B5EF4-FFF2-40B4-BE49-F238E27FC236}">
                  <a16:creationId xmlns:a16="http://schemas.microsoft.com/office/drawing/2014/main" id="{62E01AE5-B5D3-D542-8BBE-6A5365D9B565}"/>
                </a:ext>
              </a:extLst>
            </p:cNvPr>
            <p:cNvSpPr>
              <a:spLocks noChangeArrowheads="1"/>
            </p:cNvSpPr>
            <p:nvPr/>
          </p:nvSpPr>
          <p:spPr bwMode="auto">
            <a:xfrm>
              <a:off x="2711" y="3152"/>
              <a:ext cx="628" cy="13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504862" name="Text Box 30">
              <a:extLst>
                <a:ext uri="{FF2B5EF4-FFF2-40B4-BE49-F238E27FC236}">
                  <a16:creationId xmlns:a16="http://schemas.microsoft.com/office/drawing/2014/main" id="{636EAD6C-5D7F-B541-9328-8038EAEEBE9F}"/>
                </a:ext>
              </a:extLst>
            </p:cNvPr>
            <p:cNvSpPr txBox="1">
              <a:spLocks noChangeArrowheads="1"/>
            </p:cNvSpPr>
            <p:nvPr/>
          </p:nvSpPr>
          <p:spPr bwMode="auto">
            <a:xfrm>
              <a:off x="2728" y="3144"/>
              <a:ext cx="62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000">
                  <a:solidFill>
                    <a:srgbClr val="333333"/>
                  </a:solidFill>
                  <a:latin typeface="Helvetica" charset="0"/>
                  <a:ea typeface="ＭＳ Ｐゴシック" charset="0"/>
                </a:rPr>
                <a:t>212</a:t>
              </a:r>
              <a:endParaRPr lang="en-US" sz="1000" b="1">
                <a:solidFill>
                  <a:srgbClr val="333333"/>
                </a:solidFill>
                <a:latin typeface="Helvetica" charset="0"/>
                <a:ea typeface="ＭＳ Ｐゴシック" charset="0"/>
              </a:endParaRPr>
            </a:p>
          </p:txBody>
        </p:sp>
      </p:grpSp>
      <p:sp>
        <p:nvSpPr>
          <p:cNvPr id="504863" name="Rectangle 31">
            <a:extLst>
              <a:ext uri="{FF2B5EF4-FFF2-40B4-BE49-F238E27FC236}">
                <a16:creationId xmlns:a16="http://schemas.microsoft.com/office/drawing/2014/main" id="{15E67799-9C7C-C845-9708-CE2C3DDFC416}"/>
              </a:ext>
            </a:extLst>
          </p:cNvPr>
          <p:cNvSpPr>
            <a:spLocks noChangeArrowheads="1"/>
          </p:cNvSpPr>
          <p:nvPr/>
        </p:nvSpPr>
        <p:spPr bwMode="auto">
          <a:xfrm>
            <a:off x="4989513" y="5343525"/>
            <a:ext cx="234950" cy="193675"/>
          </a:xfrm>
          <a:prstGeom prst="rect">
            <a:avLst/>
          </a:prstGeom>
          <a:solidFill>
            <a:schemeClr val="bg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000">
                <a:solidFill>
                  <a:srgbClr val="333333"/>
                </a:solidFill>
                <a:latin typeface="Helvetica" charset="0"/>
                <a:ea typeface="ＭＳ Ｐゴシック" charset="0"/>
              </a:rPr>
              <a:t>10</a:t>
            </a:r>
          </a:p>
        </p:txBody>
      </p:sp>
      <p:sp>
        <p:nvSpPr>
          <p:cNvPr id="504864" name="Rectangle 32">
            <a:extLst>
              <a:ext uri="{FF2B5EF4-FFF2-40B4-BE49-F238E27FC236}">
                <a16:creationId xmlns:a16="http://schemas.microsoft.com/office/drawing/2014/main" id="{3E9453E5-0A57-114E-91EA-046A9AB4A785}"/>
              </a:ext>
            </a:extLst>
          </p:cNvPr>
          <p:cNvSpPr>
            <a:spLocks noChangeArrowheads="1"/>
          </p:cNvSpPr>
          <p:nvPr/>
        </p:nvSpPr>
        <p:spPr bwMode="auto">
          <a:xfrm>
            <a:off x="4914900" y="5362575"/>
            <a:ext cx="309563" cy="157163"/>
          </a:xfrm>
          <a:prstGeom prst="rect">
            <a:avLst/>
          </a:prstGeom>
          <a:solidFill>
            <a:schemeClr val="bg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000">
                <a:solidFill>
                  <a:srgbClr val="333333"/>
                </a:solidFill>
                <a:latin typeface="Helvetica" charset="0"/>
                <a:ea typeface="ＭＳ Ｐゴシック" charset="0"/>
              </a:rPr>
              <a:t>100</a:t>
            </a:r>
          </a:p>
        </p:txBody>
      </p:sp>
      <p:sp>
        <p:nvSpPr>
          <p:cNvPr id="504865" name="Rectangle 33">
            <a:extLst>
              <a:ext uri="{FF2B5EF4-FFF2-40B4-BE49-F238E27FC236}">
                <a16:creationId xmlns:a16="http://schemas.microsoft.com/office/drawing/2014/main" id="{8A12FC10-F8FA-594F-BE97-2E72D7E2C201}"/>
              </a:ext>
            </a:extLst>
          </p:cNvPr>
          <p:cNvSpPr>
            <a:spLocks noChangeArrowheads="1"/>
          </p:cNvSpPr>
          <p:nvPr/>
        </p:nvSpPr>
        <p:spPr bwMode="auto">
          <a:xfrm>
            <a:off x="4303713" y="5345113"/>
            <a:ext cx="996950" cy="203200"/>
          </a:xfrm>
          <a:prstGeom prst="rect">
            <a:avLst/>
          </a:prstGeom>
          <a:solidFill>
            <a:srgbClr val="4B98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504866" name="Freeform 34">
            <a:extLst>
              <a:ext uri="{FF2B5EF4-FFF2-40B4-BE49-F238E27FC236}">
                <a16:creationId xmlns:a16="http://schemas.microsoft.com/office/drawing/2014/main" id="{F954C196-82DD-A648-96DF-3E930AA45FC1}"/>
              </a:ext>
            </a:extLst>
          </p:cNvPr>
          <p:cNvSpPr>
            <a:spLocks/>
          </p:cNvSpPr>
          <p:nvPr/>
        </p:nvSpPr>
        <p:spPr bwMode="auto">
          <a:xfrm>
            <a:off x="2133600" y="7010400"/>
            <a:ext cx="128588" cy="228600"/>
          </a:xfrm>
          <a:custGeom>
            <a:avLst/>
            <a:gdLst>
              <a:gd name="T0" fmla="*/ 0 w 534"/>
              <a:gd name="T1" fmla="*/ 0 h 968"/>
              <a:gd name="T2" fmla="*/ 0 w 534"/>
              <a:gd name="T3" fmla="*/ 179952 h 968"/>
              <a:gd name="T4" fmla="*/ 36843 w 534"/>
              <a:gd name="T5" fmla="*/ 143820 h 968"/>
              <a:gd name="T6" fmla="*/ 82595 w 534"/>
              <a:gd name="T7" fmla="*/ 228600 h 968"/>
              <a:gd name="T8" fmla="*/ 117511 w 534"/>
              <a:gd name="T9" fmla="*/ 208763 h 968"/>
              <a:gd name="T10" fmla="*/ 70555 w 534"/>
              <a:gd name="T11" fmla="*/ 122329 h 968"/>
              <a:gd name="T12" fmla="*/ 128588 w 534"/>
              <a:gd name="T13" fmla="*/ 122329 h 968"/>
              <a:gd name="T14" fmla="*/ 0 w 534"/>
              <a:gd name="T15" fmla="*/ 0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4" h="968">
                <a:moveTo>
                  <a:pt x="0" y="0"/>
                </a:moveTo>
                <a:lnTo>
                  <a:pt x="0" y="762"/>
                </a:lnTo>
                <a:lnTo>
                  <a:pt x="153" y="609"/>
                </a:lnTo>
                <a:lnTo>
                  <a:pt x="343" y="968"/>
                </a:lnTo>
                <a:lnTo>
                  <a:pt x="488" y="884"/>
                </a:lnTo>
                <a:lnTo>
                  <a:pt x="293" y="518"/>
                </a:lnTo>
                <a:lnTo>
                  <a:pt x="534" y="518"/>
                </a:lnTo>
                <a:lnTo>
                  <a:pt x="0" y="0"/>
                </a:lnTo>
                <a:close/>
              </a:path>
            </a:pathLst>
          </a:custGeom>
          <a:solidFill>
            <a:srgbClr val="000000"/>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37" name="Rectangle 2">
            <a:extLst>
              <a:ext uri="{FF2B5EF4-FFF2-40B4-BE49-F238E27FC236}">
                <a16:creationId xmlns:a16="http://schemas.microsoft.com/office/drawing/2014/main" id="{BE8973A0-9971-FF49-A881-94577A18E31A}"/>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Temperature Convertor</a:t>
            </a:r>
          </a:p>
        </p:txBody>
      </p:sp>
    </p:spTree>
    <p:extLst>
      <p:ext uri="{BB962C8B-B14F-4D97-AF65-F5344CB8AC3E}">
        <p14:creationId xmlns:p14="http://schemas.microsoft.com/office/powerpoint/2010/main" val="374009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485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200"/>
                                  </p:stCondLst>
                                  <p:childTnLst>
                                    <p:set>
                                      <p:cBhvr>
                                        <p:cTn id="9" dur="1" fill="hold">
                                          <p:stCondLst>
                                            <p:cond delay="499"/>
                                          </p:stCondLst>
                                        </p:cTn>
                                        <p:tgtEl>
                                          <p:spTgt spid="504865"/>
                                        </p:tgtEl>
                                        <p:attrNameLst>
                                          <p:attrName>style.visibility</p:attrName>
                                        </p:attrNameLst>
                                      </p:cBhvr>
                                      <p:to>
                                        <p:strVal val="visible"/>
                                      </p:to>
                                    </p:set>
                                  </p:childTnLst>
                                </p:cTn>
                              </p:par>
                            </p:childTnLst>
                          </p:cTn>
                        </p:par>
                        <p:par>
                          <p:cTn id="10" fill="hold" nodeType="afterGroup">
                            <p:stCondLst>
                              <p:cond delay="1200"/>
                            </p:stCondLst>
                            <p:childTnLst>
                              <p:par>
                                <p:cTn id="11" presetID="1" presetClass="exit" presetSubtype="0" fill="hold" grpId="0" nodeType="afterEffect">
                                  <p:stCondLst>
                                    <p:cond delay="0"/>
                                  </p:stCondLst>
                                  <p:childTnLst>
                                    <p:set>
                                      <p:cBhvr>
                                        <p:cTn id="12" dur="1" fill="hold">
                                          <p:stCondLst>
                                            <p:cond delay="499"/>
                                          </p:stCondLst>
                                        </p:cTn>
                                        <p:tgtEl>
                                          <p:spTgt spid="504849"/>
                                        </p:tgtEl>
                                        <p:attrNameLst>
                                          <p:attrName>style.visibility</p:attrName>
                                        </p:attrNameLst>
                                      </p:cBhvr>
                                      <p:to>
                                        <p:strVal val="hidden"/>
                                      </p:to>
                                    </p:set>
                                  </p:childTnLst>
                                </p:cTn>
                              </p:par>
                            </p:childTnLst>
                          </p:cTn>
                        </p:par>
                        <p:par>
                          <p:cTn id="13" fill="hold" nodeType="afterGroup">
                            <p:stCondLst>
                              <p:cond delay="1700"/>
                            </p:stCondLst>
                            <p:childTnLst>
                              <p:par>
                                <p:cTn id="14" presetID="1" presetClass="entr" presetSubtype="0" fill="hold" grpId="0" nodeType="afterEffect">
                                  <p:stCondLst>
                                    <p:cond delay="0"/>
                                  </p:stCondLst>
                                  <p:childTnLst>
                                    <p:set>
                                      <p:cBhvr>
                                        <p:cTn id="15" dur="1" fill="hold">
                                          <p:stCondLst>
                                            <p:cond delay="499"/>
                                          </p:stCondLst>
                                        </p:cTn>
                                        <p:tgtEl>
                                          <p:spTgt spid="504859"/>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499"/>
                                          </p:stCondLst>
                                        </p:cTn>
                                        <p:tgtEl>
                                          <p:spTgt spid="504865"/>
                                        </p:tgtEl>
                                        <p:attrNameLst>
                                          <p:attrName>style.visibility</p:attrName>
                                        </p:attrNameLst>
                                      </p:cBhvr>
                                      <p:to>
                                        <p:strVal val="hidden"/>
                                      </p:to>
                                    </p:set>
                                  </p:childTnLst>
                                </p:cTn>
                              </p:par>
                            </p:childTnLst>
                          </p:cTn>
                        </p:par>
                        <p:par>
                          <p:cTn id="18" fill="hold" nodeType="afterGroup">
                            <p:stCondLst>
                              <p:cond delay="2200"/>
                            </p:stCondLst>
                            <p:childTnLst>
                              <p:par>
                                <p:cTn id="19" presetID="1" presetClass="entr" presetSubtype="0" fill="hold" grpId="0" nodeType="afterEffect">
                                  <p:stCondLst>
                                    <p:cond delay="0"/>
                                  </p:stCondLst>
                                  <p:childTnLst>
                                    <p:set>
                                      <p:cBhvr>
                                        <p:cTn id="20" dur="1" fill="hold">
                                          <p:stCondLst>
                                            <p:cond delay="499"/>
                                          </p:stCondLst>
                                        </p:cTn>
                                        <p:tgtEl>
                                          <p:spTgt spid="504863"/>
                                        </p:tgtEl>
                                        <p:attrNameLst>
                                          <p:attrName>style.visibility</p:attrName>
                                        </p:attrNameLst>
                                      </p:cBhvr>
                                      <p:to>
                                        <p:strVal val="visible"/>
                                      </p:to>
                                    </p:set>
                                  </p:childTnLst>
                                </p:cTn>
                              </p:par>
                            </p:childTnLst>
                          </p:cTn>
                        </p:par>
                        <p:par>
                          <p:cTn id="21" fill="hold" nodeType="afterGroup">
                            <p:stCondLst>
                              <p:cond delay="2700"/>
                            </p:stCondLst>
                            <p:childTnLst>
                              <p:par>
                                <p:cTn id="22" presetID="1" presetClass="entr" presetSubtype="0" fill="hold" grpId="0" nodeType="afterEffect">
                                  <p:stCondLst>
                                    <p:cond delay="0"/>
                                  </p:stCondLst>
                                  <p:childTnLst>
                                    <p:set>
                                      <p:cBhvr>
                                        <p:cTn id="23" dur="1" fill="hold">
                                          <p:stCondLst>
                                            <p:cond delay="499"/>
                                          </p:stCondLst>
                                        </p:cTn>
                                        <p:tgtEl>
                                          <p:spTgt spid="50486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504853"/>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xit" presetSubtype="0" fill="hold" nodeType="afterEffect">
                                  <p:stCondLst>
                                    <p:cond delay="0"/>
                                  </p:stCondLst>
                                  <p:childTnLst>
                                    <p:set>
                                      <p:cBhvr>
                                        <p:cTn id="30" dur="1" fill="hold">
                                          <p:stCondLst>
                                            <p:cond delay="499"/>
                                          </p:stCondLst>
                                        </p:cTn>
                                        <p:tgtEl>
                                          <p:spTgt spid="504845"/>
                                        </p:tgtEl>
                                        <p:attrNameLst>
                                          <p:attrName>style.visibility</p:attrName>
                                        </p:attrNameLst>
                                      </p:cBhvr>
                                      <p:to>
                                        <p:strVal val="hidden"/>
                                      </p:to>
                                    </p:set>
                                  </p:childTnLst>
                                </p:cTn>
                              </p:par>
                            </p:childTnLst>
                          </p:cTn>
                        </p:par>
                        <p:par>
                          <p:cTn id="31" fill="hold" nodeType="afterGroup">
                            <p:stCondLst>
                              <p:cond delay="1000"/>
                            </p:stCondLst>
                            <p:childTnLst>
                              <p:par>
                                <p:cTn id="32" presetID="1" presetClass="exit" presetSubtype="0" fill="hold" nodeType="afterEffect">
                                  <p:stCondLst>
                                    <p:cond delay="0"/>
                                  </p:stCondLst>
                                  <p:childTnLst>
                                    <p:set>
                                      <p:cBhvr>
                                        <p:cTn id="33" dur="1" fill="hold">
                                          <p:stCondLst>
                                            <p:cond delay="499"/>
                                          </p:stCondLst>
                                        </p:cTn>
                                        <p:tgtEl>
                                          <p:spTgt spid="504866"/>
                                        </p:tgtEl>
                                        <p:attrNameLst>
                                          <p:attrName>style.visibility</p:attrName>
                                        </p:attrNameLst>
                                      </p:cBhvr>
                                      <p:to>
                                        <p:strVal val="hidden"/>
                                      </p:to>
                                    </p:set>
                                  </p:childTnLst>
                                </p:cTn>
                              </p:par>
                            </p:childTnLst>
                          </p:cTn>
                        </p:par>
                        <p:par>
                          <p:cTn id="34" fill="hold" nodeType="afterGroup">
                            <p:stCondLst>
                              <p:cond delay="1500"/>
                            </p:stCondLst>
                            <p:childTnLst>
                              <p:par>
                                <p:cTn id="35" presetID="1" presetClass="entr" presetSubtype="0" fill="hold" nodeType="afterEffect">
                                  <p:stCondLst>
                                    <p:cond delay="500"/>
                                  </p:stCondLst>
                                  <p:childTnLst>
                                    <p:set>
                                      <p:cBhvr>
                                        <p:cTn id="36" dur="1" fill="hold">
                                          <p:stCondLst>
                                            <p:cond delay="499"/>
                                          </p:stCondLst>
                                        </p:cTn>
                                        <p:tgtEl>
                                          <p:spTgt spid="504845"/>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nodeType="afterEffect">
                                  <p:stCondLst>
                                    <p:cond delay="0"/>
                                  </p:stCondLst>
                                  <p:childTnLst>
                                    <p:set>
                                      <p:cBhvr>
                                        <p:cTn id="39" dur="1" fill="hold">
                                          <p:stCondLst>
                                            <p:cond delay="499"/>
                                          </p:stCondLst>
                                        </p:cTn>
                                        <p:tgtEl>
                                          <p:spTgt spid="50486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504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49" grpId="0" autoUpdateAnimBg="0"/>
      <p:bldP spid="504859" grpId="0" autoUpdateAnimBg="0"/>
      <p:bldP spid="504863" grpId="0" animBg="1" autoUpdateAnimBg="0"/>
      <p:bldP spid="504864" grpId="0" animBg="1" autoUpdateAnimBg="0"/>
      <p:bldP spid="504865" grpId="0" animBg="1"/>
      <p:bldP spid="50486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3">
            <a:extLst>
              <a:ext uri="{FF2B5EF4-FFF2-40B4-BE49-F238E27FC236}">
                <a16:creationId xmlns:a16="http://schemas.microsoft.com/office/drawing/2014/main" id="{32AB20EB-8462-1C44-8D65-3DF8D6709A42}"/>
              </a:ext>
            </a:extLst>
          </p:cNvPr>
          <p:cNvSpPr>
            <a:spLocks noChangeArrowheads="1"/>
          </p:cNvSpPr>
          <p:nvPr/>
        </p:nvSpPr>
        <p:spPr bwMode="auto">
          <a:xfrm>
            <a:off x="482600" y="1155700"/>
            <a:ext cx="8128000" cy="5009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sz="2000" dirty="0">
                <a:latin typeface="Arial" panose="020B0604020202020204" pitchFamily="34" charset="0"/>
                <a:ea typeface="ＭＳ Ｐゴシック" charset="0"/>
                <a:cs typeface="Arial" panose="020B0604020202020204" pitchFamily="34" charset="0"/>
              </a:rPr>
              <a:t>Most application programs today include a </a:t>
            </a:r>
            <a:r>
              <a:rPr lang="en-US" sz="2000" b="1" i="1" dirty="0">
                <a:latin typeface="Arial" panose="020B0604020202020204" pitchFamily="34" charset="0"/>
                <a:ea typeface="ＭＳ Ｐゴシック" charset="0"/>
                <a:cs typeface="Arial" panose="020B0604020202020204" pitchFamily="34" charset="0"/>
              </a:rPr>
              <a:t>graphical user interface</a:t>
            </a:r>
            <a:r>
              <a:rPr lang="en-US" sz="2000" dirty="0">
                <a:latin typeface="Arial" panose="020B0604020202020204" pitchFamily="34" charset="0"/>
                <a:ea typeface="ＭＳ Ｐゴシック" charset="0"/>
                <a:cs typeface="Arial" panose="020B0604020202020204" pitchFamily="34" charset="0"/>
              </a:rPr>
              <a:t> or </a:t>
            </a:r>
            <a:r>
              <a:rPr lang="en-US" sz="2000" b="1" i="1" dirty="0">
                <a:latin typeface="Arial" panose="020B0604020202020204" pitchFamily="34" charset="0"/>
                <a:ea typeface="ＭＳ Ｐゴシック" charset="0"/>
                <a:cs typeface="Arial" panose="020B0604020202020204" pitchFamily="34" charset="0"/>
              </a:rPr>
              <a:t>GUI</a:t>
            </a:r>
            <a:r>
              <a:rPr lang="en-US" sz="2000" dirty="0">
                <a:latin typeface="Arial" panose="020B0604020202020204" pitchFamily="34" charset="0"/>
                <a:ea typeface="ＭＳ Ｐゴシック" charset="0"/>
                <a:cs typeface="Arial" panose="020B0604020202020204" pitchFamily="34" charset="0"/>
              </a:rPr>
              <a:t> (pronounced </a:t>
            </a:r>
            <a:r>
              <a:rPr lang="en-US" sz="2000" i="1" dirty="0">
                <a:latin typeface="Arial" panose="020B0604020202020204" pitchFamily="34" charset="0"/>
                <a:ea typeface="ＭＳ Ｐゴシック" charset="0"/>
                <a:cs typeface="Arial" panose="020B0604020202020204" pitchFamily="34" charset="0"/>
              </a:rPr>
              <a:t>gooey</a:t>
            </a:r>
            <a:r>
              <a:rPr lang="en-US" sz="2000" dirty="0">
                <a:latin typeface="Arial" panose="020B0604020202020204" pitchFamily="34" charset="0"/>
                <a:ea typeface="ＭＳ Ｐゴシック" charset="0"/>
                <a:cs typeface="Arial" panose="020B0604020202020204" pitchFamily="34" charset="0"/>
              </a:rPr>
              <a:t>) consisting of buttons and other on-screen controls.  Collectively, these controls are called </a:t>
            </a:r>
            <a:r>
              <a:rPr lang="en-US" sz="2000" b="1" i="1" dirty="0">
                <a:latin typeface="Arial" panose="020B0604020202020204" pitchFamily="34" charset="0"/>
                <a:ea typeface="ＭＳ Ｐゴシック" charset="0"/>
                <a:cs typeface="Arial" panose="020B0604020202020204" pitchFamily="34" charset="0"/>
              </a:rPr>
              <a:t>interactors</a:t>
            </a:r>
            <a:r>
              <a:rPr lang="en-US" sz="2000" i="1" dirty="0">
                <a:latin typeface="Arial" panose="020B0604020202020204" pitchFamily="34" charset="0"/>
                <a:ea typeface="ＭＳ Ｐゴシック" charset="0"/>
                <a:cs typeface="Arial" panose="020B0604020202020204" pitchFamily="34" charset="0"/>
              </a:rPr>
              <a:t>.</a:t>
            </a:r>
            <a:endParaRPr lang="en-US" sz="20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endParaRPr lang="en-US" sz="20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r>
              <a:rPr lang="en-US" sz="2000" dirty="0">
                <a:latin typeface="Arial" panose="020B0604020202020204" pitchFamily="34" charset="0"/>
                <a:ea typeface="ＭＳ Ｐゴシック" charset="0"/>
                <a:cs typeface="Arial" panose="020B0604020202020204" pitchFamily="34" charset="0"/>
              </a:rPr>
              <a:t>Graphical applications usually make it possible for the user to control the action of a program by using an input device such as a mouse. Programs that support this kind of user control are called </a:t>
            </a:r>
            <a:r>
              <a:rPr lang="en-US" sz="2000" b="1" i="1" dirty="0">
                <a:latin typeface="Arial" panose="020B0604020202020204" pitchFamily="34" charset="0"/>
                <a:ea typeface="ＭＳ Ｐゴシック" charset="0"/>
                <a:cs typeface="Arial" panose="020B0604020202020204" pitchFamily="34" charset="0"/>
              </a:rPr>
              <a:t>interactive programs</a:t>
            </a:r>
            <a:r>
              <a:rPr lang="en-US" sz="2000" i="1" dirty="0">
                <a:latin typeface="Arial" panose="020B0604020202020204" pitchFamily="34" charset="0"/>
                <a:ea typeface="ＭＳ Ｐゴシック" charset="0"/>
                <a:cs typeface="Arial" panose="020B0604020202020204" pitchFamily="34" charset="0"/>
              </a:rPr>
              <a:t>.</a:t>
            </a:r>
          </a:p>
          <a:p>
            <a:pPr algn="just">
              <a:lnSpc>
                <a:spcPct val="85000"/>
              </a:lnSpc>
              <a:spcAft>
                <a:spcPct val="50000"/>
              </a:spcAft>
              <a:defRPr/>
            </a:pPr>
            <a:endParaRPr lang="en-US" sz="2000" b="1" i="1"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r>
              <a:rPr lang="en-US" altLang="tr-TR" sz="2000" dirty="0">
                <a:latin typeface="Arial" panose="020B0604020202020204" pitchFamily="34" charset="0"/>
                <a:cs typeface="Arial" panose="020B0604020202020204" pitchFamily="34" charset="0"/>
              </a:rPr>
              <a:t>In modern interactive programs, user input </a:t>
            </a:r>
            <a:r>
              <a:rPr lang="en-US" altLang="tr-TR" sz="2000" dirty="0" err="1">
                <a:latin typeface="Arial" panose="020B0604020202020204" pitchFamily="34" charset="0"/>
                <a:cs typeface="Arial" panose="020B0604020202020204" pitchFamily="34" charset="0"/>
              </a:rPr>
              <a:t>doesn</a:t>
            </a:r>
            <a:r>
              <a:rPr lang="ja-JP" altLang="en-US" sz="2000">
                <a:latin typeface="Arial" panose="020B0604020202020204" pitchFamily="34" charset="0"/>
                <a:cs typeface="Arial" panose="020B0604020202020204" pitchFamily="34" charset="0"/>
              </a:rPr>
              <a:t>’</a:t>
            </a:r>
            <a:r>
              <a:rPr lang="en-US" altLang="ja-JP" sz="2000" dirty="0">
                <a:latin typeface="Arial" panose="020B0604020202020204" pitchFamily="34" charset="0"/>
                <a:cs typeface="Arial" panose="020B0604020202020204" pitchFamily="34" charset="0"/>
              </a:rPr>
              <a:t>t occur at predictable times.  A running program </a:t>
            </a:r>
            <a:r>
              <a:rPr lang="en-US" altLang="ja-JP" sz="2000" dirty="0" err="1">
                <a:latin typeface="Arial" panose="020B0604020202020204" pitchFamily="34" charset="0"/>
                <a:cs typeface="Arial" panose="020B0604020202020204" pitchFamily="34" charset="0"/>
              </a:rPr>
              <a:t>doesn</a:t>
            </a:r>
            <a:r>
              <a:rPr lang="ja-JP" altLang="en-US" sz="2000">
                <a:latin typeface="Arial" panose="020B0604020202020204" pitchFamily="34" charset="0"/>
                <a:cs typeface="Arial" panose="020B0604020202020204" pitchFamily="34" charset="0"/>
              </a:rPr>
              <a:t>’</a:t>
            </a:r>
            <a:r>
              <a:rPr lang="en-US" altLang="ja-JP" sz="2000" dirty="0">
                <a:latin typeface="Arial" panose="020B0604020202020204" pitchFamily="34" charset="0"/>
                <a:cs typeface="Arial" panose="020B0604020202020204" pitchFamily="34" charset="0"/>
              </a:rPr>
              <a:t>t tell the user when to click the mouse.  The user decides when to click the mouse, and the program responds.  Because events are not controlled by the program, they are said to be </a:t>
            </a:r>
            <a:r>
              <a:rPr lang="en-US" altLang="ja-JP" sz="2000" b="1" i="1" dirty="0">
                <a:latin typeface="Arial" panose="020B0604020202020204" pitchFamily="34" charset="0"/>
                <a:cs typeface="Arial" panose="020B0604020202020204" pitchFamily="34" charset="0"/>
              </a:rPr>
              <a:t>asynchronous.</a:t>
            </a:r>
            <a:endParaRPr lang="en-US" altLang="tr-TR" sz="2000" b="1" dirty="0">
              <a:latin typeface="Arial" panose="020B0604020202020204" pitchFamily="34" charset="0"/>
              <a:cs typeface="Arial" panose="020B0604020202020204" pitchFamily="34" charset="0"/>
            </a:endParaRPr>
          </a:p>
          <a:p>
            <a:pPr marL="342900" indent="-342900" algn="just">
              <a:lnSpc>
                <a:spcPct val="85000"/>
              </a:lnSpc>
              <a:spcAft>
                <a:spcPct val="50000"/>
              </a:spcAft>
              <a:buFontTx/>
              <a:buChar char="•"/>
              <a:defRPr/>
            </a:pPr>
            <a:endParaRPr lang="en-US" sz="2000" b="1"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endParaRPr lang="en-US" sz="2000" dirty="0">
              <a:latin typeface="Arial" panose="020B0604020202020204" pitchFamily="34" charset="0"/>
              <a:ea typeface="ＭＳ Ｐゴシック" charset="0"/>
              <a:cs typeface="Arial" panose="020B0604020202020204" pitchFamily="34" charset="0"/>
            </a:endParaRPr>
          </a:p>
        </p:txBody>
      </p:sp>
      <p:sp>
        <p:nvSpPr>
          <p:cNvPr id="718853" name="Rectangle 5">
            <a:extLst>
              <a:ext uri="{FF2B5EF4-FFF2-40B4-BE49-F238E27FC236}">
                <a16:creationId xmlns:a16="http://schemas.microsoft.com/office/drawing/2014/main" id="{169311F1-AB47-B448-8AB8-92EBFEC5D021}"/>
              </a:ext>
            </a:extLst>
          </p:cNvPr>
          <p:cNvSpPr>
            <a:spLocks noChangeArrowheads="1"/>
          </p:cNvSpPr>
          <p:nvPr/>
        </p:nvSpPr>
        <p:spPr bwMode="auto">
          <a:xfrm>
            <a:off x="305619" y="5605615"/>
            <a:ext cx="8128000" cy="1968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endParaRPr lang="en-US" altLang="tr-TR" sz="1800" b="1" dirty="0">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A1371B24-9A7E-BA4C-82AF-FC79742A3E9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Interactive Program</a:t>
            </a:r>
          </a:p>
        </p:txBody>
      </p:sp>
    </p:spTree>
    <p:extLst>
      <p:ext uri="{BB962C8B-B14F-4D97-AF65-F5344CB8AC3E}">
        <p14:creationId xmlns:p14="http://schemas.microsoft.com/office/powerpoint/2010/main" val="45107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8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F20B826F-BB96-FA46-8B55-A51DA156F45B}"/>
              </a:ext>
            </a:extLst>
          </p:cNvPr>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New Roman" charset="0"/>
              <a:ea typeface="ＭＳ Ｐゴシック" charset="0"/>
            </a:endParaRPr>
          </a:p>
        </p:txBody>
      </p:sp>
      <p:sp>
        <p:nvSpPr>
          <p:cNvPr id="506883" name="Text Box 3">
            <a:extLst>
              <a:ext uri="{FF2B5EF4-FFF2-40B4-BE49-F238E27FC236}">
                <a16:creationId xmlns:a16="http://schemas.microsoft.com/office/drawing/2014/main" id="{26050050-99A2-5241-A21F-DC6DD786484C}"/>
              </a:ext>
            </a:extLst>
          </p:cNvPr>
          <p:cNvSpPr txBox="1">
            <a:spLocks noChangeArrowheads="1"/>
          </p:cNvSpPr>
          <p:nvPr/>
        </p:nvSpPr>
        <p:spPr bwMode="auto">
          <a:xfrm>
            <a:off x="398463" y="1181100"/>
            <a:ext cx="8440737" cy="5167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defRPr/>
            </a:pPr>
            <a:r>
              <a:rPr lang="en-US" sz="1600" b="1" dirty="0">
                <a:solidFill>
                  <a:srgbClr val="0000FF"/>
                </a:solidFill>
                <a:latin typeface="Courier New" charset="0"/>
                <a:ea typeface="ＭＳ Ｐゴシック" charset="0"/>
              </a:rPr>
              <a:t>/**</a:t>
            </a:r>
          </a:p>
          <a:p>
            <a:pPr>
              <a:lnSpc>
                <a:spcPct val="90000"/>
              </a:lnSpc>
              <a:defRPr/>
            </a:pPr>
            <a:r>
              <a:rPr lang="en-US" sz="1600" b="1" dirty="0">
                <a:solidFill>
                  <a:srgbClr val="0000FF"/>
                </a:solidFill>
                <a:latin typeface="Courier New" charset="0"/>
                <a:ea typeface="ＭＳ Ｐゴシック" charset="0"/>
              </a:rPr>
              <a:t> * This program allows users to convert temperatures back and forth</a:t>
            </a:r>
          </a:p>
          <a:p>
            <a:pPr>
              <a:lnSpc>
                <a:spcPct val="90000"/>
              </a:lnSpc>
              <a:defRPr/>
            </a:pPr>
            <a:r>
              <a:rPr lang="en-US" sz="1600" b="1" dirty="0">
                <a:solidFill>
                  <a:srgbClr val="0000FF"/>
                </a:solidFill>
                <a:latin typeface="Courier New" charset="0"/>
                <a:ea typeface="ＭＳ Ｐゴシック" charset="0"/>
              </a:rPr>
              <a:t> * from Fahrenheit to Celsius.</a:t>
            </a:r>
          </a:p>
          <a:p>
            <a:pPr>
              <a:lnSpc>
                <a:spcPct val="90000"/>
              </a:lnSpc>
              <a:defRPr/>
            </a:pPr>
            <a:r>
              <a:rPr lang="en-US" sz="1600" b="1" dirty="0">
                <a:solidFill>
                  <a:srgbClr val="0000FF"/>
                </a:solidFill>
                <a:latin typeface="Courier New" charset="0"/>
                <a:ea typeface="ＭＳ Ｐゴシック" charset="0"/>
              </a:rPr>
              <a:t> */</a:t>
            </a:r>
            <a:endParaRPr lang="en-US" sz="1600" b="1" dirty="0">
              <a:latin typeface="Courier New" charset="0"/>
              <a:ea typeface="ＭＳ Ｐゴシック" charset="0"/>
            </a:endParaRPr>
          </a:p>
          <a:p>
            <a:pPr>
              <a:lnSpc>
                <a:spcPct val="90000"/>
              </a:lnSpc>
              <a:defRPr/>
            </a:pPr>
            <a:r>
              <a:rPr lang="en-US" sz="1600" b="1" dirty="0">
                <a:latin typeface="Courier New" charset="0"/>
                <a:ea typeface="ＭＳ Ｐゴシック" charset="0"/>
              </a:rPr>
              <a:t>public class </a:t>
            </a:r>
            <a:r>
              <a:rPr lang="en-US" sz="1600" b="1" dirty="0" err="1">
                <a:latin typeface="Courier New" charset="0"/>
                <a:ea typeface="ＭＳ Ｐゴシック" charset="0"/>
              </a:rPr>
              <a:t>TemperatureConverter</a:t>
            </a:r>
            <a:r>
              <a:rPr lang="en-US" sz="1600" b="1" dirty="0">
                <a:latin typeface="Courier New" charset="0"/>
                <a:ea typeface="ＭＳ Ｐゴシック" charset="0"/>
              </a:rPr>
              <a:t> extends Program {</a:t>
            </a:r>
          </a:p>
          <a:p>
            <a:pPr>
              <a:lnSpc>
                <a:spcPct val="90000"/>
              </a:lnSpc>
              <a:defRPr/>
            </a:pPr>
            <a:endParaRPr lang="en-US" sz="1600" b="1" dirty="0">
              <a:latin typeface="Courier New" charset="0"/>
              <a:ea typeface="ＭＳ Ｐゴシック" charset="0"/>
            </a:endParaRPr>
          </a:p>
          <a:p>
            <a:pPr>
              <a:lnSpc>
                <a:spcPct val="90000"/>
              </a:lnSpc>
              <a:defRPr/>
            </a:pPr>
            <a:r>
              <a:rPr lang="en-US" sz="1600" b="1" dirty="0">
                <a:solidFill>
                  <a:srgbClr val="0000FF"/>
                </a:solidFill>
                <a:latin typeface="Courier New" charset="0"/>
                <a:ea typeface="ＭＳ Ｐゴシック" charset="0"/>
              </a:rPr>
              <a:t>/* Initializes the graphical user interface */</a:t>
            </a:r>
            <a:endParaRPr lang="en-US" sz="1600" b="1" dirty="0">
              <a:latin typeface="Courier New" charset="0"/>
              <a:ea typeface="ＭＳ Ｐゴシック" charset="0"/>
            </a:endParaRPr>
          </a:p>
          <a:p>
            <a:pPr>
              <a:lnSpc>
                <a:spcPct val="90000"/>
              </a:lnSpc>
              <a:defRPr/>
            </a:pPr>
            <a:r>
              <a:rPr lang="en-US" sz="1600" b="1" dirty="0">
                <a:latin typeface="Courier New" charset="0"/>
                <a:ea typeface="ＭＳ Ｐゴシック" charset="0"/>
              </a:rPr>
              <a:t>   public void </a:t>
            </a:r>
            <a:r>
              <a:rPr lang="en-US" sz="1600" b="1" dirty="0" err="1">
                <a:latin typeface="Courier New" charset="0"/>
                <a:ea typeface="ＭＳ Ｐゴシック" charset="0"/>
              </a:rPr>
              <a:t>init</a:t>
            </a:r>
            <a:r>
              <a:rPr lang="en-US" sz="1600" b="1" dirty="0">
                <a:latin typeface="Courier New" charset="0"/>
                <a:ea typeface="ＭＳ Ｐゴシック" charset="0"/>
              </a:rPr>
              <a:t>() {</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setLayout</a:t>
            </a:r>
            <a:r>
              <a:rPr lang="en-US" sz="1600" b="1" dirty="0">
                <a:latin typeface="Courier New" charset="0"/>
                <a:ea typeface="ＭＳ Ｐゴシック" charset="0"/>
              </a:rPr>
              <a:t>(new </a:t>
            </a:r>
            <a:r>
              <a:rPr lang="en-US" sz="1600" b="1" dirty="0" err="1">
                <a:latin typeface="Courier New" charset="0"/>
                <a:ea typeface="ＭＳ Ｐゴシック" charset="0"/>
              </a:rPr>
              <a:t>TableLayout</a:t>
            </a:r>
            <a:r>
              <a:rPr lang="en-US" sz="1600" b="1" dirty="0">
                <a:latin typeface="Courier New" charset="0"/>
                <a:ea typeface="ＭＳ Ｐゴシック" charset="0"/>
              </a:rPr>
              <a:t>(2, 3));</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fahrenheitField</a:t>
            </a:r>
            <a:r>
              <a:rPr lang="en-US" sz="1600" b="1" dirty="0">
                <a:latin typeface="Courier New" charset="0"/>
                <a:ea typeface="ＭＳ Ｐゴシック" charset="0"/>
              </a:rPr>
              <a:t> = new </a:t>
            </a:r>
            <a:r>
              <a:rPr lang="en-US" sz="1600" b="1" dirty="0" err="1">
                <a:latin typeface="Courier New" charset="0"/>
                <a:ea typeface="ＭＳ Ｐゴシック" charset="0"/>
              </a:rPr>
              <a:t>IntField</a:t>
            </a:r>
            <a:r>
              <a:rPr lang="en-US" sz="1600" b="1" dirty="0">
                <a:latin typeface="Courier New" charset="0"/>
                <a:ea typeface="ＭＳ Ｐゴシック" charset="0"/>
              </a:rPr>
              <a:t>(32);</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fahrenheitField.setActionCommand</a:t>
            </a:r>
            <a:r>
              <a:rPr lang="en-US" sz="1600" b="1" dirty="0">
                <a:latin typeface="Courier New" charset="0"/>
                <a:ea typeface="ＭＳ Ｐゴシック" charset="0"/>
              </a:rPr>
              <a:t>("F -&gt; C");</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fahrenheitField.addActionListener</a:t>
            </a:r>
            <a:r>
              <a:rPr lang="en-US" sz="1600" b="1" dirty="0">
                <a:latin typeface="Courier New" charset="0"/>
                <a:ea typeface="ＭＳ Ｐゴシック" charset="0"/>
              </a:rPr>
              <a:t>(this);</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celsiusField</a:t>
            </a:r>
            <a:r>
              <a:rPr lang="en-US" sz="1600" b="1" dirty="0">
                <a:latin typeface="Courier New" charset="0"/>
                <a:ea typeface="ＭＳ Ｐゴシック" charset="0"/>
              </a:rPr>
              <a:t> = new </a:t>
            </a:r>
            <a:r>
              <a:rPr lang="en-US" sz="1600" b="1" dirty="0" err="1">
                <a:latin typeface="Courier New" charset="0"/>
                <a:ea typeface="ＭＳ Ｐゴシック" charset="0"/>
              </a:rPr>
              <a:t>IntField</a:t>
            </a:r>
            <a:r>
              <a:rPr lang="en-US" sz="1600" b="1" dirty="0">
                <a:latin typeface="Courier New" charset="0"/>
                <a:ea typeface="ＭＳ Ｐゴシック" charset="0"/>
              </a:rPr>
              <a:t>(0);</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celsiusField.setActionCommand</a:t>
            </a:r>
            <a:r>
              <a:rPr lang="en-US" sz="1600" b="1" dirty="0">
                <a:latin typeface="Courier New" charset="0"/>
                <a:ea typeface="ＭＳ Ｐゴシック" charset="0"/>
              </a:rPr>
              <a:t>("C -&gt; F");</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celsiusField.addActionListener</a:t>
            </a:r>
            <a:r>
              <a:rPr lang="en-US" sz="1600" b="1" dirty="0">
                <a:latin typeface="Courier New" charset="0"/>
                <a:ea typeface="ＭＳ Ｐゴシック" charset="0"/>
              </a:rPr>
              <a:t>(this);</a:t>
            </a:r>
          </a:p>
          <a:p>
            <a:pPr>
              <a:lnSpc>
                <a:spcPct val="90000"/>
              </a:lnSpc>
              <a:defRPr/>
            </a:pPr>
            <a:r>
              <a:rPr lang="en-US" sz="1600" b="1" dirty="0">
                <a:latin typeface="Courier New" charset="0"/>
                <a:ea typeface="ＭＳ Ｐゴシック" charset="0"/>
              </a:rPr>
              <a:t>      add(new </a:t>
            </a:r>
            <a:r>
              <a:rPr lang="en-US" sz="1600" b="1" dirty="0" err="1">
                <a:latin typeface="Courier New" charset="0"/>
                <a:ea typeface="ＭＳ Ｐゴシック" charset="0"/>
              </a:rPr>
              <a:t>JLabel</a:t>
            </a:r>
            <a:r>
              <a:rPr lang="en-US" sz="1600" b="1" dirty="0">
                <a:latin typeface="Courier New" charset="0"/>
                <a:ea typeface="ＭＳ Ｐゴシック" charset="0"/>
              </a:rPr>
              <a:t>("Degrees Fahrenheit"));</a:t>
            </a:r>
          </a:p>
          <a:p>
            <a:pPr>
              <a:lnSpc>
                <a:spcPct val="90000"/>
              </a:lnSpc>
              <a:defRPr/>
            </a:pPr>
            <a:r>
              <a:rPr lang="en-US" sz="1600" b="1" dirty="0">
                <a:latin typeface="Courier New" charset="0"/>
                <a:ea typeface="ＭＳ Ｐゴシック" charset="0"/>
              </a:rPr>
              <a:t>      add(</a:t>
            </a:r>
            <a:r>
              <a:rPr lang="en-US" sz="1600" b="1" dirty="0" err="1">
                <a:latin typeface="Courier New" charset="0"/>
                <a:ea typeface="ＭＳ Ｐゴシック" charset="0"/>
              </a:rPr>
              <a:t>fahrenheitField</a:t>
            </a:r>
            <a:r>
              <a:rPr lang="en-US" sz="1600" b="1" dirty="0">
                <a:latin typeface="Courier New" charset="0"/>
                <a:ea typeface="ＭＳ Ｐゴシック" charset="0"/>
              </a:rPr>
              <a:t>);</a:t>
            </a:r>
          </a:p>
          <a:p>
            <a:pPr>
              <a:lnSpc>
                <a:spcPct val="90000"/>
              </a:lnSpc>
              <a:defRPr/>
            </a:pPr>
            <a:r>
              <a:rPr lang="en-US" sz="1600" b="1" dirty="0">
                <a:latin typeface="Courier New" charset="0"/>
                <a:ea typeface="ＭＳ Ｐゴシック" charset="0"/>
              </a:rPr>
              <a:t>      add(new </a:t>
            </a:r>
            <a:r>
              <a:rPr lang="en-US" sz="1600" b="1" dirty="0" err="1">
                <a:latin typeface="Courier New" charset="0"/>
                <a:ea typeface="ＭＳ Ｐゴシック" charset="0"/>
              </a:rPr>
              <a:t>JButton</a:t>
            </a:r>
            <a:r>
              <a:rPr lang="en-US" sz="1600" b="1" dirty="0">
                <a:latin typeface="Courier New" charset="0"/>
                <a:ea typeface="ＭＳ Ｐゴシック" charset="0"/>
              </a:rPr>
              <a:t>("F -&gt; C"));</a:t>
            </a:r>
          </a:p>
          <a:p>
            <a:pPr>
              <a:lnSpc>
                <a:spcPct val="90000"/>
              </a:lnSpc>
              <a:defRPr/>
            </a:pPr>
            <a:r>
              <a:rPr lang="en-US" sz="1600" b="1" dirty="0">
                <a:latin typeface="Courier New" charset="0"/>
                <a:ea typeface="ＭＳ Ｐゴシック" charset="0"/>
              </a:rPr>
              <a:t>      add(new </a:t>
            </a:r>
            <a:r>
              <a:rPr lang="en-US" sz="1600" b="1" dirty="0" err="1">
                <a:latin typeface="Courier New" charset="0"/>
                <a:ea typeface="ＭＳ Ｐゴシック" charset="0"/>
              </a:rPr>
              <a:t>JLabel</a:t>
            </a:r>
            <a:r>
              <a:rPr lang="en-US" sz="1600" b="1" dirty="0">
                <a:latin typeface="Courier New" charset="0"/>
                <a:ea typeface="ＭＳ Ｐゴシック" charset="0"/>
              </a:rPr>
              <a:t>("Degrees Celsius"));</a:t>
            </a:r>
          </a:p>
          <a:p>
            <a:pPr>
              <a:lnSpc>
                <a:spcPct val="90000"/>
              </a:lnSpc>
              <a:defRPr/>
            </a:pPr>
            <a:r>
              <a:rPr lang="en-US" sz="1600" b="1" dirty="0">
                <a:latin typeface="Courier New" charset="0"/>
                <a:ea typeface="ＭＳ Ｐゴシック" charset="0"/>
              </a:rPr>
              <a:t>      add(</a:t>
            </a:r>
            <a:r>
              <a:rPr lang="en-US" sz="1600" b="1" dirty="0" err="1">
                <a:latin typeface="Courier New" charset="0"/>
                <a:ea typeface="ＭＳ Ｐゴシック" charset="0"/>
              </a:rPr>
              <a:t>celsiusField</a:t>
            </a:r>
            <a:r>
              <a:rPr lang="en-US" sz="1600" b="1" dirty="0">
                <a:latin typeface="Courier New" charset="0"/>
                <a:ea typeface="ＭＳ Ｐゴシック" charset="0"/>
              </a:rPr>
              <a:t>);</a:t>
            </a:r>
          </a:p>
          <a:p>
            <a:pPr>
              <a:lnSpc>
                <a:spcPct val="90000"/>
              </a:lnSpc>
              <a:defRPr/>
            </a:pPr>
            <a:r>
              <a:rPr lang="en-US" sz="1600" b="1" dirty="0">
                <a:latin typeface="Courier New" charset="0"/>
                <a:ea typeface="ＭＳ Ｐゴシック" charset="0"/>
              </a:rPr>
              <a:t>      add(new </a:t>
            </a:r>
            <a:r>
              <a:rPr lang="en-US" sz="1600" b="1" dirty="0" err="1">
                <a:latin typeface="Courier New" charset="0"/>
                <a:ea typeface="ＭＳ Ｐゴシック" charset="0"/>
              </a:rPr>
              <a:t>JButton</a:t>
            </a:r>
            <a:r>
              <a:rPr lang="en-US" sz="1600" b="1" dirty="0">
                <a:latin typeface="Courier New" charset="0"/>
                <a:ea typeface="ＭＳ Ｐゴシック" charset="0"/>
              </a:rPr>
              <a:t>("C -&gt; F"));</a:t>
            </a:r>
          </a:p>
          <a:p>
            <a:pPr>
              <a:lnSpc>
                <a:spcPct val="90000"/>
              </a:lnSpc>
              <a:defRPr/>
            </a:pPr>
            <a:r>
              <a:rPr lang="en-US" sz="1600" b="1" dirty="0">
                <a:latin typeface="Courier New" charset="0"/>
                <a:ea typeface="ＭＳ Ｐゴシック" charset="0"/>
              </a:rPr>
              <a:t>      </a:t>
            </a:r>
            <a:r>
              <a:rPr lang="en-US" sz="1600" b="1" dirty="0" err="1">
                <a:latin typeface="Courier New" charset="0"/>
                <a:ea typeface="ＭＳ Ｐゴシック" charset="0"/>
              </a:rPr>
              <a:t>addActionListeners</a:t>
            </a:r>
            <a:r>
              <a:rPr lang="en-US" sz="1600" b="1" dirty="0">
                <a:latin typeface="Courier New" charset="0"/>
                <a:ea typeface="ＭＳ Ｐゴシック" charset="0"/>
              </a:rPr>
              <a:t>();</a:t>
            </a:r>
          </a:p>
          <a:p>
            <a:pPr>
              <a:lnSpc>
                <a:spcPct val="90000"/>
              </a:lnSpc>
              <a:defRPr/>
            </a:pPr>
            <a:r>
              <a:rPr lang="en-US" sz="1600" b="1" dirty="0">
                <a:latin typeface="Courier New" charset="0"/>
                <a:ea typeface="ＭＳ Ｐゴシック" charset="0"/>
              </a:rPr>
              <a:t>   }</a:t>
            </a:r>
          </a:p>
        </p:txBody>
      </p:sp>
      <p:sp>
        <p:nvSpPr>
          <p:cNvPr id="506887" name="Rectangle 7">
            <a:extLst>
              <a:ext uri="{FF2B5EF4-FFF2-40B4-BE49-F238E27FC236}">
                <a16:creationId xmlns:a16="http://schemas.microsoft.com/office/drawing/2014/main" id="{FBCADAD3-62BA-9D45-878E-B6F6F6E61449}"/>
              </a:ext>
            </a:extLst>
          </p:cNvPr>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New Roman" charset="0"/>
              <a:ea typeface="ＭＳ Ｐゴシック" charset="0"/>
            </a:endParaRPr>
          </a:p>
        </p:txBody>
      </p:sp>
      <p:sp>
        <p:nvSpPr>
          <p:cNvPr id="12" name="Rectangle 2">
            <a:extLst>
              <a:ext uri="{FF2B5EF4-FFF2-40B4-BE49-F238E27FC236}">
                <a16:creationId xmlns:a16="http://schemas.microsoft.com/office/drawing/2014/main" id="{4F2F973A-0FA7-AF49-A550-6115DBB11E28}"/>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Temperature Convertor Code</a:t>
            </a:r>
          </a:p>
        </p:txBody>
      </p:sp>
    </p:spTree>
    <p:extLst>
      <p:ext uri="{BB962C8B-B14F-4D97-AF65-F5344CB8AC3E}">
        <p14:creationId xmlns:p14="http://schemas.microsoft.com/office/powerpoint/2010/main" val="30796995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F0B17CDD-9121-3F4C-B7EB-F42EC3F87D58}"/>
              </a:ext>
            </a:extLst>
          </p:cNvPr>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New Roman" charset="0"/>
              <a:ea typeface="ＭＳ Ｐゴシック" charset="0"/>
            </a:endParaRPr>
          </a:p>
        </p:txBody>
      </p:sp>
      <p:sp>
        <p:nvSpPr>
          <p:cNvPr id="508931" name="Text Box 3">
            <a:extLst>
              <a:ext uri="{FF2B5EF4-FFF2-40B4-BE49-F238E27FC236}">
                <a16:creationId xmlns:a16="http://schemas.microsoft.com/office/drawing/2014/main" id="{6DBF72EB-891B-F64B-8EDF-4AA728A3E672}"/>
              </a:ext>
            </a:extLst>
          </p:cNvPr>
          <p:cNvSpPr txBox="1">
            <a:spLocks noChangeArrowheads="1"/>
          </p:cNvSpPr>
          <p:nvPr/>
        </p:nvSpPr>
        <p:spPr bwMode="auto">
          <a:xfrm>
            <a:off x="398463" y="1181100"/>
            <a:ext cx="8440737" cy="5167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defRPr/>
            </a:pPr>
            <a:r>
              <a:rPr lang="en-US" sz="1600" b="1">
                <a:solidFill>
                  <a:srgbClr val="0000FF"/>
                </a:solidFill>
                <a:latin typeface="Courier New" charset="0"/>
                <a:ea typeface="ＭＳ Ｐゴシック" charset="0"/>
              </a:rPr>
              <a:t>/**</a:t>
            </a:r>
          </a:p>
          <a:p>
            <a:pPr>
              <a:lnSpc>
                <a:spcPct val="90000"/>
              </a:lnSpc>
              <a:defRPr/>
            </a:pPr>
            <a:r>
              <a:rPr lang="en-US" sz="1600" b="1">
                <a:solidFill>
                  <a:srgbClr val="0000FF"/>
                </a:solidFill>
                <a:latin typeface="Courier New" charset="0"/>
                <a:ea typeface="ＭＳ Ｐゴシック" charset="0"/>
              </a:rPr>
              <a:t> * This program allows users to convert temperatures back and forth</a:t>
            </a:r>
          </a:p>
          <a:p>
            <a:pPr>
              <a:lnSpc>
                <a:spcPct val="90000"/>
              </a:lnSpc>
              <a:defRPr/>
            </a:pPr>
            <a:r>
              <a:rPr lang="en-US" sz="1600" b="1">
                <a:solidFill>
                  <a:srgbClr val="0000FF"/>
                </a:solidFill>
                <a:latin typeface="Courier New" charset="0"/>
                <a:ea typeface="ＭＳ Ｐゴシック" charset="0"/>
              </a:rPr>
              <a:t> * from Fahrenheit to Celsius.</a:t>
            </a:r>
          </a:p>
          <a:p>
            <a:pPr>
              <a:lnSpc>
                <a:spcPct val="90000"/>
              </a:lnSpc>
              <a:defRPr/>
            </a:pPr>
            <a:r>
              <a:rPr lang="en-US" sz="1600" b="1">
                <a:solidFill>
                  <a:srgbClr val="0000FF"/>
                </a:solidFill>
                <a:latin typeface="Courier New" charset="0"/>
                <a:ea typeface="ＭＳ Ｐゴシック" charset="0"/>
              </a:rPr>
              <a:t> */</a:t>
            </a:r>
            <a:endParaRPr lang="en-US" sz="1600" b="1">
              <a:latin typeface="Courier New" charset="0"/>
              <a:ea typeface="ＭＳ Ｐゴシック" charset="0"/>
            </a:endParaRPr>
          </a:p>
          <a:p>
            <a:pPr>
              <a:lnSpc>
                <a:spcPct val="90000"/>
              </a:lnSpc>
              <a:defRPr/>
            </a:pPr>
            <a:r>
              <a:rPr lang="en-US" sz="1600" b="1">
                <a:latin typeface="Courier New" charset="0"/>
                <a:ea typeface="ＭＳ Ｐゴシック" charset="0"/>
              </a:rPr>
              <a:t>public class TemperatureConverter extends Program {</a:t>
            </a:r>
          </a:p>
          <a:p>
            <a:pPr>
              <a:lnSpc>
                <a:spcPct val="90000"/>
              </a:lnSpc>
              <a:defRPr/>
            </a:pPr>
            <a:endParaRPr lang="en-US" sz="1600" b="1">
              <a:latin typeface="Courier New" charset="0"/>
              <a:ea typeface="ＭＳ Ｐゴシック" charset="0"/>
            </a:endParaRPr>
          </a:p>
          <a:p>
            <a:pPr>
              <a:lnSpc>
                <a:spcPct val="90000"/>
              </a:lnSpc>
              <a:defRPr/>
            </a:pPr>
            <a:r>
              <a:rPr lang="en-US" sz="1600" b="1">
                <a:solidFill>
                  <a:srgbClr val="0000FF"/>
                </a:solidFill>
                <a:latin typeface="Courier New" charset="0"/>
                <a:ea typeface="ＭＳ Ｐゴシック" charset="0"/>
              </a:rPr>
              <a:t>/* Initializes the graphical user interface */</a:t>
            </a:r>
            <a:endParaRPr lang="en-US" sz="1600" b="1">
              <a:latin typeface="Courier New" charset="0"/>
              <a:ea typeface="ＭＳ Ｐゴシック" charset="0"/>
            </a:endParaRPr>
          </a:p>
          <a:p>
            <a:pPr>
              <a:lnSpc>
                <a:spcPct val="90000"/>
              </a:lnSpc>
              <a:defRPr/>
            </a:pPr>
            <a:r>
              <a:rPr lang="en-US" sz="1600" b="1">
                <a:latin typeface="Courier New" charset="0"/>
                <a:ea typeface="ＭＳ Ｐゴシック" charset="0"/>
              </a:rPr>
              <a:t>   public void init() {</a:t>
            </a:r>
          </a:p>
          <a:p>
            <a:pPr>
              <a:lnSpc>
                <a:spcPct val="90000"/>
              </a:lnSpc>
              <a:defRPr/>
            </a:pPr>
            <a:r>
              <a:rPr lang="en-US" sz="1600" b="1">
                <a:latin typeface="Courier New" charset="0"/>
                <a:ea typeface="ＭＳ Ｐゴシック" charset="0"/>
              </a:rPr>
              <a:t>      setLayout(new TableLayout(2, 3));</a:t>
            </a:r>
          </a:p>
          <a:p>
            <a:pPr>
              <a:lnSpc>
                <a:spcPct val="90000"/>
              </a:lnSpc>
              <a:defRPr/>
            </a:pPr>
            <a:r>
              <a:rPr lang="en-US" sz="1600" b="1">
                <a:latin typeface="Courier New" charset="0"/>
                <a:ea typeface="ＭＳ Ｐゴシック" charset="0"/>
              </a:rPr>
              <a:t>      fahrenheitField = new IntField(32);</a:t>
            </a:r>
          </a:p>
          <a:p>
            <a:pPr>
              <a:lnSpc>
                <a:spcPct val="90000"/>
              </a:lnSpc>
              <a:defRPr/>
            </a:pPr>
            <a:r>
              <a:rPr lang="en-US" sz="1600" b="1">
                <a:latin typeface="Courier New" charset="0"/>
                <a:ea typeface="ＭＳ Ｐゴシック" charset="0"/>
              </a:rPr>
              <a:t>      fahrenheitField.setActionCommand("F -&gt; C");</a:t>
            </a:r>
          </a:p>
          <a:p>
            <a:pPr>
              <a:lnSpc>
                <a:spcPct val="90000"/>
              </a:lnSpc>
              <a:defRPr/>
            </a:pPr>
            <a:r>
              <a:rPr lang="en-US" sz="1600" b="1">
                <a:latin typeface="Courier New" charset="0"/>
                <a:ea typeface="ＭＳ Ｐゴシック" charset="0"/>
              </a:rPr>
              <a:t>      fahrenheitField.addActionListener(this);</a:t>
            </a:r>
          </a:p>
          <a:p>
            <a:pPr>
              <a:lnSpc>
                <a:spcPct val="90000"/>
              </a:lnSpc>
              <a:defRPr/>
            </a:pPr>
            <a:r>
              <a:rPr lang="en-US" sz="1600" b="1">
                <a:latin typeface="Courier New" charset="0"/>
                <a:ea typeface="ＭＳ Ｐゴシック" charset="0"/>
              </a:rPr>
              <a:t>      celsiusField = new IntField(0);</a:t>
            </a:r>
          </a:p>
          <a:p>
            <a:pPr>
              <a:lnSpc>
                <a:spcPct val="90000"/>
              </a:lnSpc>
              <a:defRPr/>
            </a:pPr>
            <a:r>
              <a:rPr lang="en-US" sz="1600" b="1">
                <a:latin typeface="Courier New" charset="0"/>
                <a:ea typeface="ＭＳ Ｐゴシック" charset="0"/>
              </a:rPr>
              <a:t>      celsiusField.setActionCommand("C -&gt; F");</a:t>
            </a:r>
          </a:p>
          <a:p>
            <a:pPr>
              <a:lnSpc>
                <a:spcPct val="90000"/>
              </a:lnSpc>
              <a:defRPr/>
            </a:pPr>
            <a:r>
              <a:rPr lang="en-US" sz="1600" b="1">
                <a:latin typeface="Courier New" charset="0"/>
                <a:ea typeface="ＭＳ Ｐゴシック" charset="0"/>
              </a:rPr>
              <a:t>      celsiusField.addActionListener(this);</a:t>
            </a:r>
          </a:p>
          <a:p>
            <a:pPr>
              <a:lnSpc>
                <a:spcPct val="90000"/>
              </a:lnSpc>
              <a:defRPr/>
            </a:pPr>
            <a:r>
              <a:rPr lang="en-US" sz="1600" b="1">
                <a:latin typeface="Courier New" charset="0"/>
                <a:ea typeface="ＭＳ Ｐゴシック" charset="0"/>
              </a:rPr>
              <a:t>      add(new JLabel("Degrees Fahrenheit"));</a:t>
            </a:r>
          </a:p>
          <a:p>
            <a:pPr>
              <a:lnSpc>
                <a:spcPct val="90000"/>
              </a:lnSpc>
              <a:defRPr/>
            </a:pPr>
            <a:r>
              <a:rPr lang="en-US" sz="1600" b="1">
                <a:latin typeface="Courier New" charset="0"/>
                <a:ea typeface="ＭＳ Ｐゴシック" charset="0"/>
              </a:rPr>
              <a:t>      add(fahrenheitField);</a:t>
            </a:r>
          </a:p>
          <a:p>
            <a:pPr>
              <a:lnSpc>
                <a:spcPct val="90000"/>
              </a:lnSpc>
              <a:defRPr/>
            </a:pPr>
            <a:r>
              <a:rPr lang="en-US" sz="1600" b="1">
                <a:latin typeface="Courier New" charset="0"/>
                <a:ea typeface="ＭＳ Ｐゴシック" charset="0"/>
              </a:rPr>
              <a:t>      add(new JButton("F -&gt; C"));</a:t>
            </a:r>
          </a:p>
          <a:p>
            <a:pPr>
              <a:lnSpc>
                <a:spcPct val="90000"/>
              </a:lnSpc>
              <a:defRPr/>
            </a:pPr>
            <a:r>
              <a:rPr lang="en-US" sz="1600" b="1">
                <a:latin typeface="Courier New" charset="0"/>
                <a:ea typeface="ＭＳ Ｐゴシック" charset="0"/>
              </a:rPr>
              <a:t>      add(new JLabel("Degrees Celsius"));</a:t>
            </a:r>
          </a:p>
          <a:p>
            <a:pPr>
              <a:lnSpc>
                <a:spcPct val="90000"/>
              </a:lnSpc>
              <a:defRPr/>
            </a:pPr>
            <a:r>
              <a:rPr lang="en-US" sz="1600" b="1">
                <a:latin typeface="Courier New" charset="0"/>
                <a:ea typeface="ＭＳ Ｐゴシック" charset="0"/>
              </a:rPr>
              <a:t>      add(celsiusField);</a:t>
            </a:r>
          </a:p>
          <a:p>
            <a:pPr>
              <a:lnSpc>
                <a:spcPct val="90000"/>
              </a:lnSpc>
              <a:defRPr/>
            </a:pPr>
            <a:r>
              <a:rPr lang="en-US" sz="1600" b="1">
                <a:latin typeface="Courier New" charset="0"/>
                <a:ea typeface="ＭＳ Ｐゴシック" charset="0"/>
              </a:rPr>
              <a:t>      add(new JButton("C -&gt; F"));</a:t>
            </a:r>
          </a:p>
          <a:p>
            <a:pPr>
              <a:lnSpc>
                <a:spcPct val="90000"/>
              </a:lnSpc>
              <a:defRPr/>
            </a:pPr>
            <a:r>
              <a:rPr lang="en-US" sz="1600" b="1">
                <a:latin typeface="Courier New" charset="0"/>
                <a:ea typeface="ＭＳ Ｐゴシック" charset="0"/>
              </a:rPr>
              <a:t>      addActionListeners();</a:t>
            </a:r>
          </a:p>
          <a:p>
            <a:pPr>
              <a:lnSpc>
                <a:spcPct val="90000"/>
              </a:lnSpc>
              <a:defRPr/>
            </a:pPr>
            <a:r>
              <a:rPr lang="en-US" sz="1600" b="1">
                <a:latin typeface="Courier New" charset="0"/>
                <a:ea typeface="ＭＳ Ｐゴシック" charset="0"/>
              </a:rPr>
              <a:t>   }</a:t>
            </a:r>
          </a:p>
        </p:txBody>
      </p:sp>
      <p:grpSp>
        <p:nvGrpSpPr>
          <p:cNvPr id="508932" name="Group 4">
            <a:extLst>
              <a:ext uri="{FF2B5EF4-FFF2-40B4-BE49-F238E27FC236}">
                <a16:creationId xmlns:a16="http://schemas.microsoft.com/office/drawing/2014/main" id="{B524CB61-0AAF-6D43-B507-07AE54CAFC14}"/>
              </a:ext>
            </a:extLst>
          </p:cNvPr>
          <p:cNvGrpSpPr>
            <a:grpSpLocks/>
          </p:cNvGrpSpPr>
          <p:nvPr/>
        </p:nvGrpSpPr>
        <p:grpSpPr bwMode="auto">
          <a:xfrm>
            <a:off x="355600" y="1143000"/>
            <a:ext cx="8494713" cy="5257800"/>
            <a:chOff x="240" y="720"/>
            <a:chExt cx="5280" cy="3312"/>
          </a:xfrm>
        </p:grpSpPr>
        <p:sp>
          <p:nvSpPr>
            <p:cNvPr id="508933" name="Rectangle 5">
              <a:extLst>
                <a:ext uri="{FF2B5EF4-FFF2-40B4-BE49-F238E27FC236}">
                  <a16:creationId xmlns:a16="http://schemas.microsoft.com/office/drawing/2014/main" id="{E00E6411-C428-5D41-BE45-37A79C55AAC3}"/>
                </a:ext>
              </a:extLst>
            </p:cNvPr>
            <p:cNvSpPr>
              <a:spLocks noChangeArrowheads="1"/>
            </p:cNvSpPr>
            <p:nvPr/>
          </p:nvSpPr>
          <p:spPr bwMode="auto">
            <a:xfrm>
              <a:off x="240" y="720"/>
              <a:ext cx="5280" cy="33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508934" name="Text Box 6">
              <a:extLst>
                <a:ext uri="{FF2B5EF4-FFF2-40B4-BE49-F238E27FC236}">
                  <a16:creationId xmlns:a16="http://schemas.microsoft.com/office/drawing/2014/main" id="{C6931EC9-864C-4341-91C9-44F757DCD344}"/>
                </a:ext>
              </a:extLst>
            </p:cNvPr>
            <p:cNvSpPr txBox="1">
              <a:spLocks noChangeArrowheads="1"/>
            </p:cNvSpPr>
            <p:nvPr/>
          </p:nvSpPr>
          <p:spPr bwMode="auto">
            <a:xfrm>
              <a:off x="251" y="752"/>
              <a:ext cx="5261" cy="25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defRPr/>
              </a:pPr>
              <a:r>
                <a:rPr lang="en-US" sz="1600" b="1">
                  <a:solidFill>
                    <a:srgbClr val="0000FF"/>
                  </a:solidFill>
                  <a:latin typeface="Courier New" charset="0"/>
                  <a:ea typeface="ＭＳ Ｐゴシック" charset="0"/>
                </a:rPr>
                <a:t>/* Listens for a button action */</a:t>
              </a:r>
              <a:endParaRPr lang="en-US" sz="1600" b="1">
                <a:latin typeface="Courier New" charset="0"/>
                <a:ea typeface="ＭＳ Ｐゴシック" charset="0"/>
              </a:endParaRPr>
            </a:p>
            <a:p>
              <a:pPr>
                <a:lnSpc>
                  <a:spcPct val="90000"/>
                </a:lnSpc>
                <a:defRPr/>
              </a:pPr>
              <a:r>
                <a:rPr lang="en-US" sz="1600" b="1">
                  <a:latin typeface="Courier New" charset="0"/>
                  <a:ea typeface="ＭＳ Ｐゴシック" charset="0"/>
                </a:rPr>
                <a:t>   public void actionPerformed(ActionEvent e) {</a:t>
              </a:r>
            </a:p>
            <a:p>
              <a:pPr>
                <a:lnSpc>
                  <a:spcPct val="90000"/>
                </a:lnSpc>
                <a:defRPr/>
              </a:pPr>
              <a:r>
                <a:rPr lang="en-US" sz="1600" b="1">
                  <a:latin typeface="Courier New" charset="0"/>
                  <a:ea typeface="ＭＳ Ｐゴシック" charset="0"/>
                </a:rPr>
                <a:t>      String cmd = e.getActionCommand();</a:t>
              </a:r>
            </a:p>
            <a:p>
              <a:pPr>
                <a:lnSpc>
                  <a:spcPct val="90000"/>
                </a:lnSpc>
                <a:defRPr/>
              </a:pPr>
              <a:r>
                <a:rPr lang="en-US" sz="1600" b="1">
                  <a:latin typeface="Courier New" charset="0"/>
                  <a:ea typeface="ＭＳ Ｐゴシック" charset="0"/>
                </a:rPr>
                <a:t>      if (cmd.equals("F -&gt; C")) {</a:t>
              </a:r>
            </a:p>
            <a:p>
              <a:pPr>
                <a:lnSpc>
                  <a:spcPct val="90000"/>
                </a:lnSpc>
                <a:defRPr/>
              </a:pPr>
              <a:r>
                <a:rPr lang="en-US" sz="1600" b="1">
                  <a:latin typeface="Courier New" charset="0"/>
                  <a:ea typeface="ＭＳ Ｐゴシック" charset="0"/>
                </a:rPr>
                <a:t>         int f = fahrenheitField.getValue();</a:t>
              </a:r>
            </a:p>
            <a:p>
              <a:pPr>
                <a:lnSpc>
                  <a:spcPct val="90000"/>
                </a:lnSpc>
                <a:defRPr/>
              </a:pPr>
              <a:r>
                <a:rPr lang="en-US" sz="1600" b="1">
                  <a:latin typeface="Courier New" charset="0"/>
                  <a:ea typeface="ＭＳ Ｐゴシック" charset="0"/>
                </a:rPr>
                <a:t>         int c = GMath.round((5.0 / 9.0) * (f - 32));</a:t>
              </a:r>
            </a:p>
            <a:p>
              <a:pPr>
                <a:lnSpc>
                  <a:spcPct val="90000"/>
                </a:lnSpc>
                <a:defRPr/>
              </a:pPr>
              <a:r>
                <a:rPr lang="en-US" sz="1600" b="1">
                  <a:latin typeface="Courier New" charset="0"/>
                  <a:ea typeface="ＭＳ Ｐゴシック" charset="0"/>
                </a:rPr>
                <a:t>         celsiusField.setValue(c);</a:t>
              </a:r>
            </a:p>
            <a:p>
              <a:pPr>
                <a:lnSpc>
                  <a:spcPct val="90000"/>
                </a:lnSpc>
                <a:defRPr/>
              </a:pPr>
              <a:r>
                <a:rPr lang="en-US" sz="1600" b="1">
                  <a:latin typeface="Courier New" charset="0"/>
                  <a:ea typeface="ＭＳ Ｐゴシック" charset="0"/>
                </a:rPr>
                <a:t>      } else if (cmd.equals("C -&gt; F")) {</a:t>
              </a:r>
            </a:p>
            <a:p>
              <a:pPr>
                <a:lnSpc>
                  <a:spcPct val="90000"/>
                </a:lnSpc>
                <a:defRPr/>
              </a:pPr>
              <a:r>
                <a:rPr lang="en-US" sz="1600" b="1">
                  <a:latin typeface="Courier New" charset="0"/>
                  <a:ea typeface="ＭＳ Ｐゴシック" charset="0"/>
                </a:rPr>
                <a:t>         int c = celsiusField.getValue();</a:t>
              </a:r>
            </a:p>
            <a:p>
              <a:pPr>
                <a:lnSpc>
                  <a:spcPct val="90000"/>
                </a:lnSpc>
                <a:defRPr/>
              </a:pPr>
              <a:r>
                <a:rPr lang="en-US" sz="1600" b="1">
                  <a:latin typeface="Courier New" charset="0"/>
                  <a:ea typeface="ＭＳ Ｐゴシック" charset="0"/>
                </a:rPr>
                <a:t>         int f = GMath.round((9.0 / 5.0) * c + 32);</a:t>
              </a:r>
            </a:p>
            <a:p>
              <a:pPr>
                <a:lnSpc>
                  <a:spcPct val="90000"/>
                </a:lnSpc>
                <a:defRPr/>
              </a:pPr>
              <a:r>
                <a:rPr lang="en-US" sz="1600" b="1">
                  <a:latin typeface="Courier New" charset="0"/>
                  <a:ea typeface="ＭＳ Ｐゴシック" charset="0"/>
                </a:rPr>
                <a:t>         fahrenheitField.setValue(f);</a:t>
              </a:r>
            </a:p>
            <a:p>
              <a:pPr>
                <a:lnSpc>
                  <a:spcPct val="90000"/>
                </a:lnSpc>
                <a:defRPr/>
              </a:pPr>
              <a:r>
                <a:rPr lang="en-US" sz="1600" b="1">
                  <a:latin typeface="Courier New" charset="0"/>
                  <a:ea typeface="ＭＳ Ｐゴシック" charset="0"/>
                </a:rPr>
                <a:t>      }</a:t>
              </a:r>
            </a:p>
            <a:p>
              <a:pPr>
                <a:lnSpc>
                  <a:spcPct val="90000"/>
                </a:lnSpc>
                <a:defRPr/>
              </a:pPr>
              <a:r>
                <a:rPr lang="en-US" sz="1600" b="1">
                  <a:latin typeface="Courier New" charset="0"/>
                  <a:ea typeface="ＭＳ Ｐゴシック" charset="0"/>
                </a:rPr>
                <a:t>   }</a:t>
              </a:r>
            </a:p>
            <a:p>
              <a:pPr>
                <a:lnSpc>
                  <a:spcPct val="90000"/>
                </a:lnSpc>
                <a:defRPr/>
              </a:pPr>
              <a:endParaRPr lang="en-US" sz="1600" b="1">
                <a:latin typeface="Courier New" charset="0"/>
                <a:ea typeface="ＭＳ Ｐゴシック" charset="0"/>
              </a:endParaRPr>
            </a:p>
            <a:p>
              <a:pPr>
                <a:lnSpc>
                  <a:spcPct val="90000"/>
                </a:lnSpc>
                <a:defRPr/>
              </a:pPr>
              <a:r>
                <a:rPr lang="en-US" sz="1600" b="1">
                  <a:solidFill>
                    <a:srgbClr val="0000FF"/>
                  </a:solidFill>
                  <a:latin typeface="Courier New" charset="0"/>
                  <a:ea typeface="ＭＳ Ｐゴシック" charset="0"/>
                </a:rPr>
                <a:t>/* Private instance variables */</a:t>
              </a:r>
              <a:endParaRPr lang="en-US" sz="1600" b="1">
                <a:latin typeface="Courier New" charset="0"/>
                <a:ea typeface="ＭＳ Ｐゴシック" charset="0"/>
              </a:endParaRPr>
            </a:p>
            <a:p>
              <a:pPr>
                <a:lnSpc>
                  <a:spcPct val="90000"/>
                </a:lnSpc>
                <a:defRPr/>
              </a:pPr>
              <a:r>
                <a:rPr lang="en-US" sz="1600" b="1">
                  <a:latin typeface="Courier New" charset="0"/>
                  <a:ea typeface="ＭＳ Ｐゴシック" charset="0"/>
                </a:rPr>
                <a:t>   private IntField fahrenheitField;</a:t>
              </a:r>
            </a:p>
            <a:p>
              <a:pPr>
                <a:lnSpc>
                  <a:spcPct val="90000"/>
                </a:lnSpc>
                <a:defRPr/>
              </a:pPr>
              <a:r>
                <a:rPr lang="en-US" sz="1600" b="1">
                  <a:latin typeface="Courier New" charset="0"/>
                  <a:ea typeface="ＭＳ Ｐゴシック" charset="0"/>
                </a:rPr>
                <a:t>   private IntField celsiusField;</a:t>
              </a:r>
            </a:p>
            <a:p>
              <a:pPr>
                <a:lnSpc>
                  <a:spcPct val="90000"/>
                </a:lnSpc>
                <a:defRPr/>
              </a:pPr>
              <a:r>
                <a:rPr lang="en-US" sz="1600" b="1">
                  <a:latin typeface="Courier New" charset="0"/>
                  <a:ea typeface="ＭＳ Ｐゴシック" charset="0"/>
                </a:rPr>
                <a:t>}</a:t>
              </a:r>
            </a:p>
          </p:txBody>
        </p:sp>
      </p:grpSp>
      <p:sp>
        <p:nvSpPr>
          <p:cNvPr id="508938" name="Rectangle 10">
            <a:extLst>
              <a:ext uri="{FF2B5EF4-FFF2-40B4-BE49-F238E27FC236}">
                <a16:creationId xmlns:a16="http://schemas.microsoft.com/office/drawing/2014/main" id="{E91BD98F-41D5-7641-966D-EC81B3B21CAC}"/>
              </a:ext>
            </a:extLst>
          </p:cNvPr>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New Roman" charset="0"/>
              <a:ea typeface="ＭＳ Ｐゴシック" charset="0"/>
            </a:endParaRPr>
          </a:p>
        </p:txBody>
      </p:sp>
      <p:sp>
        <p:nvSpPr>
          <p:cNvPr id="15" name="Rectangle 2">
            <a:extLst>
              <a:ext uri="{FF2B5EF4-FFF2-40B4-BE49-F238E27FC236}">
                <a16:creationId xmlns:a16="http://schemas.microsoft.com/office/drawing/2014/main" id="{170D287B-F467-7A46-8594-6F23AC78193E}"/>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Temperature Convertor Code</a:t>
            </a:r>
          </a:p>
        </p:txBody>
      </p:sp>
    </p:spTree>
    <p:extLst>
      <p:ext uri="{BB962C8B-B14F-4D97-AF65-F5344CB8AC3E}">
        <p14:creationId xmlns:p14="http://schemas.microsoft.com/office/powerpoint/2010/main" val="2391155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grpId="0" nodeType="afterEffect">
                                  <p:stCondLst>
                                    <p:cond delay="0"/>
                                  </p:stCondLst>
                                  <p:childTnLst>
                                    <p:anim calcmode="lin" valueType="num">
                                      <p:cBhvr additive="base">
                                        <p:cTn id="6" dur="1000"/>
                                        <p:tgtEl>
                                          <p:spTgt spid="508931"/>
                                        </p:tgtEl>
                                        <p:attrNameLst>
                                          <p:attrName>ppt_x</p:attrName>
                                        </p:attrNameLst>
                                      </p:cBhvr>
                                      <p:tavLst>
                                        <p:tav tm="0">
                                          <p:val>
                                            <p:strVal val="ppt_x"/>
                                          </p:val>
                                        </p:tav>
                                        <p:tav tm="100000">
                                          <p:val>
                                            <p:strVal val="ppt_x"/>
                                          </p:val>
                                        </p:tav>
                                      </p:tavLst>
                                    </p:anim>
                                    <p:anim calcmode="lin" valueType="num">
                                      <p:cBhvr additive="base">
                                        <p:cTn id="7" dur="1000"/>
                                        <p:tgtEl>
                                          <p:spTgt spid="508931"/>
                                        </p:tgtEl>
                                        <p:attrNameLst>
                                          <p:attrName>ppt_y</p:attrName>
                                        </p:attrNameLst>
                                      </p:cBhvr>
                                      <p:tavLst>
                                        <p:tav tm="0">
                                          <p:val>
                                            <p:strVal val="ppt_y"/>
                                          </p:val>
                                        </p:tav>
                                        <p:tav tm="100000">
                                          <p:val>
                                            <p:strVal val="0-ppt_h/2"/>
                                          </p:val>
                                        </p:tav>
                                      </p:tavLst>
                                    </p:anim>
                                    <p:set>
                                      <p:cBhvr>
                                        <p:cTn id="8" dur="1" fill="hold">
                                          <p:stCondLst>
                                            <p:cond delay="999"/>
                                          </p:stCondLst>
                                        </p:cTn>
                                        <p:tgtEl>
                                          <p:spTgt spid="5089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508932"/>
                                        </p:tgtEl>
                                        <p:attrNameLst>
                                          <p:attrName>style.visibility</p:attrName>
                                        </p:attrNameLst>
                                      </p:cBhvr>
                                      <p:to>
                                        <p:strVal val="visible"/>
                                      </p:to>
                                    </p:set>
                                    <p:anim calcmode="lin" valueType="num">
                                      <p:cBhvr additive="base">
                                        <p:cTn id="11" dur="1000" fill="hold"/>
                                        <p:tgtEl>
                                          <p:spTgt spid="508932"/>
                                        </p:tgtEl>
                                        <p:attrNameLst>
                                          <p:attrName>ppt_x</p:attrName>
                                        </p:attrNameLst>
                                      </p:cBhvr>
                                      <p:tavLst>
                                        <p:tav tm="0">
                                          <p:val>
                                            <p:strVal val="#ppt_x"/>
                                          </p:val>
                                        </p:tav>
                                        <p:tav tm="100000">
                                          <p:val>
                                            <p:strVal val="#ppt_x"/>
                                          </p:val>
                                        </p:tav>
                                      </p:tavLst>
                                    </p:anim>
                                    <p:anim calcmode="lin" valueType="num">
                                      <p:cBhvr additive="base">
                                        <p:cTn id="12" dur="1000" fill="hold"/>
                                        <p:tgtEl>
                                          <p:spTgt spid="508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a:extLst>
              <a:ext uri="{FF2B5EF4-FFF2-40B4-BE49-F238E27FC236}">
                <a16:creationId xmlns:a16="http://schemas.microsoft.com/office/drawing/2014/main" id="{6197CA59-E731-CF42-A9D0-0E7D33344735}"/>
              </a:ext>
            </a:extLst>
          </p:cNvPr>
          <p:cNvSpPr>
            <a:spLocks noChangeArrowheads="1"/>
          </p:cNvSpPr>
          <p:nvPr/>
        </p:nvSpPr>
        <p:spPr bwMode="auto">
          <a:xfrm>
            <a:off x="482600" y="1155700"/>
            <a:ext cx="8128000" cy="212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endParaRPr lang="en-US" sz="2000" dirty="0">
              <a:latin typeface="Arial" panose="020B0604020202020204" pitchFamily="34" charset="0"/>
              <a:ea typeface="ＭＳ Ｐゴシック" charset="0"/>
              <a:cs typeface="Arial" panose="020B0604020202020204" pitchFamily="34" charset="0"/>
            </a:endParaRPr>
          </a:p>
        </p:txBody>
      </p:sp>
      <p:sp>
        <p:nvSpPr>
          <p:cNvPr id="333829" name="Rectangle 5">
            <a:extLst>
              <a:ext uri="{FF2B5EF4-FFF2-40B4-BE49-F238E27FC236}">
                <a16:creationId xmlns:a16="http://schemas.microsoft.com/office/drawing/2014/main" id="{C32256C6-3DDF-2C41-8E71-7F4D091952C1}"/>
              </a:ext>
            </a:extLst>
          </p:cNvPr>
          <p:cNvSpPr>
            <a:spLocks noChangeArrowheads="1"/>
          </p:cNvSpPr>
          <p:nvPr/>
        </p:nvSpPr>
        <p:spPr bwMode="auto">
          <a:xfrm>
            <a:off x="482600" y="5291394"/>
            <a:ext cx="8128000" cy="200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endParaRPr lang="en-US" altLang="tr-TR" sz="20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43E63560-CEDA-7944-BC1E-580FE11587BE}"/>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Event Driven</a:t>
            </a:r>
          </a:p>
        </p:txBody>
      </p:sp>
      <p:sp>
        <p:nvSpPr>
          <p:cNvPr id="9" name="Rectangle 3">
            <a:extLst>
              <a:ext uri="{FF2B5EF4-FFF2-40B4-BE49-F238E27FC236}">
                <a16:creationId xmlns:a16="http://schemas.microsoft.com/office/drawing/2014/main" id="{3BB86FAE-0800-0A40-94DC-CBEFCD0C7BAB}"/>
              </a:ext>
            </a:extLst>
          </p:cNvPr>
          <p:cNvSpPr>
            <a:spLocks noChangeArrowheads="1"/>
          </p:cNvSpPr>
          <p:nvPr/>
        </p:nvSpPr>
        <p:spPr bwMode="auto">
          <a:xfrm>
            <a:off x="482600" y="1155700"/>
            <a:ext cx="8128000" cy="5009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sz="2800" dirty="0">
                <a:latin typeface="Arial" panose="020B0604020202020204" pitchFamily="34" charset="0"/>
                <a:ea typeface="ＭＳ Ｐゴシック" charset="0"/>
                <a:cs typeface="Arial" panose="020B0604020202020204" pitchFamily="34" charset="0"/>
              </a:rPr>
              <a:t>User actions such as clicking the mouse are called </a:t>
            </a:r>
            <a:r>
              <a:rPr lang="en-US" sz="2800" i="1" dirty="0">
                <a:latin typeface="Arial" panose="020B0604020202020204" pitchFamily="34" charset="0"/>
                <a:ea typeface="ＭＳ Ｐゴシック" charset="0"/>
                <a:cs typeface="Arial" panose="020B0604020202020204" pitchFamily="34" charset="0"/>
              </a:rPr>
              <a:t>events.</a:t>
            </a:r>
            <a:r>
              <a:rPr lang="en-US" sz="2800" dirty="0">
                <a:latin typeface="Arial" panose="020B0604020202020204" pitchFamily="34" charset="0"/>
                <a:ea typeface="ＭＳ Ｐゴシック" charset="0"/>
                <a:cs typeface="Arial" panose="020B0604020202020204" pitchFamily="34" charset="0"/>
              </a:rPr>
              <a:t>  Programs that respond to events are said to </a:t>
            </a:r>
            <a:r>
              <a:rPr lang="en-US" sz="2800" b="1" dirty="0">
                <a:latin typeface="Arial" panose="020B0604020202020204" pitchFamily="34" charset="0"/>
                <a:ea typeface="ＭＳ Ｐゴシック" charset="0"/>
                <a:cs typeface="Arial" panose="020B0604020202020204" pitchFamily="34" charset="0"/>
              </a:rPr>
              <a:t>be </a:t>
            </a:r>
            <a:r>
              <a:rPr lang="en-US" sz="2800" b="1" i="1" dirty="0">
                <a:latin typeface="Arial" panose="020B0604020202020204" pitchFamily="34" charset="0"/>
                <a:ea typeface="ＭＳ Ｐゴシック" charset="0"/>
                <a:cs typeface="Arial" panose="020B0604020202020204" pitchFamily="34" charset="0"/>
              </a:rPr>
              <a:t>event-driven.</a:t>
            </a:r>
          </a:p>
          <a:p>
            <a:pPr marL="342900" indent="-342900" algn="just">
              <a:lnSpc>
                <a:spcPct val="85000"/>
              </a:lnSpc>
              <a:spcAft>
                <a:spcPct val="50000"/>
              </a:spcAft>
              <a:buFontTx/>
              <a:buChar char="•"/>
              <a:defRPr/>
            </a:pPr>
            <a:endParaRPr lang="en-US" sz="28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r>
              <a:rPr lang="en-US" sz="2800" dirty="0">
                <a:latin typeface="Arial" panose="020B0604020202020204" pitchFamily="34" charset="0"/>
                <a:ea typeface="ＭＳ Ｐゴシック" charset="0"/>
                <a:cs typeface="Arial" panose="020B0604020202020204" pitchFamily="34" charset="0"/>
              </a:rPr>
              <a:t>When you write a Java program, you indicate the events to which you wish to respond by designating some object as a </a:t>
            </a:r>
            <a:r>
              <a:rPr lang="en-US" sz="2800" b="1" i="1" dirty="0">
                <a:latin typeface="Arial" panose="020B0604020202020204" pitchFamily="34" charset="0"/>
                <a:ea typeface="ＭＳ Ｐゴシック" charset="0"/>
                <a:cs typeface="Arial" panose="020B0604020202020204" pitchFamily="34" charset="0"/>
              </a:rPr>
              <a:t>listener</a:t>
            </a:r>
            <a:r>
              <a:rPr lang="en-US" sz="2800" dirty="0">
                <a:latin typeface="Arial" panose="020B0604020202020204" pitchFamily="34" charset="0"/>
                <a:ea typeface="ＭＳ Ｐゴシック" charset="0"/>
                <a:cs typeface="Arial" panose="020B0604020202020204" pitchFamily="34" charset="0"/>
              </a:rPr>
              <a:t> for that event.  </a:t>
            </a:r>
          </a:p>
          <a:p>
            <a:pPr marL="342900" indent="-342900" algn="just">
              <a:lnSpc>
                <a:spcPct val="85000"/>
              </a:lnSpc>
              <a:spcAft>
                <a:spcPct val="50000"/>
              </a:spcAft>
              <a:buFontTx/>
              <a:buChar char="•"/>
              <a:defRPr/>
            </a:pPr>
            <a:endParaRPr lang="en-US" sz="28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r>
              <a:rPr lang="en-US" sz="2800" dirty="0">
                <a:latin typeface="Arial" panose="020B0604020202020204" pitchFamily="34" charset="0"/>
                <a:ea typeface="ＭＳ Ｐゴシック" charset="0"/>
                <a:cs typeface="Arial" panose="020B0604020202020204" pitchFamily="34" charset="0"/>
              </a:rPr>
              <a:t>When the event occurs, a message is sent to the listener, which triggers the appropriate response.</a:t>
            </a:r>
          </a:p>
          <a:p>
            <a:pPr algn="just">
              <a:lnSpc>
                <a:spcPct val="85000"/>
              </a:lnSpc>
              <a:spcAft>
                <a:spcPct val="50000"/>
              </a:spcAft>
              <a:defRPr/>
            </a:pPr>
            <a:endParaRPr lang="en-US" sz="28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endParaRPr lang="en-US" sz="2800" b="1"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endParaRPr lang="en-US" sz="2800" dirty="0">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27471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a:extLst>
              <a:ext uri="{FF2B5EF4-FFF2-40B4-BE49-F238E27FC236}">
                <a16:creationId xmlns:a16="http://schemas.microsoft.com/office/drawing/2014/main" id="{6197CA59-E731-CF42-A9D0-0E7D33344735}"/>
              </a:ext>
            </a:extLst>
          </p:cNvPr>
          <p:cNvSpPr>
            <a:spLocks noChangeArrowheads="1"/>
          </p:cNvSpPr>
          <p:nvPr/>
        </p:nvSpPr>
        <p:spPr bwMode="auto">
          <a:xfrm>
            <a:off x="482600" y="1155700"/>
            <a:ext cx="8128000" cy="212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endParaRPr lang="en-US" sz="2000" dirty="0">
              <a:latin typeface="Arial" panose="020B0604020202020204" pitchFamily="34" charset="0"/>
              <a:ea typeface="ＭＳ Ｐゴシック" charset="0"/>
              <a:cs typeface="Arial" panose="020B0604020202020204" pitchFamily="34" charset="0"/>
            </a:endParaRPr>
          </a:p>
        </p:txBody>
      </p:sp>
      <p:sp>
        <p:nvSpPr>
          <p:cNvPr id="333829" name="Rectangle 5">
            <a:extLst>
              <a:ext uri="{FF2B5EF4-FFF2-40B4-BE49-F238E27FC236}">
                <a16:creationId xmlns:a16="http://schemas.microsoft.com/office/drawing/2014/main" id="{C32256C6-3DDF-2C41-8E71-7F4D091952C1}"/>
              </a:ext>
            </a:extLst>
          </p:cNvPr>
          <p:cNvSpPr>
            <a:spLocks noChangeArrowheads="1"/>
          </p:cNvSpPr>
          <p:nvPr/>
        </p:nvSpPr>
        <p:spPr bwMode="auto">
          <a:xfrm>
            <a:off x="482600" y="5291394"/>
            <a:ext cx="8128000" cy="200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endParaRPr lang="en-US" altLang="tr-TR" sz="20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43E63560-CEDA-7944-BC1E-580FE11587BE}"/>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Java Swing Library</a:t>
            </a:r>
          </a:p>
        </p:txBody>
      </p:sp>
      <p:sp>
        <p:nvSpPr>
          <p:cNvPr id="9" name="Rectangle 3">
            <a:extLst>
              <a:ext uri="{FF2B5EF4-FFF2-40B4-BE49-F238E27FC236}">
                <a16:creationId xmlns:a16="http://schemas.microsoft.com/office/drawing/2014/main" id="{3BB86FAE-0800-0A40-94DC-CBEFCD0C7BAB}"/>
              </a:ext>
            </a:extLst>
          </p:cNvPr>
          <p:cNvSpPr>
            <a:spLocks noChangeArrowheads="1"/>
          </p:cNvSpPr>
          <p:nvPr/>
        </p:nvSpPr>
        <p:spPr bwMode="auto">
          <a:xfrm>
            <a:off x="482600" y="1155700"/>
            <a:ext cx="8128000" cy="5009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lnSpc>
                <a:spcPct val="85000"/>
              </a:lnSpc>
              <a:spcAft>
                <a:spcPct val="50000"/>
              </a:spcAft>
              <a:defRPr/>
            </a:pPr>
            <a:endParaRPr lang="en-US" sz="28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r>
              <a:rPr lang="en-US" sz="2800" dirty="0">
                <a:latin typeface="Arial" panose="020B0604020202020204" pitchFamily="34" charset="0"/>
                <a:ea typeface="ＭＳ Ｐゴシック" charset="0"/>
                <a:cs typeface="Arial" panose="020B0604020202020204" pitchFamily="34" charset="0"/>
              </a:rPr>
              <a:t>Java defines many types of interactors, most of which are part of a collection called the </a:t>
            </a:r>
            <a:r>
              <a:rPr lang="en-US" sz="2800" b="1" i="1" dirty="0">
                <a:latin typeface="Arial" panose="020B0604020202020204" pitchFamily="34" charset="0"/>
                <a:ea typeface="ＭＳ Ｐゴシック" charset="0"/>
                <a:cs typeface="Arial" panose="020B0604020202020204" pitchFamily="34" charset="0"/>
              </a:rPr>
              <a:t>Swing library</a:t>
            </a:r>
            <a:r>
              <a:rPr lang="en-US" sz="2800" i="1" dirty="0">
                <a:latin typeface="Arial" panose="020B0604020202020204" pitchFamily="34" charset="0"/>
                <a:ea typeface="ＭＳ Ｐゴシック" charset="0"/>
                <a:cs typeface="Arial" panose="020B0604020202020204" pitchFamily="34" charset="0"/>
              </a:rPr>
              <a:t>,</a:t>
            </a:r>
            <a:r>
              <a:rPr lang="en-US" sz="2800" dirty="0">
                <a:latin typeface="Arial" panose="020B0604020202020204" pitchFamily="34" charset="0"/>
                <a:ea typeface="ＭＳ Ｐゴシック" charset="0"/>
                <a:cs typeface="Arial" panose="020B0604020202020204" pitchFamily="34" charset="0"/>
              </a:rPr>
              <a:t> </a:t>
            </a:r>
          </a:p>
          <a:p>
            <a:pPr marL="342900" indent="-342900" algn="just">
              <a:lnSpc>
                <a:spcPct val="85000"/>
              </a:lnSpc>
              <a:spcAft>
                <a:spcPct val="50000"/>
              </a:spcAft>
              <a:buFontTx/>
              <a:buChar char="•"/>
              <a:defRPr/>
            </a:pPr>
            <a:r>
              <a:rPr lang="en-US" sz="2800" dirty="0">
                <a:latin typeface="Arial" panose="020B0604020202020204" pitchFamily="34" charset="0"/>
                <a:ea typeface="ＭＳ Ｐゴシック" charset="0"/>
                <a:cs typeface="Arial" panose="020B0604020202020204" pitchFamily="34" charset="0"/>
              </a:rPr>
              <a:t>You create a GUI by constructing the Swing interactors you need and then arranging them appropriately in the program window. </a:t>
            </a:r>
          </a:p>
          <a:p>
            <a:pPr marL="342900" indent="-342900" algn="just">
              <a:lnSpc>
                <a:spcPct val="85000"/>
              </a:lnSpc>
              <a:spcAft>
                <a:spcPct val="50000"/>
              </a:spcAft>
              <a:buFontTx/>
              <a:buChar char="•"/>
              <a:defRPr/>
            </a:pPr>
            <a:endParaRPr lang="en-US" sz="2800"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endParaRPr lang="en-US" sz="2800" b="1" dirty="0">
              <a:latin typeface="Arial" panose="020B0604020202020204" pitchFamily="34" charset="0"/>
              <a:ea typeface="ＭＳ Ｐゴシック" charset="0"/>
              <a:cs typeface="Arial" panose="020B0604020202020204" pitchFamily="34" charset="0"/>
            </a:endParaRPr>
          </a:p>
          <a:p>
            <a:pPr marL="342900" indent="-342900" algn="just">
              <a:lnSpc>
                <a:spcPct val="85000"/>
              </a:lnSpc>
              <a:spcAft>
                <a:spcPct val="50000"/>
              </a:spcAft>
              <a:buFontTx/>
              <a:buChar char="•"/>
              <a:defRPr/>
            </a:pPr>
            <a:endParaRPr lang="en-US" sz="2800" dirty="0">
              <a:latin typeface="Arial" panose="020B0604020202020204" pitchFamily="34" charset="0"/>
              <a:ea typeface="ＭＳ Ｐゴシック" charset="0"/>
              <a:cs typeface="Arial" panose="020B0604020202020204" pitchFamily="34" charset="0"/>
            </a:endParaRPr>
          </a:p>
        </p:txBody>
      </p:sp>
      <p:pic>
        <p:nvPicPr>
          <p:cNvPr id="2" name="Picture 1">
            <a:extLst>
              <a:ext uri="{FF2B5EF4-FFF2-40B4-BE49-F238E27FC236}">
                <a16:creationId xmlns:a16="http://schemas.microsoft.com/office/drawing/2014/main" id="{6BB377BA-3465-1448-989B-2EDB719F1090}"/>
              </a:ext>
            </a:extLst>
          </p:cNvPr>
          <p:cNvPicPr>
            <a:picLocks noChangeAspect="1"/>
          </p:cNvPicPr>
          <p:nvPr/>
        </p:nvPicPr>
        <p:blipFill>
          <a:blip r:embed="rId3"/>
          <a:stretch>
            <a:fillRect/>
          </a:stretch>
        </p:blipFill>
        <p:spPr>
          <a:xfrm>
            <a:off x="1939636" y="4228626"/>
            <a:ext cx="5700568" cy="2629374"/>
          </a:xfrm>
          <a:prstGeom prst="rect">
            <a:avLst/>
          </a:prstGeom>
        </p:spPr>
      </p:pic>
    </p:spTree>
    <p:extLst>
      <p:ext uri="{BB962C8B-B14F-4D97-AF65-F5344CB8AC3E}">
        <p14:creationId xmlns:p14="http://schemas.microsoft.com/office/powerpoint/2010/main" val="122445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a:extLst>
              <a:ext uri="{FF2B5EF4-FFF2-40B4-BE49-F238E27FC236}">
                <a16:creationId xmlns:a16="http://schemas.microsoft.com/office/drawing/2014/main" id="{6197CA59-E731-CF42-A9D0-0E7D33344735}"/>
              </a:ext>
            </a:extLst>
          </p:cNvPr>
          <p:cNvSpPr>
            <a:spLocks noChangeArrowheads="1"/>
          </p:cNvSpPr>
          <p:nvPr/>
        </p:nvSpPr>
        <p:spPr bwMode="auto">
          <a:xfrm>
            <a:off x="482600" y="1155700"/>
            <a:ext cx="8128000" cy="212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endParaRPr lang="en-US" sz="2000" dirty="0">
              <a:latin typeface="Arial" panose="020B0604020202020204" pitchFamily="34" charset="0"/>
              <a:ea typeface="ＭＳ Ｐゴシック" charset="0"/>
              <a:cs typeface="Arial" panose="020B0604020202020204" pitchFamily="34" charset="0"/>
            </a:endParaRPr>
          </a:p>
        </p:txBody>
      </p:sp>
      <p:sp>
        <p:nvSpPr>
          <p:cNvPr id="333829" name="Rectangle 5">
            <a:extLst>
              <a:ext uri="{FF2B5EF4-FFF2-40B4-BE49-F238E27FC236}">
                <a16:creationId xmlns:a16="http://schemas.microsoft.com/office/drawing/2014/main" id="{C32256C6-3DDF-2C41-8E71-7F4D091952C1}"/>
              </a:ext>
            </a:extLst>
          </p:cNvPr>
          <p:cNvSpPr>
            <a:spLocks noChangeArrowheads="1"/>
          </p:cNvSpPr>
          <p:nvPr/>
        </p:nvSpPr>
        <p:spPr bwMode="auto">
          <a:xfrm>
            <a:off x="482600" y="5291394"/>
            <a:ext cx="8128000" cy="200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Helvetica Neue" panose="02000503000000020004" pitchFamily="2" charset="0"/>
                <a:ea typeface="ＭＳ Ｐゴシック" panose="020B0600070205080204" pitchFamily="34" charset="-128"/>
              </a:defRPr>
            </a:lvl1pPr>
            <a:lvl2pPr marL="742950" indent="-285750">
              <a:defRPr sz="2400">
                <a:solidFill>
                  <a:schemeClr val="tx1"/>
                </a:solidFill>
                <a:latin typeface="Helvetica Neue" panose="02000503000000020004" pitchFamily="2" charset="0"/>
                <a:ea typeface="ＭＳ Ｐゴシック" panose="020B0600070205080204" pitchFamily="34" charset="-128"/>
              </a:defRPr>
            </a:lvl2pPr>
            <a:lvl3pPr marL="1143000" indent="-228600">
              <a:defRPr sz="2400">
                <a:solidFill>
                  <a:schemeClr val="tx1"/>
                </a:solidFill>
                <a:latin typeface="Helvetica Neue" panose="02000503000000020004" pitchFamily="2" charset="0"/>
                <a:ea typeface="ＭＳ Ｐゴシック" panose="020B0600070205080204" pitchFamily="34" charset="-128"/>
              </a:defRPr>
            </a:lvl3pPr>
            <a:lvl4pPr marL="1600200" indent="-228600">
              <a:defRPr sz="2400">
                <a:solidFill>
                  <a:schemeClr val="tx1"/>
                </a:solidFill>
                <a:latin typeface="Helvetica Neue" panose="02000503000000020004" pitchFamily="2" charset="0"/>
                <a:ea typeface="ＭＳ Ｐゴシック" panose="020B0600070205080204" pitchFamily="34" charset="-128"/>
              </a:defRPr>
            </a:lvl4pPr>
            <a:lvl5pPr marL="2057400" indent="-228600">
              <a:defRPr sz="2400">
                <a:solidFill>
                  <a:schemeClr val="tx1"/>
                </a:solidFill>
                <a:latin typeface="Helvetica Neue" panose="02000503000000020004"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Neue" panose="02000503000000020004" pitchFamily="2" charset="0"/>
                <a:ea typeface="ＭＳ Ｐゴシック" panose="020B0600070205080204" pitchFamily="34" charset="-128"/>
              </a:defRPr>
            </a:lvl9pPr>
          </a:lstStyle>
          <a:p>
            <a:pPr algn="just">
              <a:lnSpc>
                <a:spcPct val="85000"/>
              </a:lnSpc>
              <a:spcAft>
                <a:spcPct val="50000"/>
              </a:spcAft>
              <a:buFontTx/>
              <a:buChar char="•"/>
            </a:pPr>
            <a:endParaRPr lang="en-US" altLang="tr-TR" sz="20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43E63560-CEDA-7944-BC1E-580FE11587BE}"/>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Java Swing Classes</a:t>
            </a:r>
          </a:p>
        </p:txBody>
      </p:sp>
      <p:pic>
        <p:nvPicPr>
          <p:cNvPr id="2" name="Picture 1">
            <a:extLst>
              <a:ext uri="{FF2B5EF4-FFF2-40B4-BE49-F238E27FC236}">
                <a16:creationId xmlns:a16="http://schemas.microsoft.com/office/drawing/2014/main" id="{D61DDD49-B27F-664B-B77F-E4E1BB56B3AB}"/>
              </a:ext>
            </a:extLst>
          </p:cNvPr>
          <p:cNvPicPr>
            <a:picLocks noChangeAspect="1"/>
          </p:cNvPicPr>
          <p:nvPr/>
        </p:nvPicPr>
        <p:blipFill>
          <a:blip r:embed="rId3"/>
          <a:stretch>
            <a:fillRect/>
          </a:stretch>
        </p:blipFill>
        <p:spPr>
          <a:xfrm>
            <a:off x="394929" y="912153"/>
            <a:ext cx="8303342" cy="5600730"/>
          </a:xfrm>
          <a:prstGeom prst="rect">
            <a:avLst/>
          </a:prstGeom>
        </p:spPr>
      </p:pic>
    </p:spTree>
    <p:extLst>
      <p:ext uri="{BB962C8B-B14F-4D97-AF65-F5344CB8AC3E}">
        <p14:creationId xmlns:p14="http://schemas.microsoft.com/office/powerpoint/2010/main" val="103455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a:extLst>
              <a:ext uri="{FF2B5EF4-FFF2-40B4-BE49-F238E27FC236}">
                <a16:creationId xmlns:a16="http://schemas.microsoft.com/office/drawing/2014/main" id="{24AF96F0-B7CB-A942-AD10-8187125FC45D}"/>
              </a:ext>
            </a:extLst>
          </p:cNvPr>
          <p:cNvSpPr>
            <a:spLocks noChangeArrowheads="1"/>
          </p:cNvSpPr>
          <p:nvPr/>
        </p:nvSpPr>
        <p:spPr bwMode="auto">
          <a:xfrm>
            <a:off x="482600" y="11557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When you create an instance of any </a:t>
            </a:r>
            <a:r>
              <a:rPr lang="en-US" sz="2000" b="1" dirty="0">
                <a:latin typeface="Arial" panose="020B0604020202020204" pitchFamily="34" charset="0"/>
                <a:ea typeface="ＭＳ Ｐゴシック" charset="0"/>
                <a:cs typeface="Arial" panose="020B0604020202020204" pitchFamily="34" charset="0"/>
              </a:rPr>
              <a:t>Program</a:t>
            </a:r>
            <a:r>
              <a:rPr lang="en-US" dirty="0">
                <a:latin typeface="Arial" panose="020B0604020202020204" pitchFamily="34" charset="0"/>
                <a:ea typeface="ＭＳ Ｐゴシック" charset="0"/>
                <a:cs typeface="Arial" panose="020B0604020202020204" pitchFamily="34" charset="0"/>
              </a:rPr>
              <a:t> subclass, Java divides the window area into five regions as follows:</a:t>
            </a:r>
          </a:p>
        </p:txBody>
      </p:sp>
      <p:sp>
        <p:nvSpPr>
          <p:cNvPr id="286724" name="Rectangle 4">
            <a:extLst>
              <a:ext uri="{FF2B5EF4-FFF2-40B4-BE49-F238E27FC236}">
                <a16:creationId xmlns:a16="http://schemas.microsoft.com/office/drawing/2014/main" id="{698EAF99-24A4-7A43-97EC-EB7B2FA9C55A}"/>
              </a:ext>
            </a:extLst>
          </p:cNvPr>
          <p:cNvSpPr>
            <a:spLocks noChangeArrowheads="1"/>
          </p:cNvSpPr>
          <p:nvPr/>
        </p:nvSpPr>
        <p:spPr bwMode="auto">
          <a:xfrm>
            <a:off x="482600" y="4051300"/>
            <a:ext cx="81280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a:t>
            </a:r>
            <a:r>
              <a:rPr lang="en-US" sz="2000" b="1" dirty="0">
                <a:latin typeface="Arial" panose="020B0604020202020204" pitchFamily="34" charset="0"/>
                <a:ea typeface="ＭＳ Ｐゴシック" charset="0"/>
                <a:cs typeface="Arial" panose="020B0604020202020204" pitchFamily="34" charset="0"/>
              </a:rPr>
              <a:t>CENTER</a:t>
            </a:r>
            <a:r>
              <a:rPr lang="en-US" dirty="0">
                <a:latin typeface="Arial" panose="020B0604020202020204" pitchFamily="34" charset="0"/>
                <a:ea typeface="ＭＳ Ｐゴシック" charset="0"/>
                <a:cs typeface="Arial" panose="020B0604020202020204" pitchFamily="34" charset="0"/>
              </a:rPr>
              <a:t> region is typically where the action takes place.  A </a:t>
            </a:r>
            <a:r>
              <a:rPr lang="en-US" sz="2000" b="1" dirty="0" err="1">
                <a:latin typeface="Arial" panose="020B0604020202020204" pitchFamily="34" charset="0"/>
                <a:ea typeface="ＭＳ Ｐゴシック" charset="0"/>
                <a:cs typeface="Arial" panose="020B0604020202020204" pitchFamily="34" charset="0"/>
              </a:rPr>
              <a:t>ConsoleProgram</a:t>
            </a:r>
            <a:r>
              <a:rPr lang="en-US" dirty="0">
                <a:latin typeface="Arial" panose="020B0604020202020204" pitchFamily="34" charset="0"/>
                <a:ea typeface="ＭＳ Ｐゴシック" charset="0"/>
                <a:cs typeface="Arial" panose="020B0604020202020204" pitchFamily="34" charset="0"/>
              </a:rPr>
              <a:t> adds a console to the </a:t>
            </a:r>
            <a:r>
              <a:rPr lang="en-US" sz="2000" b="1" dirty="0">
                <a:latin typeface="Arial" panose="020B0604020202020204" pitchFamily="34" charset="0"/>
                <a:ea typeface="ＭＳ Ｐゴシック" charset="0"/>
                <a:cs typeface="Arial" panose="020B0604020202020204" pitchFamily="34" charset="0"/>
              </a:rPr>
              <a:t>CENTER</a:t>
            </a:r>
            <a:r>
              <a:rPr lang="en-US" dirty="0">
                <a:latin typeface="Arial" panose="020B0604020202020204" pitchFamily="34" charset="0"/>
                <a:ea typeface="ＭＳ Ｐゴシック" charset="0"/>
                <a:cs typeface="Arial" panose="020B0604020202020204" pitchFamily="34" charset="0"/>
              </a:rPr>
              <a:t> region, and a </a:t>
            </a:r>
            <a:r>
              <a:rPr lang="en-US" sz="2000" b="1" dirty="0" err="1">
                <a:latin typeface="Arial" panose="020B0604020202020204" pitchFamily="34" charset="0"/>
                <a:ea typeface="ＭＳ Ｐゴシック" charset="0"/>
                <a:cs typeface="Arial" panose="020B0604020202020204" pitchFamily="34" charset="0"/>
              </a:rPr>
              <a:t>GraphicsProgram</a:t>
            </a:r>
            <a:r>
              <a:rPr lang="en-US" dirty="0">
                <a:latin typeface="Arial" panose="020B0604020202020204" pitchFamily="34" charset="0"/>
                <a:ea typeface="ＭＳ Ｐゴシック" charset="0"/>
                <a:cs typeface="Arial" panose="020B0604020202020204" pitchFamily="34" charset="0"/>
              </a:rPr>
              <a:t> puts a </a:t>
            </a:r>
            <a:r>
              <a:rPr lang="en-US" sz="2000" b="1" dirty="0" err="1">
                <a:latin typeface="Arial" panose="020B0604020202020204" pitchFamily="34" charset="0"/>
                <a:ea typeface="ＭＳ Ｐゴシック" charset="0"/>
                <a:cs typeface="Arial" panose="020B0604020202020204" pitchFamily="34" charset="0"/>
              </a:rPr>
              <a:t>GCanvas</a:t>
            </a:r>
            <a:r>
              <a:rPr lang="en-US" dirty="0">
                <a:latin typeface="Arial" panose="020B0604020202020204" pitchFamily="34" charset="0"/>
                <a:ea typeface="ＭＳ Ｐゴシック" charset="0"/>
                <a:cs typeface="Arial" panose="020B0604020202020204" pitchFamily="34" charset="0"/>
              </a:rPr>
              <a:t> there.</a:t>
            </a:r>
          </a:p>
        </p:txBody>
      </p:sp>
      <p:grpSp>
        <p:nvGrpSpPr>
          <p:cNvPr id="4" name="Group 3">
            <a:extLst>
              <a:ext uri="{FF2B5EF4-FFF2-40B4-BE49-F238E27FC236}">
                <a16:creationId xmlns:a16="http://schemas.microsoft.com/office/drawing/2014/main" id="{65AA6C73-96B6-8E4F-A3FB-3C30FEC2F997}"/>
              </a:ext>
            </a:extLst>
          </p:cNvPr>
          <p:cNvGrpSpPr/>
          <p:nvPr/>
        </p:nvGrpSpPr>
        <p:grpSpPr>
          <a:xfrm>
            <a:off x="2438400" y="1943100"/>
            <a:ext cx="4346575" cy="1943100"/>
            <a:chOff x="2438400" y="1943100"/>
            <a:chExt cx="4346575" cy="1943100"/>
          </a:xfrm>
        </p:grpSpPr>
        <p:sp>
          <p:nvSpPr>
            <p:cNvPr id="286725" name="Rectangle 5">
              <a:extLst>
                <a:ext uri="{FF2B5EF4-FFF2-40B4-BE49-F238E27FC236}">
                  <a16:creationId xmlns:a16="http://schemas.microsoft.com/office/drawing/2014/main" id="{23AFDB98-C1C6-F34B-BAB5-7FC1AE6E7639}"/>
                </a:ext>
              </a:extLst>
            </p:cNvPr>
            <p:cNvSpPr>
              <a:spLocks noChangeArrowheads="1"/>
            </p:cNvSpPr>
            <p:nvPr/>
          </p:nvSpPr>
          <p:spPr bwMode="auto">
            <a:xfrm>
              <a:off x="2438400" y="1943100"/>
              <a:ext cx="4343400" cy="19415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286726" name="Rectangle 6">
              <a:extLst>
                <a:ext uri="{FF2B5EF4-FFF2-40B4-BE49-F238E27FC236}">
                  <a16:creationId xmlns:a16="http://schemas.microsoft.com/office/drawing/2014/main" id="{D83FF185-C119-BA4E-A4A9-6905612AD5BB}"/>
                </a:ext>
              </a:extLst>
            </p:cNvPr>
            <p:cNvSpPr>
              <a:spLocks noChangeArrowheads="1"/>
            </p:cNvSpPr>
            <p:nvPr/>
          </p:nvSpPr>
          <p:spPr bwMode="auto">
            <a:xfrm rot="5400000">
              <a:off x="2010569" y="2726531"/>
              <a:ext cx="1227138" cy="371475"/>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286727" name="Rectangle 7">
              <a:extLst>
                <a:ext uri="{FF2B5EF4-FFF2-40B4-BE49-F238E27FC236}">
                  <a16:creationId xmlns:a16="http://schemas.microsoft.com/office/drawing/2014/main" id="{A8E4EF72-C743-C241-946C-E4BE49C11F11}"/>
                </a:ext>
              </a:extLst>
            </p:cNvPr>
            <p:cNvSpPr>
              <a:spLocks noChangeArrowheads="1"/>
            </p:cNvSpPr>
            <p:nvPr/>
          </p:nvSpPr>
          <p:spPr bwMode="auto">
            <a:xfrm rot="5400000">
              <a:off x="5985669" y="2726531"/>
              <a:ext cx="1227138" cy="371475"/>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286728" name="Rectangle 8">
              <a:extLst>
                <a:ext uri="{FF2B5EF4-FFF2-40B4-BE49-F238E27FC236}">
                  <a16:creationId xmlns:a16="http://schemas.microsoft.com/office/drawing/2014/main" id="{57AAD81B-7A21-8A4C-BAC0-5E7D162773E9}"/>
                </a:ext>
              </a:extLst>
            </p:cNvPr>
            <p:cNvSpPr>
              <a:spLocks noChangeArrowheads="1"/>
            </p:cNvSpPr>
            <p:nvPr/>
          </p:nvSpPr>
          <p:spPr bwMode="auto">
            <a:xfrm>
              <a:off x="2438400" y="1943100"/>
              <a:ext cx="4346575" cy="371475"/>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286729" name="Rectangle 9">
              <a:extLst>
                <a:ext uri="{FF2B5EF4-FFF2-40B4-BE49-F238E27FC236}">
                  <a16:creationId xmlns:a16="http://schemas.microsoft.com/office/drawing/2014/main" id="{4F5960C8-90D6-8245-AB9D-FD5EBB642DD9}"/>
                </a:ext>
              </a:extLst>
            </p:cNvPr>
            <p:cNvSpPr>
              <a:spLocks noChangeArrowheads="1"/>
            </p:cNvSpPr>
            <p:nvPr/>
          </p:nvSpPr>
          <p:spPr bwMode="auto">
            <a:xfrm>
              <a:off x="2438400" y="3514725"/>
              <a:ext cx="4346575" cy="371475"/>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Helvetica Neue" charset="0"/>
                <a:ea typeface="ＭＳ Ｐゴシック" charset="0"/>
              </a:endParaRPr>
            </a:p>
          </p:txBody>
        </p:sp>
        <p:sp>
          <p:nvSpPr>
            <p:cNvPr id="286730" name="Text Box 10">
              <a:extLst>
                <a:ext uri="{FF2B5EF4-FFF2-40B4-BE49-F238E27FC236}">
                  <a16:creationId xmlns:a16="http://schemas.microsoft.com/office/drawing/2014/main" id="{E33183FF-F62B-0147-A002-FDC547151FA0}"/>
                </a:ext>
              </a:extLst>
            </p:cNvPr>
            <p:cNvSpPr txBox="1">
              <a:spLocks noChangeArrowheads="1"/>
            </p:cNvSpPr>
            <p:nvPr/>
          </p:nvSpPr>
          <p:spPr bwMode="auto">
            <a:xfrm>
              <a:off x="2819400" y="2765425"/>
              <a:ext cx="3594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Helvetica Neue" charset="0"/>
                  <a:ea typeface="ＭＳ Ｐゴシック" charset="0"/>
                </a:rPr>
                <a:t>CENTER</a:t>
              </a:r>
            </a:p>
          </p:txBody>
        </p:sp>
        <p:sp>
          <p:nvSpPr>
            <p:cNvPr id="286731" name="Text Box 11">
              <a:extLst>
                <a:ext uri="{FF2B5EF4-FFF2-40B4-BE49-F238E27FC236}">
                  <a16:creationId xmlns:a16="http://schemas.microsoft.com/office/drawing/2014/main" id="{F4C835CD-7576-2445-81B8-C97C7B2F5D30}"/>
                </a:ext>
              </a:extLst>
            </p:cNvPr>
            <p:cNvSpPr txBox="1">
              <a:spLocks noChangeArrowheads="1"/>
            </p:cNvSpPr>
            <p:nvPr/>
          </p:nvSpPr>
          <p:spPr bwMode="auto">
            <a:xfrm>
              <a:off x="2438400" y="1968500"/>
              <a:ext cx="4343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Helvetica Neue" charset="0"/>
                  <a:ea typeface="ＭＳ Ｐゴシック" charset="0"/>
                </a:rPr>
                <a:t>NORTH</a:t>
              </a:r>
            </a:p>
          </p:txBody>
        </p:sp>
        <p:sp>
          <p:nvSpPr>
            <p:cNvPr id="286732" name="Text Box 12">
              <a:extLst>
                <a:ext uri="{FF2B5EF4-FFF2-40B4-BE49-F238E27FC236}">
                  <a16:creationId xmlns:a16="http://schemas.microsoft.com/office/drawing/2014/main" id="{D185A6B5-CCF6-C34A-BFA4-0D33D8AF61BF}"/>
                </a:ext>
              </a:extLst>
            </p:cNvPr>
            <p:cNvSpPr txBox="1">
              <a:spLocks noChangeArrowheads="1"/>
            </p:cNvSpPr>
            <p:nvPr/>
          </p:nvSpPr>
          <p:spPr bwMode="auto">
            <a:xfrm>
              <a:off x="2438400" y="3530600"/>
              <a:ext cx="4343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Helvetica Neue" charset="0"/>
                  <a:ea typeface="ＭＳ Ｐゴシック" charset="0"/>
                </a:rPr>
                <a:t>SOUTH</a:t>
              </a:r>
            </a:p>
          </p:txBody>
        </p:sp>
        <p:sp>
          <p:nvSpPr>
            <p:cNvPr id="286733" name="Text Box 13">
              <a:extLst>
                <a:ext uri="{FF2B5EF4-FFF2-40B4-BE49-F238E27FC236}">
                  <a16:creationId xmlns:a16="http://schemas.microsoft.com/office/drawing/2014/main" id="{5D33BD92-E8C0-EC4A-AC73-4952020CE753}"/>
                </a:ext>
              </a:extLst>
            </p:cNvPr>
            <p:cNvSpPr txBox="1">
              <a:spLocks noChangeArrowheads="1"/>
            </p:cNvSpPr>
            <p:nvPr/>
          </p:nvSpPr>
          <p:spPr bwMode="auto">
            <a:xfrm>
              <a:off x="2438400" y="2476500"/>
              <a:ext cx="381000"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85000"/>
                </a:lnSpc>
                <a:defRPr/>
              </a:pPr>
              <a:r>
                <a:rPr lang="en-US" sz="1600">
                  <a:latin typeface="Helvetica Neue" charset="0"/>
                  <a:ea typeface="ＭＳ Ｐゴシック" charset="0"/>
                </a:rPr>
                <a:t>WEST</a:t>
              </a:r>
            </a:p>
          </p:txBody>
        </p:sp>
        <p:sp>
          <p:nvSpPr>
            <p:cNvPr id="286734" name="Text Box 14">
              <a:extLst>
                <a:ext uri="{FF2B5EF4-FFF2-40B4-BE49-F238E27FC236}">
                  <a16:creationId xmlns:a16="http://schemas.microsoft.com/office/drawing/2014/main" id="{51BD3550-FEC7-E645-96A1-C3099C9C8BC0}"/>
                </a:ext>
              </a:extLst>
            </p:cNvPr>
            <p:cNvSpPr txBox="1">
              <a:spLocks noChangeArrowheads="1"/>
            </p:cNvSpPr>
            <p:nvPr/>
          </p:nvSpPr>
          <p:spPr bwMode="auto">
            <a:xfrm>
              <a:off x="6400800" y="2476500"/>
              <a:ext cx="381000"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85000"/>
                </a:lnSpc>
                <a:defRPr/>
              </a:pPr>
              <a:r>
                <a:rPr lang="en-US" sz="1600">
                  <a:latin typeface="Helvetica Neue" charset="0"/>
                  <a:ea typeface="ＭＳ Ｐゴシック" charset="0"/>
                </a:rPr>
                <a:t>EAST</a:t>
              </a:r>
            </a:p>
          </p:txBody>
        </p:sp>
      </p:grpSp>
      <p:sp>
        <p:nvSpPr>
          <p:cNvPr id="286735" name="Rectangle 15">
            <a:extLst>
              <a:ext uri="{FF2B5EF4-FFF2-40B4-BE49-F238E27FC236}">
                <a16:creationId xmlns:a16="http://schemas.microsoft.com/office/drawing/2014/main" id="{4D0385A4-E713-984F-9542-9A769803A705}"/>
              </a:ext>
            </a:extLst>
          </p:cNvPr>
          <p:cNvSpPr>
            <a:spLocks noChangeArrowheads="1"/>
          </p:cNvSpPr>
          <p:nvPr/>
        </p:nvSpPr>
        <p:spPr bwMode="auto">
          <a:xfrm>
            <a:off x="482600" y="5143500"/>
            <a:ext cx="8128000" cy="140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85000"/>
              </a:lnSpc>
              <a:spcAft>
                <a:spcPct val="50000"/>
              </a:spcAft>
              <a:buFontTx/>
              <a:buChar char="•"/>
              <a:defRPr/>
            </a:pPr>
            <a:r>
              <a:rPr lang="en-US" dirty="0">
                <a:latin typeface="Arial" panose="020B0604020202020204" pitchFamily="34" charset="0"/>
                <a:ea typeface="ＭＳ Ｐゴシック" charset="0"/>
                <a:cs typeface="Arial" panose="020B0604020202020204" pitchFamily="34" charset="0"/>
              </a:rPr>
              <a:t>The other regions are visible only if you add an interactor to them.  The examples in the text use the </a:t>
            </a:r>
            <a:r>
              <a:rPr lang="en-US" sz="2000" b="1" dirty="0">
                <a:latin typeface="Arial" panose="020B0604020202020204" pitchFamily="34" charset="0"/>
                <a:ea typeface="ＭＳ Ｐゴシック" charset="0"/>
                <a:cs typeface="Arial" panose="020B0604020202020204" pitchFamily="34" charset="0"/>
              </a:rPr>
              <a:t>SOUTH</a:t>
            </a:r>
            <a:r>
              <a:rPr lang="en-US" dirty="0">
                <a:latin typeface="Arial" panose="020B0604020202020204" pitchFamily="34" charset="0"/>
                <a:ea typeface="ＭＳ Ｐゴシック" charset="0"/>
                <a:cs typeface="Arial" panose="020B0604020202020204" pitchFamily="34" charset="0"/>
              </a:rPr>
              <a:t> region as a control strip containing a set of interactors, which are laid out from left to right in the order in which they were added.</a:t>
            </a:r>
          </a:p>
        </p:txBody>
      </p:sp>
      <p:sp>
        <p:nvSpPr>
          <p:cNvPr id="18" name="Rectangle 2">
            <a:extLst>
              <a:ext uri="{FF2B5EF4-FFF2-40B4-BE49-F238E27FC236}">
                <a16:creationId xmlns:a16="http://schemas.microsoft.com/office/drawing/2014/main" id="{AE2B8F48-2CF0-204A-A321-5EFDD9D53E3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Layout</a:t>
            </a:r>
          </a:p>
        </p:txBody>
      </p:sp>
    </p:spTree>
    <p:extLst>
      <p:ext uri="{BB962C8B-B14F-4D97-AF65-F5344CB8AC3E}">
        <p14:creationId xmlns:p14="http://schemas.microsoft.com/office/powerpoint/2010/main" val="426579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p:bldP spid="286724" grpId="0"/>
      <p:bldP spid="2867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AE2B8F48-2CF0-204A-A321-5EFDD9D53E30}"/>
              </a:ext>
            </a:extLst>
          </p:cNvPr>
          <p:cNvSpPr txBox="1">
            <a:spLocks noChangeArrowheads="1"/>
          </p:cNvSpPr>
          <p:nvPr/>
        </p:nvSpPr>
        <p:spPr>
          <a:xfrm>
            <a:off x="0" y="-23813"/>
            <a:ext cx="9144000" cy="746126"/>
          </a:xfrm>
          <a:prstGeom prst="rect">
            <a:avLst/>
          </a:prstGeom>
          <a:solidFill>
            <a:schemeClr val="tx2">
              <a:lumMod val="60000"/>
              <a:lumOff val="40000"/>
            </a:schemeClr>
          </a:solidFill>
          <a:ln w="38100" cap="flat" cmpd="sng" algn="ctr">
            <a:noFill/>
            <a:prstDash val="solid"/>
          </a:ln>
          <a:effectLst/>
        </p:spPr>
        <p:style>
          <a:lnRef idx="3">
            <a:schemeClr val="lt1"/>
          </a:lnRef>
          <a:fillRef idx="1">
            <a:schemeClr val="accent3"/>
          </a:fillRef>
          <a:effectRef idx="1">
            <a:schemeClr val="accent3"/>
          </a:effectRef>
          <a:fontRef idx="minor">
            <a:schemeClr val="lt1"/>
          </a:fontRef>
        </p:style>
        <p:txBody>
          <a:bodyPr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sz="4000" b="1" dirty="0">
                <a:solidFill>
                  <a:schemeClr val="tx1"/>
                </a:solidFill>
                <a:latin typeface="Century Gothic"/>
                <a:cs typeface="Century Gothic"/>
              </a:rPr>
              <a:t>Execution of a Java Program</a:t>
            </a:r>
          </a:p>
        </p:txBody>
      </p:sp>
      <p:pic>
        <p:nvPicPr>
          <p:cNvPr id="2" name="Picture 1">
            <a:extLst>
              <a:ext uri="{FF2B5EF4-FFF2-40B4-BE49-F238E27FC236}">
                <a16:creationId xmlns:a16="http://schemas.microsoft.com/office/drawing/2014/main" id="{C9B8261B-7598-4247-BC69-9656895B61AF}"/>
              </a:ext>
            </a:extLst>
          </p:cNvPr>
          <p:cNvPicPr>
            <a:picLocks noChangeAspect="1"/>
          </p:cNvPicPr>
          <p:nvPr/>
        </p:nvPicPr>
        <p:blipFill>
          <a:blip r:embed="rId3"/>
          <a:stretch>
            <a:fillRect/>
          </a:stretch>
        </p:blipFill>
        <p:spPr>
          <a:xfrm>
            <a:off x="872836" y="1419793"/>
            <a:ext cx="7661564" cy="5119900"/>
          </a:xfrm>
          <a:prstGeom prst="rect">
            <a:avLst/>
          </a:prstGeom>
        </p:spPr>
      </p:pic>
    </p:spTree>
    <p:extLst>
      <p:ext uri="{BB962C8B-B14F-4D97-AF65-F5344CB8AC3E}">
        <p14:creationId xmlns:p14="http://schemas.microsoft.com/office/powerpoint/2010/main" val="1894480192"/>
      </p:ext>
    </p:extLst>
  </p:cSld>
  <p:clrMapOvr>
    <a:masterClrMapping/>
  </p:clrMapOvr>
</p:sld>
</file>

<file path=ppt/theme/theme1.xml><?xml version="1.0" encoding="utf-8"?>
<a:theme xmlns:a="http://schemas.openxmlformats.org/drawingml/2006/main" name="teach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aching" id="{E3E4484C-B620-AB4D-A257-40FA8917650D}" vid="{1881D74E-77CC-F642-A592-AAFA1B84A3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teaching</Template>
  <TotalTime>3764</TotalTime>
  <Words>3232</Words>
  <Application>Microsoft Macintosh PowerPoint</Application>
  <PresentationFormat>On-screen Show (4:3)</PresentationFormat>
  <Paragraphs>350</Paragraphs>
  <Slides>41</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ＭＳ Ｐゴシック</vt:lpstr>
      <vt:lpstr>Arial</vt:lpstr>
      <vt:lpstr>Calibri</vt:lpstr>
      <vt:lpstr>Century Gothic</vt:lpstr>
      <vt:lpstr>Courier New</vt:lpstr>
      <vt:lpstr>Helvetica</vt:lpstr>
      <vt:lpstr>Helvetica Neue</vt:lpstr>
      <vt:lpstr>Hoefler Text</vt:lpstr>
      <vt:lpstr>Times</vt:lpstr>
      <vt:lpstr>Times New Roman</vt:lpstr>
      <vt:lpstr>Wingdings</vt:lpstr>
      <vt:lpstr>teaching</vt:lpstr>
      <vt:lpstr>Interactors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Piech</dc:creator>
  <cp:lastModifiedBy>Ayca Tuzmen</cp:lastModifiedBy>
  <cp:revision>64</cp:revision>
  <cp:lastPrinted>2018-01-10T20:10:12Z</cp:lastPrinted>
  <dcterms:created xsi:type="dcterms:W3CDTF">2016-06-20T07:42:18Z</dcterms:created>
  <dcterms:modified xsi:type="dcterms:W3CDTF">2019-07-02T07:50:32Z</dcterms:modified>
</cp:coreProperties>
</file>