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32" r:id="rId2"/>
    <p:sldId id="330" r:id="rId3"/>
    <p:sldId id="344" r:id="rId4"/>
    <p:sldId id="343" r:id="rId5"/>
    <p:sldId id="331" r:id="rId6"/>
    <p:sldId id="351" r:id="rId7"/>
    <p:sldId id="260" r:id="rId8"/>
    <p:sldId id="350" r:id="rId9"/>
    <p:sldId id="267" r:id="rId10"/>
    <p:sldId id="333" r:id="rId11"/>
    <p:sldId id="345" r:id="rId12"/>
    <p:sldId id="346" r:id="rId13"/>
    <p:sldId id="334" r:id="rId14"/>
    <p:sldId id="349" r:id="rId15"/>
    <p:sldId id="338" r:id="rId16"/>
    <p:sldId id="340" r:id="rId17"/>
    <p:sldId id="335" r:id="rId18"/>
    <p:sldId id="266" r:id="rId19"/>
    <p:sldId id="336" r:id="rId20"/>
    <p:sldId id="337" r:id="rId21"/>
    <p:sldId id="347" r:id="rId22"/>
    <p:sldId id="34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8"/>
    <p:restoredTop sz="94703"/>
  </p:normalViewPr>
  <p:slideViewPr>
    <p:cSldViewPr snapToGrid="0" snapToObjects="1">
      <p:cViewPr>
        <p:scale>
          <a:sx n="64" d="100"/>
          <a:sy n="64" d="100"/>
        </p:scale>
        <p:origin x="1520" y="1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BC839-260F-384B-B760-891C353BCACC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CA772-D1E0-4E46-AD01-20D67ABA9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B8850-CD6F-3943-A05A-17E858A6C405}" type="slidenum">
              <a:rPr lang="en-US"/>
              <a:pPr/>
              <a:t>5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4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5A95A-A040-9D4C-9698-B5D4E1E718D8}" type="slidenum">
              <a:rPr lang="en-US"/>
              <a:pPr/>
              <a:t>6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2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7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0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8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54D33-2C7B-6F4D-B931-8A5FC90DBE67}" type="slidenum">
              <a:rPr lang="en-US"/>
              <a:pPr/>
              <a:t>15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54D33-2C7B-6F4D-B931-8A5FC90DBE67}" type="slidenum">
              <a:rPr lang="en-US"/>
              <a:pPr/>
              <a:t>16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18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3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C6401-8C4A-6B4D-A97F-AAADC8C73D89}" type="slidenum">
              <a:rPr lang="en-US"/>
              <a:pPr/>
              <a:t>21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27125" y="711200"/>
            <a:ext cx="4603750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8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6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8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4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3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BBB1-C724-2A4E-8B84-08606E3D97F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56496-B4DD-A84F-94E8-4E3783C50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9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andes.csbridge.org/es/handouts/graphic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Toy 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423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4361092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Interfaces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Gráficas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4" descr="C:\Users\Chris\University\Teaching\cs221\WWW\slides\img\stanford.png">
            <a:extLst>
              <a:ext uri="{FF2B5EF4-FFF2-40B4-BE49-F238E27FC236}">
                <a16:creationId xmlns:a16="http://schemas.microsoft.com/office/drawing/2014/main" id="{06C4E2A8-726A-9942-8876-2458F673C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229" y="1167760"/>
            <a:ext cx="1706880" cy="17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1">
            <a:extLst>
              <a:ext uri="{FF2B5EF4-FFF2-40B4-BE49-F238E27FC236}">
                <a16:creationId xmlns:a16="http://schemas.microsoft.com/office/drawing/2014/main" id="{B0F26645-9F6C-1345-8740-4957B6152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109" y="1228090"/>
            <a:ext cx="1614170" cy="16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2561572" y="1487797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5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0" y="3730608"/>
            <a:ext cx="4609578" cy="1467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156" y="3899746"/>
            <a:ext cx="25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darAncho</a:t>
            </a:r>
            <a:r>
              <a:rPr lang="en-US" sz="2800" dirty="0"/>
              <a:t>() / 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1707666"/>
            <a:ext cx="1866378" cy="1467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5753" y="1034134"/>
            <a:ext cx="304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rect.darAncho</a:t>
            </a:r>
            <a:r>
              <a:rPr lang="en-US" sz="2800" dirty="0"/>
              <a:t>() / 2</a:t>
            </a:r>
          </a:p>
        </p:txBody>
      </p:sp>
      <p:sp>
        <p:nvSpPr>
          <p:cNvPr id="10" name="Donut 9"/>
          <p:cNvSpPr/>
          <p:nvPr/>
        </p:nvSpPr>
        <p:spPr>
          <a:xfrm>
            <a:off x="2561572" y="1487797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34E374-0B71-7B44-A4BF-0E40F3915EF3}"/>
              </a:ext>
            </a:extLst>
          </p:cNvPr>
          <p:cNvCxnSpPr>
            <a:cxnSpLocks/>
          </p:cNvCxnSpPr>
          <p:nvPr/>
        </p:nvCxnSpPr>
        <p:spPr>
          <a:xfrm>
            <a:off x="0" y="2362145"/>
            <a:ext cx="2743200" cy="733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04937F-F8AF-D747-BE66-E5529A9B5FD4}"/>
              </a:ext>
            </a:extLst>
          </p:cNvPr>
          <p:cNvSpPr txBox="1"/>
          <p:nvPr/>
        </p:nvSpPr>
        <p:spPr>
          <a:xfrm>
            <a:off x="150312" y="2514109"/>
            <a:ext cx="3169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darAncho</a:t>
            </a:r>
            <a:r>
              <a:rPr lang="en-US" sz="2400" dirty="0"/>
              <a:t>() / 2 –</a:t>
            </a:r>
          </a:p>
          <a:p>
            <a:r>
              <a:rPr lang="en-US" sz="2400" dirty="0" err="1"/>
              <a:t>rect.darAncho</a:t>
            </a:r>
            <a:r>
              <a:rPr lang="en-US" sz="2400" dirty="0"/>
              <a:t>() / 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958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59683" y="4509370"/>
            <a:ext cx="25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darAlto</a:t>
            </a:r>
            <a:r>
              <a:rPr lang="en-US" sz="2800" dirty="0"/>
              <a:t>() /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2136425"/>
            <a:ext cx="31440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rect.darAlto</a:t>
            </a:r>
            <a:r>
              <a:rPr lang="en-US" sz="2600" dirty="0"/>
              <a:t>() / 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59683" y="824591"/>
            <a:ext cx="0" cy="298332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18356" y="1653436"/>
            <a:ext cx="1" cy="215447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onut 14"/>
          <p:cNvSpPr/>
          <p:nvPr/>
        </p:nvSpPr>
        <p:spPr>
          <a:xfrm>
            <a:off x="2561572" y="1487797"/>
            <a:ext cx="513568" cy="450937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E58E18-216B-1047-9159-89191C871654}"/>
              </a:ext>
            </a:extLst>
          </p:cNvPr>
          <p:cNvCxnSpPr>
            <a:cxnSpLocks/>
          </p:cNvCxnSpPr>
          <p:nvPr/>
        </p:nvCxnSpPr>
        <p:spPr>
          <a:xfrm>
            <a:off x="3657600" y="824591"/>
            <a:ext cx="0" cy="83061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C714C6-0B66-0B46-85E5-5EDF9C557AFC}"/>
              </a:ext>
            </a:extLst>
          </p:cNvPr>
          <p:cNvSpPr txBox="1"/>
          <p:nvPr/>
        </p:nvSpPr>
        <p:spPr>
          <a:xfrm>
            <a:off x="1233677" y="722235"/>
            <a:ext cx="3169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darAlto</a:t>
            </a:r>
            <a:r>
              <a:rPr lang="en-US" sz="2400" dirty="0"/>
              <a:t>() / 2 –</a:t>
            </a:r>
          </a:p>
          <a:p>
            <a:r>
              <a:rPr lang="en-US" sz="2400" dirty="0" err="1"/>
              <a:t>rect.darAlto</a:t>
            </a:r>
            <a:r>
              <a:rPr lang="en-US" sz="2400" dirty="0"/>
              <a:t>() / 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37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Constantes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327648"/>
            <a:ext cx="7848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0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24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795386" y="1665962"/>
            <a:ext cx="0" cy="241752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797391"/>
            <a:ext cx="7848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6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dirty="0"/>
              <a:t>Una </a:t>
            </a:r>
            <a:r>
              <a:rPr lang="en-US" sz="2400" dirty="0" err="1"/>
              <a:t>caja</a:t>
            </a:r>
            <a:r>
              <a:rPr lang="en-US" sz="2400" dirty="0"/>
              <a:t> de </a:t>
            </a:r>
            <a:r>
              <a:rPr lang="en-US" sz="2400" dirty="0" err="1"/>
              <a:t>texto</a:t>
            </a:r>
            <a:r>
              <a:rPr lang="en-US" sz="2400" dirty="0"/>
              <a:t> que se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agregar</a:t>
            </a:r>
            <a:r>
              <a:rPr lang="en-US" sz="2400" dirty="0"/>
              <a:t> al canvas</a:t>
            </a:r>
          </a:p>
        </p:txBody>
      </p:sp>
      <p:grpSp>
        <p:nvGrpSpPr>
          <p:cNvPr id="749572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749573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9574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749576" name="Rectangle 8"/>
          <p:cNvSpPr>
            <a:spLocks noChangeArrowheads="1"/>
          </p:cNvSpPr>
          <p:nvPr/>
        </p:nvSpPr>
        <p:spPr bwMode="auto">
          <a:xfrm>
            <a:off x="457200" y="2373313"/>
            <a:ext cx="8229600" cy="2387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533400" y="2386013"/>
            <a:ext cx="8077200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" charset="0"/>
              </a:rPr>
              <a:t>HolaPrograma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EsGraphics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 New" charset="0"/>
              </a:rPr>
              <a:t>{</a:t>
            </a:r>
          </a:p>
          <a:p>
            <a:pPr lvl="1"/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 void</a:t>
            </a:r>
            <a:r>
              <a:rPr lang="en-US" dirty="0">
                <a:latin typeface="Courier"/>
                <a:cs typeface="Courier"/>
              </a:rPr>
              <a:t> run() {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SEtiqueta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etiqueta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new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SEtiqueta</a:t>
            </a:r>
            <a:r>
              <a:rPr lang="en-US" dirty="0">
                <a:latin typeface="Courier"/>
                <a:cs typeface="Courier"/>
              </a:rPr>
              <a:t>(”</a:t>
            </a:r>
            <a:r>
              <a:rPr lang="en-US" dirty="0" err="1">
                <a:latin typeface="Courier"/>
                <a:cs typeface="Courier"/>
              </a:rPr>
              <a:t>hola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mundo</a:t>
            </a:r>
            <a:r>
              <a:rPr lang="en-US" dirty="0">
                <a:latin typeface="Courier"/>
                <a:cs typeface="Courier"/>
              </a:rPr>
              <a:t>”);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err="1">
                <a:latin typeface="Courier"/>
                <a:cs typeface="Courier"/>
              </a:rPr>
              <a:t>etiqueta</a:t>
            </a:r>
            <a:r>
              <a:rPr lang="en-US">
                <a:latin typeface="Courier"/>
                <a:cs typeface="Courier"/>
              </a:rPr>
              <a:t>.cambiarFuente(“</a:t>
            </a:r>
            <a:r>
              <a:rPr lang="en-US" dirty="0">
                <a:latin typeface="Courier"/>
                <a:cs typeface="Courier"/>
              </a:rPr>
              <a:t>SansSerif-36”);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etiqueta.cambiarColor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Color.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RED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agregar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etiqueta</a:t>
            </a:r>
            <a:r>
              <a:rPr lang="en-US" dirty="0">
                <a:latin typeface="Courier"/>
                <a:cs typeface="Courier"/>
              </a:rPr>
              <a:t>, 100, 75);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SEtiqueta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10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971800" y="53848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0" dirty="0" err="1">
                <a:solidFill>
                  <a:srgbClr val="FF0000"/>
                </a:solidFill>
                <a:latin typeface="Helvetica" charset="0"/>
              </a:rPr>
              <a:t>hola</a:t>
            </a:r>
            <a:r>
              <a:rPr lang="en-US" sz="3200" b="0" dirty="0">
                <a:solidFill>
                  <a:srgbClr val="FF0000"/>
                </a:solidFill>
                <a:latin typeface="Helvetica" charset="0"/>
              </a:rPr>
              <a:t>, </a:t>
            </a:r>
            <a:r>
              <a:rPr lang="en-US" sz="3200" b="0" dirty="0" err="1">
                <a:solidFill>
                  <a:srgbClr val="FF0000"/>
                </a:solidFill>
                <a:latin typeface="Helvetica" charset="0"/>
              </a:rPr>
              <a:t>mundo</a:t>
            </a:r>
            <a:endParaRPr lang="en-US" sz="3200" b="0" dirty="0">
              <a:solidFill>
                <a:srgbClr val="FF0000"/>
              </a:solidFill>
              <a:latin typeface="Charcoal C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2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dirty="0"/>
              <a:t>Una </a:t>
            </a:r>
            <a:r>
              <a:rPr lang="en-US" sz="2400" dirty="0" err="1"/>
              <a:t>caja</a:t>
            </a:r>
            <a:r>
              <a:rPr lang="en-US" sz="2400" dirty="0"/>
              <a:t> de </a:t>
            </a:r>
            <a:r>
              <a:rPr lang="en-US" sz="2400" dirty="0" err="1"/>
              <a:t>texto</a:t>
            </a:r>
            <a:r>
              <a:rPr lang="en-US" sz="2400" dirty="0"/>
              <a:t> que se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agregar</a:t>
            </a:r>
            <a:r>
              <a:rPr lang="en-US" sz="2400" dirty="0"/>
              <a:t> al canvas</a:t>
            </a:r>
          </a:p>
        </p:txBody>
      </p:sp>
      <p:grpSp>
        <p:nvGrpSpPr>
          <p:cNvPr id="749572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749573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9574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749576" name="Rectangle 8"/>
          <p:cNvSpPr>
            <a:spLocks noChangeArrowheads="1"/>
          </p:cNvSpPr>
          <p:nvPr/>
        </p:nvSpPr>
        <p:spPr bwMode="auto">
          <a:xfrm>
            <a:off x="457200" y="2373313"/>
            <a:ext cx="8229600" cy="2387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533400" y="2386013"/>
            <a:ext cx="8077200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HolaPrograma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EsGraphics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 New" charset="0"/>
              </a:rPr>
              <a:t>{</a:t>
            </a:r>
          </a:p>
          <a:p>
            <a:pPr lvl="1"/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public void</a:t>
            </a:r>
            <a:r>
              <a:rPr lang="en-US" dirty="0">
                <a:latin typeface="Courier"/>
                <a:cs typeface="Courier"/>
              </a:rPr>
              <a:t> run() {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SEtiqueta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etiqueta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new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SEtiqueta</a:t>
            </a:r>
            <a:r>
              <a:rPr lang="en-US" dirty="0">
                <a:latin typeface="Courier"/>
                <a:cs typeface="Courier"/>
              </a:rPr>
              <a:t>(”</a:t>
            </a:r>
            <a:r>
              <a:rPr lang="en-US" dirty="0" err="1">
                <a:latin typeface="Courier"/>
                <a:cs typeface="Courier"/>
              </a:rPr>
              <a:t>hola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mundo</a:t>
            </a:r>
            <a:r>
              <a:rPr lang="en-US" dirty="0">
                <a:latin typeface="Courier"/>
                <a:cs typeface="Courier"/>
              </a:rPr>
              <a:t>”);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etiqueta.cambiarFuente</a:t>
            </a:r>
            <a:r>
              <a:rPr lang="en-US" dirty="0">
                <a:latin typeface="Courier"/>
                <a:cs typeface="Courier"/>
              </a:rPr>
              <a:t>(“SansSerif-36”);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etiqueta.cambiarColor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Color.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RED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agregar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etiqueta</a:t>
            </a:r>
            <a:r>
              <a:rPr lang="en-US" dirty="0">
                <a:latin typeface="Courier"/>
                <a:cs typeface="Courier"/>
              </a:rPr>
              <a:t>, 100, 75);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SEtiqueta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311400" y="4997450"/>
            <a:ext cx="4521200" cy="1606550"/>
            <a:chOff x="1424" y="3072"/>
            <a:chExt cx="2848" cy="1012"/>
          </a:xfrm>
        </p:grpSpPr>
        <p:pic>
          <p:nvPicPr>
            <p:cNvPr id="10" name="Picture 5" descr="ShortGraphicsWind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" y="3084"/>
              <a:ext cx="2845" cy="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471" y="3072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HelloProgram</a:t>
              </a:r>
            </a:p>
          </p:txBody>
        </p:sp>
      </p:grp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971800" y="53848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Helvetica" charset="0"/>
              </a:rPr>
              <a:t>hola</a:t>
            </a:r>
            <a:r>
              <a:rPr lang="en-US" sz="3200" b="0" dirty="0">
                <a:solidFill>
                  <a:srgbClr val="FF0000"/>
                </a:solidFill>
                <a:latin typeface="Helvetica" charset="0"/>
              </a:rPr>
              <a:t>, </a:t>
            </a:r>
            <a:r>
              <a:rPr lang="en-US" sz="3200" b="0" dirty="0" err="1">
                <a:solidFill>
                  <a:srgbClr val="FF0000"/>
                </a:solidFill>
                <a:latin typeface="Helvetica" charset="0"/>
              </a:rPr>
              <a:t>mundo</a:t>
            </a:r>
            <a:endParaRPr lang="en-US" sz="3200" b="0" dirty="0">
              <a:solidFill>
                <a:srgbClr val="FF0000"/>
              </a:solidFill>
              <a:latin typeface="Charcoal CY" charset="0"/>
            </a:endParaRPr>
          </a:p>
        </p:txBody>
      </p:sp>
      <p:cxnSp>
        <p:nvCxnSpPr>
          <p:cNvPr id="3" name="Straight Arrow Connector 2"/>
          <p:cNvCxnSpPr>
            <a:endCxn id="10" idx="1"/>
          </p:cNvCxnSpPr>
          <p:nvPr/>
        </p:nvCxnSpPr>
        <p:spPr>
          <a:xfrm flipH="1" flipV="1">
            <a:off x="2311400" y="5810250"/>
            <a:ext cx="795055" cy="1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69759" y="5192474"/>
            <a:ext cx="0" cy="64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7035" y="5180213"/>
            <a:ext cx="97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6013" y="5776404"/>
            <a:ext cx="97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229428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70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5967086"/>
            <a:ext cx="8242300" cy="685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12862" y="797391"/>
            <a:ext cx="0" cy="63057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59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/>
              <a:t>Una forma </a:t>
            </a:r>
            <a:r>
              <a:rPr lang="en-US" sz="2400" b="0" i="1" dirty="0" err="1"/>
              <a:t>elíptica</a:t>
            </a:r>
            <a:r>
              <a:rPr lang="en-US" sz="2400" b="0" dirty="0"/>
              <a:t> que se define por los </a:t>
            </a:r>
            <a:r>
              <a:rPr lang="en-US" sz="2400" b="0" dirty="0" err="1"/>
              <a:t>límites</a:t>
            </a:r>
            <a:r>
              <a:rPr lang="en-US" sz="2400" b="0" dirty="0"/>
              <a:t> del </a:t>
            </a:r>
            <a:r>
              <a:rPr lang="en-US" sz="2400" b="0" dirty="0" err="1"/>
              <a:t>rectángulo</a:t>
            </a:r>
            <a:r>
              <a:rPr lang="en-US" sz="2400" b="0" dirty="0"/>
              <a:t> que la </a:t>
            </a:r>
            <a:r>
              <a:rPr lang="en-US" sz="2400" b="0" dirty="0" err="1"/>
              <a:t>rodea</a:t>
            </a:r>
            <a:r>
              <a:rPr lang="en-US" sz="2400" b="0" dirty="0"/>
              <a:t>.</a:t>
            </a:r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955800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b="0" dirty="0"/>
                <a:t>Por </a:t>
              </a:r>
              <a:r>
                <a:rPr lang="en-US" sz="2400" b="0" dirty="0" err="1"/>
                <a:t>ejemplo</a:t>
              </a:r>
              <a:r>
                <a:rPr lang="en-US" sz="2400" b="0" dirty="0"/>
                <a:t>, el </a:t>
              </a:r>
              <a:r>
                <a:rPr lang="en-US" sz="2400" b="0" dirty="0" err="1"/>
                <a:t>siguiente</a:t>
              </a:r>
              <a:r>
                <a:rPr lang="en-US" sz="2400" b="0" dirty="0"/>
                <a:t> </a:t>
              </a:r>
              <a:r>
                <a:rPr lang="en-US" sz="2400" b="0" dirty="0" err="1"/>
                <a:t>método</a:t>
              </a:r>
              <a:r>
                <a:rPr lang="en-US" sz="2400" b="0" dirty="0"/>
                <a:t>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</a:t>
              </a:r>
              <a:r>
                <a:rPr lang="en-US" sz="2400" b="0" dirty="0" err="1"/>
                <a:t>crea</a:t>
              </a:r>
              <a:r>
                <a:rPr lang="en-US" sz="2400" b="0" dirty="0"/>
                <a:t> el </a:t>
              </a:r>
              <a:r>
                <a:rPr lang="en-US" sz="2400" b="0" dirty="0" err="1"/>
                <a:t>óvalo</a:t>
              </a:r>
              <a:r>
                <a:rPr lang="en-US" sz="2400" b="0" dirty="0"/>
                <a:t> </a:t>
              </a:r>
              <a:r>
                <a:rPr lang="en-US" sz="2400" b="0" dirty="0" err="1"/>
                <a:t>más</a:t>
              </a:r>
              <a:r>
                <a:rPr lang="en-US" sz="2400" b="0" dirty="0"/>
                <a:t> </a:t>
              </a:r>
              <a:r>
                <a:rPr lang="en-US" sz="2400" b="0" dirty="0" err="1"/>
                <a:t>grande</a:t>
              </a:r>
              <a:r>
                <a:rPr lang="en-US" sz="2400" b="0" dirty="0"/>
                <a:t> que </a:t>
              </a:r>
              <a:r>
                <a:rPr lang="en-US" sz="2400" b="0" dirty="0" err="1"/>
                <a:t>cabe</a:t>
              </a:r>
              <a:r>
                <a:rPr lang="en-US" sz="2400" b="0" dirty="0"/>
                <a:t> </a:t>
              </a:r>
              <a:r>
                <a:rPr lang="en-US" sz="2400" dirty="0"/>
                <a:t>dentro del canvas</a:t>
              </a:r>
              <a:r>
                <a:rPr lang="en-US" sz="2400" b="0" dirty="0"/>
                <a:t>:  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SOvalo</a:t>
              </a:r>
              <a:r>
                <a:rPr lang="en-US" sz="1600" dirty="0">
                  <a:latin typeface="Courier"/>
                  <a:cs typeface="Courier"/>
                </a:rPr>
                <a:t> oval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SOvalo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darAncho</a:t>
              </a:r>
              <a:r>
                <a:rPr lang="en-US" sz="1600" dirty="0">
                  <a:latin typeface="Courier"/>
                  <a:cs typeface="Courier"/>
                </a:rPr>
                <a:t>(), </a:t>
              </a:r>
              <a:r>
                <a:rPr lang="en-US" sz="1600" dirty="0" err="1">
                  <a:latin typeface="Courier"/>
                  <a:cs typeface="Courier"/>
                </a:rPr>
                <a:t>darAlto</a:t>
              </a:r>
              <a:r>
                <a:rPr lang="en-US" sz="1600" dirty="0">
                  <a:latin typeface="Courier"/>
                  <a:cs typeface="Courier"/>
                </a:rPr>
                <a:t>());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oval.cambiarRelleno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oval.cambiarColor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Color.</a:t>
              </a:r>
              <a:r>
                <a:rPr lang="en-US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GREEN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agregar</a:t>
              </a:r>
              <a:r>
                <a:rPr lang="en-US" sz="1600" dirty="0">
                  <a:latin typeface="Courier"/>
                  <a:cs typeface="Courier"/>
                </a:rPr>
                <a:t>(oval, 0, 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SOvalo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5570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346532" y="2555310"/>
            <a:ext cx="463463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4996320"/>
            <a:ext cx="7785100" cy="15875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83068" y="1653436"/>
            <a:ext cx="0" cy="50104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Redefinición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las variables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0" y="4813300"/>
            <a:ext cx="5118100" cy="204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722235"/>
            <a:ext cx="5067300" cy="1930400"/>
          </a:xfrm>
          <a:prstGeom prst="rect">
            <a:avLst/>
          </a:prstGeom>
        </p:spPr>
      </p:pic>
      <p:pic>
        <p:nvPicPr>
          <p:cNvPr id="2050" name="Picture 2" descr="mage result for big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41" y="775905"/>
            <a:ext cx="1823059" cy="18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ge result for big green check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41" y="4874177"/>
            <a:ext cx="1772259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3359" y="3034386"/>
            <a:ext cx="811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Solo </a:t>
            </a:r>
            <a:r>
              <a:rPr lang="en-US" sz="3600" dirty="0" err="1"/>
              <a:t>necesitas</a:t>
            </a:r>
            <a:r>
              <a:rPr lang="en-US" sz="3600" dirty="0"/>
              <a:t> </a:t>
            </a:r>
            <a:r>
              <a:rPr lang="en-US" sz="3600" dirty="0" err="1"/>
              <a:t>especificar</a:t>
            </a:r>
            <a:r>
              <a:rPr lang="en-US" sz="3600" dirty="0"/>
              <a:t> el </a:t>
            </a:r>
            <a:r>
              <a:rPr lang="en-US" sz="3600" i="1" u="sng" dirty="0" err="1"/>
              <a:t>tipo</a:t>
            </a:r>
            <a:r>
              <a:rPr lang="en-US" sz="3600" dirty="0"/>
              <a:t> de una variable UNA </a:t>
            </a:r>
            <a:r>
              <a:rPr lang="en-US" sz="3600" dirty="0" err="1"/>
              <a:t>vez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465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6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9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/>
              <a:t>El </a:t>
            </a:r>
            <a:r>
              <a:rPr lang="en-US" sz="2400" b="0" dirty="0" err="1"/>
              <a:t>tipo</a:t>
            </a:r>
            <a:r>
              <a:rPr lang="en-US" sz="2400" b="0" dirty="0"/>
              <a:t> </a:t>
            </a:r>
            <a:r>
              <a:rPr lang="en-US" sz="2000" dirty="0" err="1">
                <a:latin typeface="Courier New" charset="0"/>
              </a:rPr>
              <a:t>SLinea</a:t>
            </a:r>
            <a:r>
              <a:rPr lang="en-US" sz="2400" b="0" dirty="0"/>
              <a:t> </a:t>
            </a:r>
            <a:r>
              <a:rPr lang="en-US" sz="2400" b="0" dirty="0" err="1"/>
              <a:t>representa</a:t>
            </a:r>
            <a:r>
              <a:rPr lang="en-US" sz="2400" b="0" dirty="0"/>
              <a:t> una </a:t>
            </a:r>
            <a:r>
              <a:rPr lang="en-US" sz="2400" dirty="0" err="1"/>
              <a:t>línea</a:t>
            </a:r>
            <a:r>
              <a:rPr lang="en-US" sz="2400" dirty="0"/>
              <a:t> que se define por un punto </a:t>
            </a:r>
            <a:r>
              <a:rPr lang="en-US" sz="2400" dirty="0" err="1"/>
              <a:t>inicial</a:t>
            </a:r>
            <a:r>
              <a:rPr lang="en-US" sz="2400" dirty="0"/>
              <a:t> y un punto final.</a:t>
            </a:r>
            <a:endParaRPr lang="en-US" sz="2400" b="0" dirty="0"/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955800"/>
            <a:ext cx="8128000" cy="2387600"/>
            <a:chOff x="304" y="1232"/>
            <a:chExt cx="5120" cy="1504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dirty="0"/>
                <a:t>Por </a:t>
              </a:r>
              <a:r>
                <a:rPr lang="en-US" sz="2400" dirty="0" err="1"/>
                <a:t>ejemplo</a:t>
              </a:r>
              <a:r>
                <a:rPr lang="en-US" sz="2400" b="0" dirty="0"/>
                <a:t>, </a:t>
              </a:r>
              <a:r>
                <a:rPr lang="en-US" sz="2400" dirty="0"/>
                <a:t>el </a:t>
              </a:r>
              <a:r>
                <a:rPr lang="en-US" sz="2400" dirty="0" err="1"/>
                <a:t>siguiente</a:t>
              </a:r>
              <a:r>
                <a:rPr lang="en-US" sz="2400" dirty="0"/>
                <a:t> </a:t>
              </a:r>
              <a:r>
                <a:rPr lang="en-US" sz="2400" dirty="0" err="1"/>
                <a:t>método</a:t>
              </a:r>
              <a:r>
                <a:rPr lang="en-US" sz="2400" dirty="0"/>
                <a:t>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</a:t>
              </a:r>
              <a:r>
                <a:rPr lang="en-US" sz="2400" b="0" dirty="0" err="1"/>
                <a:t>crea</a:t>
              </a:r>
              <a:r>
                <a:rPr lang="en-US" sz="2400" b="0" dirty="0"/>
                <a:t> </a:t>
              </a:r>
              <a:r>
                <a:rPr lang="en-US" sz="2400" dirty="0"/>
                <a:t>una </a:t>
              </a:r>
              <a:r>
                <a:rPr lang="en-US" sz="2400" dirty="0" err="1"/>
                <a:t>línea</a:t>
              </a:r>
              <a:r>
                <a:rPr lang="en-US" sz="2400" dirty="0"/>
                <a:t> diagonal a </a:t>
              </a:r>
              <a:r>
                <a:rPr lang="en-US" sz="2400" dirty="0" err="1"/>
                <a:t>través</a:t>
              </a:r>
              <a:r>
                <a:rPr lang="en-US" sz="2400" dirty="0"/>
                <a:t> del canvas</a:t>
              </a:r>
              <a:r>
                <a:rPr lang="en-US" sz="2400" b="0" dirty="0"/>
                <a:t>:  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663" y="1760"/>
              <a:ext cx="4473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SLinea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linea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SLinea</a:t>
              </a:r>
              <a:r>
                <a:rPr lang="en-US" sz="1600" dirty="0">
                  <a:latin typeface="Courier"/>
                  <a:cs typeface="Courier"/>
                </a:rPr>
                <a:t>(0,0, </a:t>
              </a:r>
              <a:r>
                <a:rPr lang="en-US" sz="1600" dirty="0" err="1">
                  <a:latin typeface="Courier"/>
                  <a:cs typeface="Courier"/>
                </a:rPr>
                <a:t>darAncho</a:t>
              </a:r>
              <a:r>
                <a:rPr lang="en-US" sz="1600" dirty="0">
                  <a:latin typeface="Courier"/>
                  <a:cs typeface="Courier"/>
                </a:rPr>
                <a:t>(), </a:t>
              </a:r>
              <a:r>
                <a:rPr lang="en-US" sz="1600" dirty="0" err="1">
                  <a:latin typeface="Courier"/>
                  <a:cs typeface="Courier"/>
                </a:rPr>
                <a:t>darAlto</a:t>
              </a:r>
              <a:r>
                <a:rPr lang="en-US" sz="1600" dirty="0">
                  <a:latin typeface="Courier"/>
                  <a:cs typeface="Courier"/>
                </a:rPr>
                <a:t>());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agregar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linea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SLinea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41" y="4438113"/>
            <a:ext cx="3485517" cy="23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8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62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0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A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dónde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pertenece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; el punto y coma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4940300"/>
            <a:ext cx="4229100" cy="191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2235"/>
            <a:ext cx="4572000" cy="1943100"/>
          </a:xfrm>
          <a:prstGeom prst="rect">
            <a:avLst/>
          </a:prstGeom>
        </p:spPr>
      </p:pic>
      <p:pic>
        <p:nvPicPr>
          <p:cNvPr id="8" name="Picture 2" descr="mage result for big red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841" y="740402"/>
            <a:ext cx="1823059" cy="18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ge result for big green checkm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1" y="4848225"/>
            <a:ext cx="1772259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3359" y="3034386"/>
            <a:ext cx="811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for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7030A0"/>
                </a:solidFill>
              </a:rPr>
              <a:t>while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7030A0"/>
                </a:solidFill>
              </a:rPr>
              <a:t>if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7030A0"/>
                </a:solidFill>
              </a:rPr>
              <a:t>else</a:t>
            </a:r>
            <a:r>
              <a:rPr lang="en-US" sz="3600" dirty="0"/>
              <a:t>, y</a:t>
            </a:r>
            <a:r>
              <a:rPr lang="en-US" sz="3600" dirty="0">
                <a:solidFill>
                  <a:srgbClr val="7030A0"/>
                </a:solidFill>
              </a:rPr>
              <a:t> {  </a:t>
            </a:r>
            <a:r>
              <a:rPr lang="en-US" sz="3600" b="1" dirty="0"/>
              <a:t>NO son amigos </a:t>
            </a:r>
            <a:r>
              <a:rPr lang="en-US" sz="3600" dirty="0"/>
              <a:t>del </a:t>
            </a:r>
            <a:r>
              <a:rPr lang="en-US" sz="3600" dirty="0">
                <a:solidFill>
                  <a:srgbClr val="7030A0"/>
                </a:solidFill>
              </a:rPr>
              <a:t>;</a:t>
            </a:r>
            <a:r>
              <a:rPr lang="en-US" sz="3600" dirty="0"/>
              <a:t> (punto y coma).</a:t>
            </a:r>
            <a:endParaRPr lang="en-US" sz="36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878871" y="1515649"/>
            <a:ext cx="751562" cy="905227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06005" y="1515649"/>
            <a:ext cx="12527" cy="114968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32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22 at 7.31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25" y="722235"/>
            <a:ext cx="4233175" cy="6068653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Más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allá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los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programas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consola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49" y="1269874"/>
            <a:ext cx="3973724" cy="2589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49" y="4163344"/>
            <a:ext cx="3667565" cy="24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5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Coordenadas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8081" y="1365070"/>
            <a:ext cx="6290858" cy="4748074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20777" y="757845"/>
            <a:ext cx="854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0,0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6237539" y="3488706"/>
            <a:ext cx="380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ourier"/>
                <a:cs typeface="Courier"/>
              </a:rPr>
              <a:t>darAlto</a:t>
            </a:r>
            <a:r>
              <a:rPr lang="en-US" sz="3600" dirty="0">
                <a:latin typeface="Courier"/>
                <a:cs typeface="Courier"/>
              </a:rPr>
              <a:t>();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2421" y="5466813"/>
            <a:ext cx="328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ourier"/>
                <a:cs typeface="Courier"/>
              </a:rPr>
              <a:t>darAncho</a:t>
            </a:r>
            <a:r>
              <a:rPr lang="en-US" sz="3600" dirty="0">
                <a:latin typeface="Courier"/>
                <a:cs typeface="Courier"/>
              </a:rPr>
              <a:t>();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26250" y="1590667"/>
            <a:ext cx="1658823" cy="646331"/>
            <a:chOff x="2526250" y="1590667"/>
            <a:chExt cx="1658823" cy="6463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95447" y="1590667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00FF"/>
                  </a:solidFill>
                </a:rPr>
                <a:t>40,20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12586" y="4089455"/>
            <a:ext cx="1822688" cy="646331"/>
            <a:chOff x="2526250" y="1588472"/>
            <a:chExt cx="1822688" cy="64633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59312" y="1588472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00FF"/>
                  </a:solidFill>
                </a:rPr>
                <a:t>40,120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68999" y="2195890"/>
            <a:ext cx="1822688" cy="646331"/>
            <a:chOff x="2526250" y="1588472"/>
            <a:chExt cx="1822688" cy="64633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859312" y="1588472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00FF"/>
                  </a:solidFill>
                </a:rPr>
                <a:t>120,40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12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2653748" y="1474787"/>
            <a:ext cx="6351102" cy="328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Añade</a:t>
            </a:r>
            <a:r>
              <a:rPr lang="en-US" sz="1800" b="0" dirty="0"/>
              <a:t> el </a:t>
            </a:r>
            <a:r>
              <a:rPr lang="en-US" sz="1800" b="0" dirty="0" err="1"/>
              <a:t>objeto</a:t>
            </a:r>
            <a:r>
              <a:rPr lang="en-US" sz="1800" b="0" dirty="0"/>
              <a:t> al canvas </a:t>
            </a:r>
            <a:r>
              <a:rPr lang="en-US" sz="1800" b="0" dirty="0" err="1"/>
              <a:t>encima</a:t>
            </a:r>
            <a:r>
              <a:rPr lang="en-US" sz="1800" b="0" dirty="0"/>
              <a:t> de los </a:t>
            </a:r>
            <a:r>
              <a:rPr lang="en-US" sz="1800" b="0" dirty="0" err="1"/>
              <a:t>otros</a:t>
            </a:r>
            <a:r>
              <a:rPr lang="en-US" sz="1800" b="0" dirty="0"/>
              <a:t> </a:t>
            </a:r>
            <a:r>
              <a:rPr lang="en-US" sz="1800" b="0" dirty="0" err="1"/>
              <a:t>objetos</a:t>
            </a:r>
            <a:endParaRPr lang="en-US" sz="1800" b="0" dirty="0"/>
          </a:p>
        </p:txBody>
      </p:sp>
      <p:sp>
        <p:nvSpPr>
          <p:cNvPr id="675846" name="Rectangle 6"/>
          <p:cNvSpPr>
            <a:spLocks noChangeArrowheads="1"/>
          </p:cNvSpPr>
          <p:nvPr/>
        </p:nvSpPr>
        <p:spPr bwMode="auto">
          <a:xfrm>
            <a:off x="2653749" y="1803400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Mueve</a:t>
            </a:r>
            <a:r>
              <a:rPr lang="en-US" sz="1800" b="0" dirty="0"/>
              <a:t> el </a:t>
            </a:r>
            <a:r>
              <a:rPr lang="en-US" sz="1800" b="0" dirty="0" err="1"/>
              <a:t>objeto</a:t>
            </a:r>
            <a:r>
              <a:rPr lang="en-US" sz="1800" b="0" dirty="0"/>
              <a:t> a (</a:t>
            </a:r>
            <a:r>
              <a:rPr lang="en-US" sz="1800" b="0" i="1" dirty="0"/>
              <a:t>x</a:t>
            </a:r>
            <a:r>
              <a:rPr lang="en-US" sz="1800" b="0" dirty="0"/>
              <a:t>, </a:t>
            </a:r>
            <a:r>
              <a:rPr lang="en-US" sz="1800" b="0" i="1" dirty="0"/>
              <a:t>y</a:t>
            </a:r>
            <a:r>
              <a:rPr lang="en-US" sz="1800" b="0" dirty="0"/>
              <a:t>) y </a:t>
            </a:r>
            <a:r>
              <a:rPr lang="en-US" sz="1800" b="0" dirty="0" err="1"/>
              <a:t>después</a:t>
            </a:r>
            <a:r>
              <a:rPr lang="en-US" sz="1800" b="0" dirty="0"/>
              <a:t> lo </a:t>
            </a:r>
            <a:r>
              <a:rPr lang="en-US" sz="1800" b="0" dirty="0" err="1"/>
              <a:t>añade</a:t>
            </a:r>
            <a:r>
              <a:rPr lang="en-US" sz="1800" b="0" dirty="0"/>
              <a:t> al canvas</a:t>
            </a:r>
            <a:endParaRPr lang="en-US" sz="1800" b="0" i="1" dirty="0"/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auto">
          <a:xfrm>
            <a:off x="2653749" y="2130425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Remueve</a:t>
            </a:r>
            <a:r>
              <a:rPr lang="en-US" sz="1800" b="0" dirty="0"/>
              <a:t> el </a:t>
            </a:r>
            <a:r>
              <a:rPr lang="en-US" sz="1800" b="0" dirty="0" err="1"/>
              <a:t>objeto</a:t>
            </a:r>
            <a:r>
              <a:rPr lang="en-US" sz="1800" b="0" dirty="0"/>
              <a:t> del canvas</a:t>
            </a:r>
            <a:endParaRPr lang="en-US" sz="1800" b="0" i="1" dirty="0"/>
          </a:p>
        </p:txBody>
      </p:sp>
      <p:sp>
        <p:nvSpPr>
          <p:cNvPr id="675848" name="Rectangle 8"/>
          <p:cNvSpPr>
            <a:spLocks noChangeArrowheads="1"/>
          </p:cNvSpPr>
          <p:nvPr/>
        </p:nvSpPr>
        <p:spPr bwMode="auto">
          <a:xfrm>
            <a:off x="2653749" y="2457450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dirty="0" err="1"/>
              <a:t>Remueve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objetos</a:t>
            </a:r>
            <a:r>
              <a:rPr lang="en-US" dirty="0"/>
              <a:t> del canvas</a:t>
            </a:r>
            <a:endParaRPr lang="en-US" i="1" dirty="0"/>
          </a:p>
        </p:txBody>
      </p:sp>
      <p:sp>
        <p:nvSpPr>
          <p:cNvPr id="675849" name="Rectangle 9"/>
          <p:cNvSpPr>
            <a:spLocks noChangeArrowheads="1"/>
          </p:cNvSpPr>
          <p:nvPr/>
        </p:nvSpPr>
        <p:spPr bwMode="auto">
          <a:xfrm>
            <a:off x="2653749" y="2774950"/>
            <a:ext cx="6349118" cy="654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dirty="0" err="1"/>
              <a:t>Devuelve</a:t>
            </a:r>
            <a:r>
              <a:rPr lang="en-US" dirty="0"/>
              <a:t> el </a:t>
            </a:r>
            <a:r>
              <a:rPr lang="en-US" dirty="0" err="1"/>
              <a:t>objeto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encima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sz="1800" b="0" dirty="0"/>
              <a:t>(</a:t>
            </a:r>
            <a:r>
              <a:rPr lang="en-US" sz="1800" b="0" i="1" dirty="0"/>
              <a:t>x</a:t>
            </a:r>
            <a:r>
              <a:rPr lang="en-US" sz="1800" b="0" dirty="0"/>
              <a:t>, </a:t>
            </a:r>
            <a:r>
              <a:rPr lang="en-US" sz="1800" b="0" i="1" dirty="0"/>
              <a:t>y</a:t>
            </a:r>
            <a:r>
              <a:rPr lang="en-US" sz="1800" b="0" dirty="0"/>
              <a:t>), </a:t>
            </a:r>
            <a:r>
              <a:rPr lang="en-US" dirty="0"/>
              <a:t>o</a:t>
            </a:r>
            <a:r>
              <a:rPr lang="en-US" sz="1800" b="0" dirty="0"/>
              <a:t> </a:t>
            </a:r>
            <a:r>
              <a:rPr lang="en-US" sz="1600" dirty="0">
                <a:latin typeface="Courier New" charset="0"/>
              </a:rPr>
              <a:t>null</a:t>
            </a:r>
            <a:endParaRPr lang="en-US" dirty="0">
              <a:latin typeface="Courier New" charset="0"/>
            </a:endParaRPr>
          </a:p>
          <a:p>
            <a:pPr>
              <a:lnSpc>
                <a:spcPct val="85000"/>
              </a:lnSpc>
            </a:pPr>
            <a:r>
              <a:rPr lang="en-US" dirty="0" err="1"/>
              <a:t>si</a:t>
            </a:r>
            <a:r>
              <a:rPr lang="en-US" dirty="0"/>
              <a:t> no hay </a:t>
            </a:r>
            <a:r>
              <a:rPr lang="en-US" dirty="0" err="1"/>
              <a:t>ninguno</a:t>
            </a:r>
            <a:r>
              <a:rPr lang="en-US" dirty="0"/>
              <a:t>.</a:t>
            </a:r>
            <a:r>
              <a:rPr lang="en-US" sz="1800" b="0" dirty="0"/>
              <a:t> </a:t>
            </a:r>
          </a:p>
        </p:txBody>
      </p:sp>
      <p:sp>
        <p:nvSpPr>
          <p:cNvPr id="675850" name="Rectangle 10"/>
          <p:cNvSpPr>
            <a:spLocks noChangeArrowheads="1"/>
          </p:cNvSpPr>
          <p:nvPr/>
        </p:nvSpPr>
        <p:spPr bwMode="auto">
          <a:xfrm>
            <a:off x="2653748" y="3397055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Devuelve</a:t>
            </a:r>
            <a:r>
              <a:rPr lang="en-US" sz="1800" b="0" dirty="0"/>
              <a:t> el ancho </a:t>
            </a:r>
            <a:r>
              <a:rPr lang="en-US" sz="1800" b="0" dirty="0" err="1"/>
              <a:t>en</a:t>
            </a:r>
            <a:r>
              <a:rPr lang="en-US" sz="1800" b="0" dirty="0"/>
              <a:t> </a:t>
            </a:r>
            <a:r>
              <a:rPr lang="en-US" sz="1800" b="0" dirty="0" err="1"/>
              <a:t>pixeles</a:t>
            </a:r>
            <a:r>
              <a:rPr lang="en-US" sz="1800" b="0" dirty="0"/>
              <a:t> </a:t>
            </a:r>
            <a:r>
              <a:rPr lang="en-US" dirty="0"/>
              <a:t>de la </a:t>
            </a:r>
            <a:r>
              <a:rPr lang="en-US" dirty="0" err="1"/>
              <a:t>totalidad</a:t>
            </a:r>
            <a:r>
              <a:rPr lang="en-US" dirty="0"/>
              <a:t> del canvas </a:t>
            </a:r>
            <a:endParaRPr lang="en-US" sz="1800" b="0" dirty="0"/>
          </a:p>
        </p:txBody>
      </p:sp>
      <p:sp>
        <p:nvSpPr>
          <p:cNvPr id="675851" name="Rectangle 11"/>
          <p:cNvSpPr>
            <a:spLocks noChangeArrowheads="1"/>
          </p:cNvSpPr>
          <p:nvPr/>
        </p:nvSpPr>
        <p:spPr bwMode="auto">
          <a:xfrm>
            <a:off x="2653748" y="3714555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dirty="0" err="1"/>
              <a:t>Devuelve</a:t>
            </a:r>
            <a:r>
              <a:rPr lang="en-US" dirty="0"/>
              <a:t> la </a:t>
            </a:r>
            <a:r>
              <a:rPr lang="en-US" dirty="0" err="1"/>
              <a:t>altura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pixeles</a:t>
            </a:r>
            <a:r>
              <a:rPr lang="en-US" dirty="0"/>
              <a:t> de la </a:t>
            </a:r>
            <a:r>
              <a:rPr lang="en-US" dirty="0" err="1"/>
              <a:t>totalidad</a:t>
            </a:r>
            <a:r>
              <a:rPr lang="en-US" dirty="0"/>
              <a:t> del canvas</a:t>
            </a:r>
            <a:endParaRPr lang="en-US" sz="1800" b="0" dirty="0"/>
          </a:p>
        </p:txBody>
      </p:sp>
      <p:sp>
        <p:nvSpPr>
          <p:cNvPr id="675852" name="Rectangle 12"/>
          <p:cNvSpPr>
            <a:spLocks noChangeArrowheads="1"/>
          </p:cNvSpPr>
          <p:nvPr/>
        </p:nvSpPr>
        <p:spPr bwMode="auto">
          <a:xfrm>
            <a:off x="2653748" y="4032055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/>
              <a:t>Cambia el color del </a:t>
            </a:r>
            <a:r>
              <a:rPr lang="en-US" sz="1800" b="0" dirty="0" err="1"/>
              <a:t>fondo</a:t>
            </a:r>
            <a:r>
              <a:rPr lang="en-US" sz="1800" b="0" dirty="0"/>
              <a:t> del canvas a </a:t>
            </a:r>
            <a:r>
              <a:rPr lang="en-US" sz="1800" b="0" i="1" dirty="0"/>
              <a:t>c</a:t>
            </a:r>
            <a:endParaRPr lang="en-US" sz="1800" b="0" dirty="0"/>
          </a:p>
        </p:txBody>
      </p:sp>
      <p:sp>
        <p:nvSpPr>
          <p:cNvPr id="675853" name="Rectangle 13"/>
          <p:cNvSpPr>
            <a:spLocks noChangeArrowheads="1"/>
          </p:cNvSpPr>
          <p:nvPr/>
        </p:nvSpPr>
        <p:spPr bwMode="auto">
          <a:xfrm>
            <a:off x="139150" y="1474787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agregar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sz="1800" b="0" i="1" dirty="0" err="1"/>
              <a:t>objeto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54" name="Rectangle 14"/>
          <p:cNvSpPr>
            <a:spLocks noChangeArrowheads="1"/>
          </p:cNvSpPr>
          <p:nvPr/>
        </p:nvSpPr>
        <p:spPr bwMode="auto">
          <a:xfrm>
            <a:off x="139150" y="1803400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agregar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i="1" dirty="0" err="1"/>
              <a:t>objeto</a:t>
            </a:r>
            <a:r>
              <a:rPr lang="en-US" sz="1800" dirty="0">
                <a:latin typeface="Courier New" charset="0"/>
              </a:rPr>
              <a:t>,</a:t>
            </a:r>
            <a:r>
              <a:rPr lang="en-US" sz="1800" b="0" i="1" dirty="0"/>
              <a:t> x</a:t>
            </a:r>
            <a:r>
              <a:rPr lang="en-US" sz="1800" dirty="0">
                <a:latin typeface="Courier New" charset="0"/>
              </a:rPr>
              <a:t>,</a:t>
            </a:r>
            <a:r>
              <a:rPr lang="en-US" sz="1800" b="0" i="1" dirty="0"/>
              <a:t> y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55" name="Rectangle 15"/>
          <p:cNvSpPr>
            <a:spLocks noChangeArrowheads="1"/>
          </p:cNvSpPr>
          <p:nvPr/>
        </p:nvSpPr>
        <p:spPr bwMode="auto">
          <a:xfrm>
            <a:off x="139150" y="2130425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quitar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i="1" dirty="0" err="1"/>
              <a:t>objeto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56" name="Rectangle 16"/>
          <p:cNvSpPr>
            <a:spLocks noChangeArrowheads="1"/>
          </p:cNvSpPr>
          <p:nvPr/>
        </p:nvSpPr>
        <p:spPr bwMode="auto">
          <a:xfrm>
            <a:off x="139150" y="2457450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quitarTodo</a:t>
            </a:r>
            <a:r>
              <a:rPr lang="en-US" sz="1800" dirty="0">
                <a:latin typeface="Courier New" charset="0"/>
              </a:rPr>
              <a:t>()</a:t>
            </a:r>
          </a:p>
        </p:txBody>
      </p:sp>
      <p:sp>
        <p:nvSpPr>
          <p:cNvPr id="675857" name="Rectangle 17"/>
          <p:cNvSpPr>
            <a:spLocks noChangeArrowheads="1"/>
          </p:cNvSpPr>
          <p:nvPr/>
        </p:nvSpPr>
        <p:spPr bwMode="auto">
          <a:xfrm>
            <a:off x="139150" y="2774950"/>
            <a:ext cx="2514600" cy="654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darObjetoA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sz="1800" b="0" i="1" dirty="0"/>
              <a:t>x</a:t>
            </a:r>
            <a:r>
              <a:rPr lang="en-US" sz="1800" dirty="0">
                <a:latin typeface="Courier New" charset="0"/>
              </a:rPr>
              <a:t>,</a:t>
            </a:r>
            <a:r>
              <a:rPr lang="en-US" sz="1800" b="0" i="1" dirty="0"/>
              <a:t> y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58" name="Rectangle 18"/>
          <p:cNvSpPr>
            <a:spLocks noChangeArrowheads="1"/>
          </p:cNvSpPr>
          <p:nvPr/>
        </p:nvSpPr>
        <p:spPr bwMode="auto">
          <a:xfrm>
            <a:off x="139149" y="3397055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darAncho</a:t>
            </a:r>
            <a:r>
              <a:rPr lang="en-US" sz="1800" dirty="0">
                <a:latin typeface="Courier New" charset="0"/>
              </a:rPr>
              <a:t>()</a:t>
            </a:r>
          </a:p>
        </p:txBody>
      </p:sp>
      <p:sp>
        <p:nvSpPr>
          <p:cNvPr id="675859" name="Rectangle 19"/>
          <p:cNvSpPr>
            <a:spLocks noChangeArrowheads="1"/>
          </p:cNvSpPr>
          <p:nvPr/>
        </p:nvSpPr>
        <p:spPr bwMode="auto">
          <a:xfrm>
            <a:off x="139149" y="3714555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darAlto</a:t>
            </a:r>
            <a:r>
              <a:rPr lang="en-US" sz="1800" dirty="0">
                <a:latin typeface="Courier New" charset="0"/>
              </a:rPr>
              <a:t>()</a:t>
            </a:r>
          </a:p>
        </p:txBody>
      </p:sp>
      <p:sp>
        <p:nvSpPr>
          <p:cNvPr id="675860" name="Rectangle 20"/>
          <p:cNvSpPr>
            <a:spLocks noChangeArrowheads="1"/>
          </p:cNvSpPr>
          <p:nvPr/>
        </p:nvSpPr>
        <p:spPr bwMode="auto">
          <a:xfrm>
            <a:off x="139149" y="4032055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dirty="0" err="1">
                <a:latin typeface="Courier New" charset="0"/>
              </a:rPr>
              <a:t>cambiarFondo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sz="1800" b="0" i="1" dirty="0"/>
              <a:t>c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63" name="Rectangle 23"/>
          <p:cNvSpPr>
            <a:spLocks noChangeArrowheads="1"/>
          </p:cNvSpPr>
          <p:nvPr/>
        </p:nvSpPr>
        <p:spPr bwMode="auto">
          <a:xfrm>
            <a:off x="2653748" y="4365894"/>
            <a:ext cx="6349118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Pausa</a:t>
            </a:r>
            <a:r>
              <a:rPr lang="en-US" sz="1800" b="0" dirty="0"/>
              <a:t> el </a:t>
            </a:r>
            <a:r>
              <a:rPr lang="en-US" sz="1800" b="0" dirty="0" err="1"/>
              <a:t>programa</a:t>
            </a:r>
            <a:r>
              <a:rPr lang="en-US" sz="1800" b="0" dirty="0"/>
              <a:t> por el </a:t>
            </a:r>
            <a:r>
              <a:rPr lang="en-US" sz="1800" b="0" dirty="0" err="1"/>
              <a:t>tiempo</a:t>
            </a:r>
            <a:r>
              <a:rPr lang="en-US" sz="1800" b="0" dirty="0"/>
              <a:t> </a:t>
            </a:r>
            <a:r>
              <a:rPr lang="en-US" sz="1800" b="0" dirty="0" err="1"/>
              <a:t>especificado</a:t>
            </a:r>
            <a:r>
              <a:rPr lang="en-US" sz="1800" b="0" dirty="0"/>
              <a:t> </a:t>
            </a:r>
            <a:r>
              <a:rPr lang="en-US" sz="1800" b="0" dirty="0" err="1"/>
              <a:t>en</a:t>
            </a:r>
            <a:r>
              <a:rPr lang="en-US" sz="1800" b="0" dirty="0"/>
              <a:t> </a:t>
            </a:r>
            <a:r>
              <a:rPr lang="en-US" sz="1800" b="0" dirty="0" err="1"/>
              <a:t>milisegundos</a:t>
            </a:r>
            <a:endParaRPr lang="en-US" sz="1800" b="0" dirty="0"/>
          </a:p>
        </p:txBody>
      </p:sp>
      <p:sp>
        <p:nvSpPr>
          <p:cNvPr id="675864" name="Rectangle 24"/>
          <p:cNvSpPr>
            <a:spLocks noChangeArrowheads="1"/>
          </p:cNvSpPr>
          <p:nvPr/>
        </p:nvSpPr>
        <p:spPr bwMode="auto">
          <a:xfrm>
            <a:off x="2653748" y="4683395"/>
            <a:ext cx="6349118" cy="307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</a:pPr>
            <a:r>
              <a:rPr lang="en-US" sz="1800" b="0" dirty="0" err="1"/>
              <a:t>Suspende</a:t>
            </a:r>
            <a:r>
              <a:rPr lang="en-US" sz="1800" b="0" dirty="0"/>
              <a:t> el </a:t>
            </a:r>
            <a:r>
              <a:rPr lang="en-US" sz="1800" b="0" dirty="0" err="1"/>
              <a:t>programa</a:t>
            </a:r>
            <a:r>
              <a:rPr lang="en-US" sz="1800" b="0" dirty="0"/>
              <a:t> hasta que el </a:t>
            </a:r>
            <a:r>
              <a:rPr lang="en-US" sz="1800" b="0" dirty="0" err="1"/>
              <a:t>usuario</a:t>
            </a:r>
            <a:r>
              <a:rPr lang="en-US" sz="1800" b="0" dirty="0"/>
              <a:t> </a:t>
            </a:r>
            <a:r>
              <a:rPr lang="en-US" sz="1800" b="0" dirty="0" err="1"/>
              <a:t>hace</a:t>
            </a:r>
            <a:r>
              <a:rPr lang="en-US" sz="1800" b="0" dirty="0"/>
              <a:t> </a:t>
            </a:r>
            <a:r>
              <a:rPr lang="en-US" sz="1800" b="0" dirty="0" err="1"/>
              <a:t>clic</a:t>
            </a:r>
            <a:r>
              <a:rPr lang="en-US" sz="1800" b="0" dirty="0"/>
              <a:t> con el mouse </a:t>
            </a:r>
          </a:p>
        </p:txBody>
      </p:sp>
      <p:sp>
        <p:nvSpPr>
          <p:cNvPr id="675865" name="Rectangle 25"/>
          <p:cNvSpPr>
            <a:spLocks noChangeArrowheads="1"/>
          </p:cNvSpPr>
          <p:nvPr/>
        </p:nvSpPr>
        <p:spPr bwMode="auto">
          <a:xfrm>
            <a:off x="139149" y="4365894"/>
            <a:ext cx="2514600" cy="33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 dirty="0" err="1">
                <a:latin typeface="Courier New" charset="0"/>
              </a:rPr>
              <a:t>pausa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sz="1800" b="0" i="1" dirty="0" err="1"/>
              <a:t>milisegundos</a:t>
            </a:r>
            <a:r>
              <a:rPr lang="en-US" sz="1800" dirty="0">
                <a:latin typeface="Courier New" charset="0"/>
              </a:rPr>
              <a:t>)</a:t>
            </a:r>
          </a:p>
        </p:txBody>
      </p:sp>
      <p:sp>
        <p:nvSpPr>
          <p:cNvPr id="675866" name="Rectangle 26"/>
          <p:cNvSpPr>
            <a:spLocks noChangeArrowheads="1"/>
          </p:cNvSpPr>
          <p:nvPr/>
        </p:nvSpPr>
        <p:spPr bwMode="auto">
          <a:xfrm>
            <a:off x="139149" y="4683395"/>
            <a:ext cx="2514600" cy="307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dirty="0" err="1">
                <a:latin typeface="Courier New" charset="0"/>
              </a:rPr>
              <a:t>esperarClic</a:t>
            </a:r>
            <a:r>
              <a:rPr lang="en-US" dirty="0">
                <a:latin typeface="Courier New" charset="0"/>
              </a:rPr>
              <a:t>()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Métodos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las interfaces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gráficas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A7820AE7-9539-5A41-8C02-243EDEA1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21" y="5499489"/>
            <a:ext cx="7329557" cy="57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>
                <a:hlinkClick r:id="rId3"/>
              </a:rPr>
              <a:t>https://uniandes.csbridge.org/es/handouts/graphics.html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36053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err="1"/>
              <a:t>SRect</a:t>
            </a:r>
            <a:r>
              <a:rPr lang="en-US" sz="2400" b="0" dirty="0"/>
              <a:t> es un </a:t>
            </a:r>
            <a:r>
              <a:rPr lang="en-US" sz="2400" b="0" dirty="0" err="1"/>
              <a:t>tipo</a:t>
            </a:r>
            <a:r>
              <a:rPr lang="en-US" sz="2400" b="0" dirty="0"/>
              <a:t> </a:t>
            </a:r>
            <a:r>
              <a:rPr lang="en-US" sz="2400" dirty="0"/>
              <a:t>de</a:t>
            </a:r>
            <a:r>
              <a:rPr lang="en-US" sz="2400" b="0" dirty="0"/>
              <a:t> variable que </a:t>
            </a:r>
            <a:r>
              <a:rPr lang="en-US" sz="2400" b="0" dirty="0" err="1"/>
              <a:t>almacena</a:t>
            </a:r>
            <a:r>
              <a:rPr lang="en-US" sz="2400" b="0" dirty="0"/>
              <a:t> un </a:t>
            </a:r>
            <a:r>
              <a:rPr lang="en-US" sz="2400" b="0" dirty="0" err="1"/>
              <a:t>rectángulo</a:t>
            </a:r>
            <a:r>
              <a:rPr lang="en-US" sz="2400" b="0" dirty="0"/>
              <a:t>.</a:t>
            </a:r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801488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dirty="0"/>
                <a:t>Por</a:t>
              </a:r>
              <a:r>
                <a:rPr lang="en-US" sz="2400" b="0" dirty="0"/>
                <a:t> </a:t>
              </a:r>
              <a:r>
                <a:rPr lang="en-US" sz="2400" b="0" dirty="0" err="1"/>
                <a:t>ejemplo</a:t>
              </a:r>
              <a:r>
                <a:rPr lang="en-US" sz="2400" b="0" dirty="0"/>
                <a:t>, el </a:t>
              </a:r>
              <a:r>
                <a:rPr lang="en-US" sz="2400" b="0" dirty="0" err="1"/>
                <a:t>siguiente</a:t>
              </a:r>
              <a:r>
                <a:rPr lang="en-US" sz="2400" b="0" dirty="0"/>
                <a:t> </a:t>
              </a:r>
              <a:r>
                <a:rPr lang="en-US" sz="2400" b="0" dirty="0" err="1"/>
                <a:t>método</a:t>
              </a:r>
              <a:r>
                <a:rPr lang="en-US" sz="2400" b="0" dirty="0"/>
                <a:t>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</a:t>
              </a:r>
              <a:r>
                <a:rPr lang="en-US" sz="2400" b="0" dirty="0" err="1"/>
                <a:t>muestra</a:t>
              </a:r>
              <a:r>
                <a:rPr lang="en-US" sz="2400" b="0" dirty="0"/>
                <a:t> un </a:t>
              </a:r>
              <a:r>
                <a:rPr lang="en-US" sz="2400" b="0" dirty="0" err="1"/>
                <a:t>rectángulo</a:t>
              </a:r>
              <a:r>
                <a:rPr lang="en-US" sz="2400" b="0" dirty="0"/>
                <a:t>: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SRect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SRect</a:t>
              </a:r>
              <a:r>
                <a:rPr lang="en-US" sz="1600" dirty="0">
                  <a:latin typeface="Courier"/>
                  <a:cs typeface="Courier"/>
                </a:rPr>
                <a:t>(200, 200);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err="1">
                  <a:latin typeface="Courier"/>
                  <a:cs typeface="Courier"/>
                </a:rPr>
                <a:t>rect</a:t>
              </a:r>
              <a:r>
                <a:rPr lang="en-US" sz="1600">
                  <a:latin typeface="Courier"/>
                  <a:cs typeface="Courier"/>
                </a:rPr>
                <a:t>.cambiarRelleno(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err="1">
                  <a:latin typeface="Courier"/>
                  <a:cs typeface="Courier"/>
                </a:rPr>
                <a:t>rect</a:t>
              </a:r>
              <a:r>
                <a:rPr lang="en-US" sz="1600">
                  <a:latin typeface="Courier"/>
                  <a:cs typeface="Courier"/>
                </a:rPr>
                <a:t>.cambiarColor(</a:t>
              </a:r>
              <a:r>
                <a:rPr lang="en-US" sz="1600" dirty="0" err="1">
                  <a:latin typeface="Courier"/>
                  <a:cs typeface="Courier"/>
                </a:rPr>
                <a:t>Color.</a:t>
              </a:r>
              <a:r>
                <a:rPr lang="en-US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BLUE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>
                  <a:latin typeface="Courier"/>
                  <a:cs typeface="Courier"/>
                </a:rPr>
                <a:t>	agregar(rect</a:t>
              </a:r>
              <a:r>
                <a:rPr lang="en-US" sz="1600" dirty="0">
                  <a:latin typeface="Courier"/>
                  <a:cs typeface="Courier"/>
                </a:rPr>
                <a:t>, 50, 50);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3082" y="4985478"/>
            <a:ext cx="1008911" cy="100891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SRect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8588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sz="2400" b="0" dirty="0" err="1"/>
              <a:t>SRect</a:t>
            </a:r>
            <a:r>
              <a:rPr lang="en-US" sz="2400" b="0" dirty="0"/>
              <a:t> es un </a:t>
            </a:r>
            <a:r>
              <a:rPr lang="en-US" sz="2400" b="0" dirty="0" err="1"/>
              <a:t>tipo</a:t>
            </a:r>
            <a:r>
              <a:rPr lang="en-US" sz="2400" b="0" dirty="0"/>
              <a:t> </a:t>
            </a:r>
            <a:r>
              <a:rPr lang="en-US" sz="2400" dirty="0"/>
              <a:t>de</a:t>
            </a:r>
            <a:r>
              <a:rPr lang="en-US" sz="2400" b="0" dirty="0"/>
              <a:t> variable que </a:t>
            </a:r>
            <a:r>
              <a:rPr lang="en-US" sz="2400" b="0" dirty="0" err="1"/>
              <a:t>almacena</a:t>
            </a:r>
            <a:r>
              <a:rPr lang="en-US" sz="2400" b="0" dirty="0"/>
              <a:t> un </a:t>
            </a:r>
            <a:r>
              <a:rPr lang="en-US" sz="2400" b="0" dirty="0" err="1"/>
              <a:t>rectángulo</a:t>
            </a:r>
            <a:r>
              <a:rPr lang="en-US" sz="2400" dirty="0"/>
              <a:t>.</a:t>
            </a:r>
            <a:endParaRPr lang="en-US" sz="2400" b="0" dirty="0"/>
          </a:p>
        </p:txBody>
      </p:sp>
      <p:grpSp>
        <p:nvGrpSpPr>
          <p:cNvPr id="757764" name="Group 4"/>
          <p:cNvGrpSpPr>
            <a:grpSpLocks/>
          </p:cNvGrpSpPr>
          <p:nvPr/>
        </p:nvGrpSpPr>
        <p:grpSpPr bwMode="auto">
          <a:xfrm>
            <a:off x="482600" y="1801488"/>
            <a:ext cx="8128000" cy="4521200"/>
            <a:chOff x="304" y="1232"/>
            <a:chExt cx="5120" cy="2848"/>
          </a:xfrm>
        </p:grpSpPr>
        <p:sp>
          <p:nvSpPr>
            <p:cNvPr id="757765" name="Rectangle 5"/>
            <p:cNvSpPr>
              <a:spLocks noChangeArrowheads="1"/>
            </p:cNvSpPr>
            <p:nvPr/>
          </p:nvSpPr>
          <p:spPr bwMode="auto">
            <a:xfrm>
              <a:off x="304" y="1232"/>
              <a:ext cx="5120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lnSpc>
                  <a:spcPct val="85000"/>
                </a:lnSpc>
                <a:spcAft>
                  <a:spcPct val="50000"/>
                </a:spcAft>
              </a:pPr>
              <a:r>
                <a:rPr lang="en-US" sz="2400" dirty="0"/>
                <a:t>Por</a:t>
              </a:r>
              <a:r>
                <a:rPr lang="en-US" sz="2400" b="0" dirty="0"/>
                <a:t> </a:t>
              </a:r>
              <a:r>
                <a:rPr lang="en-US" sz="2400" b="0" dirty="0" err="1"/>
                <a:t>ejemplo</a:t>
              </a:r>
              <a:r>
                <a:rPr lang="en-US" sz="2400" b="0" dirty="0"/>
                <a:t>, el </a:t>
              </a:r>
              <a:r>
                <a:rPr lang="en-US" sz="2400" b="0" dirty="0" err="1"/>
                <a:t>siguiente</a:t>
              </a:r>
              <a:r>
                <a:rPr lang="en-US" sz="2400" b="0" dirty="0"/>
                <a:t> </a:t>
              </a:r>
              <a:r>
                <a:rPr lang="en-US" sz="2400" b="0" dirty="0" err="1"/>
                <a:t>método</a:t>
              </a:r>
              <a:r>
                <a:rPr lang="en-US" sz="2400" b="0" dirty="0"/>
                <a:t> </a:t>
              </a:r>
              <a:r>
                <a:rPr lang="en-US" sz="2000" dirty="0">
                  <a:latin typeface="Courier New" charset="0"/>
                </a:rPr>
                <a:t>run</a:t>
              </a:r>
              <a:r>
                <a:rPr lang="en-US" sz="2400" b="0" dirty="0"/>
                <a:t> </a:t>
              </a:r>
              <a:r>
                <a:rPr lang="en-US" sz="2400" b="0" dirty="0" err="1"/>
                <a:t>muestra</a:t>
              </a:r>
              <a:r>
                <a:rPr lang="en-US" sz="2400" b="0" dirty="0"/>
                <a:t> un </a:t>
              </a:r>
              <a:r>
                <a:rPr lang="en-US" sz="2400" b="0" dirty="0" err="1"/>
                <a:t>rectángulo</a:t>
              </a:r>
              <a:r>
                <a:rPr lang="en-US" sz="2400" b="0" dirty="0"/>
                <a:t>:</a:t>
              </a:r>
            </a:p>
          </p:txBody>
        </p:sp>
        <p:sp>
          <p:nvSpPr>
            <p:cNvPr id="757766" name="Rectangle 6"/>
            <p:cNvSpPr>
              <a:spLocks noChangeArrowheads="1"/>
            </p:cNvSpPr>
            <p:nvPr/>
          </p:nvSpPr>
          <p:spPr bwMode="auto">
            <a:xfrm>
              <a:off x="864" y="1760"/>
              <a:ext cx="4272" cy="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1" dirty="0">
                <a:solidFill>
                  <a:srgbClr val="660066"/>
                </a:solidFill>
                <a:latin typeface="Courier"/>
                <a:cs typeface="Courier"/>
              </a:endParaRPr>
            </a:p>
            <a:p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public void</a:t>
              </a:r>
              <a:r>
                <a:rPr lang="en-US" sz="1600" dirty="0">
                  <a:latin typeface="Courier"/>
                  <a:cs typeface="Courier"/>
                </a:rPr>
                <a:t> run() {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SRect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 = 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new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SRect</a:t>
              </a:r>
              <a:r>
                <a:rPr lang="en-US" sz="1600" dirty="0">
                  <a:latin typeface="Courier"/>
                  <a:cs typeface="Courier"/>
                </a:rPr>
                <a:t>(200, 200);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rect.cambiarRelleno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>
                  <a:solidFill>
                    <a:srgbClr val="660066"/>
                  </a:solidFill>
                  <a:latin typeface="Courier"/>
                  <a:cs typeface="Courier"/>
                </a:rPr>
                <a:t>true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rect.cambiarColor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Color.</a:t>
              </a:r>
              <a:r>
                <a:rPr lang="en-US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"/>
                  <a:cs typeface="Courier"/>
                </a:rPr>
                <a:t>BLUE</a:t>
              </a:r>
              <a:r>
                <a:rPr lang="en-US" sz="1600" dirty="0">
                  <a:latin typeface="Courier"/>
                  <a:cs typeface="Courier"/>
                </a:rPr>
                <a:t>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	</a:t>
              </a:r>
              <a:r>
                <a:rPr lang="en-US" sz="1600" dirty="0" err="1">
                  <a:latin typeface="Courier"/>
                  <a:cs typeface="Courier"/>
                </a:rPr>
                <a:t>agregar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rect</a:t>
              </a:r>
              <a:r>
                <a:rPr lang="en-US" sz="1600" dirty="0">
                  <a:latin typeface="Courier"/>
                  <a:cs typeface="Courier"/>
                </a:rPr>
                <a:t>, 50, 50);</a:t>
              </a:r>
            </a:p>
            <a:p>
              <a:r>
                <a:rPr lang="en-US" sz="1600" dirty="0">
                  <a:latin typeface="Courier"/>
                  <a:cs typeface="Courier"/>
                </a:rPr>
                <a:t>}</a:t>
              </a:r>
            </a:p>
            <a:p>
              <a:endParaRPr lang="en-US" sz="1600" dirty="0">
                <a:latin typeface="Courier New" charset="0"/>
              </a:endParaRPr>
            </a:p>
          </p:txBody>
        </p:sp>
        <p:pic>
          <p:nvPicPr>
            <p:cNvPr id="757767" name="Picture 7" descr="Graphics (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" y="2854"/>
              <a:ext cx="2845" cy="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768" name="Text Box 8"/>
            <p:cNvSpPr txBox="1">
              <a:spLocks noChangeArrowheads="1"/>
            </p:cNvSpPr>
            <p:nvPr/>
          </p:nvSpPr>
          <p:spPr bwMode="auto">
            <a:xfrm>
              <a:off x="1503" y="2838"/>
              <a:ext cx="28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solidFill>
                    <a:srgbClr val="333333"/>
                  </a:solidFill>
                  <a:latin typeface="Helvetica" charset="0"/>
                </a:rPr>
                <a:t>LargestOval</a:t>
              </a:r>
            </a:p>
          </p:txBody>
        </p:sp>
        <p:sp>
          <p:nvSpPr>
            <p:cNvPr id="757769" name="Oval 9"/>
            <p:cNvSpPr>
              <a:spLocks noChangeArrowheads="1"/>
            </p:cNvSpPr>
            <p:nvPr/>
          </p:nvSpPr>
          <p:spPr bwMode="auto">
            <a:xfrm>
              <a:off x="1478" y="2986"/>
              <a:ext cx="2811" cy="10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38532" y="4585963"/>
            <a:ext cx="4470256" cy="1724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3082" y="4985478"/>
            <a:ext cx="1008911" cy="100891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SRect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863560-B221-3F48-8017-DAE37040CFE7}"/>
              </a:ext>
            </a:extLst>
          </p:cNvPr>
          <p:cNvCxnSpPr/>
          <p:nvPr/>
        </p:nvCxnSpPr>
        <p:spPr>
          <a:xfrm>
            <a:off x="2813082" y="4585963"/>
            <a:ext cx="0" cy="399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373F42-5A1D-B04E-BAAD-6808AB133D76}"/>
              </a:ext>
            </a:extLst>
          </p:cNvPr>
          <p:cNvCxnSpPr/>
          <p:nvPr/>
        </p:nvCxnSpPr>
        <p:spPr>
          <a:xfrm>
            <a:off x="2338532" y="4985478"/>
            <a:ext cx="4745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C281B3-4FDF-C342-AB69-BD0F41A83AF7}"/>
              </a:ext>
            </a:extLst>
          </p:cNvPr>
          <p:cNvSpPr txBox="1"/>
          <p:nvPr/>
        </p:nvSpPr>
        <p:spPr>
          <a:xfrm>
            <a:off x="2838626" y="460581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C0FD8-5002-5D40-8258-A938D508497D}"/>
              </a:ext>
            </a:extLst>
          </p:cNvPr>
          <p:cNvSpPr txBox="1"/>
          <p:nvPr/>
        </p:nvSpPr>
        <p:spPr>
          <a:xfrm>
            <a:off x="2381722" y="4945984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71E69-2084-3B40-8A84-5A827E1B6EA3}"/>
              </a:ext>
            </a:extLst>
          </p:cNvPr>
          <p:cNvSpPr txBox="1"/>
          <p:nvPr/>
        </p:nvSpPr>
        <p:spPr>
          <a:xfrm>
            <a:off x="86923" y="4605817"/>
            <a:ext cx="205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 punto de </a:t>
            </a:r>
            <a:r>
              <a:rPr lang="en-US" dirty="0" err="1"/>
              <a:t>origen</a:t>
            </a:r>
            <a:r>
              <a:rPr lang="en-US" dirty="0"/>
              <a:t> de un </a:t>
            </a:r>
            <a:r>
              <a:rPr lang="en-US" dirty="0" err="1"/>
              <a:t>SRect</a:t>
            </a:r>
            <a:r>
              <a:rPr lang="en-US" dirty="0"/>
              <a:t> es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esquina</a:t>
            </a:r>
            <a:r>
              <a:rPr lang="en-US" dirty="0"/>
              <a:t> superior </a:t>
            </a:r>
            <a:r>
              <a:rPr lang="en-US" dirty="0" err="1"/>
              <a:t>izquierda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7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4152"/>
            <a:ext cx="9144000" cy="746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El </a:t>
            </a:r>
            <a:r>
              <a:rPr lang="en-US" sz="4000" b="1" dirty="0" err="1">
                <a:solidFill>
                  <a:schemeClr val="tx1"/>
                </a:solidFill>
                <a:latin typeface="Century Gothic"/>
                <a:cs typeface="Century Gothic"/>
              </a:rPr>
              <a:t>abuelo</a:t>
            </a:r>
            <a:r>
              <a:rPr lang="en-US" sz="4000" b="1" dirty="0">
                <a:solidFill>
                  <a:schemeClr val="tx1"/>
                </a:solidFill>
                <a:latin typeface="Century Gothic"/>
                <a:cs typeface="Century Gothic"/>
              </a:rPr>
              <a:t> de Karel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391"/>
            <a:ext cx="9144000" cy="597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9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520</Words>
  <Application>Microsoft Macintosh PowerPoint</Application>
  <PresentationFormat>On-screen Show (4:3)</PresentationFormat>
  <Paragraphs>134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Charcoal CY</vt:lpstr>
      <vt:lpstr>Courier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Colin Kincaid</cp:lastModifiedBy>
  <cp:revision>42</cp:revision>
  <dcterms:created xsi:type="dcterms:W3CDTF">2016-06-21T10:36:38Z</dcterms:created>
  <dcterms:modified xsi:type="dcterms:W3CDTF">2019-06-27T05:41:11Z</dcterms:modified>
</cp:coreProperties>
</file>