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82" r:id="rId3"/>
    <p:sldId id="317" r:id="rId4"/>
    <p:sldId id="304" r:id="rId5"/>
    <p:sldId id="259" r:id="rId6"/>
    <p:sldId id="308" r:id="rId7"/>
    <p:sldId id="309" r:id="rId8"/>
    <p:sldId id="310" r:id="rId9"/>
    <p:sldId id="311" r:id="rId10"/>
    <p:sldId id="313" r:id="rId11"/>
    <p:sldId id="280" r:id="rId12"/>
    <p:sldId id="263" r:id="rId13"/>
    <p:sldId id="312" r:id="rId14"/>
    <p:sldId id="314" r:id="rId15"/>
    <p:sldId id="315" r:id="rId16"/>
    <p:sldId id="31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42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88F15-B677-844B-8A00-EA74D671531E}" type="datetimeFigureOut">
              <a:rPr lang="en-US" smtClean="0"/>
              <a:t>7/2/18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941F3-5E1B-ED4C-88B4-241932C39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68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11200"/>
            <a:ext cx="4605338" cy="345440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8800"/>
            <a:ext cx="5029200" cy="4064000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11200"/>
            <a:ext cx="4605338" cy="34544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8800"/>
            <a:ext cx="5029200" cy="4064000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91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11200"/>
            <a:ext cx="4605338" cy="34544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8800"/>
            <a:ext cx="5029200" cy="4064000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791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11200"/>
            <a:ext cx="4605338" cy="34544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8800"/>
            <a:ext cx="5029200" cy="4064000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96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11200"/>
            <a:ext cx="4605338" cy="34544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8800"/>
            <a:ext cx="5029200" cy="4064000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098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11200"/>
            <a:ext cx="4605338" cy="34544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8800"/>
            <a:ext cx="5029200" cy="4064000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7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11200"/>
            <a:ext cx="4605338" cy="34544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8800"/>
            <a:ext cx="5029200" cy="4064000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679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11200"/>
            <a:ext cx="4605338" cy="34544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8800"/>
            <a:ext cx="5029200" cy="4064000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977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450357-82C1-C541-82FB-0E6B878CAEA4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11200"/>
            <a:ext cx="4605338" cy="34544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8800"/>
            <a:ext cx="5029200" cy="4064000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06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11200"/>
            <a:ext cx="4605338" cy="34544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8800"/>
            <a:ext cx="5029200" cy="4064000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83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C8C-1BE3-0543-97F0-5019730C302B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73FC-51DB-E141-96A3-1D995C6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6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C8C-1BE3-0543-97F0-5019730C302B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73FC-51DB-E141-96A3-1D995C6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2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C8C-1BE3-0543-97F0-5019730C302B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73FC-51DB-E141-96A3-1D995C6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36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7016D4-4978-434B-9B8C-25DCA86072DA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9FB1-D4C0-B442-A38E-8138F9E2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16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D22D-62C3-4F29-8493-06C9B0E7A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33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C8C-1BE3-0543-97F0-5019730C302B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73FC-51DB-E141-96A3-1D995C6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8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C8C-1BE3-0543-97F0-5019730C302B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73FC-51DB-E141-96A3-1D995C6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1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C8C-1BE3-0543-97F0-5019730C302B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73FC-51DB-E141-96A3-1D995C6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3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C8C-1BE3-0543-97F0-5019730C302B}" type="datetimeFigureOut">
              <a:rPr lang="en-US" smtClean="0"/>
              <a:t>7/2/18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73FC-51DB-E141-96A3-1D995C6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4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C8C-1BE3-0543-97F0-5019730C302B}" type="datetimeFigureOut">
              <a:rPr lang="en-US" smtClean="0"/>
              <a:t>7/2/18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73FC-51DB-E141-96A3-1D995C6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3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C8C-1BE3-0543-97F0-5019730C302B}" type="datetimeFigureOut">
              <a:rPr lang="en-US" smtClean="0"/>
              <a:t>7/2/18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73FC-51DB-E141-96A3-1D995C6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6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C8C-1BE3-0543-97F0-5019730C302B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73FC-51DB-E141-96A3-1D995C6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3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C8C-1BE3-0543-97F0-5019730C302B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73FC-51DB-E141-96A3-1D995C6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2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D6C8C-1BE3-0543-97F0-5019730C302B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F73FC-51DB-E141-96A3-1D995C6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1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99" y="-924009"/>
            <a:ext cx="9448799" cy="8614155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4361092"/>
            <a:ext cx="7391399" cy="213360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38100" cap="flat" cmpd="sng" algn="ctr">
            <a:solidFill>
              <a:srgbClr val="0000FF"/>
            </a:solidFill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ArrayLists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6" name="Picture 4" descr="C:\Users\Chris\University\Teaching\cs221\WWW\slides\img\stanfo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04800"/>
            <a:ext cx="2383383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18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smtClean="0">
                <a:solidFill>
                  <a:schemeClr val="tx1"/>
                </a:solidFill>
                <a:latin typeface="Century Gothic"/>
                <a:cs typeface="Century Gothic"/>
              </a:rPr>
              <a:t>Insert/Remove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0900"/>
            <a:ext cx="9144000" cy="260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3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96258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 smtClean="0">
                <a:solidFill>
                  <a:schemeClr val="bg1"/>
                </a:solidFill>
                <a:latin typeface="Courier"/>
                <a:cs typeface="Courier"/>
              </a:rPr>
              <a:t>Example</a:t>
            </a:r>
            <a:endParaRPr lang="en-US" sz="36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8075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Rocket Paddle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722235"/>
            <a:ext cx="7442200" cy="615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0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ArrayLists</a:t>
            </a:r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 and Primitives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6600"/>
            <a:ext cx="9144000" cy="5364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040" y="4051300"/>
            <a:ext cx="301796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1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ArrayLists</a:t>
            </a:r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 and Primitives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100"/>
            <a:ext cx="9144000" cy="49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6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ArrayLists</a:t>
            </a:r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 and Primitives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300"/>
            <a:ext cx="9144000" cy="484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6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ArrayLists</a:t>
            </a:r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 vs. Arrays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8900"/>
            <a:ext cx="9144000" cy="412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1212" y="6488668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Source: The Hobbit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Previously</a:t>
            </a:r>
            <a:r>
              <a:rPr lang="is-I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…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"/>
            <a:ext cx="9144000" cy="55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1212" y="6488668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Source: The Hobbit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After this lecture!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611" y="722235"/>
            <a:ext cx="5904389" cy="40274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085" y="4254500"/>
            <a:ext cx="3321913" cy="22028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6614"/>
            <a:ext cx="5453083" cy="451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8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19667"/>
            <a:ext cx="9144000" cy="6138333"/>
          </a:xfrm>
          <a:prstGeom prst="rect">
            <a:avLst/>
          </a:prstGeom>
          <a:solidFill>
            <a:srgbClr val="86D0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Placeholder 1"/>
          <p:cNvSpPr txBox="1">
            <a:spLocks/>
          </p:cNvSpPr>
          <p:nvPr/>
        </p:nvSpPr>
        <p:spPr>
          <a:xfrm>
            <a:off x="0" y="-4387"/>
            <a:ext cx="9144000" cy="740664"/>
          </a:xfrm>
          <a:prstGeom prst="rect">
            <a:avLst/>
          </a:prstGeom>
          <a:solidFill>
            <a:srgbClr val="C3D69B">
              <a:alpha val="8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4600" dirty="0" smtClean="0">
                <a:latin typeface="Calibri"/>
                <a:cs typeface="Calibri"/>
              </a:rPr>
              <a:t>Learning Goals</a:t>
            </a:r>
            <a:endParaRPr lang="en-US" sz="4600" dirty="0">
              <a:latin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1102078"/>
            <a:ext cx="9144000" cy="609864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72238" y="988743"/>
            <a:ext cx="8285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en-US" sz="2400" dirty="0"/>
              <a:t>Know how to store data in and retrieve data from an </a:t>
            </a:r>
            <a:r>
              <a:rPr lang="en-US" sz="2400" dirty="0" err="1"/>
              <a:t>ArrayList</a:t>
            </a:r>
            <a:endParaRPr lang="en-US" sz="2400" dirty="0" smtClean="0"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18974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400" y="3516151"/>
            <a:ext cx="3911600" cy="2595462"/>
          </a:xfrm>
          <a:prstGeom prst="rect">
            <a:avLst/>
          </a:prstGeom>
        </p:spPr>
      </p:pic>
      <p:sp>
        <p:nvSpPr>
          <p:cNvPr id="306179" name="Rectangle 3"/>
          <p:cNvSpPr>
            <a:spLocks noChangeArrowheads="1"/>
          </p:cNvSpPr>
          <p:nvPr/>
        </p:nvSpPr>
        <p:spPr bwMode="auto">
          <a:xfrm>
            <a:off x="88900" y="818154"/>
            <a:ext cx="812800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Aft>
                <a:spcPct val="50000"/>
              </a:spcAft>
              <a:buSzPct val="100000"/>
              <a:buFontTx/>
              <a:buChar char="•"/>
            </a:pPr>
            <a:r>
              <a:rPr lang="en-US" sz="2800" dirty="0"/>
              <a:t>A variable type that represents a list of items. </a:t>
            </a:r>
            <a:endParaRPr lang="en-US" sz="2800" dirty="0" smtClean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SzPct val="100000"/>
              <a:buFontTx/>
              <a:buChar char="•"/>
            </a:pPr>
            <a:r>
              <a:rPr lang="en-US" sz="2800" dirty="0" smtClean="0"/>
              <a:t>You </a:t>
            </a:r>
            <a:r>
              <a:rPr lang="en-US" sz="2800" dirty="0"/>
              <a:t>access individual items by index. </a:t>
            </a:r>
            <a:endParaRPr lang="en-US" sz="2800" dirty="0" smtClean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SzPct val="100000"/>
              <a:buFontTx/>
              <a:buChar char="•"/>
            </a:pPr>
            <a:r>
              <a:rPr lang="en-US" sz="2800" dirty="0" smtClean="0"/>
              <a:t>Store </a:t>
            </a:r>
            <a:r>
              <a:rPr lang="en-US" sz="2800" dirty="0"/>
              <a:t>a single type of object (String, </a:t>
            </a:r>
            <a:r>
              <a:rPr lang="en-US" sz="2800" dirty="0" err="1"/>
              <a:t>GRect</a:t>
            </a:r>
            <a:r>
              <a:rPr lang="en-US" sz="2800" dirty="0"/>
              <a:t>, etc.) </a:t>
            </a:r>
            <a:endParaRPr lang="en-US" sz="2800" dirty="0" smtClean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SzPct val="100000"/>
              <a:buFontTx/>
              <a:buChar char="•"/>
            </a:pPr>
            <a:r>
              <a:rPr lang="en-US" sz="2800" b="1" dirty="0" smtClean="0"/>
              <a:t>Resizable</a:t>
            </a:r>
            <a:r>
              <a:rPr lang="en-US" sz="2800" dirty="0" smtClean="0"/>
              <a:t> </a:t>
            </a:r>
            <a:r>
              <a:rPr lang="en-US" sz="2800" dirty="0"/>
              <a:t>– can add and remove elements </a:t>
            </a:r>
            <a:endParaRPr lang="en-US" sz="2800" dirty="0" smtClean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SzPct val="100000"/>
              <a:buFontTx/>
              <a:buChar char="•"/>
            </a:pPr>
            <a:r>
              <a:rPr lang="en-US" sz="2800" dirty="0" smtClean="0"/>
              <a:t>Has </a:t>
            </a:r>
            <a:r>
              <a:rPr lang="en-US" sz="2800" dirty="0"/>
              <a:t>helpful methods for searching for items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smtClean="0">
                <a:solidFill>
                  <a:schemeClr val="tx1"/>
                </a:solidFill>
                <a:latin typeface="Century Gothic"/>
                <a:cs typeface="Century Gothic"/>
              </a:rPr>
              <a:t>Meet </a:t>
            </a:r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ArrayLists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6111613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Wow! Nice to meet you!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7582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18"/>
          <p:cNvSpPr>
            <a:spLocks noChangeArrowheads="1"/>
          </p:cNvSpPr>
          <p:nvPr/>
        </p:nvSpPr>
        <p:spPr bwMode="auto">
          <a:xfrm>
            <a:off x="152400" y="1155700"/>
            <a:ext cx="8851900" cy="546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sz="2800" dirty="0">
                <a:solidFill>
                  <a:srgbClr val="92D050"/>
                </a:solidFill>
              </a:rPr>
              <a:t>// Create an (initially empty) </a:t>
            </a:r>
            <a:r>
              <a:rPr lang="en-US" sz="2800" dirty="0" smtClean="0">
                <a:solidFill>
                  <a:srgbClr val="92D050"/>
                </a:solidFill>
              </a:rPr>
              <a:t>list</a:t>
            </a:r>
          </a:p>
          <a:p>
            <a:pPr marL="342900" indent="-342900"/>
            <a:r>
              <a:rPr lang="en-US" sz="2800" dirty="0" err="1"/>
              <a:t>ArrayList</a:t>
            </a:r>
            <a:r>
              <a:rPr lang="en-US" sz="2800" dirty="0"/>
              <a:t> &lt;Integer&gt; l</a:t>
            </a:r>
            <a:r>
              <a:rPr lang="en-US" sz="2800" dirty="0" smtClean="0"/>
              <a:t>ist </a:t>
            </a:r>
            <a:r>
              <a:rPr lang="en-US" sz="2800" dirty="0"/>
              <a:t>= </a:t>
            </a:r>
            <a:r>
              <a:rPr lang="en-US" sz="2800" dirty="0">
                <a:solidFill>
                  <a:srgbClr val="7030A0"/>
                </a:solidFill>
              </a:rPr>
              <a:t>new</a:t>
            </a:r>
            <a:r>
              <a:rPr lang="en-US" sz="2800" dirty="0"/>
              <a:t> </a:t>
            </a:r>
            <a:r>
              <a:rPr lang="en-US" sz="2800" dirty="0" err="1"/>
              <a:t>ArrayList</a:t>
            </a:r>
            <a:r>
              <a:rPr lang="en-US" sz="2800" dirty="0"/>
              <a:t>&lt;Integer</a:t>
            </a:r>
            <a:r>
              <a:rPr lang="en-US" sz="2800" dirty="0" smtClean="0"/>
              <a:t>&gt;();</a:t>
            </a:r>
          </a:p>
          <a:p>
            <a:pPr marL="342900" indent="-342900"/>
            <a:endParaRPr lang="en-US" sz="2800" dirty="0">
              <a:latin typeface="Times New Roman" charset="0"/>
            </a:endParaRPr>
          </a:p>
          <a:p>
            <a:pPr marL="342900" indent="-342900"/>
            <a:r>
              <a:rPr lang="en-US" sz="2800" dirty="0" smtClean="0">
                <a:solidFill>
                  <a:srgbClr val="92D050"/>
                </a:solidFill>
              </a:rPr>
              <a:t>// </a:t>
            </a:r>
            <a:r>
              <a:rPr lang="en-US" sz="2800" dirty="0">
                <a:solidFill>
                  <a:srgbClr val="92D050"/>
                </a:solidFill>
              </a:rPr>
              <a:t>Add an element to the back </a:t>
            </a:r>
            <a:endParaRPr lang="en-US" sz="2800" dirty="0" smtClean="0">
              <a:solidFill>
                <a:srgbClr val="92D050"/>
              </a:solidFill>
            </a:endParaRPr>
          </a:p>
          <a:p>
            <a:pPr marL="342900" indent="-342900"/>
            <a:r>
              <a:rPr lang="en-US" sz="2800" dirty="0" err="1" smtClean="0"/>
              <a:t>list.add</a:t>
            </a:r>
            <a:r>
              <a:rPr lang="en-US" sz="2800" dirty="0" smtClean="0"/>
              <a:t>(16);  </a:t>
            </a:r>
            <a:r>
              <a:rPr lang="en-US" sz="2800" dirty="0" smtClean="0">
                <a:solidFill>
                  <a:srgbClr val="92D050"/>
                </a:solidFill>
              </a:rPr>
              <a:t>// </a:t>
            </a:r>
            <a:r>
              <a:rPr lang="en-US" sz="2800" dirty="0">
                <a:solidFill>
                  <a:srgbClr val="92D050"/>
                </a:solidFill>
              </a:rPr>
              <a:t>now size </a:t>
            </a:r>
            <a:r>
              <a:rPr lang="en-US" sz="2800" dirty="0" smtClean="0">
                <a:solidFill>
                  <a:srgbClr val="92D050"/>
                </a:solidFill>
              </a:rPr>
              <a:t>1</a:t>
            </a:r>
          </a:p>
          <a:p>
            <a:pPr marL="342900" indent="-342900"/>
            <a:r>
              <a:rPr lang="en-US" sz="2800" dirty="0" err="1" smtClean="0"/>
              <a:t>list.add</a:t>
            </a:r>
            <a:r>
              <a:rPr lang="en-US" sz="2800" dirty="0" smtClean="0"/>
              <a:t>(42); </a:t>
            </a:r>
            <a:r>
              <a:rPr lang="en-US" sz="2800" dirty="0">
                <a:solidFill>
                  <a:srgbClr val="92D050"/>
                </a:solidFill>
              </a:rPr>
              <a:t>// now size </a:t>
            </a:r>
            <a:r>
              <a:rPr lang="en-US" sz="2800" dirty="0" smtClean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ArrayList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9871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18"/>
          <p:cNvSpPr>
            <a:spLocks noChangeArrowheads="1"/>
          </p:cNvSpPr>
          <p:nvPr/>
        </p:nvSpPr>
        <p:spPr bwMode="auto">
          <a:xfrm>
            <a:off x="152400" y="1155700"/>
            <a:ext cx="8851900" cy="546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sz="2800" dirty="0">
                <a:solidFill>
                  <a:srgbClr val="92D050"/>
                </a:solidFill>
              </a:rPr>
              <a:t>// Create an (initially empty) </a:t>
            </a:r>
            <a:r>
              <a:rPr lang="en-US" sz="2800" dirty="0" smtClean="0">
                <a:solidFill>
                  <a:srgbClr val="92D050"/>
                </a:solidFill>
              </a:rPr>
              <a:t>list</a:t>
            </a:r>
          </a:p>
          <a:p>
            <a:pPr marL="342900" indent="-342900"/>
            <a:r>
              <a:rPr lang="en-US" sz="2800" dirty="0" err="1"/>
              <a:t>ArrayList</a:t>
            </a:r>
            <a:r>
              <a:rPr lang="en-US" sz="2800" dirty="0"/>
              <a:t> &lt;Integer&gt; l</a:t>
            </a:r>
            <a:r>
              <a:rPr lang="en-US" sz="2800" dirty="0" smtClean="0"/>
              <a:t>ist </a:t>
            </a:r>
            <a:r>
              <a:rPr lang="en-US" sz="2800" dirty="0"/>
              <a:t>= </a:t>
            </a:r>
            <a:r>
              <a:rPr lang="en-US" sz="2800" dirty="0">
                <a:solidFill>
                  <a:srgbClr val="7030A0"/>
                </a:solidFill>
              </a:rPr>
              <a:t>new</a:t>
            </a:r>
            <a:r>
              <a:rPr lang="en-US" sz="2800" dirty="0"/>
              <a:t> </a:t>
            </a:r>
            <a:r>
              <a:rPr lang="en-US" sz="2800" dirty="0" err="1"/>
              <a:t>ArrayList</a:t>
            </a:r>
            <a:r>
              <a:rPr lang="en-US" sz="2800" dirty="0"/>
              <a:t>&lt;Integer</a:t>
            </a:r>
            <a:r>
              <a:rPr lang="en-US" sz="2800" dirty="0" smtClean="0"/>
              <a:t>&gt;();</a:t>
            </a:r>
          </a:p>
          <a:p>
            <a:pPr marL="342900" indent="-342900"/>
            <a:endParaRPr lang="en-US" sz="2800" dirty="0">
              <a:latin typeface="Times New Roman" charset="0"/>
            </a:endParaRPr>
          </a:p>
          <a:p>
            <a:pPr marL="342900" indent="-342900"/>
            <a:r>
              <a:rPr lang="en-US" sz="2800" dirty="0" smtClean="0">
                <a:solidFill>
                  <a:srgbClr val="92D050"/>
                </a:solidFill>
              </a:rPr>
              <a:t>// </a:t>
            </a:r>
            <a:r>
              <a:rPr lang="en-US" sz="2800" dirty="0">
                <a:solidFill>
                  <a:srgbClr val="92D050"/>
                </a:solidFill>
              </a:rPr>
              <a:t>Add an element to the back </a:t>
            </a:r>
            <a:endParaRPr lang="en-US" sz="2800" dirty="0" smtClean="0">
              <a:solidFill>
                <a:srgbClr val="92D050"/>
              </a:solidFill>
            </a:endParaRPr>
          </a:p>
          <a:p>
            <a:pPr marL="342900" indent="-342900"/>
            <a:r>
              <a:rPr lang="en-US" sz="2800" dirty="0" err="1" smtClean="0"/>
              <a:t>list.add</a:t>
            </a:r>
            <a:r>
              <a:rPr lang="en-US" sz="2800" dirty="0" smtClean="0"/>
              <a:t>(16);  </a:t>
            </a:r>
            <a:r>
              <a:rPr lang="en-US" sz="2800" dirty="0" smtClean="0">
                <a:solidFill>
                  <a:srgbClr val="92D050"/>
                </a:solidFill>
              </a:rPr>
              <a:t>// </a:t>
            </a:r>
            <a:r>
              <a:rPr lang="en-US" sz="2800" dirty="0">
                <a:solidFill>
                  <a:srgbClr val="92D050"/>
                </a:solidFill>
              </a:rPr>
              <a:t>now size </a:t>
            </a:r>
            <a:r>
              <a:rPr lang="en-US" sz="2800" dirty="0" smtClean="0">
                <a:solidFill>
                  <a:srgbClr val="92D050"/>
                </a:solidFill>
              </a:rPr>
              <a:t>1</a:t>
            </a:r>
          </a:p>
          <a:p>
            <a:pPr marL="342900" indent="-342900"/>
            <a:r>
              <a:rPr lang="en-US" sz="2800" dirty="0" err="1" smtClean="0"/>
              <a:t>list.add</a:t>
            </a:r>
            <a:r>
              <a:rPr lang="en-US" sz="2800" dirty="0" smtClean="0"/>
              <a:t>(42); </a:t>
            </a:r>
            <a:r>
              <a:rPr lang="en-US" sz="2800" dirty="0">
                <a:solidFill>
                  <a:srgbClr val="92D050"/>
                </a:solidFill>
              </a:rPr>
              <a:t>// now size </a:t>
            </a:r>
            <a:r>
              <a:rPr lang="en-US" sz="2800" dirty="0" smtClean="0">
                <a:solidFill>
                  <a:srgbClr val="92D050"/>
                </a:solidFill>
              </a:rPr>
              <a:t>2</a:t>
            </a:r>
          </a:p>
          <a:p>
            <a:pPr marL="342900" indent="-342900"/>
            <a:endParaRPr lang="en-US" sz="2800" dirty="0"/>
          </a:p>
          <a:p>
            <a:pPr marL="342900" indent="-342900"/>
            <a:r>
              <a:rPr lang="en-US" sz="2800" dirty="0" smtClean="0">
                <a:solidFill>
                  <a:srgbClr val="92D050"/>
                </a:solidFill>
              </a:rPr>
              <a:t>// </a:t>
            </a:r>
            <a:r>
              <a:rPr lang="en-US" sz="2800" dirty="0">
                <a:solidFill>
                  <a:srgbClr val="92D050"/>
                </a:solidFill>
              </a:rPr>
              <a:t>Access elements by index (starting at </a:t>
            </a:r>
            <a:r>
              <a:rPr lang="en-US" sz="2800" dirty="0" smtClean="0">
                <a:solidFill>
                  <a:srgbClr val="92D050"/>
                </a:solidFill>
              </a:rPr>
              <a:t>0!)</a:t>
            </a:r>
          </a:p>
          <a:p>
            <a:pPr marL="342900" indent="-342900"/>
            <a:r>
              <a:rPr lang="en-US" sz="2800" dirty="0" err="1" smtClean="0"/>
              <a:t>println</a:t>
            </a:r>
            <a:r>
              <a:rPr lang="en-US" sz="2800" dirty="0" smtClean="0"/>
              <a:t>(</a:t>
            </a:r>
            <a:r>
              <a:rPr lang="en-US" sz="2800" dirty="0" err="1" smtClean="0"/>
              <a:t>list.get</a:t>
            </a:r>
            <a:r>
              <a:rPr lang="en-US" sz="2800" dirty="0" smtClean="0"/>
              <a:t>(0</a:t>
            </a:r>
            <a:r>
              <a:rPr lang="en-US" sz="2800" dirty="0"/>
              <a:t>)); </a:t>
            </a:r>
            <a:r>
              <a:rPr lang="en-US" sz="2800" dirty="0">
                <a:solidFill>
                  <a:srgbClr val="92D050"/>
                </a:solidFill>
              </a:rPr>
              <a:t>// prints </a:t>
            </a:r>
            <a:r>
              <a:rPr lang="en-US" sz="2800" dirty="0" smtClean="0">
                <a:solidFill>
                  <a:srgbClr val="92D050"/>
                </a:solidFill>
              </a:rPr>
              <a:t>16</a:t>
            </a:r>
          </a:p>
          <a:p>
            <a:pPr marL="342900" indent="-342900"/>
            <a:r>
              <a:rPr lang="en-US" sz="2800" dirty="0" err="1" smtClean="0"/>
              <a:t>println</a:t>
            </a:r>
            <a:r>
              <a:rPr lang="en-US" sz="2800" dirty="0" smtClean="0"/>
              <a:t>(</a:t>
            </a:r>
            <a:r>
              <a:rPr lang="en-US" sz="2800" dirty="0" err="1" smtClean="0"/>
              <a:t>list.get</a:t>
            </a:r>
            <a:r>
              <a:rPr lang="en-US" sz="2800" dirty="0" smtClean="0"/>
              <a:t>(1</a:t>
            </a:r>
            <a:r>
              <a:rPr lang="en-US" sz="2800" dirty="0"/>
              <a:t>)); </a:t>
            </a:r>
            <a:r>
              <a:rPr lang="en-US" sz="2800" dirty="0">
                <a:solidFill>
                  <a:srgbClr val="92D050"/>
                </a:solidFill>
              </a:rPr>
              <a:t>// prints </a:t>
            </a:r>
            <a:r>
              <a:rPr lang="en-US" sz="2800" dirty="0" smtClean="0">
                <a:solidFill>
                  <a:srgbClr val="92D050"/>
                </a:solidFill>
              </a:rPr>
              <a:t>42</a:t>
            </a:r>
            <a:endParaRPr lang="en-US" sz="2800" dirty="0">
              <a:solidFill>
                <a:srgbClr val="92D050"/>
              </a:solidFill>
              <a:latin typeface="Times New Roman" charset="0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ArrayList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560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18"/>
          <p:cNvSpPr>
            <a:spLocks noChangeArrowheads="1"/>
          </p:cNvSpPr>
          <p:nvPr/>
        </p:nvSpPr>
        <p:spPr bwMode="auto">
          <a:xfrm>
            <a:off x="152400" y="1155700"/>
            <a:ext cx="8851900" cy="546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sz="2800" dirty="0"/>
              <a:t>// Access elements by index (starting at 0</a:t>
            </a:r>
            <a:r>
              <a:rPr lang="en-US" sz="2800" dirty="0" smtClean="0"/>
              <a:t>!)</a:t>
            </a:r>
          </a:p>
          <a:p>
            <a:pPr marL="342900" indent="-342900"/>
            <a:r>
              <a:rPr lang="en-US" sz="2800" dirty="0" smtClean="0"/>
              <a:t>for </a:t>
            </a:r>
            <a:r>
              <a:rPr lang="en-US" sz="2800" dirty="0"/>
              <a:t>(</a:t>
            </a:r>
            <a:r>
              <a:rPr lang="en-US" sz="2800" dirty="0" err="1">
                <a:solidFill>
                  <a:srgbClr val="7030A0"/>
                </a:solidFill>
              </a:rPr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= 0; </a:t>
            </a:r>
            <a:r>
              <a:rPr lang="en-US" sz="2800" dirty="0" err="1"/>
              <a:t>i</a:t>
            </a:r>
            <a:r>
              <a:rPr lang="en-US" sz="2800" dirty="0"/>
              <a:t> &lt; </a:t>
            </a:r>
            <a:r>
              <a:rPr lang="en-US" sz="2800" dirty="0" err="1"/>
              <a:t>list.size</a:t>
            </a:r>
            <a:r>
              <a:rPr lang="en-US" sz="2800" dirty="0"/>
              <a:t>(); </a:t>
            </a:r>
            <a:r>
              <a:rPr lang="en-US" sz="2800" dirty="0" err="1"/>
              <a:t>i</a:t>
            </a:r>
            <a:r>
              <a:rPr lang="en-US" sz="2800" dirty="0"/>
              <a:t>++) </a:t>
            </a:r>
            <a:r>
              <a:rPr lang="en-US" sz="2800" dirty="0" smtClean="0"/>
              <a:t>{</a:t>
            </a:r>
          </a:p>
          <a:p>
            <a:pPr marL="342900" indent="-342900"/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println</a:t>
            </a:r>
            <a:r>
              <a:rPr lang="en-US" sz="2800" dirty="0" smtClean="0"/>
              <a:t>(</a:t>
            </a:r>
            <a:r>
              <a:rPr lang="en-US" sz="2800" dirty="0" err="1" smtClean="0"/>
              <a:t>list.get</a:t>
            </a:r>
            <a:r>
              <a:rPr lang="en-US" sz="2800" dirty="0" smtClean="0"/>
              <a:t>(</a:t>
            </a:r>
            <a:r>
              <a:rPr lang="en-US" sz="2800" dirty="0" err="1" smtClean="0"/>
              <a:t>i</a:t>
            </a:r>
            <a:r>
              <a:rPr lang="en-US" sz="2800" dirty="0" smtClean="0"/>
              <a:t>));</a:t>
            </a:r>
          </a:p>
          <a:p>
            <a:pPr marL="342900" indent="-342900"/>
            <a:r>
              <a:rPr lang="en-US" sz="2800" dirty="0" smtClean="0"/>
              <a:t>}</a:t>
            </a:r>
            <a:endParaRPr lang="en-US" sz="2800" dirty="0">
              <a:solidFill>
                <a:srgbClr val="92D050"/>
              </a:solidFill>
              <a:latin typeface="Times New Roman" charset="0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ArrayList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552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ArrayList</a:t>
            </a:r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 Methods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6600"/>
            <a:ext cx="9144000" cy="53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7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4557</TotalTime>
  <Words>225</Words>
  <Application>Microsoft Macintosh PowerPoint</Application>
  <PresentationFormat>On-screen Show (4:3)</PresentationFormat>
  <Paragraphs>46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Century Gothic</vt:lpstr>
      <vt:lpstr>Chalkboard</vt:lpstr>
      <vt:lpstr>Courier</vt:lpstr>
      <vt:lpstr>ＭＳ Ｐゴシック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Stanford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Piech</dc:creator>
  <cp:lastModifiedBy>Tyler Jay Conklin</cp:lastModifiedBy>
  <cp:revision>26</cp:revision>
  <cp:lastPrinted>2018-07-03T11:42:01Z</cp:lastPrinted>
  <dcterms:created xsi:type="dcterms:W3CDTF">2016-06-23T10:30:28Z</dcterms:created>
  <dcterms:modified xsi:type="dcterms:W3CDTF">2018-07-03T11:42:08Z</dcterms:modified>
</cp:coreProperties>
</file>