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5143500" cx="9144000"/>
  <p:notesSz cx="6858000" cy="9144000"/>
  <p:embeddedFontLst>
    <p:embeddedFont>
      <p:font typeface="Indie Flower"/>
      <p:regular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1288A7-5F98-4F65-ACD2-799175DBC910}">
  <a:tblStyle styleId="{551288A7-5F98-4F65-ACD2-799175DBC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IndieFlower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6ad94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6ad94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a82b7c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a82b7c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HashMapa je jako telefonní seznam. Když znáte jméno, najdete v něm k němu telefonní číslo. Tahle verze je ale trochu nešikovná. Tak jinak.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cbc0449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cbc0449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cbc04497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cbc04497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cbc0449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cbc0449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cbc0449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cbc0449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cbc04497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cbc04497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cbc04497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cbc04497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cbc04497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cbc04497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cbc04497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cbc0449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a82b7c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a82b7c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Teď zpátky k našemu Don Juanovi. Klíčem tady bude den (třeba středa), hodnotou jméno, které očekává na schůzce. HashMapa má tedy ve špičatých závorkách dva parametry: klíč, hodnota.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6ad94a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6ad94a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cbc044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cbc044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Teď zpátky k našemu Don Juanovi. Klíčem tady bude den (třeba středa), hodnotou jméno, které očekává na schůzce. HashMapa má tedy ve špičatých závorkách dva parametry: klíč, hodnota.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a82b7c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a82b7c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cbc04497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cbc04497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cbc044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cbc044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cbc0449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cbc0449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bc044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bc044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cbc04497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ecbc04497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a82b7c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a82b7c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Probrat jednotlivé metody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a82b7c6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a82b7c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cbc04497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ecbc04497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 pomocí remove mapování rušíme.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zna serial?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ecbc0449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ecbc0449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ecbc044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ecbc044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cbc0449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ecbc0449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cbc0449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ecbc0449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cbc0449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cbc0449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cbc0449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ecbc0449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cbc0449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cbc0449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Něco do hashmapy přidáme metodou put. Tady nemáme add jako u ArrayListu. Metoda put čeká dva argumenty: klíč a hodnotu. Zavoláním dalšího put můžeme udělat další mapování.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cbc0449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ecbc0449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ecbc04497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ecbc04497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a82b7c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a82b7c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Mapa, stejně jako ArrayList, může obsahovat jakýkoli objekt. ArrayList je také objekt. Proč by pak nemohl být hodnotou. Tahle mapa třeba umožní Don Juanovi zapsat si k jednomu dni kolik chce jmen.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a82b7c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a82b7c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Don Juan je takový nenasytný milovník. Fotku vám tu neukážu, je to fiktivní literární postava, která se nám ale v realitě taky vyskytuje. Třeba jeden bývalý spolužák si během jednoho týdne domluvil na každý den jiné rande.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ecc8ea4f0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ecc8ea4f0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ecc8ea4f0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ecc8ea4f0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ecc8ea4f0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ecc8ea4f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ecc8ea4f0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ecc8ea4f0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ecc8ea4f0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ecc8ea4f0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c8ea4f0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c8ea4f0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ecc8ea4f0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ecc8ea4f0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ecc8ea4f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ecc8ea4f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ecc8ea4f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ecc8ea4f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cc8ea4f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cc8ea4f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a82b7c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a82b7c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Neměl v tom ale systém, takže to neprobíhalo úplně hladce.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ecc8ea4f0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ecc8ea4f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ecc8ea4f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ecc8ea4f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cc8ea4f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cc8ea4f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ecc8ea4f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ecc8ea4f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ecc8ea4f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ecc8ea4f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ecc8ea4f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ecc8ea4f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ecc8ea4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ecc8ea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ecbc044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ecbc044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ecbc0449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ecbc0449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Práce s takovouto mapou už ale není tak přímočará. Když chcete vložit záznam, musíte vytvořit seznam, ten naplnit a až ten dát do mapy.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import java.util.HashMap;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private HashMap&lt;String, ArrayList&lt;String&gt;&gt; dates;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dates = new HashMap&lt;String, ArrayList&lt;String&gt;&gt;();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addDate("Thursday 18", 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addDate("Friday 19", "Anna");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addDate("Thursday 18", "Jana");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ArrayList&lt;String&gt; thuNames = dates.get("Thursday 18");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println(thuNames);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private void addDate(String day,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ArrayList&lt;String&gt; names = dates.get(day);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if (names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	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	dates.put(day, names);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names.add(name);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cbc0449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cbc0449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a82b7c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a82b7c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Nakonec vlastně nevěděl, s kým má který den rande.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ecbc0449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ecbc0449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cbc0449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cbc0449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Ondra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Tak takhle ne, to by byl Don Juan dost nešťastný. Trochu mu pomůžeme s použitím HashMap. A nebojte, HashMapy nejsou dobré jenom k tomu, aby někdo někoho oblboval.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cbc04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cbc04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Problém ArrayListu je přístup k položkám pomocí číselných indexů. Díky tomu musíme mít dva seznamy. Kéž by tak šlo indexovat pomocí dne - Stringu.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java.util.ArrayList;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import acm.program.ConsoleProgram;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public class DonJuan extends ConsoleProgram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public void run()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days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ArrayList&lt;String&gt; names = new ArrayList&lt;String&gt;();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days.add("Thursday 18");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names.add("Magda");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//find Thursday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int index = days.indexOf("Thursday 18");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String name = names.get(index);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println(name);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cbc0449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cbc0449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To přece musí jít nějak jinak...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3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nxJy3e4sFSQIsRtHa7T129PdJh39rdS7/view" TargetMode="External"/><Relationship Id="rId4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drive.google.com/file/d/1NNNcWo9X79sIhOYibgdCgZmN0vD6cyI9/view" TargetMode="External"/><Relationship Id="rId4" Type="http://schemas.openxmlformats.org/officeDocument/2006/relationships/image" Target="../media/image3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275" y="0"/>
            <a:ext cx="36306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 rotWithShape="1">
          <a:blip r:embed="rId3">
            <a:alphaModFix/>
          </a:blip>
          <a:srcRect b="0" l="0" r="3081" t="15081"/>
          <a:stretch/>
        </p:blipFill>
        <p:spPr>
          <a:xfrm>
            <a:off x="5238400" y="1787400"/>
            <a:ext cx="3905599" cy="25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Meet HashMap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150" y="43083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Wow! Nice to meet you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69800" y="844650"/>
            <a:ext cx="88047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cs" sz="2200"/>
              <a:t>A variable type that stores values accessed by index (key)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cs" sz="2200"/>
              <a:t>Keys are single type of object (e.g., String)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cs" sz="2200"/>
              <a:t>Keys are </a:t>
            </a:r>
            <a:r>
              <a:rPr b="1" lang="cs" sz="2200"/>
              <a:t>unique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cs" sz="2200"/>
              <a:t>Items have no order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cs" sz="2200"/>
              <a:t>Resizable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cs" sz="2200"/>
              <a:t>Has some helpful methods 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663" y="636985"/>
            <a:ext cx="1914524" cy="153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931075"/>
            <a:ext cx="1322042" cy="153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466725" y="26171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 magic box,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this is </a:t>
            </a: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“Teddy”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6296025" y="28076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Ok, I will take care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of him.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663" y="636985"/>
            <a:ext cx="1914524" cy="1532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/>
        </p:nvSpPr>
        <p:spPr>
          <a:xfrm>
            <a:off x="466725" y="26171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 magic box,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this is </a:t>
            </a: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“Cupcake 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the Unicorn”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102" y="778578"/>
            <a:ext cx="1488495" cy="17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6296025" y="28076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SO cute</a:t>
            </a: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I will take care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of him.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466725" y="26171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 magic box,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I want to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play with 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“Teddy”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is like magic box 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/>
        </p:nvSpPr>
        <p:spPr>
          <a:xfrm>
            <a:off x="466725" y="26171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 magic box,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I want to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play with 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“Teddy”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098284">
            <a:off x="1898775" y="543801"/>
            <a:ext cx="1631825" cy="1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775" y="858250"/>
            <a:ext cx="1322042" cy="153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 txBox="1"/>
          <p:nvPr/>
        </p:nvSpPr>
        <p:spPr>
          <a:xfrm>
            <a:off x="3067050" y="64522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Here he comes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13" y="778585"/>
            <a:ext cx="4351718" cy="427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763" y="114300"/>
            <a:ext cx="4760025" cy="47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84728">
            <a:off x="5076825" y="1900924"/>
            <a:ext cx="3522673" cy="250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70936">
            <a:off x="420407" y="798017"/>
            <a:ext cx="2902316" cy="206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00" y="1399688"/>
            <a:ext cx="7452611" cy="2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/>
          <p:nvPr/>
        </p:nvSpPr>
        <p:spPr>
          <a:xfrm>
            <a:off x="799800" y="1330700"/>
            <a:ext cx="2723400" cy="34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3"/>
          <p:cNvSpPr/>
          <p:nvPr/>
        </p:nvSpPr>
        <p:spPr>
          <a:xfrm>
            <a:off x="1607200" y="2779325"/>
            <a:ext cx="6691200" cy="34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title="it-crowd-brows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25" y="-4500"/>
            <a:ext cx="830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00" y="1399700"/>
            <a:ext cx="7451051" cy="23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2523475" y="2875125"/>
            <a:ext cx="682500" cy="20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3386025" y="2875125"/>
            <a:ext cx="682500" cy="20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2523475" y="3602925"/>
            <a:ext cx="586200" cy="35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Key</a:t>
            </a:r>
            <a:endParaRPr/>
          </a:p>
        </p:txBody>
      </p:sp>
      <p:sp>
        <p:nvSpPr>
          <p:cNvPr id="241" name="Google Shape;241;p44"/>
          <p:cNvSpPr txBox="1"/>
          <p:nvPr/>
        </p:nvSpPr>
        <p:spPr>
          <a:xfrm>
            <a:off x="3337725" y="3602925"/>
            <a:ext cx="730800" cy="358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Value</a:t>
            </a:r>
            <a:endParaRPr/>
          </a:p>
        </p:txBody>
      </p:sp>
      <p:sp>
        <p:nvSpPr>
          <p:cNvPr id="242" name="Google Shape;242;p44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350" y="774874"/>
            <a:ext cx="2165775" cy="1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4"/>
          <p:cNvSpPr txBox="1"/>
          <p:nvPr/>
        </p:nvSpPr>
        <p:spPr>
          <a:xfrm>
            <a:off x="1429950" y="4038600"/>
            <a:ext cx="1027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Day of date</a:t>
            </a:r>
            <a:endParaRPr/>
          </a:p>
        </p:txBody>
      </p:sp>
      <p:sp>
        <p:nvSpPr>
          <p:cNvPr id="245" name="Google Shape;245;p44"/>
          <p:cNvSpPr txBox="1"/>
          <p:nvPr/>
        </p:nvSpPr>
        <p:spPr>
          <a:xfrm>
            <a:off x="4762700" y="3961425"/>
            <a:ext cx="1027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Name of the date</a:t>
            </a:r>
            <a:endParaRPr/>
          </a:p>
        </p:txBody>
      </p:sp>
      <p:cxnSp>
        <p:nvCxnSpPr>
          <p:cNvPr id="246" name="Google Shape;246;p44"/>
          <p:cNvCxnSpPr/>
          <p:nvPr/>
        </p:nvCxnSpPr>
        <p:spPr>
          <a:xfrm flipH="1">
            <a:off x="1917450" y="3856650"/>
            <a:ext cx="540000" cy="2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4"/>
          <p:cNvCxnSpPr/>
          <p:nvPr/>
        </p:nvCxnSpPr>
        <p:spPr>
          <a:xfrm flipH="1">
            <a:off x="1869825" y="3789900"/>
            <a:ext cx="540000" cy="2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4"/>
          <p:cNvCxnSpPr/>
          <p:nvPr/>
        </p:nvCxnSpPr>
        <p:spPr>
          <a:xfrm flipH="1" rot="-7653067">
            <a:off x="4229618" y="3750643"/>
            <a:ext cx="539978" cy="24878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4"/>
          <p:cNvCxnSpPr/>
          <p:nvPr/>
        </p:nvCxnSpPr>
        <p:spPr>
          <a:xfrm flipH="1" rot="-7653067">
            <a:off x="4205724" y="3829083"/>
            <a:ext cx="539978" cy="24878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5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76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/>
          <p:nvPr/>
        </p:nvSpPr>
        <p:spPr>
          <a:xfrm>
            <a:off x="152400" y="1170125"/>
            <a:ext cx="8839200" cy="36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46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76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6"/>
          <p:cNvSpPr/>
          <p:nvPr/>
        </p:nvSpPr>
        <p:spPr>
          <a:xfrm>
            <a:off x="1068675" y="1523750"/>
            <a:ext cx="3206100" cy="36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6425925" y="4044225"/>
            <a:ext cx="23175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47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101490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1078200" y="1772000"/>
            <a:ext cx="3206100" cy="36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7"/>
          <p:cNvSpPr/>
          <p:nvPr/>
        </p:nvSpPr>
        <p:spPr>
          <a:xfrm>
            <a:off x="6439625" y="4463675"/>
            <a:ext cx="23175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48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1" name="Google Shape;2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05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8"/>
          <p:cNvSpPr/>
          <p:nvPr/>
        </p:nvSpPr>
        <p:spPr>
          <a:xfrm>
            <a:off x="6425925" y="4044225"/>
            <a:ext cx="23175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8"/>
          <p:cNvSpPr/>
          <p:nvPr/>
        </p:nvSpPr>
        <p:spPr>
          <a:xfrm>
            <a:off x="2158075" y="2652200"/>
            <a:ext cx="30009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8"/>
          <p:cNvSpPr txBox="1"/>
          <p:nvPr/>
        </p:nvSpPr>
        <p:spPr>
          <a:xfrm>
            <a:off x="744625" y="3578375"/>
            <a:ext cx="1413600" cy="4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name: Magda</a:t>
            </a:r>
            <a:endParaRPr/>
          </a:p>
        </p:txBody>
      </p:sp>
      <p:sp>
        <p:nvSpPr>
          <p:cNvPr id="285" name="Google Shape;285;p4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" y="1152618"/>
            <a:ext cx="9143999" cy="21212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49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49"/>
          <p:cNvSpPr/>
          <p:nvPr/>
        </p:nvSpPr>
        <p:spPr>
          <a:xfrm>
            <a:off x="2158075" y="2652200"/>
            <a:ext cx="30009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" y="1152618"/>
            <a:ext cx="9143999" cy="21212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50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0" name="Google Shape;300;p50"/>
          <p:cNvSpPr/>
          <p:nvPr/>
        </p:nvSpPr>
        <p:spPr>
          <a:xfrm>
            <a:off x="2158075" y="2652200"/>
            <a:ext cx="3000900" cy="3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0"/>
          <p:cNvSpPr txBox="1"/>
          <p:nvPr/>
        </p:nvSpPr>
        <p:spPr>
          <a:xfrm>
            <a:off x="744625" y="3578375"/>
            <a:ext cx="1413600" cy="4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name: null</a:t>
            </a:r>
            <a:endParaRPr/>
          </a:p>
        </p:txBody>
      </p:sp>
      <p:sp>
        <p:nvSpPr>
          <p:cNvPr id="302" name="Google Shape;302;p5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2.0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4">
            <a:alphaModFix/>
          </a:blip>
          <a:srcRect b="6331" l="0" r="0" t="0"/>
          <a:stretch/>
        </p:blipFill>
        <p:spPr>
          <a:xfrm flipH="1">
            <a:off x="7315200" y="2273547"/>
            <a:ext cx="1413600" cy="106812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/>
          <p:nvPr/>
        </p:nvSpPr>
        <p:spPr>
          <a:xfrm flipH="1">
            <a:off x="5000275" y="1780000"/>
            <a:ext cx="2654400" cy="957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No date on July 20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HashMap Methods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graphicFrame>
        <p:nvGraphicFramePr>
          <p:cNvPr id="310" name="Google Shape;310;p51"/>
          <p:cNvGraphicFramePr/>
          <p:nvPr/>
        </p:nvGraphicFramePr>
        <p:xfrm>
          <a:off x="601025" y="6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2799000"/>
                <a:gridCol w="51915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(key)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200"/>
                        <a:t>get value specified by key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(key, value)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200"/>
                        <a:t>store pair key:value (insert new or overwrite value for existing key)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(key)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200"/>
                        <a:t>remove key-value pair, return value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200"/>
                        <a:t>remove the entire content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isEmpt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y()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" sz="1200"/>
                        <a:t>return </a:t>
                      </a:r>
                      <a:r>
                        <a:rPr lang="c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cs" sz="1200"/>
                        <a:t> if this HashMap is empty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containsKey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(key)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" sz="1200"/>
                        <a:t>return </a:t>
                      </a:r>
                      <a:r>
                        <a:rPr lang="c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cs" sz="1200"/>
                        <a:t> whether this HashMap contains specified key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containsValue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(value)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" sz="1200"/>
                        <a:t>return </a:t>
                      </a:r>
                      <a:r>
                        <a:rPr lang="c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cs" sz="1200"/>
                        <a:t> whether this HashMap contains specified value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1"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cs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" sz="1200"/>
                        <a:t>return the number of all key-value pairs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2"/>
          <p:cNvPicPr preferRelativeResize="0"/>
          <p:nvPr/>
        </p:nvPicPr>
        <p:blipFill rotWithShape="1">
          <a:blip r:embed="rId3">
            <a:alphaModFix/>
          </a:blip>
          <a:srcRect b="30704" l="0" r="0" t="0"/>
          <a:stretch/>
        </p:blipFill>
        <p:spPr>
          <a:xfrm>
            <a:off x="145925" y="1139775"/>
            <a:ext cx="8852151" cy="11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2"/>
          <p:cNvSpPr/>
          <p:nvPr/>
        </p:nvSpPr>
        <p:spPr>
          <a:xfrm>
            <a:off x="145925" y="1518175"/>
            <a:ext cx="4426200" cy="55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7" name="Google Shape;317;p52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52"/>
          <p:cNvSpPr/>
          <p:nvPr/>
        </p:nvSpPr>
        <p:spPr>
          <a:xfrm>
            <a:off x="6197575" y="3997475"/>
            <a:ext cx="2724300" cy="7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Add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graphicFrame>
        <p:nvGraphicFramePr>
          <p:cNvPr id="320" name="Google Shape;320;p52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3" y="1139775"/>
            <a:ext cx="8852174" cy="15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3"/>
          <p:cNvSpPr/>
          <p:nvPr/>
        </p:nvSpPr>
        <p:spPr>
          <a:xfrm>
            <a:off x="172375" y="2337325"/>
            <a:ext cx="3723300" cy="30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53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53"/>
          <p:cNvSpPr/>
          <p:nvPr/>
        </p:nvSpPr>
        <p:spPr>
          <a:xfrm>
            <a:off x="6232875" y="4460925"/>
            <a:ext cx="2724300" cy="22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3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Cancel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00"/>
            <a:ext cx="9144000" cy="5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 rotWithShape="1">
          <a:blip r:embed="rId4">
            <a:alphaModFix/>
          </a:blip>
          <a:srcRect b="16022" l="0" r="0" t="0"/>
          <a:stretch/>
        </p:blipFill>
        <p:spPr>
          <a:xfrm>
            <a:off x="157175" y="3486150"/>
            <a:ext cx="2957500" cy="11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 rotWithShape="1">
          <a:blip r:embed="rId5">
            <a:alphaModFix/>
          </a:blip>
          <a:srcRect b="14486" l="0" r="0" t="0"/>
          <a:stretch/>
        </p:blipFill>
        <p:spPr>
          <a:xfrm>
            <a:off x="271475" y="2847975"/>
            <a:ext cx="1662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55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4"/>
          <p:cNvSpPr/>
          <p:nvPr/>
        </p:nvSpPr>
        <p:spPr>
          <a:xfrm>
            <a:off x="758425" y="1755150"/>
            <a:ext cx="21582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4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Any date at all?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8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/>
          <p:nvPr/>
        </p:nvSpPr>
        <p:spPr>
          <a:xfrm>
            <a:off x="792900" y="1541425"/>
            <a:ext cx="31233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5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Am I busy tomorrow?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850"/>
            <a:ext cx="8839199" cy="124781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6"/>
          <p:cNvSpPr/>
          <p:nvPr/>
        </p:nvSpPr>
        <p:spPr>
          <a:xfrm>
            <a:off x="592950" y="1396650"/>
            <a:ext cx="2330400" cy="20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 I date ___?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" y="1139050"/>
            <a:ext cx="8455091" cy="1527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57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7"/>
          <p:cNvSpPr/>
          <p:nvPr/>
        </p:nvSpPr>
        <p:spPr>
          <a:xfrm>
            <a:off x="179275" y="1454850"/>
            <a:ext cx="48195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7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Change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000"/>
            <a:ext cx="8832299" cy="1595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58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58"/>
          <p:cNvSpPr/>
          <p:nvPr/>
        </p:nvSpPr>
        <p:spPr>
          <a:xfrm>
            <a:off x="179275" y="1715900"/>
            <a:ext cx="48195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Change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000"/>
            <a:ext cx="8832299" cy="1595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59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59"/>
          <p:cNvSpPr/>
          <p:nvPr/>
        </p:nvSpPr>
        <p:spPr>
          <a:xfrm>
            <a:off x="179275" y="2249300"/>
            <a:ext cx="48195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9"/>
          <p:cNvSpPr/>
          <p:nvPr/>
        </p:nvSpPr>
        <p:spPr>
          <a:xfrm>
            <a:off x="7653200" y="4030775"/>
            <a:ext cx="7377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Change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000"/>
            <a:ext cx="8832299" cy="1595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60"/>
          <p:cNvGraphicFramePr/>
          <p:nvPr/>
        </p:nvGraphicFramePr>
        <p:xfrm>
          <a:off x="6364450" y="35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33925"/>
                <a:gridCol w="1233925"/>
              </a:tblGrid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60"/>
          <p:cNvSpPr/>
          <p:nvPr/>
        </p:nvSpPr>
        <p:spPr>
          <a:xfrm>
            <a:off x="179275" y="2249300"/>
            <a:ext cx="48195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0"/>
          <p:cNvSpPr/>
          <p:nvPr/>
        </p:nvSpPr>
        <p:spPr>
          <a:xfrm>
            <a:off x="7653200" y="4030775"/>
            <a:ext cx="7377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Change a date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234425" y="3471275"/>
            <a:ext cx="5343300" cy="559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48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Keys are unique!</a:t>
            </a:r>
            <a:endParaRPr b="1" sz="48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1"/>
          <p:cNvPicPr preferRelativeResize="0"/>
          <p:nvPr/>
        </p:nvPicPr>
        <p:blipFill rotWithShape="1">
          <a:blip r:embed="rId3">
            <a:alphaModFix/>
          </a:blip>
          <a:srcRect b="0" l="0" r="0" t="12010"/>
          <a:stretch/>
        </p:blipFill>
        <p:spPr>
          <a:xfrm>
            <a:off x="47625" y="0"/>
            <a:ext cx="9096374" cy="44767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1"/>
          <p:cNvSpPr txBox="1"/>
          <p:nvPr/>
        </p:nvSpPr>
        <p:spPr>
          <a:xfrm>
            <a:off x="1438275" y="4124325"/>
            <a:ext cx="7563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You shall not date twice a day!</a:t>
            </a:r>
            <a:endParaRPr b="1" sz="3600">
              <a:solidFill>
                <a:srgbClr val="FFFFFF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500"/>
            <a:ext cx="9144000" cy="4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2"/>
          <p:cNvSpPr txBox="1"/>
          <p:nvPr/>
        </p:nvSpPr>
        <p:spPr>
          <a:xfrm>
            <a:off x="790500" y="76200"/>
            <a:ext cx="7563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! ! ! ! ! ! !</a:t>
            </a:r>
            <a:endParaRPr b="1" sz="3600">
              <a:solidFill>
                <a:srgbClr val="FFFFFF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2290750"/>
            <a:ext cx="63912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3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Nested collections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00" y="2905800"/>
            <a:ext cx="17811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Troubles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70946">
            <a:off x="453432" y="543895"/>
            <a:ext cx="1458035" cy="103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p64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64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848075" y="1918550"/>
            <a:ext cx="36957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65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65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65"/>
          <p:cNvSpPr/>
          <p:nvPr/>
        </p:nvSpPr>
        <p:spPr>
          <a:xfrm>
            <a:off x="813600" y="2191750"/>
            <a:ext cx="2109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5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b="1"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7" name="Google Shape;427;p66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66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66"/>
          <p:cNvSpPr/>
          <p:nvPr/>
        </p:nvSpPr>
        <p:spPr>
          <a:xfrm>
            <a:off x="834275" y="3551800"/>
            <a:ext cx="31440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6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names: 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432" name="Google Shape;432;p66"/>
          <p:cNvSpPr txBox="1"/>
          <p:nvPr/>
        </p:nvSpPr>
        <p:spPr>
          <a:xfrm>
            <a:off x="7157300" y="3095750"/>
            <a:ext cx="12957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Magda</a:t>
            </a:r>
            <a:endParaRPr/>
          </a:p>
        </p:txBody>
      </p:sp>
      <p:sp>
        <p:nvSpPr>
          <p:cNvPr id="433" name="Google Shape;433;p66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7"/>
          <p:cNvSpPr/>
          <p:nvPr/>
        </p:nvSpPr>
        <p:spPr>
          <a:xfrm>
            <a:off x="834275" y="3838000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7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graphicFrame>
        <p:nvGraphicFramePr>
          <p:cNvPr id="441" name="Google Shape;441;p67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" name="Google Shape;442;p67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67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names: 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67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445" name="Google Shape;445;p67"/>
          <p:cNvSpPr txBox="1"/>
          <p:nvPr/>
        </p:nvSpPr>
        <p:spPr>
          <a:xfrm>
            <a:off x="7157300" y="3095750"/>
            <a:ext cx="12957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Magda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8"/>
          <p:cNvSpPr/>
          <p:nvPr/>
        </p:nvSpPr>
        <p:spPr>
          <a:xfrm>
            <a:off x="1123850" y="3975900"/>
            <a:ext cx="24753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453" name="Google Shape;453;p68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4" name="Google Shape;454;p68"/>
          <p:cNvPicPr preferRelativeResize="0"/>
          <p:nvPr/>
        </p:nvPicPr>
        <p:blipFill rotWithShape="1">
          <a:blip r:embed="rId4">
            <a:alphaModFix/>
          </a:blip>
          <a:srcRect b="32294" l="0" r="0" t="29432"/>
          <a:stretch/>
        </p:blipFill>
        <p:spPr>
          <a:xfrm>
            <a:off x="5758163" y="4124200"/>
            <a:ext cx="2633275" cy="1007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5" name="Google Shape;455;p68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68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68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458" name="Google Shape;458;p68"/>
          <p:cNvSpPr txBox="1"/>
          <p:nvPr/>
        </p:nvSpPr>
        <p:spPr>
          <a:xfrm>
            <a:off x="7157300" y="3095750"/>
            <a:ext cx="12957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Magda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9"/>
          <p:cNvSpPr/>
          <p:nvPr/>
        </p:nvSpPr>
        <p:spPr>
          <a:xfrm>
            <a:off x="1123850" y="4128300"/>
            <a:ext cx="24753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466" name="Google Shape;466;p69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7" name="Google Shape;467;p69"/>
          <p:cNvPicPr preferRelativeResize="0"/>
          <p:nvPr/>
        </p:nvPicPr>
        <p:blipFill rotWithShape="1">
          <a:blip r:embed="rId4">
            <a:alphaModFix/>
          </a:blip>
          <a:srcRect b="32294" l="0" r="0" t="29432"/>
          <a:stretch/>
        </p:blipFill>
        <p:spPr>
          <a:xfrm>
            <a:off x="5758163" y="4124200"/>
            <a:ext cx="2633275" cy="1007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8" name="Google Shape;468;p69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9" name="Google Shape;469;p69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471" name="Google Shape;471;p69"/>
          <p:cNvSpPr txBox="1"/>
          <p:nvPr/>
        </p:nvSpPr>
        <p:spPr>
          <a:xfrm>
            <a:off x="7157300" y="3095750"/>
            <a:ext cx="12957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Magda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7" name="Google Shape;477;p70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" name="Google Shape;478;p70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70"/>
          <p:cNvSpPr/>
          <p:nvPr/>
        </p:nvSpPr>
        <p:spPr>
          <a:xfrm>
            <a:off x="758425" y="4591925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0" name="Google Shape;480;p70"/>
          <p:cNvGraphicFramePr/>
          <p:nvPr/>
        </p:nvGraphicFramePr>
        <p:xfrm>
          <a:off x="5813300" y="4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" name="Google Shape;481;p70"/>
          <p:cNvSpPr txBox="1"/>
          <p:nvPr/>
        </p:nvSpPr>
        <p:spPr>
          <a:xfrm>
            <a:off x="5813300" y="37450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7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483" name="Google Shape;483;p70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484" name="Google Shape;484;p70"/>
          <p:cNvSpPr txBox="1"/>
          <p:nvPr/>
        </p:nvSpPr>
        <p:spPr>
          <a:xfrm>
            <a:off x="7157300" y="3095750"/>
            <a:ext cx="13095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Magda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0" name="Google Shape;490;p71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1" name="Google Shape;491;p71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71"/>
          <p:cNvSpPr/>
          <p:nvPr/>
        </p:nvSpPr>
        <p:spPr>
          <a:xfrm>
            <a:off x="813600" y="2344150"/>
            <a:ext cx="2109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1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9" name="Google Shape;499;p72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p72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72"/>
          <p:cNvSpPr/>
          <p:nvPr/>
        </p:nvSpPr>
        <p:spPr>
          <a:xfrm>
            <a:off x="834275" y="3551800"/>
            <a:ext cx="31440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2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names: 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72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19</a:t>
            </a:r>
            <a:endParaRPr/>
          </a:p>
        </p:txBody>
      </p:sp>
      <p:sp>
        <p:nvSpPr>
          <p:cNvPr id="504" name="Google Shape;504;p72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Anna</a:t>
            </a:r>
            <a:endParaRPr/>
          </a:p>
        </p:txBody>
      </p:sp>
      <p:sp>
        <p:nvSpPr>
          <p:cNvPr id="505" name="Google Shape;505;p72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1" name="Google Shape;511;p73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2" name="Google Shape;512;p73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73"/>
          <p:cNvSpPr/>
          <p:nvPr/>
        </p:nvSpPr>
        <p:spPr>
          <a:xfrm>
            <a:off x="834275" y="3838000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3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15" name="Google Shape;515;p73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names: 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73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19</a:t>
            </a:r>
            <a:endParaRPr/>
          </a:p>
        </p:txBody>
      </p:sp>
      <p:sp>
        <p:nvSpPr>
          <p:cNvPr id="517" name="Google Shape;517;p73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Anna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00" y="2905800"/>
            <a:ext cx="17811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/>
          <p:nvPr/>
        </p:nvSpPr>
        <p:spPr>
          <a:xfrm>
            <a:off x="4247450" y="1305275"/>
            <a:ext cx="2250600" cy="1524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Hey, Anna, how are you?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Troubles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70946">
            <a:off x="453432" y="543895"/>
            <a:ext cx="1458035" cy="103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3" name="Google Shape;523;p74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4" name="Google Shape;524;p74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74"/>
          <p:cNvSpPr/>
          <p:nvPr/>
        </p:nvSpPr>
        <p:spPr>
          <a:xfrm>
            <a:off x="1123850" y="3975900"/>
            <a:ext cx="24753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4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27" name="Google Shape;527;p74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74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19</a:t>
            </a:r>
            <a:endParaRPr/>
          </a:p>
        </p:txBody>
      </p:sp>
      <p:sp>
        <p:nvSpPr>
          <p:cNvPr id="529" name="Google Shape;529;p74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Anna</a:t>
            </a:r>
            <a:endParaRPr/>
          </a:p>
        </p:txBody>
      </p:sp>
      <p:pic>
        <p:nvPicPr>
          <p:cNvPr id="530" name="Google Shape;530;p74"/>
          <p:cNvPicPr preferRelativeResize="0"/>
          <p:nvPr/>
        </p:nvPicPr>
        <p:blipFill rotWithShape="1">
          <a:blip r:embed="rId4">
            <a:alphaModFix/>
          </a:blip>
          <a:srcRect b="32294" l="0" r="0" t="29432"/>
          <a:stretch/>
        </p:blipFill>
        <p:spPr>
          <a:xfrm>
            <a:off x="5758163" y="4124200"/>
            <a:ext cx="2633275" cy="1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6" name="Google Shape;536;p75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>
                          <a:solidFill>
                            <a:schemeClr val="dk1"/>
                          </a:solidFill>
                        </a:rPr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p75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75"/>
          <p:cNvSpPr/>
          <p:nvPr/>
        </p:nvSpPr>
        <p:spPr>
          <a:xfrm>
            <a:off x="1123850" y="4128300"/>
            <a:ext cx="24753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5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40" name="Google Shape;540;p75"/>
          <p:cNvSpPr txBox="1"/>
          <p:nvPr/>
        </p:nvSpPr>
        <p:spPr>
          <a:xfrm>
            <a:off x="5813300" y="3745000"/>
            <a:ext cx="1502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75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19</a:t>
            </a:r>
            <a:endParaRPr/>
          </a:p>
        </p:txBody>
      </p:sp>
      <p:sp>
        <p:nvSpPr>
          <p:cNvPr id="542" name="Google Shape;542;p75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Anna</a:t>
            </a:r>
            <a:endParaRPr/>
          </a:p>
        </p:txBody>
      </p:sp>
      <p:pic>
        <p:nvPicPr>
          <p:cNvPr id="543" name="Google Shape;543;p75"/>
          <p:cNvPicPr preferRelativeResize="0"/>
          <p:nvPr/>
        </p:nvPicPr>
        <p:blipFill rotWithShape="1">
          <a:blip r:embed="rId4">
            <a:alphaModFix/>
          </a:blip>
          <a:srcRect b="32294" l="0" r="0" t="29432"/>
          <a:stretch/>
        </p:blipFill>
        <p:spPr>
          <a:xfrm>
            <a:off x="5758163" y="4124200"/>
            <a:ext cx="2633275" cy="1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9" name="Google Shape;549;p76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0" name="Google Shape;550;p76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76"/>
          <p:cNvSpPr/>
          <p:nvPr/>
        </p:nvSpPr>
        <p:spPr>
          <a:xfrm>
            <a:off x="758425" y="4591925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2" name="Google Shape;552;p76"/>
          <p:cNvGraphicFramePr/>
          <p:nvPr/>
        </p:nvGraphicFramePr>
        <p:xfrm>
          <a:off x="5813300" y="4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3" name="Google Shape;553;p76"/>
          <p:cNvSpPr txBox="1"/>
          <p:nvPr/>
        </p:nvSpPr>
        <p:spPr>
          <a:xfrm>
            <a:off x="5813300" y="37450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76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19</a:t>
            </a:r>
            <a:endParaRPr/>
          </a:p>
        </p:txBody>
      </p:sp>
      <p:sp>
        <p:nvSpPr>
          <p:cNvPr id="556" name="Google Shape;556;p76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Anna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77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3" name="Google Shape;563;p77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77"/>
          <p:cNvSpPr/>
          <p:nvPr/>
        </p:nvSpPr>
        <p:spPr>
          <a:xfrm>
            <a:off x="813600" y="2475150"/>
            <a:ext cx="2109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7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1" name="Google Shape;571;p78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2" name="Google Shape;572;p78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78"/>
          <p:cNvSpPr/>
          <p:nvPr/>
        </p:nvSpPr>
        <p:spPr>
          <a:xfrm>
            <a:off x="834275" y="3551800"/>
            <a:ext cx="31440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4" name="Google Shape;574;p78"/>
          <p:cNvGraphicFramePr/>
          <p:nvPr/>
        </p:nvGraphicFramePr>
        <p:xfrm>
          <a:off x="5813300" y="4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5" name="Google Shape;575;p78"/>
          <p:cNvSpPr txBox="1"/>
          <p:nvPr/>
        </p:nvSpPr>
        <p:spPr>
          <a:xfrm>
            <a:off x="5813300" y="37450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78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577" name="Google Shape;577;p78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Jana</a:t>
            </a:r>
            <a:endParaRPr/>
          </a:p>
        </p:txBody>
      </p:sp>
      <p:sp>
        <p:nvSpPr>
          <p:cNvPr id="578" name="Google Shape;578;p78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9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5" name="Google Shape;585;p79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79"/>
          <p:cNvSpPr/>
          <p:nvPr/>
        </p:nvSpPr>
        <p:spPr>
          <a:xfrm>
            <a:off x="834275" y="3838000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7" name="Google Shape;587;p79"/>
          <p:cNvGraphicFramePr/>
          <p:nvPr/>
        </p:nvGraphicFramePr>
        <p:xfrm>
          <a:off x="5813300" y="4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8" name="Google Shape;588;p79"/>
          <p:cNvSpPr txBox="1"/>
          <p:nvPr/>
        </p:nvSpPr>
        <p:spPr>
          <a:xfrm>
            <a:off x="5813300" y="37450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79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590" name="Google Shape;590;p79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Jana</a:t>
            </a:r>
            <a:endParaRPr/>
          </a:p>
        </p:txBody>
      </p:sp>
      <p:sp>
        <p:nvSpPr>
          <p:cNvPr id="591" name="Google Shape;591;p79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80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r>
                        <a:rPr lang="cs"/>
                        <a:t>, Jana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8" name="Google Shape;598;p80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80"/>
          <p:cNvSpPr/>
          <p:nvPr/>
        </p:nvSpPr>
        <p:spPr>
          <a:xfrm>
            <a:off x="758425" y="4591925"/>
            <a:ext cx="1427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0" name="Google Shape;600;p80"/>
          <p:cNvGraphicFramePr/>
          <p:nvPr/>
        </p:nvGraphicFramePr>
        <p:xfrm>
          <a:off x="5813300" y="4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Jana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1" name="Google Shape;601;p80"/>
          <p:cNvSpPr txBox="1"/>
          <p:nvPr/>
        </p:nvSpPr>
        <p:spPr>
          <a:xfrm>
            <a:off x="5813300" y="37450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80"/>
          <p:cNvSpPr txBox="1"/>
          <p:nvPr/>
        </p:nvSpPr>
        <p:spPr>
          <a:xfrm>
            <a:off x="58192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July 18</a:t>
            </a:r>
            <a:endParaRPr/>
          </a:p>
        </p:txBody>
      </p:sp>
      <p:sp>
        <p:nvSpPr>
          <p:cNvPr id="603" name="Google Shape;603;p80"/>
          <p:cNvSpPr txBox="1"/>
          <p:nvPr/>
        </p:nvSpPr>
        <p:spPr>
          <a:xfrm>
            <a:off x="7157300" y="3095750"/>
            <a:ext cx="1179000" cy="3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/>
              <a:t>: </a:t>
            </a:r>
            <a:r>
              <a:rPr lang="cs">
                <a:solidFill>
                  <a:schemeClr val="dk1"/>
                </a:solidFill>
              </a:rPr>
              <a:t>Jana</a:t>
            </a:r>
            <a:endParaRPr/>
          </a:p>
        </p:txBody>
      </p:sp>
      <p:sp>
        <p:nvSpPr>
          <p:cNvPr id="604" name="Google Shape;604;p8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Magda, Jana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</a:t>
                      </a:r>
                      <a:r>
                        <a:rPr lang="cs"/>
                        <a:t>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1" name="Google Shape;611;p81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81"/>
          <p:cNvSpPr txBox="1"/>
          <p:nvPr/>
        </p:nvSpPr>
        <p:spPr>
          <a:xfrm>
            <a:off x="5832975" y="3668025"/>
            <a:ext cx="2503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1"/>
          <p:cNvSpPr/>
          <p:nvPr/>
        </p:nvSpPr>
        <p:spPr>
          <a:xfrm>
            <a:off x="730850" y="2771700"/>
            <a:ext cx="39966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4" name="Google Shape;614;p81"/>
          <p:cNvGraphicFramePr/>
          <p:nvPr/>
        </p:nvGraphicFramePr>
        <p:xfrm>
          <a:off x="5813300" y="3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Jana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5" name="Google Shape;615;p81"/>
          <p:cNvSpPr txBox="1"/>
          <p:nvPr/>
        </p:nvSpPr>
        <p:spPr>
          <a:xfrm>
            <a:off x="5813300" y="31354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thuNames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81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33075"/>
            <a:ext cx="4419599" cy="393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2" name="Google Shape;622;p82"/>
          <p:cNvGraphicFramePr/>
          <p:nvPr/>
        </p:nvGraphicFramePr>
        <p:xfrm>
          <a:off x="5813300" y="1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1261500"/>
                <a:gridCol w="1261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Magda, Jana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July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3" name="Google Shape;623;p82"/>
          <p:cNvSpPr txBox="1"/>
          <p:nvPr/>
        </p:nvSpPr>
        <p:spPr>
          <a:xfrm>
            <a:off x="5813300" y="1340150"/>
            <a:ext cx="841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dates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82"/>
          <p:cNvSpPr txBox="1"/>
          <p:nvPr/>
        </p:nvSpPr>
        <p:spPr>
          <a:xfrm>
            <a:off x="5832975" y="3668025"/>
            <a:ext cx="2503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2"/>
          <p:cNvSpPr/>
          <p:nvPr/>
        </p:nvSpPr>
        <p:spPr>
          <a:xfrm>
            <a:off x="730850" y="2924100"/>
            <a:ext cx="16065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6" name="Google Shape;626;p82"/>
          <p:cNvGraphicFramePr/>
          <p:nvPr/>
        </p:nvGraphicFramePr>
        <p:xfrm>
          <a:off x="5813300" y="3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{551288A7-5F98-4F65-ACD2-799175DBC910}</a:tableStyleId>
              </a:tblPr>
              <a:tblGrid>
                <a:gridCol w="781075"/>
                <a:gridCol w="781075"/>
              </a:tblGrid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Magda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Jana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7" name="Google Shape;627;p82"/>
          <p:cNvSpPr txBox="1"/>
          <p:nvPr/>
        </p:nvSpPr>
        <p:spPr>
          <a:xfrm>
            <a:off x="5813300" y="3135400"/>
            <a:ext cx="108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thuNames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82"/>
          <p:cNvSpPr txBox="1"/>
          <p:nvPr/>
        </p:nvSpPr>
        <p:spPr>
          <a:xfrm>
            <a:off x="3923125" y="4447125"/>
            <a:ext cx="1406400" cy="4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[Magda, Jana]</a:t>
            </a:r>
            <a:endParaRPr/>
          </a:p>
        </p:txBody>
      </p:sp>
      <p:sp>
        <p:nvSpPr>
          <p:cNvPr id="629" name="Google Shape;629;p82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 sz="4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Don Juan’s Diary 3.0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3"/>
          <p:cNvSpPr txBox="1"/>
          <p:nvPr/>
        </p:nvSpPr>
        <p:spPr>
          <a:xfrm>
            <a:off x="648750" y="3264900"/>
            <a:ext cx="7846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cs" sz="3600" u="sng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FINAL PROJECTS</a:t>
            </a:r>
            <a:br>
              <a:rPr lang="cs" sz="36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lang="cs" sz="36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Almost there guys! You got this!</a:t>
            </a:r>
            <a:endParaRPr b="1" sz="3600">
              <a:solidFill>
                <a:srgbClr val="FFFFFF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635" name="Google Shape;635;p83"/>
          <p:cNvPicPr preferRelativeResize="0"/>
          <p:nvPr/>
        </p:nvPicPr>
        <p:blipFill rotWithShape="1">
          <a:blip r:embed="rId3">
            <a:alphaModFix/>
          </a:blip>
          <a:srcRect b="22622" l="0" r="0" t="11747"/>
          <a:stretch/>
        </p:blipFill>
        <p:spPr>
          <a:xfrm>
            <a:off x="47175" y="0"/>
            <a:ext cx="9144000" cy="321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00" y="2905800"/>
            <a:ext cx="17811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/>
          <p:nvPr/>
        </p:nvSpPr>
        <p:spPr>
          <a:xfrm>
            <a:off x="4247450" y="1305275"/>
            <a:ext cx="2250600" cy="1524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latin typeface="Indie Flower"/>
                <a:ea typeface="Indie Flower"/>
                <a:cs typeface="Indie Flower"/>
                <a:sym typeface="Indie Flower"/>
              </a:rPr>
              <a:t>Hey, Anna, how are you?</a:t>
            </a:r>
            <a:endParaRPr b="1" sz="24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2257775" y="1756825"/>
            <a:ext cx="1672200" cy="1199400"/>
          </a:xfrm>
          <a:prstGeom prst="wedgeRectCallout">
            <a:avLst>
              <a:gd fmla="val 21307" name="adj1"/>
              <a:gd fmla="val 870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I am Magda!!!</a:t>
            </a:r>
            <a:endParaRPr b="1" sz="2400">
              <a:solidFill>
                <a:srgbClr val="FF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Troubles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70946">
            <a:off x="453432" y="543895"/>
            <a:ext cx="1458035" cy="103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84" title="fire-it-crow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65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9" cy="385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1"/>
          <p:cNvSpPr txBox="1"/>
          <p:nvPr/>
        </p:nvSpPr>
        <p:spPr>
          <a:xfrm>
            <a:off x="1000125" y="3914775"/>
            <a:ext cx="7563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181818"/>
                </a:solidFill>
                <a:highlight>
                  <a:srgbClr val="FFFFFF"/>
                </a:highlight>
                <a:latin typeface="Indie Flower"/>
                <a:ea typeface="Indie Flower"/>
                <a:cs typeface="Indie Flower"/>
                <a:sym typeface="Indie Flower"/>
              </a:rPr>
              <a:t>Noooo, my P</a:t>
            </a:r>
            <a:r>
              <a:rPr lang="cs" sz="4800">
                <a:solidFill>
                  <a:srgbClr val="181818"/>
                </a:solidFill>
                <a:highlight>
                  <a:srgbClr val="FFFFFF"/>
                </a:highlight>
                <a:latin typeface="Indie Flower"/>
                <a:ea typeface="Indie Flower"/>
                <a:cs typeface="Indie Flower"/>
                <a:sym typeface="Indie Flower"/>
              </a:rPr>
              <a:t>recioussss</a:t>
            </a:r>
            <a:r>
              <a:rPr lang="cs" sz="4800">
                <a:solidFill>
                  <a:srgbClr val="181818"/>
                </a:solidFill>
                <a:highlight>
                  <a:srgbClr val="FFFFFF"/>
                </a:highlight>
                <a:latin typeface="Indie Flower"/>
                <a:ea typeface="Indie Flower"/>
                <a:cs typeface="Indie Flower"/>
                <a:sym typeface="Indie Flower"/>
              </a:rPr>
              <a:t>...</a:t>
            </a:r>
            <a:endParaRPr sz="4800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5" y="704995"/>
            <a:ext cx="7549049" cy="42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/>
          <p:nvPr/>
        </p:nvSpPr>
        <p:spPr>
          <a:xfrm>
            <a:off x="2906050" y="4025600"/>
            <a:ext cx="2644200" cy="31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300" y="10"/>
            <a:ext cx="9143700" cy="559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latin typeface="Indie Flower"/>
                <a:ea typeface="Indie Flower"/>
                <a:cs typeface="Indie Flower"/>
                <a:sym typeface="Indie Flower"/>
              </a:rPr>
              <a:t>Don Juan’s Diary 1.0</a:t>
            </a:r>
            <a:endParaRPr i="0" sz="4800" u="none" cap="none" strike="noStrike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00" y="789400"/>
            <a:ext cx="3450900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A1A1A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