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72" r:id="rId9"/>
    <p:sldId id="274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5" r:id="rId18"/>
    <p:sldId id="286" r:id="rId19"/>
    <p:sldId id="287" r:id="rId20"/>
    <p:sldId id="289" r:id="rId21"/>
    <p:sldId id="290" r:id="rId22"/>
    <p:sldId id="291" r:id="rId23"/>
    <p:sldId id="292" r:id="rId24"/>
    <p:sldId id="295" r:id="rId25"/>
    <p:sldId id="296" r:id="rId26"/>
    <p:sldId id="297" r:id="rId27"/>
    <p:sldId id="299" r:id="rId28"/>
  </p:sldIdLst>
  <p:sldSz cx="9144000" cy="6858000" type="screen4x3"/>
  <p:notesSz cx="9144000" cy="6858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Helvetica Neue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Helvetica Neue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Helvetica Neue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Helvetica Neue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Helvetica Neue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Helvetica Neue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Helvetica Neue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Helvetica Neue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Helvetica Neue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1"/>
  </p:normalViewPr>
  <p:slideViewPr>
    <p:cSldViewPr>
      <p:cViewPr varScale="1">
        <p:scale>
          <a:sx n="91" d="100"/>
          <a:sy n="91" d="100"/>
        </p:scale>
        <p:origin x="1704" y="1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AutoShape 1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AutoShape 1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AutoShape 1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AutoShape 1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4" name="AutoShape 1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5" name="AutoShape 1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6" name="AutoShape 1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7" name="AutoShape 1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" name="Text Box 20"/>
          <p:cNvSpPr txBox="1">
            <a:spLocks noChangeArrowheads="1"/>
          </p:cNvSpPr>
          <p:nvPr/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9" name="Text Box 21"/>
          <p:cNvSpPr txBox="1">
            <a:spLocks noChangeArrowheads="1"/>
          </p:cNvSpPr>
          <p:nvPr/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0" name="Rectangle 22"/>
          <p:cNvSpPr>
            <a:spLocks noGrp="1" noChangeArrowheads="1"/>
          </p:cNvSpPr>
          <p:nvPr>
            <p:ph type="sldImg"/>
          </p:nvPr>
        </p:nvSpPr>
        <p:spPr bwMode="auto">
          <a:xfrm>
            <a:off x="2844800" y="533400"/>
            <a:ext cx="3424238" cy="2560638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71" name="Rectangle 23"/>
          <p:cNvSpPr>
            <a:spLocks noGrp="1" noChangeArrowheads="1"/>
          </p:cNvSpPr>
          <p:nvPr>
            <p:ph type="body"/>
          </p:nvPr>
        </p:nvSpPr>
        <p:spPr bwMode="auto">
          <a:xfrm>
            <a:off x="1219200" y="3276600"/>
            <a:ext cx="6675438" cy="301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3" name="Rectangle 25"/>
          <p:cNvSpPr>
            <a:spLocks noGrp="1" noChangeArrowheads="1"/>
          </p:cNvSpPr>
          <p:nvPr>
            <p:ph type="sldNum"/>
          </p:nvPr>
        </p:nvSpPr>
        <p:spPr bwMode="auto">
          <a:xfrm>
            <a:off x="5181600" y="6477000"/>
            <a:ext cx="39322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fld id="{B7FF6DDA-4208-A244-A232-F4CD319EB8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2759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EDB455-8DC0-5441-9D57-E3861546CBC6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>
              <a:buClrTx/>
              <a:buFontTx/>
              <a:buNone/>
            </a:pPr>
            <a:fld id="{DFEEBAC6-2D42-B34C-BEED-E678705CACE7}" type="slidenum">
              <a:rPr lang="en-US" altLang="en-US" sz="1200">
                <a:latin typeface="Times New Roman" charset="0"/>
              </a:rPr>
              <a:pPr algn="r">
                <a:buClrTx/>
                <a:buFontTx/>
                <a:buNone/>
              </a:pPr>
              <a:t>1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48130" name="Text Box 2"/>
          <p:cNvSpPr txBox="1">
            <a:spLocks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8131" name="Text Box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670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D8B9A4-3867-4449-B321-F6F38A8EE41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8609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861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19200" y="3190875"/>
            <a:ext cx="6705600" cy="32289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8133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6B4AF08-0A32-814B-A306-A0A59D0943D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9633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963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19200" y="3190875"/>
            <a:ext cx="6705600" cy="32289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269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6F4034-E903-AF4D-B5CB-FDB81DA89AB0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7065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065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19200" y="3190875"/>
            <a:ext cx="6705600" cy="32289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4553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6E467A7-763F-7B4E-83FC-87593A767D9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1681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68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19200" y="3190875"/>
            <a:ext cx="6705600" cy="32289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053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1AA672-A813-4444-BF8F-EEF94DF7ADD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2705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270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19200" y="3190875"/>
            <a:ext cx="6705600" cy="32289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1897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7B22C6-BFF4-4A48-B696-7BF472E82C9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3729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373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19200" y="3190875"/>
            <a:ext cx="6705600" cy="32289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2668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A04A5A-EB8A-C64C-9795-F313F929FBA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4753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475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19200" y="3190875"/>
            <a:ext cx="6705600" cy="32289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809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02810E-4794-EB45-8BD9-26263CA19997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7825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782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19200" y="3190875"/>
            <a:ext cx="6705600" cy="32289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381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883951-EB9E-E84C-95E3-4A470022929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8849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885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19200" y="3190875"/>
            <a:ext cx="6705600" cy="32289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5154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F7B0BA-905B-C84D-9C2C-BB8F7F6410D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9873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987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19200" y="3190875"/>
            <a:ext cx="6705600" cy="32289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2816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BA1B16-6A1E-C444-A13E-66AC61A153B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017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017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19200" y="3190875"/>
            <a:ext cx="6705600" cy="32289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6972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2C90C37-FC36-4F44-9258-9B1E44B5FEE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81921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2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19200" y="3190875"/>
            <a:ext cx="6705600" cy="32289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73248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6DDA5AA-7B44-AD4C-BD96-C2F987224236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82945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294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19200" y="3190875"/>
            <a:ext cx="6705600" cy="32289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19128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699806-67D4-7548-82CB-6BFEA603EFE8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83969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397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19200" y="3190875"/>
            <a:ext cx="6705600" cy="32289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48363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AA60A2-F944-0A4E-BBC7-955B4CFEC65E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84993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499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19200" y="3190875"/>
            <a:ext cx="6705600" cy="32289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4824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1416302-1801-344B-834F-F594925FC44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88065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806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19200" y="3190875"/>
            <a:ext cx="6705600" cy="32289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3433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663F3E0-8D3D-C744-83D6-BCCDBDB1B6F7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89089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909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19200" y="3190875"/>
            <a:ext cx="6705600" cy="32289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3654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BB4D1D-3C94-DF47-A030-D0275B708B3C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90113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011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19200" y="3190875"/>
            <a:ext cx="6705600" cy="32289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43382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391FDC6-345A-DF4C-8736-B15394B08614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92161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2847975" y="533400"/>
            <a:ext cx="3425825" cy="256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216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19200" y="3276600"/>
            <a:ext cx="6683375" cy="3025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202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CD0AB6A-E2F8-5E4A-B1E9-4590F6FFB651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1201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120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19200" y="3190875"/>
            <a:ext cx="6705600" cy="32289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8217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AADB33-8C2F-3646-A1DC-6D7C622FF95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2225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222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19200" y="3190875"/>
            <a:ext cx="6705600" cy="32289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0627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DE92BD-2B52-E447-A097-EFF0A7F2F88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4273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427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19200" y="3190875"/>
            <a:ext cx="6705600" cy="32289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4553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976DCAA-18C3-EE4A-8D4D-5C8C9829B2E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529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529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19200" y="3190875"/>
            <a:ext cx="6705600" cy="32289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2987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9FDC75-DDA8-254C-8C6B-B8EEFAD575F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6321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632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19200" y="3190875"/>
            <a:ext cx="6705600" cy="32289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922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C1FD77-302C-CC4A-89D7-1A36D35E3F1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4513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451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19200" y="3190875"/>
            <a:ext cx="6705600" cy="32289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1250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C1DE63-631D-8D47-A26B-C3C8CB511F2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>
              <a:buClrTx/>
              <a:buFontTx/>
              <a:buNone/>
            </a:pPr>
            <a:fld id="{3AA6BA2B-503E-9E4D-BA45-711859D3972E}" type="slidenum">
              <a:rPr lang="en-US" altLang="en-US" sz="1200">
                <a:latin typeface="Times New Roman" charset="0"/>
              </a:rPr>
              <a:pPr algn="r">
                <a:buClrTx/>
                <a:buFontTx/>
                <a:buNone/>
              </a:pPr>
              <a:t>9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66562" name="Text Box 2"/>
          <p:cNvSpPr txBox="1">
            <a:spLocks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6563" name="Text Box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19200" y="3190875"/>
            <a:ext cx="6705600" cy="32289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517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3598CA4-B0E2-C44B-9FE0-F54B319FC1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820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7DCE098-FB24-9443-BA5E-F4CB1B6F70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224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2875" y="609600"/>
            <a:ext cx="1935163" cy="5456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54675" cy="5456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A359D4F-83B3-A549-AB92-A5AB6A3E0E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94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68A3EC0-06A2-144E-93EE-D144CC4908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73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086058B-0E57-F44D-8762-511F607FD2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8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794125" cy="40846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2325" y="1981200"/>
            <a:ext cx="3795713" cy="40846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3A50019-A3A6-064F-B2B3-A4DD0391B3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14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3F3173B-347E-0B4A-9FBF-0490D06869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05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DC87AD9-03D0-294E-B4F8-826F755E8A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329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F88D3B3-D89F-114E-8030-884A8500A7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542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538ACBD-A98F-1648-BBEE-617C894ACC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933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57D1381-5DDB-1B42-8F5E-7271CDF879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213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42238" cy="111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42238" cy="408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8748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fld id="{733A60E6-942D-8A4A-AAB2-0A383DB3CBE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Times New Roman" charset="0"/>
          <a:ea typeface="ＭＳ Ｐゴシック" charset="-128"/>
          <a:cs typeface="ＭＳ Ｐゴシック" charset="-128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Times New Roman" charset="0"/>
          <a:ea typeface="ＭＳ Ｐゴシック" charset="-128"/>
          <a:cs typeface="ＭＳ Ｐゴシック" charset="-128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Times New Roman" charset="0"/>
          <a:ea typeface="ＭＳ Ｐゴシック" charset="-128"/>
          <a:cs typeface="ＭＳ Ｐゴシック" charset="-128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Times New Roman" charset="0"/>
          <a:ea typeface="ＭＳ Ｐゴシック" charset="-128"/>
          <a:cs typeface="ＭＳ Ｐゴシック" charset="-128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Times New Roman" charset="0"/>
          <a:ea typeface="ＭＳ Ｐゴシック" charset="-128"/>
          <a:cs typeface="ＭＳ Ｐゴシック" charset="-128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Times New Roman" charset="0"/>
          <a:ea typeface="ＭＳ Ｐゴシック" charset="-128"/>
          <a:cs typeface="ＭＳ Ｐゴシック" charset="-128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Times New Roman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19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0" y="134938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6000">
                <a:solidFill>
                  <a:srgbClr val="FF0000"/>
                </a:solidFill>
                <a:latin typeface="Times New Roman" charset="0"/>
              </a:rPr>
              <a:t>Interactors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1683419"/>
            <a:ext cx="5799138" cy="383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7504" y="5805264"/>
            <a:ext cx="892899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chemeClr val="accent2"/>
                </a:solidFill>
              </a:rPr>
              <a:t>For examples, references:</a:t>
            </a:r>
          </a:p>
          <a:p>
            <a:r>
              <a:rPr lang="en-US" sz="1900" b="1" dirty="0" smtClean="0">
                <a:solidFill>
                  <a:schemeClr val="accent2"/>
                </a:solidFill>
              </a:rPr>
              <a:t>https://</a:t>
            </a:r>
            <a:r>
              <a:rPr lang="en-US" sz="1900" b="1" dirty="0" err="1" smtClean="0">
                <a:solidFill>
                  <a:schemeClr val="accent2"/>
                </a:solidFill>
              </a:rPr>
              <a:t>sites.google.com</a:t>
            </a:r>
            <a:r>
              <a:rPr lang="en-US" sz="1900" b="1" dirty="0" smtClean="0">
                <a:solidFill>
                  <a:schemeClr val="accent2"/>
                </a:solidFill>
              </a:rPr>
              <a:t>/a/</a:t>
            </a:r>
            <a:r>
              <a:rPr lang="en-US" sz="1900" b="1" dirty="0" err="1" smtClean="0">
                <a:solidFill>
                  <a:schemeClr val="accent2"/>
                </a:solidFill>
              </a:rPr>
              <a:t>ku.edu.tr</a:t>
            </a:r>
            <a:r>
              <a:rPr lang="en-US" sz="1900" b="1" dirty="0" smtClean="0">
                <a:solidFill>
                  <a:schemeClr val="accent2"/>
                </a:solidFill>
              </a:rPr>
              <a:t>/comp130/archive/fall2016/8interactors</a:t>
            </a:r>
            <a:endParaRPr lang="en-US" sz="19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57200" y="365125"/>
            <a:ext cx="8047038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600" b="1" dirty="0">
                <a:solidFill>
                  <a:srgbClr val="7E0021"/>
                </a:solidFill>
              </a:rPr>
              <a:t>Let's implement </a:t>
            </a:r>
            <a:r>
              <a:rPr lang="en-US" altLang="en-US" sz="2600" b="1" dirty="0" smtClean="0">
                <a:solidFill>
                  <a:srgbClr val="7E0021"/>
                </a:solidFill>
              </a:rPr>
              <a:t>the following task which uses radio buttons and mouse events</a:t>
            </a:r>
            <a:endParaRPr lang="en-US" altLang="en-US" sz="2600" b="1" dirty="0">
              <a:solidFill>
                <a:srgbClr val="7E0021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38" y="1423988"/>
            <a:ext cx="6565900" cy="470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>
                <a:solidFill>
                  <a:srgbClr val="FF0000"/>
                </a:solidFill>
                <a:latin typeface="Times New Roman" charset="0"/>
              </a:rPr>
              <a:t>The </a:t>
            </a:r>
            <a:r>
              <a:rPr lang="en-US" altLang="en-US" sz="3600" b="1">
                <a:solidFill>
                  <a:srgbClr val="FF0000"/>
                </a:solidFill>
                <a:latin typeface="Courier New" charset="0"/>
              </a:rPr>
              <a:t>JSlider</a:t>
            </a:r>
            <a:r>
              <a:rPr lang="en-US" altLang="en-US" sz="4000">
                <a:solidFill>
                  <a:srgbClr val="FF0000"/>
                </a:solidFill>
                <a:latin typeface="Times New Roman" charset="0"/>
              </a:rPr>
              <a:t> Class</a:t>
            </a:r>
          </a:p>
        </p:txBody>
      </p:sp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482600" y="2829074"/>
            <a:ext cx="8097838" cy="1811338"/>
            <a:chOff x="304" y="2520"/>
            <a:chExt cx="5101" cy="1141"/>
          </a:xfrm>
        </p:grpSpPr>
        <p:sp>
          <p:nvSpPr>
            <p:cNvPr id="24580" name="Rectangle 4"/>
            <p:cNvSpPr>
              <a:spLocks noChangeArrowheads="1"/>
            </p:cNvSpPr>
            <p:nvPr/>
          </p:nvSpPr>
          <p:spPr bwMode="auto">
            <a:xfrm>
              <a:off x="304" y="2520"/>
              <a:ext cx="5101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12738" indent="-312738"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just">
                <a:lnSpc>
                  <a:spcPct val="85000"/>
                </a:lnSpc>
                <a:spcAft>
                  <a:spcPts val="1500"/>
                </a:spcAft>
                <a:buFont typeface="Times New Roman" charset="0"/>
                <a:buChar char="•"/>
              </a:pPr>
              <a:r>
                <a:rPr lang="en-US" altLang="en-US">
                  <a:latin typeface="Times New Roman" charset="0"/>
                </a:rPr>
                <a:t>The simplest form of the </a:t>
              </a:r>
              <a:r>
                <a:rPr lang="en-US" altLang="en-US" sz="2000" b="1">
                  <a:latin typeface="Courier New" charset="0"/>
                </a:rPr>
                <a:t>JSlider</a:t>
              </a:r>
              <a:r>
                <a:rPr lang="en-US" altLang="en-US">
                  <a:latin typeface="Times New Roman" charset="0"/>
                </a:rPr>
                <a:t> constructor looks like this:  </a:t>
              </a:r>
            </a:p>
          </p:txBody>
        </p:sp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1624" y="2840"/>
              <a:ext cx="2501" cy="269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2000" b="1">
                  <a:latin typeface="Courier New" charset="0"/>
                </a:rPr>
                <a:t>new JSlider(</a:t>
              </a:r>
              <a:r>
                <a:rPr lang="en-US" altLang="en-US" sz="2000" i="1">
                  <a:latin typeface="Times New Roman" charset="0"/>
                </a:rPr>
                <a:t>min</a:t>
              </a:r>
              <a:r>
                <a:rPr lang="en-US" altLang="en-US" sz="2000" b="1">
                  <a:latin typeface="Courier New" charset="0"/>
                </a:rPr>
                <a:t>,</a:t>
              </a:r>
              <a:r>
                <a:rPr lang="en-US" altLang="en-US" sz="2000" i="1">
                  <a:latin typeface="Times New Roman" charset="0"/>
                </a:rPr>
                <a:t> max</a:t>
              </a:r>
              <a:r>
                <a:rPr lang="en-US" altLang="en-US" sz="2000" b="1">
                  <a:latin typeface="Courier New" charset="0"/>
                </a:rPr>
                <a:t>,</a:t>
              </a:r>
              <a:r>
                <a:rPr lang="en-US" altLang="en-US" sz="2000" i="1">
                  <a:latin typeface="Times New Roman" charset="0"/>
                </a:rPr>
                <a:t> value</a:t>
              </a:r>
              <a:r>
                <a:rPr lang="en-US" altLang="en-US" sz="2000" b="1">
                  <a:latin typeface="Courier New" charset="0"/>
                </a:rPr>
                <a:t>)</a:t>
              </a:r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304" y="3200"/>
              <a:ext cx="510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12738">
                <a:tabLst>
                  <a:tab pos="342900" algn="l"/>
                  <a:tab pos="884238" algn="l"/>
                  <a:tab pos="1798638" algn="l"/>
                  <a:tab pos="2713038" algn="l"/>
                  <a:tab pos="3627438" algn="l"/>
                  <a:tab pos="4541838" algn="l"/>
                  <a:tab pos="5456238" algn="l"/>
                  <a:tab pos="6370638" algn="l"/>
                  <a:tab pos="7285038" algn="l"/>
                  <a:tab pos="8199438" algn="l"/>
                  <a:tab pos="9113838" algn="l"/>
                  <a:tab pos="10028238" algn="l"/>
                  <a:tab pos="10029825" algn="l"/>
                  <a:tab pos="10487025" algn="l"/>
                  <a:tab pos="10488613" algn="l"/>
                  <a:tab pos="10490200" algn="l"/>
                  <a:tab pos="10491788" algn="l"/>
                  <a:tab pos="10493375" algn="l"/>
                  <a:tab pos="10494963" algn="l"/>
                  <a:tab pos="10496550" algn="l"/>
                  <a:tab pos="10498138" algn="l"/>
                  <a:tab pos="10499725" algn="l"/>
                  <a:tab pos="10501313" algn="l"/>
                  <a:tab pos="10502900" algn="l"/>
                  <a:tab pos="10504488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342900" algn="l"/>
                  <a:tab pos="884238" algn="l"/>
                  <a:tab pos="1798638" algn="l"/>
                  <a:tab pos="2713038" algn="l"/>
                  <a:tab pos="3627438" algn="l"/>
                  <a:tab pos="4541838" algn="l"/>
                  <a:tab pos="5456238" algn="l"/>
                  <a:tab pos="6370638" algn="l"/>
                  <a:tab pos="7285038" algn="l"/>
                  <a:tab pos="8199438" algn="l"/>
                  <a:tab pos="9113838" algn="l"/>
                  <a:tab pos="10028238" algn="l"/>
                  <a:tab pos="10029825" algn="l"/>
                  <a:tab pos="10487025" algn="l"/>
                  <a:tab pos="10488613" algn="l"/>
                  <a:tab pos="10490200" algn="l"/>
                  <a:tab pos="10491788" algn="l"/>
                  <a:tab pos="10493375" algn="l"/>
                  <a:tab pos="10494963" algn="l"/>
                  <a:tab pos="10496550" algn="l"/>
                  <a:tab pos="10498138" algn="l"/>
                  <a:tab pos="10499725" algn="l"/>
                  <a:tab pos="10501313" algn="l"/>
                  <a:tab pos="10502900" algn="l"/>
                  <a:tab pos="10504488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342900" algn="l"/>
                  <a:tab pos="884238" algn="l"/>
                  <a:tab pos="1798638" algn="l"/>
                  <a:tab pos="2713038" algn="l"/>
                  <a:tab pos="3627438" algn="l"/>
                  <a:tab pos="4541838" algn="l"/>
                  <a:tab pos="5456238" algn="l"/>
                  <a:tab pos="6370638" algn="l"/>
                  <a:tab pos="7285038" algn="l"/>
                  <a:tab pos="8199438" algn="l"/>
                  <a:tab pos="9113838" algn="l"/>
                  <a:tab pos="10028238" algn="l"/>
                  <a:tab pos="10029825" algn="l"/>
                  <a:tab pos="10487025" algn="l"/>
                  <a:tab pos="10488613" algn="l"/>
                  <a:tab pos="10490200" algn="l"/>
                  <a:tab pos="10491788" algn="l"/>
                  <a:tab pos="10493375" algn="l"/>
                  <a:tab pos="10494963" algn="l"/>
                  <a:tab pos="10496550" algn="l"/>
                  <a:tab pos="10498138" algn="l"/>
                  <a:tab pos="10499725" algn="l"/>
                  <a:tab pos="10501313" algn="l"/>
                  <a:tab pos="10502900" algn="l"/>
                  <a:tab pos="10504488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342900" algn="l"/>
                  <a:tab pos="884238" algn="l"/>
                  <a:tab pos="1798638" algn="l"/>
                  <a:tab pos="2713038" algn="l"/>
                  <a:tab pos="3627438" algn="l"/>
                  <a:tab pos="4541838" algn="l"/>
                  <a:tab pos="5456238" algn="l"/>
                  <a:tab pos="6370638" algn="l"/>
                  <a:tab pos="7285038" algn="l"/>
                  <a:tab pos="8199438" algn="l"/>
                  <a:tab pos="9113838" algn="l"/>
                  <a:tab pos="10028238" algn="l"/>
                  <a:tab pos="10029825" algn="l"/>
                  <a:tab pos="10487025" algn="l"/>
                  <a:tab pos="10488613" algn="l"/>
                  <a:tab pos="10490200" algn="l"/>
                  <a:tab pos="10491788" algn="l"/>
                  <a:tab pos="10493375" algn="l"/>
                  <a:tab pos="10494963" algn="l"/>
                  <a:tab pos="10496550" algn="l"/>
                  <a:tab pos="10498138" algn="l"/>
                  <a:tab pos="10499725" algn="l"/>
                  <a:tab pos="10501313" algn="l"/>
                  <a:tab pos="10502900" algn="l"/>
                  <a:tab pos="10504488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342900" algn="l"/>
                  <a:tab pos="884238" algn="l"/>
                  <a:tab pos="1798638" algn="l"/>
                  <a:tab pos="2713038" algn="l"/>
                  <a:tab pos="3627438" algn="l"/>
                  <a:tab pos="4541838" algn="l"/>
                  <a:tab pos="5456238" algn="l"/>
                  <a:tab pos="6370638" algn="l"/>
                  <a:tab pos="7285038" algn="l"/>
                  <a:tab pos="8199438" algn="l"/>
                  <a:tab pos="9113838" algn="l"/>
                  <a:tab pos="10028238" algn="l"/>
                  <a:tab pos="10029825" algn="l"/>
                  <a:tab pos="10487025" algn="l"/>
                  <a:tab pos="10488613" algn="l"/>
                  <a:tab pos="10490200" algn="l"/>
                  <a:tab pos="10491788" algn="l"/>
                  <a:tab pos="10493375" algn="l"/>
                  <a:tab pos="10494963" algn="l"/>
                  <a:tab pos="10496550" algn="l"/>
                  <a:tab pos="10498138" algn="l"/>
                  <a:tab pos="10499725" algn="l"/>
                  <a:tab pos="10501313" algn="l"/>
                  <a:tab pos="10502900" algn="l"/>
                  <a:tab pos="10504488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2900" algn="l"/>
                  <a:tab pos="884238" algn="l"/>
                  <a:tab pos="1798638" algn="l"/>
                  <a:tab pos="2713038" algn="l"/>
                  <a:tab pos="3627438" algn="l"/>
                  <a:tab pos="4541838" algn="l"/>
                  <a:tab pos="5456238" algn="l"/>
                  <a:tab pos="6370638" algn="l"/>
                  <a:tab pos="7285038" algn="l"/>
                  <a:tab pos="8199438" algn="l"/>
                  <a:tab pos="9113838" algn="l"/>
                  <a:tab pos="10028238" algn="l"/>
                  <a:tab pos="10029825" algn="l"/>
                  <a:tab pos="10487025" algn="l"/>
                  <a:tab pos="10488613" algn="l"/>
                  <a:tab pos="10490200" algn="l"/>
                  <a:tab pos="10491788" algn="l"/>
                  <a:tab pos="10493375" algn="l"/>
                  <a:tab pos="10494963" algn="l"/>
                  <a:tab pos="10496550" algn="l"/>
                  <a:tab pos="10498138" algn="l"/>
                  <a:tab pos="10499725" algn="l"/>
                  <a:tab pos="10501313" algn="l"/>
                  <a:tab pos="10502900" algn="l"/>
                  <a:tab pos="10504488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2900" algn="l"/>
                  <a:tab pos="884238" algn="l"/>
                  <a:tab pos="1798638" algn="l"/>
                  <a:tab pos="2713038" algn="l"/>
                  <a:tab pos="3627438" algn="l"/>
                  <a:tab pos="4541838" algn="l"/>
                  <a:tab pos="5456238" algn="l"/>
                  <a:tab pos="6370638" algn="l"/>
                  <a:tab pos="7285038" algn="l"/>
                  <a:tab pos="8199438" algn="l"/>
                  <a:tab pos="9113838" algn="l"/>
                  <a:tab pos="10028238" algn="l"/>
                  <a:tab pos="10029825" algn="l"/>
                  <a:tab pos="10487025" algn="l"/>
                  <a:tab pos="10488613" algn="l"/>
                  <a:tab pos="10490200" algn="l"/>
                  <a:tab pos="10491788" algn="l"/>
                  <a:tab pos="10493375" algn="l"/>
                  <a:tab pos="10494963" algn="l"/>
                  <a:tab pos="10496550" algn="l"/>
                  <a:tab pos="10498138" algn="l"/>
                  <a:tab pos="10499725" algn="l"/>
                  <a:tab pos="10501313" algn="l"/>
                  <a:tab pos="10502900" algn="l"/>
                  <a:tab pos="10504488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2900" algn="l"/>
                  <a:tab pos="884238" algn="l"/>
                  <a:tab pos="1798638" algn="l"/>
                  <a:tab pos="2713038" algn="l"/>
                  <a:tab pos="3627438" algn="l"/>
                  <a:tab pos="4541838" algn="l"/>
                  <a:tab pos="5456238" algn="l"/>
                  <a:tab pos="6370638" algn="l"/>
                  <a:tab pos="7285038" algn="l"/>
                  <a:tab pos="8199438" algn="l"/>
                  <a:tab pos="9113838" algn="l"/>
                  <a:tab pos="10028238" algn="l"/>
                  <a:tab pos="10029825" algn="l"/>
                  <a:tab pos="10487025" algn="l"/>
                  <a:tab pos="10488613" algn="l"/>
                  <a:tab pos="10490200" algn="l"/>
                  <a:tab pos="10491788" algn="l"/>
                  <a:tab pos="10493375" algn="l"/>
                  <a:tab pos="10494963" algn="l"/>
                  <a:tab pos="10496550" algn="l"/>
                  <a:tab pos="10498138" algn="l"/>
                  <a:tab pos="10499725" algn="l"/>
                  <a:tab pos="10501313" algn="l"/>
                  <a:tab pos="10502900" algn="l"/>
                  <a:tab pos="10504488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2900" algn="l"/>
                  <a:tab pos="884238" algn="l"/>
                  <a:tab pos="1798638" algn="l"/>
                  <a:tab pos="2713038" algn="l"/>
                  <a:tab pos="3627438" algn="l"/>
                  <a:tab pos="4541838" algn="l"/>
                  <a:tab pos="5456238" algn="l"/>
                  <a:tab pos="6370638" algn="l"/>
                  <a:tab pos="7285038" algn="l"/>
                  <a:tab pos="8199438" algn="l"/>
                  <a:tab pos="9113838" algn="l"/>
                  <a:tab pos="10028238" algn="l"/>
                  <a:tab pos="10029825" algn="l"/>
                  <a:tab pos="10487025" algn="l"/>
                  <a:tab pos="10488613" algn="l"/>
                  <a:tab pos="10490200" algn="l"/>
                  <a:tab pos="10491788" algn="l"/>
                  <a:tab pos="10493375" algn="l"/>
                  <a:tab pos="10494963" algn="l"/>
                  <a:tab pos="10496550" algn="l"/>
                  <a:tab pos="10498138" algn="l"/>
                  <a:tab pos="10499725" algn="l"/>
                  <a:tab pos="10501313" algn="l"/>
                  <a:tab pos="10502900" algn="l"/>
                  <a:tab pos="10504488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just">
                <a:lnSpc>
                  <a:spcPct val="85000"/>
                </a:lnSpc>
                <a:spcAft>
                  <a:spcPts val="1500"/>
                </a:spcAft>
                <a:buClrTx/>
                <a:buFontTx/>
                <a:buNone/>
              </a:pPr>
              <a:r>
                <a:rPr lang="en-US" altLang="en-US">
                  <a:latin typeface="Times New Roman" charset="0"/>
                </a:rPr>
                <a:t>	where </a:t>
              </a:r>
              <a:r>
                <a:rPr lang="en-US" altLang="en-US" i="1">
                  <a:latin typeface="Times New Roman" charset="0"/>
                </a:rPr>
                <a:t>min</a:t>
              </a:r>
              <a:r>
                <a:rPr lang="en-US" altLang="en-US">
                  <a:latin typeface="Times New Roman" charset="0"/>
                </a:rPr>
                <a:t> and </a:t>
              </a:r>
              <a:r>
                <a:rPr lang="en-US" altLang="en-US" i="1">
                  <a:latin typeface="Times New Roman" charset="0"/>
                </a:rPr>
                <a:t>max</a:t>
              </a:r>
              <a:r>
                <a:rPr lang="en-US" altLang="en-US">
                  <a:latin typeface="Times New Roman" charset="0"/>
                </a:rPr>
                <a:t> are integers giving the minimum and maximum values of the slider and </a:t>
              </a:r>
              <a:r>
                <a:rPr lang="en-US" altLang="en-US" i="1">
                  <a:latin typeface="Times New Roman" charset="0"/>
                </a:rPr>
                <a:t>value</a:t>
              </a:r>
              <a:r>
                <a:rPr lang="en-US" altLang="en-US">
                  <a:latin typeface="Times New Roman" charset="0"/>
                </a:rPr>
                <a:t> is the initial value.</a:t>
              </a:r>
            </a:p>
          </p:txBody>
        </p:sp>
      </p:grp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482600" y="4721374"/>
            <a:ext cx="81280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2738" indent="-312738"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just">
              <a:lnSpc>
                <a:spcPct val="85000"/>
              </a:lnSpc>
              <a:spcAft>
                <a:spcPts val="1500"/>
              </a:spcAft>
              <a:buFont typeface="Times New Roman" charset="0"/>
              <a:buChar char="•"/>
            </a:pPr>
            <a:r>
              <a:rPr lang="en-US" altLang="en-US">
                <a:latin typeface="Times New Roman" charset="0"/>
              </a:rPr>
              <a:t>You can retrieve the current value by calling </a:t>
            </a:r>
            <a:r>
              <a:rPr lang="en-US" altLang="en-US" sz="2000" b="1">
                <a:latin typeface="Courier New" charset="0"/>
              </a:rPr>
              <a:t>getValue</a:t>
            </a:r>
            <a:r>
              <a:rPr lang="en-US" altLang="en-US">
                <a:latin typeface="Times New Roman" charset="0"/>
              </a:rPr>
              <a:t>.  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482600" y="2333774"/>
            <a:ext cx="812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12738">
              <a:tabLst>
                <a:tab pos="342900" algn="l"/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  <a:tab pos="10029825" algn="l"/>
                <a:tab pos="10487025" algn="l"/>
                <a:tab pos="10488613" algn="l"/>
                <a:tab pos="10490200" algn="l"/>
                <a:tab pos="10491788" algn="l"/>
                <a:tab pos="10493375" algn="l"/>
                <a:tab pos="10494963" algn="l"/>
                <a:tab pos="10496550" algn="l"/>
                <a:tab pos="10498138" algn="l"/>
                <a:tab pos="10499725" algn="l"/>
                <a:tab pos="10501313" algn="l"/>
                <a:tab pos="10502900" algn="l"/>
                <a:tab pos="10504488" algn="l"/>
                <a:tab pos="10506075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342900" algn="l"/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  <a:tab pos="10029825" algn="l"/>
                <a:tab pos="10487025" algn="l"/>
                <a:tab pos="10488613" algn="l"/>
                <a:tab pos="10490200" algn="l"/>
                <a:tab pos="10491788" algn="l"/>
                <a:tab pos="10493375" algn="l"/>
                <a:tab pos="10494963" algn="l"/>
                <a:tab pos="10496550" algn="l"/>
                <a:tab pos="10498138" algn="l"/>
                <a:tab pos="10499725" algn="l"/>
                <a:tab pos="10501313" algn="l"/>
                <a:tab pos="10502900" algn="l"/>
                <a:tab pos="10504488" algn="l"/>
                <a:tab pos="10506075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342900" algn="l"/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  <a:tab pos="10029825" algn="l"/>
                <a:tab pos="10487025" algn="l"/>
                <a:tab pos="10488613" algn="l"/>
                <a:tab pos="10490200" algn="l"/>
                <a:tab pos="10491788" algn="l"/>
                <a:tab pos="10493375" algn="l"/>
                <a:tab pos="10494963" algn="l"/>
                <a:tab pos="10496550" algn="l"/>
                <a:tab pos="10498138" algn="l"/>
                <a:tab pos="10499725" algn="l"/>
                <a:tab pos="10501313" algn="l"/>
                <a:tab pos="10502900" algn="l"/>
                <a:tab pos="10504488" algn="l"/>
                <a:tab pos="10506075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342900" algn="l"/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  <a:tab pos="10029825" algn="l"/>
                <a:tab pos="10487025" algn="l"/>
                <a:tab pos="10488613" algn="l"/>
                <a:tab pos="10490200" algn="l"/>
                <a:tab pos="10491788" algn="l"/>
                <a:tab pos="10493375" algn="l"/>
                <a:tab pos="10494963" algn="l"/>
                <a:tab pos="10496550" algn="l"/>
                <a:tab pos="10498138" algn="l"/>
                <a:tab pos="10499725" algn="l"/>
                <a:tab pos="10501313" algn="l"/>
                <a:tab pos="10502900" algn="l"/>
                <a:tab pos="10504488" algn="l"/>
                <a:tab pos="10506075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342900" algn="l"/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  <a:tab pos="10029825" algn="l"/>
                <a:tab pos="10487025" algn="l"/>
                <a:tab pos="10488613" algn="l"/>
                <a:tab pos="10490200" algn="l"/>
                <a:tab pos="10491788" algn="l"/>
                <a:tab pos="10493375" algn="l"/>
                <a:tab pos="10494963" algn="l"/>
                <a:tab pos="10496550" algn="l"/>
                <a:tab pos="10498138" algn="l"/>
                <a:tab pos="10499725" algn="l"/>
                <a:tab pos="10501313" algn="l"/>
                <a:tab pos="10502900" algn="l"/>
                <a:tab pos="10504488" algn="l"/>
                <a:tab pos="10506075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  <a:tab pos="10029825" algn="l"/>
                <a:tab pos="10487025" algn="l"/>
                <a:tab pos="10488613" algn="l"/>
                <a:tab pos="10490200" algn="l"/>
                <a:tab pos="10491788" algn="l"/>
                <a:tab pos="10493375" algn="l"/>
                <a:tab pos="10494963" algn="l"/>
                <a:tab pos="10496550" algn="l"/>
                <a:tab pos="10498138" algn="l"/>
                <a:tab pos="10499725" algn="l"/>
                <a:tab pos="10501313" algn="l"/>
                <a:tab pos="10502900" algn="l"/>
                <a:tab pos="10504488" algn="l"/>
                <a:tab pos="10506075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  <a:tab pos="10029825" algn="l"/>
                <a:tab pos="10487025" algn="l"/>
                <a:tab pos="10488613" algn="l"/>
                <a:tab pos="10490200" algn="l"/>
                <a:tab pos="10491788" algn="l"/>
                <a:tab pos="10493375" algn="l"/>
                <a:tab pos="10494963" algn="l"/>
                <a:tab pos="10496550" algn="l"/>
                <a:tab pos="10498138" algn="l"/>
                <a:tab pos="10499725" algn="l"/>
                <a:tab pos="10501313" algn="l"/>
                <a:tab pos="10502900" algn="l"/>
                <a:tab pos="10504488" algn="l"/>
                <a:tab pos="10506075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  <a:tab pos="10029825" algn="l"/>
                <a:tab pos="10487025" algn="l"/>
                <a:tab pos="10488613" algn="l"/>
                <a:tab pos="10490200" algn="l"/>
                <a:tab pos="10491788" algn="l"/>
                <a:tab pos="10493375" algn="l"/>
                <a:tab pos="10494963" algn="l"/>
                <a:tab pos="10496550" algn="l"/>
                <a:tab pos="10498138" algn="l"/>
                <a:tab pos="10499725" algn="l"/>
                <a:tab pos="10501313" algn="l"/>
                <a:tab pos="10502900" algn="l"/>
                <a:tab pos="10504488" algn="l"/>
                <a:tab pos="10506075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  <a:tab pos="10029825" algn="l"/>
                <a:tab pos="10487025" algn="l"/>
                <a:tab pos="10488613" algn="l"/>
                <a:tab pos="10490200" algn="l"/>
                <a:tab pos="10491788" algn="l"/>
                <a:tab pos="10493375" algn="l"/>
                <a:tab pos="10494963" algn="l"/>
                <a:tab pos="10496550" algn="l"/>
                <a:tab pos="10498138" algn="l"/>
                <a:tab pos="10499725" algn="l"/>
                <a:tab pos="10501313" algn="l"/>
                <a:tab pos="10502900" algn="l"/>
                <a:tab pos="10504488" algn="l"/>
                <a:tab pos="10506075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just">
              <a:lnSpc>
                <a:spcPct val="85000"/>
              </a:lnSpc>
              <a:spcAft>
                <a:spcPts val="1500"/>
              </a:spcAft>
              <a:buClrTx/>
              <a:buFontTx/>
              <a:buNone/>
            </a:pPr>
            <a:r>
              <a:rPr lang="en-US" altLang="en-US">
                <a:latin typeface="Times New Roman" charset="0"/>
              </a:rPr>
              <a:t>	The user can adjust a </a:t>
            </a:r>
            <a:r>
              <a:rPr lang="en-US" altLang="en-US" sz="2000" b="1">
                <a:latin typeface="Courier New" charset="0"/>
              </a:rPr>
              <a:t>JSlider</a:t>
            </a:r>
            <a:r>
              <a:rPr lang="en-US" altLang="en-US">
                <a:latin typeface="Times New Roman" charset="0"/>
              </a:rPr>
              <a:t> by dragging the slider knob.</a:t>
            </a:r>
          </a:p>
        </p:txBody>
      </p:sp>
      <p:pic>
        <p:nvPicPr>
          <p:cNvPr id="2458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1851174"/>
            <a:ext cx="17272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458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0" y="1851174"/>
            <a:ext cx="3175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4588" name="Freeform 12"/>
          <p:cNvSpPr>
            <a:spLocks noChangeArrowheads="1"/>
          </p:cNvSpPr>
          <p:nvPr/>
        </p:nvSpPr>
        <p:spPr bwMode="auto">
          <a:xfrm>
            <a:off x="4572000" y="2041674"/>
            <a:ext cx="128588" cy="228600"/>
          </a:xfrm>
          <a:custGeom>
            <a:avLst/>
            <a:gdLst>
              <a:gd name="G0" fmla="+- 1 0 0"/>
              <a:gd name="G1" fmla="+- 762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T0" fmla="*/ 0 w 534"/>
              <a:gd name="T1" fmla="*/ 0 h 968"/>
              <a:gd name="T2" fmla="*/ 0 w 534"/>
              <a:gd name="T3" fmla="*/ 179952 h 968"/>
              <a:gd name="T4" fmla="*/ 36843 w 534"/>
              <a:gd name="T5" fmla="*/ 143820 h 968"/>
              <a:gd name="T6" fmla="*/ 82595 w 534"/>
              <a:gd name="T7" fmla="*/ 228600 h 968"/>
              <a:gd name="T8" fmla="*/ 117511 w 534"/>
              <a:gd name="T9" fmla="*/ 208763 h 968"/>
              <a:gd name="T10" fmla="*/ 70555 w 534"/>
              <a:gd name="T11" fmla="*/ 122329 h 968"/>
              <a:gd name="T12" fmla="*/ 128588 w 534"/>
              <a:gd name="T13" fmla="*/ 122329 h 968"/>
              <a:gd name="T14" fmla="*/ 0 w 534"/>
              <a:gd name="T1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4" h="968">
                <a:moveTo>
                  <a:pt x="0" y="0"/>
                </a:moveTo>
                <a:lnTo>
                  <a:pt x="0" y="762"/>
                </a:lnTo>
                <a:lnTo>
                  <a:pt x="153" y="609"/>
                </a:lnTo>
                <a:lnTo>
                  <a:pt x="343" y="968"/>
                </a:lnTo>
                <a:lnTo>
                  <a:pt x="488" y="884"/>
                </a:lnTo>
                <a:lnTo>
                  <a:pt x="293" y="518"/>
                </a:lnTo>
                <a:lnTo>
                  <a:pt x="534" y="5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589" name="Group 13"/>
          <p:cNvGrpSpPr>
            <a:grpSpLocks/>
          </p:cNvGrpSpPr>
          <p:nvPr/>
        </p:nvGrpSpPr>
        <p:grpSpPr bwMode="auto">
          <a:xfrm>
            <a:off x="4413250" y="1851174"/>
            <a:ext cx="287338" cy="439738"/>
            <a:chOff x="2780" y="1904"/>
            <a:chExt cx="181" cy="277"/>
          </a:xfrm>
        </p:grpSpPr>
        <p:pic>
          <p:nvPicPr>
            <p:cNvPr id="24590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0" y="1904"/>
              <a:ext cx="181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4591" name="Freeform 15"/>
            <p:cNvSpPr>
              <a:spLocks noChangeArrowheads="1"/>
            </p:cNvSpPr>
            <p:nvPr/>
          </p:nvSpPr>
          <p:spPr bwMode="auto">
            <a:xfrm>
              <a:off x="2880" y="2024"/>
              <a:ext cx="62" cy="125"/>
            </a:xfrm>
            <a:custGeom>
              <a:avLst/>
              <a:gdLst>
                <a:gd name="G0" fmla="+- 1 0 0"/>
                <a:gd name="G1" fmla="+- 762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T0" fmla="*/ 0 w 534"/>
                <a:gd name="T1" fmla="*/ 0 h 968"/>
                <a:gd name="T2" fmla="*/ 0 w 534"/>
                <a:gd name="T3" fmla="*/ 113 h 968"/>
                <a:gd name="T4" fmla="*/ 23 w 534"/>
                <a:gd name="T5" fmla="*/ 91 h 968"/>
                <a:gd name="T6" fmla="*/ 52 w 534"/>
                <a:gd name="T7" fmla="*/ 144 h 968"/>
                <a:gd name="T8" fmla="*/ 74 w 534"/>
                <a:gd name="T9" fmla="*/ 132 h 968"/>
                <a:gd name="T10" fmla="*/ 44 w 534"/>
                <a:gd name="T11" fmla="*/ 77 h 968"/>
                <a:gd name="T12" fmla="*/ 81 w 534"/>
                <a:gd name="T13" fmla="*/ 77 h 968"/>
                <a:gd name="T14" fmla="*/ 0 w 534"/>
                <a:gd name="T1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4" h="968">
                  <a:moveTo>
                    <a:pt x="0" y="0"/>
                  </a:moveTo>
                  <a:lnTo>
                    <a:pt x="0" y="762"/>
                  </a:lnTo>
                  <a:lnTo>
                    <a:pt x="153" y="609"/>
                  </a:lnTo>
                  <a:lnTo>
                    <a:pt x="343" y="968"/>
                  </a:lnTo>
                  <a:lnTo>
                    <a:pt x="488" y="884"/>
                  </a:lnTo>
                  <a:lnTo>
                    <a:pt x="293" y="518"/>
                  </a:lnTo>
                  <a:lnTo>
                    <a:pt x="534" y="5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360" cap="sq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4592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25" y="1854349"/>
            <a:ext cx="3175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24593" name="Group 17"/>
          <p:cNvGrpSpPr>
            <a:grpSpLocks/>
          </p:cNvGrpSpPr>
          <p:nvPr/>
        </p:nvGrpSpPr>
        <p:grpSpPr bwMode="auto">
          <a:xfrm>
            <a:off x="3429000" y="1844824"/>
            <a:ext cx="2027238" cy="458788"/>
            <a:chOff x="2160" y="1900"/>
            <a:chExt cx="1277" cy="289"/>
          </a:xfrm>
        </p:grpSpPr>
        <p:sp>
          <p:nvSpPr>
            <p:cNvPr id="24594" name="Rectangle 18"/>
            <p:cNvSpPr>
              <a:spLocks noChangeArrowheads="1"/>
            </p:cNvSpPr>
            <p:nvPr/>
          </p:nvSpPr>
          <p:spPr bwMode="auto">
            <a:xfrm>
              <a:off x="2160" y="1920"/>
              <a:ext cx="1277" cy="269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4595" name="Picture 1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" y="1904"/>
              <a:ext cx="1069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4596" name="Picture 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6" y="1900"/>
              <a:ext cx="181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24597" name="Freeform 21"/>
          <p:cNvSpPr>
            <a:spLocks noChangeArrowheads="1"/>
          </p:cNvSpPr>
          <p:nvPr/>
        </p:nvSpPr>
        <p:spPr bwMode="auto">
          <a:xfrm>
            <a:off x="5132388" y="2060724"/>
            <a:ext cx="128587" cy="228600"/>
          </a:xfrm>
          <a:custGeom>
            <a:avLst/>
            <a:gdLst>
              <a:gd name="G0" fmla="+- 1 0 0"/>
              <a:gd name="G1" fmla="+- 762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T0" fmla="*/ 0 w 534"/>
              <a:gd name="T1" fmla="*/ 0 h 968"/>
              <a:gd name="T2" fmla="*/ 0 w 534"/>
              <a:gd name="T3" fmla="*/ 179952 h 968"/>
              <a:gd name="T4" fmla="*/ 36842 w 534"/>
              <a:gd name="T5" fmla="*/ 143820 h 968"/>
              <a:gd name="T6" fmla="*/ 82594 w 534"/>
              <a:gd name="T7" fmla="*/ 228600 h 968"/>
              <a:gd name="T8" fmla="*/ 117510 w 534"/>
              <a:gd name="T9" fmla="*/ 208763 h 968"/>
              <a:gd name="T10" fmla="*/ 70554 w 534"/>
              <a:gd name="T11" fmla="*/ 122329 h 968"/>
              <a:gd name="T12" fmla="*/ 128587 w 534"/>
              <a:gd name="T13" fmla="*/ 122329 h 968"/>
              <a:gd name="T14" fmla="*/ 0 w 534"/>
              <a:gd name="T1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4" h="968">
                <a:moveTo>
                  <a:pt x="0" y="0"/>
                </a:moveTo>
                <a:lnTo>
                  <a:pt x="0" y="762"/>
                </a:lnTo>
                <a:lnTo>
                  <a:pt x="153" y="609"/>
                </a:lnTo>
                <a:lnTo>
                  <a:pt x="343" y="968"/>
                </a:lnTo>
                <a:lnTo>
                  <a:pt x="488" y="884"/>
                </a:lnTo>
                <a:lnTo>
                  <a:pt x="293" y="518"/>
                </a:lnTo>
                <a:lnTo>
                  <a:pt x="534" y="5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2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 additive="repl"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">
                                      <p:cBhvr additive="repl"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</p:cBhvr>
                                    </p:animMotion>
                                    <p:animEffect transition="in" filter="fade">
                                      <p:cBhvr additive="repl">
                                        <p:cTn id="17" dur="10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additive="repl" override="childStyle">
                                        <p:cTn dur="1" fill="hold" display="0" masterRel="nextClick" afterEffect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0" presetClass="path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552 0.00255 -0.08472 -0.00046 -0.07448 -0.00046 L 0.06181 -0.00046">
                                      <p:cBhvr additive="repl">
                                        <p:cTn id="26" dur="2000" fill="hold"/>
                                        <p:tgtEl>
                                          <p:spTgt spid="24589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2" presetClass="exit" fill="hold" grpId="1" nodeType="after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 additive="repl">
                                        <p:cTn id="40" dur="1000" ac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>
                                      <p:cBhvr additive="repl">
                                        <p:cTn id="41" dur="1000" ac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</p:cBhvr>
                                    </p:animMotion>
                                    <p:animEffect transition="out" filter="fade">
                                      <p:cBhvr additive="repl">
                                        <p:cTn id="42" dur="10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additive="repl" override="childStyle">
                                        <p:cTn dur="1" fill="hold" display="0" masterRel="nextClick" afterEffect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8" grpId="0" animBg="1"/>
      <p:bldP spid="24597" grpId="0" animBg="1"/>
      <p:bldP spid="2459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38" y="1646238"/>
            <a:ext cx="64008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189038" y="731838"/>
            <a:ext cx="72231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b="1">
                <a:solidFill>
                  <a:srgbClr val="7E0021"/>
                </a:solidFill>
              </a:rPr>
              <a:t>Let's replace our size buttons with a slider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>
                <a:solidFill>
                  <a:srgbClr val="FF0000"/>
                </a:solidFill>
                <a:latin typeface="Times New Roman" charset="0"/>
              </a:rPr>
              <a:t>The </a:t>
            </a:r>
            <a:r>
              <a:rPr lang="en-US" altLang="en-US" sz="3600" b="1">
                <a:solidFill>
                  <a:srgbClr val="FF0000"/>
                </a:solidFill>
                <a:latin typeface="Courier New" charset="0"/>
              </a:rPr>
              <a:t>JLabel</a:t>
            </a:r>
            <a:r>
              <a:rPr lang="en-US" altLang="en-US" sz="4000">
                <a:solidFill>
                  <a:srgbClr val="FF0000"/>
                </a:solidFill>
                <a:latin typeface="Times New Roman" charset="0"/>
              </a:rPr>
              <a:t> Class</a:t>
            </a:r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1143000" y="1772816"/>
            <a:ext cx="7285038" cy="2776538"/>
            <a:chOff x="720" y="2312"/>
            <a:chExt cx="4589" cy="1749"/>
          </a:xfrm>
        </p:grpSpPr>
        <p:pic>
          <p:nvPicPr>
            <p:cNvPr id="266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4" y="3032"/>
              <a:ext cx="2814" cy="10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6629" name="Text Box 5"/>
            <p:cNvSpPr txBox="1">
              <a:spLocks noChangeArrowheads="1"/>
            </p:cNvSpPr>
            <p:nvPr/>
          </p:nvSpPr>
          <p:spPr bwMode="auto">
            <a:xfrm>
              <a:off x="1479" y="3022"/>
              <a:ext cx="2782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000" b="1">
                  <a:solidFill>
                    <a:srgbClr val="333333"/>
                  </a:solidFill>
                </a:rPr>
                <a:t>DrawStarMap</a:t>
              </a:r>
            </a:p>
          </p:txBody>
        </p:sp>
        <p:pic>
          <p:nvPicPr>
            <p:cNvPr id="2663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4" y="3864"/>
              <a:ext cx="747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6631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2" y="3859"/>
              <a:ext cx="12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6632" name="Text Box 8"/>
            <p:cNvSpPr txBox="1">
              <a:spLocks noChangeArrowheads="1"/>
            </p:cNvSpPr>
            <p:nvPr/>
          </p:nvSpPr>
          <p:spPr bwMode="auto">
            <a:xfrm>
              <a:off x="2152" y="3894"/>
              <a:ext cx="36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US" altLang="en-US" sz="1000" b="1">
                  <a:solidFill>
                    <a:srgbClr val="555555"/>
                  </a:solidFill>
                </a:rPr>
                <a:t>Small</a:t>
              </a:r>
            </a:p>
          </p:txBody>
        </p:sp>
        <p:sp>
          <p:nvSpPr>
            <p:cNvPr id="26633" name="Text Box 9"/>
            <p:cNvSpPr txBox="1">
              <a:spLocks noChangeArrowheads="1"/>
            </p:cNvSpPr>
            <p:nvPr/>
          </p:nvSpPr>
          <p:spPr bwMode="auto">
            <a:xfrm>
              <a:off x="3232" y="3888"/>
              <a:ext cx="36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000" b="1">
                  <a:solidFill>
                    <a:srgbClr val="555555"/>
                  </a:solidFill>
                </a:rPr>
                <a:t>Large</a:t>
              </a:r>
            </a:p>
          </p:txBody>
        </p: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720" y="2312"/>
              <a:ext cx="4589" cy="509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en-US" sz="1600" b="1">
                  <a:latin typeface="Courier New" charset="0"/>
                </a:rPr>
                <a:t>add(new JLabel("Small"), SOUTH);</a:t>
              </a:r>
            </a:p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en-US" sz="1600" b="1">
                  <a:latin typeface="Courier New" charset="0"/>
                </a:rPr>
                <a:t>add(sizeSlider, SOUTH);</a:t>
              </a:r>
            </a:p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en-US" sz="1600" b="1">
                  <a:latin typeface="Courier New" charset="0"/>
                </a:rPr>
                <a:t>add(new JLabel("Large"), SOUTH);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>
                <a:solidFill>
                  <a:srgbClr val="FF0000"/>
                </a:solidFill>
                <a:latin typeface="Times New Roman" charset="0"/>
              </a:rPr>
              <a:t>The </a:t>
            </a:r>
            <a:r>
              <a:rPr lang="en-US" altLang="en-US" sz="3600" b="1">
                <a:solidFill>
                  <a:srgbClr val="FF0000"/>
                </a:solidFill>
                <a:latin typeface="Courier New" charset="0"/>
              </a:rPr>
              <a:t>JComboBox</a:t>
            </a:r>
            <a:r>
              <a:rPr lang="en-US" altLang="en-US" sz="4000">
                <a:solidFill>
                  <a:srgbClr val="FF0000"/>
                </a:solidFill>
                <a:latin typeface="Times New Roman" charset="0"/>
              </a:rPr>
              <a:t> Class</a:t>
            </a: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482600" y="1155700"/>
            <a:ext cx="8128000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2738" indent="-312738"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just">
              <a:lnSpc>
                <a:spcPct val="85000"/>
              </a:lnSpc>
              <a:spcAft>
                <a:spcPts val="1500"/>
              </a:spcAft>
              <a:buFont typeface="Times New Roman" charset="0"/>
              <a:buChar char="•"/>
            </a:pPr>
            <a:r>
              <a:rPr lang="en-US" altLang="en-US">
                <a:latin typeface="Times New Roman" charset="0"/>
              </a:rPr>
              <a:t>In some applications, you may need to allow the user to chose among a set of options that would take up too much space on the screen if you listed them all.  In such situations, you can use the </a:t>
            </a:r>
            <a:r>
              <a:rPr lang="en-US" altLang="en-US" sz="2000" b="1">
                <a:latin typeface="Courier New" charset="0"/>
              </a:rPr>
              <a:t>JComboBox</a:t>
            </a:r>
            <a:r>
              <a:rPr lang="en-US" altLang="en-US">
                <a:latin typeface="Times New Roman" charset="0"/>
              </a:rPr>
              <a:t> class, which lists the available options in a popup menu that goes away once the selection is made.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82600" y="2882900"/>
            <a:ext cx="81280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2738" indent="-312738"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just">
              <a:lnSpc>
                <a:spcPct val="85000"/>
              </a:lnSpc>
              <a:spcAft>
                <a:spcPts val="1500"/>
              </a:spcAft>
              <a:buFont typeface="Times New Roman" charset="0"/>
              <a:buChar char="•"/>
            </a:pPr>
            <a:r>
              <a:rPr lang="en-US" altLang="en-US">
                <a:latin typeface="Times New Roman" charset="0"/>
              </a:rPr>
              <a:t>A </a:t>
            </a:r>
            <a:r>
              <a:rPr lang="en-US" altLang="en-US" sz="2000" b="1">
                <a:latin typeface="Courier New" charset="0"/>
              </a:rPr>
              <a:t>JComboBox</a:t>
            </a:r>
            <a:r>
              <a:rPr lang="en-US" altLang="en-US">
                <a:latin typeface="Times New Roman" charset="0"/>
              </a:rPr>
              <a:t> used to select T-shirt sizes might look like this on the screen: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482600" y="4191000"/>
            <a:ext cx="812800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2738" indent="-312738"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just">
              <a:lnSpc>
                <a:spcPct val="85000"/>
              </a:lnSpc>
              <a:spcAft>
                <a:spcPts val="600"/>
              </a:spcAft>
              <a:buFont typeface="Times New Roman" charset="0"/>
              <a:buChar char="•"/>
            </a:pPr>
            <a:r>
              <a:rPr lang="en-US" altLang="en-US">
                <a:latin typeface="Times New Roman" charset="0"/>
              </a:rPr>
              <a:t>From the user</a:t>
            </a:r>
            <a:r>
              <a:rPr lang="ja-JP" altLang="en-US">
                <a:latin typeface="Times New Roman" charset="0"/>
              </a:rPr>
              <a:t>’</a:t>
            </a:r>
            <a:r>
              <a:rPr lang="en-US" altLang="en-US">
                <a:latin typeface="Times New Roman" charset="0"/>
              </a:rPr>
              <a:t>s point of view, a </a:t>
            </a:r>
            <a:r>
              <a:rPr lang="en-US" altLang="en-US" sz="2200" b="1">
                <a:latin typeface="Courier New" charset="0"/>
              </a:rPr>
              <a:t>JComboBox</a:t>
            </a:r>
            <a:r>
              <a:rPr lang="en-US" altLang="en-US">
                <a:latin typeface="Times New Roman" charset="0"/>
              </a:rPr>
              <a:t> works like this:</a:t>
            </a: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850" y="3594100"/>
            <a:ext cx="13843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930650" y="3690938"/>
            <a:ext cx="1022350" cy="877887"/>
          </a:xfrm>
          <a:prstGeom prst="rect">
            <a:avLst/>
          </a:prstGeom>
          <a:solidFill>
            <a:srgbClr val="FFFFFF"/>
          </a:solidFill>
          <a:ln w="19800" cap="sq">
            <a:solidFill>
              <a:srgbClr val="66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3941763" y="3690938"/>
            <a:ext cx="1006475" cy="238125"/>
          </a:xfrm>
          <a:prstGeom prst="rect">
            <a:avLst/>
          </a:prstGeom>
          <a:solidFill>
            <a:srgbClr val="4B9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3941763" y="3906838"/>
            <a:ext cx="1006475" cy="225425"/>
          </a:xfrm>
          <a:prstGeom prst="rect">
            <a:avLst/>
          </a:prstGeom>
          <a:solidFill>
            <a:srgbClr val="4B9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3941763" y="4110038"/>
            <a:ext cx="1008062" cy="227012"/>
          </a:xfrm>
          <a:prstGeom prst="rect">
            <a:avLst/>
          </a:prstGeom>
          <a:solidFill>
            <a:srgbClr val="4B9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3941763" y="4327525"/>
            <a:ext cx="1008062" cy="238125"/>
          </a:xfrm>
          <a:prstGeom prst="rect">
            <a:avLst/>
          </a:prstGeom>
          <a:solidFill>
            <a:srgbClr val="4B9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4089400" y="3683000"/>
            <a:ext cx="762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100" b="1">
                <a:solidFill>
                  <a:srgbClr val="333333"/>
                </a:solidFill>
              </a:rPr>
              <a:t>Small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4089400" y="3898900"/>
            <a:ext cx="762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100" b="1">
                <a:solidFill>
                  <a:srgbClr val="333333"/>
                </a:solidFill>
              </a:rPr>
              <a:t>Medium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4089400" y="4089400"/>
            <a:ext cx="7620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200" b="1">
                <a:solidFill>
                  <a:srgbClr val="333333"/>
                </a:solidFill>
              </a:rPr>
              <a:t>Large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4089400" y="4292600"/>
            <a:ext cx="762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100" b="1">
                <a:solidFill>
                  <a:srgbClr val="333333"/>
                </a:solidFill>
              </a:rPr>
              <a:t>X-Large</a:t>
            </a:r>
          </a:p>
        </p:txBody>
      </p:sp>
      <p:sp>
        <p:nvSpPr>
          <p:cNvPr id="27663" name="Freeform 15"/>
          <p:cNvSpPr>
            <a:spLocks noChangeArrowheads="1"/>
          </p:cNvSpPr>
          <p:nvPr/>
        </p:nvSpPr>
        <p:spPr bwMode="auto">
          <a:xfrm>
            <a:off x="4000500" y="3725863"/>
            <a:ext cx="147638" cy="144462"/>
          </a:xfrm>
          <a:custGeom>
            <a:avLst/>
            <a:gdLst>
              <a:gd name="G0" fmla="+- 53 0 0"/>
              <a:gd name="G1" fmla="+- 1 0 0"/>
              <a:gd name="G2" fmla="+- 1 0 0"/>
              <a:gd name="T0" fmla="*/ 0 w 93"/>
              <a:gd name="T1" fmla="*/ 84137 h 91"/>
              <a:gd name="T2" fmla="*/ 52388 w 93"/>
              <a:gd name="T3" fmla="*/ 144462 h 91"/>
              <a:gd name="T4" fmla="*/ 147638 w 93"/>
              <a:gd name="T5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3" h="91">
                <a:moveTo>
                  <a:pt x="0" y="53"/>
                </a:moveTo>
                <a:lnTo>
                  <a:pt x="33" y="91"/>
                </a:lnTo>
                <a:lnTo>
                  <a:pt x="93" y="0"/>
                </a:lnTo>
              </a:path>
            </a:pathLst>
          </a:custGeom>
          <a:noFill/>
          <a:ln w="1908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3930650" y="3690938"/>
            <a:ext cx="1022350" cy="877887"/>
          </a:xfrm>
          <a:prstGeom prst="rect">
            <a:avLst/>
          </a:prstGeom>
          <a:noFill/>
          <a:ln w="19800" cap="sq">
            <a:solidFill>
              <a:srgbClr val="6666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4089400" y="3683000"/>
            <a:ext cx="762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100" b="1">
                <a:solidFill>
                  <a:srgbClr val="333333"/>
                </a:solidFill>
              </a:rPr>
              <a:t>X-Large</a:t>
            </a:r>
          </a:p>
        </p:txBody>
      </p:sp>
      <p:sp>
        <p:nvSpPr>
          <p:cNvPr id="27666" name="Freeform 18"/>
          <p:cNvSpPr>
            <a:spLocks noChangeArrowheads="1"/>
          </p:cNvSpPr>
          <p:nvPr/>
        </p:nvSpPr>
        <p:spPr bwMode="auto">
          <a:xfrm>
            <a:off x="4978400" y="3733800"/>
            <a:ext cx="128588" cy="228600"/>
          </a:xfrm>
          <a:custGeom>
            <a:avLst/>
            <a:gdLst>
              <a:gd name="G0" fmla="+- 1 0 0"/>
              <a:gd name="G1" fmla="+- 762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T0" fmla="*/ 0 w 534"/>
              <a:gd name="T1" fmla="*/ 0 h 968"/>
              <a:gd name="T2" fmla="*/ 0 w 534"/>
              <a:gd name="T3" fmla="*/ 179952 h 968"/>
              <a:gd name="T4" fmla="*/ 36843 w 534"/>
              <a:gd name="T5" fmla="*/ 143820 h 968"/>
              <a:gd name="T6" fmla="*/ 82595 w 534"/>
              <a:gd name="T7" fmla="*/ 228600 h 968"/>
              <a:gd name="T8" fmla="*/ 117511 w 534"/>
              <a:gd name="T9" fmla="*/ 208763 h 968"/>
              <a:gd name="T10" fmla="*/ 70555 w 534"/>
              <a:gd name="T11" fmla="*/ 122329 h 968"/>
              <a:gd name="T12" fmla="*/ 128588 w 534"/>
              <a:gd name="T13" fmla="*/ 122329 h 968"/>
              <a:gd name="T14" fmla="*/ 0 w 534"/>
              <a:gd name="T1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4" h="968">
                <a:moveTo>
                  <a:pt x="0" y="0"/>
                </a:moveTo>
                <a:lnTo>
                  <a:pt x="0" y="762"/>
                </a:lnTo>
                <a:lnTo>
                  <a:pt x="153" y="609"/>
                </a:lnTo>
                <a:lnTo>
                  <a:pt x="343" y="968"/>
                </a:lnTo>
                <a:lnTo>
                  <a:pt x="488" y="884"/>
                </a:lnTo>
                <a:lnTo>
                  <a:pt x="293" y="518"/>
                </a:lnTo>
                <a:lnTo>
                  <a:pt x="534" y="5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7" name="Freeform 19"/>
          <p:cNvSpPr>
            <a:spLocks noChangeArrowheads="1"/>
          </p:cNvSpPr>
          <p:nvPr/>
        </p:nvSpPr>
        <p:spPr bwMode="auto">
          <a:xfrm>
            <a:off x="4929188" y="3733800"/>
            <a:ext cx="128587" cy="228600"/>
          </a:xfrm>
          <a:custGeom>
            <a:avLst/>
            <a:gdLst>
              <a:gd name="G0" fmla="+- 1 0 0"/>
              <a:gd name="G1" fmla="+- 762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T0" fmla="*/ 0 w 534"/>
              <a:gd name="T1" fmla="*/ 0 h 968"/>
              <a:gd name="T2" fmla="*/ 0 w 534"/>
              <a:gd name="T3" fmla="*/ 179952 h 968"/>
              <a:gd name="T4" fmla="*/ 36842 w 534"/>
              <a:gd name="T5" fmla="*/ 143820 h 968"/>
              <a:gd name="T6" fmla="*/ 82594 w 534"/>
              <a:gd name="T7" fmla="*/ 228600 h 968"/>
              <a:gd name="T8" fmla="*/ 117510 w 534"/>
              <a:gd name="T9" fmla="*/ 208763 h 968"/>
              <a:gd name="T10" fmla="*/ 70554 w 534"/>
              <a:gd name="T11" fmla="*/ 122329 h 968"/>
              <a:gd name="T12" fmla="*/ 128587 w 534"/>
              <a:gd name="T13" fmla="*/ 122329 h 968"/>
              <a:gd name="T14" fmla="*/ 0 w 534"/>
              <a:gd name="T1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4" h="968">
                <a:moveTo>
                  <a:pt x="0" y="0"/>
                </a:moveTo>
                <a:lnTo>
                  <a:pt x="0" y="762"/>
                </a:lnTo>
                <a:lnTo>
                  <a:pt x="153" y="609"/>
                </a:lnTo>
                <a:lnTo>
                  <a:pt x="343" y="968"/>
                </a:lnTo>
                <a:lnTo>
                  <a:pt x="488" y="884"/>
                </a:lnTo>
                <a:lnTo>
                  <a:pt x="293" y="518"/>
                </a:lnTo>
                <a:lnTo>
                  <a:pt x="534" y="5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Freeform 20"/>
          <p:cNvSpPr>
            <a:spLocks noChangeArrowheads="1"/>
          </p:cNvSpPr>
          <p:nvPr/>
        </p:nvSpPr>
        <p:spPr bwMode="auto">
          <a:xfrm>
            <a:off x="4879975" y="3733800"/>
            <a:ext cx="128588" cy="228600"/>
          </a:xfrm>
          <a:custGeom>
            <a:avLst/>
            <a:gdLst>
              <a:gd name="G0" fmla="+- 1 0 0"/>
              <a:gd name="G1" fmla="+- 762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T0" fmla="*/ 0 w 534"/>
              <a:gd name="T1" fmla="*/ 0 h 968"/>
              <a:gd name="T2" fmla="*/ 0 w 534"/>
              <a:gd name="T3" fmla="*/ 179952 h 968"/>
              <a:gd name="T4" fmla="*/ 36843 w 534"/>
              <a:gd name="T5" fmla="*/ 143820 h 968"/>
              <a:gd name="T6" fmla="*/ 82595 w 534"/>
              <a:gd name="T7" fmla="*/ 228600 h 968"/>
              <a:gd name="T8" fmla="*/ 117511 w 534"/>
              <a:gd name="T9" fmla="*/ 208763 h 968"/>
              <a:gd name="T10" fmla="*/ 70555 w 534"/>
              <a:gd name="T11" fmla="*/ 122329 h 968"/>
              <a:gd name="T12" fmla="*/ 128588 w 534"/>
              <a:gd name="T13" fmla="*/ 122329 h 968"/>
              <a:gd name="T14" fmla="*/ 0 w 534"/>
              <a:gd name="T1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4" h="968">
                <a:moveTo>
                  <a:pt x="0" y="0"/>
                </a:moveTo>
                <a:lnTo>
                  <a:pt x="0" y="762"/>
                </a:lnTo>
                <a:lnTo>
                  <a:pt x="153" y="609"/>
                </a:lnTo>
                <a:lnTo>
                  <a:pt x="343" y="968"/>
                </a:lnTo>
                <a:lnTo>
                  <a:pt x="488" y="884"/>
                </a:lnTo>
                <a:lnTo>
                  <a:pt x="293" y="518"/>
                </a:lnTo>
                <a:lnTo>
                  <a:pt x="534" y="5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Freeform 21"/>
          <p:cNvSpPr>
            <a:spLocks noChangeArrowheads="1"/>
          </p:cNvSpPr>
          <p:nvPr/>
        </p:nvSpPr>
        <p:spPr bwMode="auto">
          <a:xfrm>
            <a:off x="4843463" y="3759200"/>
            <a:ext cx="128587" cy="228600"/>
          </a:xfrm>
          <a:custGeom>
            <a:avLst/>
            <a:gdLst>
              <a:gd name="G0" fmla="+- 1 0 0"/>
              <a:gd name="G1" fmla="+- 762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T0" fmla="*/ 0 w 534"/>
              <a:gd name="T1" fmla="*/ 0 h 968"/>
              <a:gd name="T2" fmla="*/ 0 w 534"/>
              <a:gd name="T3" fmla="*/ 179952 h 968"/>
              <a:gd name="T4" fmla="*/ 36842 w 534"/>
              <a:gd name="T5" fmla="*/ 143820 h 968"/>
              <a:gd name="T6" fmla="*/ 82594 w 534"/>
              <a:gd name="T7" fmla="*/ 228600 h 968"/>
              <a:gd name="T8" fmla="*/ 117510 w 534"/>
              <a:gd name="T9" fmla="*/ 208763 h 968"/>
              <a:gd name="T10" fmla="*/ 70554 w 534"/>
              <a:gd name="T11" fmla="*/ 122329 h 968"/>
              <a:gd name="T12" fmla="*/ 128587 w 534"/>
              <a:gd name="T13" fmla="*/ 122329 h 968"/>
              <a:gd name="T14" fmla="*/ 0 w 534"/>
              <a:gd name="T1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4" h="968">
                <a:moveTo>
                  <a:pt x="0" y="0"/>
                </a:moveTo>
                <a:lnTo>
                  <a:pt x="0" y="762"/>
                </a:lnTo>
                <a:lnTo>
                  <a:pt x="153" y="609"/>
                </a:lnTo>
                <a:lnTo>
                  <a:pt x="343" y="968"/>
                </a:lnTo>
                <a:lnTo>
                  <a:pt x="488" y="884"/>
                </a:lnTo>
                <a:lnTo>
                  <a:pt x="293" y="518"/>
                </a:lnTo>
                <a:lnTo>
                  <a:pt x="534" y="5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Freeform 22"/>
          <p:cNvSpPr>
            <a:spLocks noChangeArrowheads="1"/>
          </p:cNvSpPr>
          <p:nvPr/>
        </p:nvSpPr>
        <p:spPr bwMode="auto">
          <a:xfrm>
            <a:off x="4832350" y="3797300"/>
            <a:ext cx="128588" cy="228600"/>
          </a:xfrm>
          <a:custGeom>
            <a:avLst/>
            <a:gdLst>
              <a:gd name="G0" fmla="+- 1 0 0"/>
              <a:gd name="G1" fmla="+- 762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T0" fmla="*/ 0 w 534"/>
              <a:gd name="T1" fmla="*/ 0 h 968"/>
              <a:gd name="T2" fmla="*/ 0 w 534"/>
              <a:gd name="T3" fmla="*/ 179952 h 968"/>
              <a:gd name="T4" fmla="*/ 36843 w 534"/>
              <a:gd name="T5" fmla="*/ 143820 h 968"/>
              <a:gd name="T6" fmla="*/ 82595 w 534"/>
              <a:gd name="T7" fmla="*/ 228600 h 968"/>
              <a:gd name="T8" fmla="*/ 117511 w 534"/>
              <a:gd name="T9" fmla="*/ 208763 h 968"/>
              <a:gd name="T10" fmla="*/ 70555 w 534"/>
              <a:gd name="T11" fmla="*/ 122329 h 968"/>
              <a:gd name="T12" fmla="*/ 128588 w 534"/>
              <a:gd name="T13" fmla="*/ 122329 h 968"/>
              <a:gd name="T14" fmla="*/ 0 w 534"/>
              <a:gd name="T1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4" h="968">
                <a:moveTo>
                  <a:pt x="0" y="0"/>
                </a:moveTo>
                <a:lnTo>
                  <a:pt x="0" y="762"/>
                </a:lnTo>
                <a:lnTo>
                  <a:pt x="153" y="609"/>
                </a:lnTo>
                <a:lnTo>
                  <a:pt x="343" y="968"/>
                </a:lnTo>
                <a:lnTo>
                  <a:pt x="488" y="884"/>
                </a:lnTo>
                <a:lnTo>
                  <a:pt x="293" y="518"/>
                </a:lnTo>
                <a:lnTo>
                  <a:pt x="534" y="5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Freeform 23"/>
          <p:cNvSpPr>
            <a:spLocks noChangeArrowheads="1"/>
          </p:cNvSpPr>
          <p:nvPr/>
        </p:nvSpPr>
        <p:spPr bwMode="auto">
          <a:xfrm>
            <a:off x="4821238" y="3835400"/>
            <a:ext cx="128587" cy="228600"/>
          </a:xfrm>
          <a:custGeom>
            <a:avLst/>
            <a:gdLst>
              <a:gd name="G0" fmla="+- 1 0 0"/>
              <a:gd name="G1" fmla="+- 762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T0" fmla="*/ 0 w 534"/>
              <a:gd name="T1" fmla="*/ 0 h 968"/>
              <a:gd name="T2" fmla="*/ 0 w 534"/>
              <a:gd name="T3" fmla="*/ 179952 h 968"/>
              <a:gd name="T4" fmla="*/ 36842 w 534"/>
              <a:gd name="T5" fmla="*/ 143820 h 968"/>
              <a:gd name="T6" fmla="*/ 82594 w 534"/>
              <a:gd name="T7" fmla="*/ 228600 h 968"/>
              <a:gd name="T8" fmla="*/ 117510 w 534"/>
              <a:gd name="T9" fmla="*/ 208763 h 968"/>
              <a:gd name="T10" fmla="*/ 70554 w 534"/>
              <a:gd name="T11" fmla="*/ 122329 h 968"/>
              <a:gd name="T12" fmla="*/ 128587 w 534"/>
              <a:gd name="T13" fmla="*/ 122329 h 968"/>
              <a:gd name="T14" fmla="*/ 0 w 534"/>
              <a:gd name="T1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4" h="968">
                <a:moveTo>
                  <a:pt x="0" y="0"/>
                </a:moveTo>
                <a:lnTo>
                  <a:pt x="0" y="762"/>
                </a:lnTo>
                <a:lnTo>
                  <a:pt x="153" y="609"/>
                </a:lnTo>
                <a:lnTo>
                  <a:pt x="343" y="968"/>
                </a:lnTo>
                <a:lnTo>
                  <a:pt x="488" y="884"/>
                </a:lnTo>
                <a:lnTo>
                  <a:pt x="293" y="518"/>
                </a:lnTo>
                <a:lnTo>
                  <a:pt x="534" y="5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Freeform 24"/>
          <p:cNvSpPr>
            <a:spLocks noChangeArrowheads="1"/>
          </p:cNvSpPr>
          <p:nvPr/>
        </p:nvSpPr>
        <p:spPr bwMode="auto">
          <a:xfrm>
            <a:off x="4810125" y="3873500"/>
            <a:ext cx="128588" cy="228600"/>
          </a:xfrm>
          <a:custGeom>
            <a:avLst/>
            <a:gdLst>
              <a:gd name="G0" fmla="+- 1 0 0"/>
              <a:gd name="G1" fmla="+- 762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T0" fmla="*/ 0 w 534"/>
              <a:gd name="T1" fmla="*/ 0 h 968"/>
              <a:gd name="T2" fmla="*/ 0 w 534"/>
              <a:gd name="T3" fmla="*/ 179952 h 968"/>
              <a:gd name="T4" fmla="*/ 36843 w 534"/>
              <a:gd name="T5" fmla="*/ 143820 h 968"/>
              <a:gd name="T6" fmla="*/ 82595 w 534"/>
              <a:gd name="T7" fmla="*/ 228600 h 968"/>
              <a:gd name="T8" fmla="*/ 117511 w 534"/>
              <a:gd name="T9" fmla="*/ 208763 h 968"/>
              <a:gd name="T10" fmla="*/ 70555 w 534"/>
              <a:gd name="T11" fmla="*/ 122329 h 968"/>
              <a:gd name="T12" fmla="*/ 128588 w 534"/>
              <a:gd name="T13" fmla="*/ 122329 h 968"/>
              <a:gd name="T14" fmla="*/ 0 w 534"/>
              <a:gd name="T1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4" h="968">
                <a:moveTo>
                  <a:pt x="0" y="0"/>
                </a:moveTo>
                <a:lnTo>
                  <a:pt x="0" y="762"/>
                </a:lnTo>
                <a:lnTo>
                  <a:pt x="153" y="609"/>
                </a:lnTo>
                <a:lnTo>
                  <a:pt x="343" y="968"/>
                </a:lnTo>
                <a:lnTo>
                  <a:pt x="488" y="884"/>
                </a:lnTo>
                <a:lnTo>
                  <a:pt x="293" y="518"/>
                </a:lnTo>
                <a:lnTo>
                  <a:pt x="534" y="5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Freeform 25"/>
          <p:cNvSpPr>
            <a:spLocks noChangeArrowheads="1"/>
          </p:cNvSpPr>
          <p:nvPr/>
        </p:nvSpPr>
        <p:spPr bwMode="auto">
          <a:xfrm>
            <a:off x="4811713" y="3911600"/>
            <a:ext cx="128587" cy="228600"/>
          </a:xfrm>
          <a:custGeom>
            <a:avLst/>
            <a:gdLst>
              <a:gd name="G0" fmla="+- 1 0 0"/>
              <a:gd name="G1" fmla="+- 762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T0" fmla="*/ 0 w 534"/>
              <a:gd name="T1" fmla="*/ 0 h 968"/>
              <a:gd name="T2" fmla="*/ 0 w 534"/>
              <a:gd name="T3" fmla="*/ 179952 h 968"/>
              <a:gd name="T4" fmla="*/ 36842 w 534"/>
              <a:gd name="T5" fmla="*/ 143820 h 968"/>
              <a:gd name="T6" fmla="*/ 82594 w 534"/>
              <a:gd name="T7" fmla="*/ 228600 h 968"/>
              <a:gd name="T8" fmla="*/ 117510 w 534"/>
              <a:gd name="T9" fmla="*/ 208763 h 968"/>
              <a:gd name="T10" fmla="*/ 70554 w 534"/>
              <a:gd name="T11" fmla="*/ 122329 h 968"/>
              <a:gd name="T12" fmla="*/ 128587 w 534"/>
              <a:gd name="T13" fmla="*/ 122329 h 968"/>
              <a:gd name="T14" fmla="*/ 0 w 534"/>
              <a:gd name="T1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4" h="968">
                <a:moveTo>
                  <a:pt x="0" y="0"/>
                </a:moveTo>
                <a:lnTo>
                  <a:pt x="0" y="762"/>
                </a:lnTo>
                <a:lnTo>
                  <a:pt x="153" y="609"/>
                </a:lnTo>
                <a:lnTo>
                  <a:pt x="343" y="968"/>
                </a:lnTo>
                <a:lnTo>
                  <a:pt x="488" y="884"/>
                </a:lnTo>
                <a:lnTo>
                  <a:pt x="293" y="518"/>
                </a:lnTo>
                <a:lnTo>
                  <a:pt x="534" y="5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4" name="Freeform 26"/>
          <p:cNvSpPr>
            <a:spLocks noChangeArrowheads="1"/>
          </p:cNvSpPr>
          <p:nvPr/>
        </p:nvSpPr>
        <p:spPr bwMode="auto">
          <a:xfrm>
            <a:off x="4813300" y="3949700"/>
            <a:ext cx="128588" cy="228600"/>
          </a:xfrm>
          <a:custGeom>
            <a:avLst/>
            <a:gdLst>
              <a:gd name="G0" fmla="+- 1 0 0"/>
              <a:gd name="G1" fmla="+- 762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T0" fmla="*/ 0 w 534"/>
              <a:gd name="T1" fmla="*/ 0 h 968"/>
              <a:gd name="T2" fmla="*/ 0 w 534"/>
              <a:gd name="T3" fmla="*/ 179952 h 968"/>
              <a:gd name="T4" fmla="*/ 36843 w 534"/>
              <a:gd name="T5" fmla="*/ 143820 h 968"/>
              <a:gd name="T6" fmla="*/ 82595 w 534"/>
              <a:gd name="T7" fmla="*/ 228600 h 968"/>
              <a:gd name="T8" fmla="*/ 117511 w 534"/>
              <a:gd name="T9" fmla="*/ 208763 h 968"/>
              <a:gd name="T10" fmla="*/ 70555 w 534"/>
              <a:gd name="T11" fmla="*/ 122329 h 968"/>
              <a:gd name="T12" fmla="*/ 128588 w 534"/>
              <a:gd name="T13" fmla="*/ 122329 h 968"/>
              <a:gd name="T14" fmla="*/ 0 w 534"/>
              <a:gd name="T1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4" h="968">
                <a:moveTo>
                  <a:pt x="0" y="0"/>
                </a:moveTo>
                <a:lnTo>
                  <a:pt x="0" y="762"/>
                </a:lnTo>
                <a:lnTo>
                  <a:pt x="153" y="609"/>
                </a:lnTo>
                <a:lnTo>
                  <a:pt x="343" y="968"/>
                </a:lnTo>
                <a:lnTo>
                  <a:pt x="488" y="884"/>
                </a:lnTo>
                <a:lnTo>
                  <a:pt x="293" y="518"/>
                </a:lnTo>
                <a:lnTo>
                  <a:pt x="534" y="5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5" name="Freeform 27"/>
          <p:cNvSpPr>
            <a:spLocks noChangeArrowheads="1"/>
          </p:cNvSpPr>
          <p:nvPr/>
        </p:nvSpPr>
        <p:spPr bwMode="auto">
          <a:xfrm>
            <a:off x="4814888" y="3987800"/>
            <a:ext cx="128587" cy="228600"/>
          </a:xfrm>
          <a:custGeom>
            <a:avLst/>
            <a:gdLst>
              <a:gd name="G0" fmla="+- 1 0 0"/>
              <a:gd name="G1" fmla="+- 762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T0" fmla="*/ 0 w 534"/>
              <a:gd name="T1" fmla="*/ 0 h 968"/>
              <a:gd name="T2" fmla="*/ 0 w 534"/>
              <a:gd name="T3" fmla="*/ 179952 h 968"/>
              <a:gd name="T4" fmla="*/ 36842 w 534"/>
              <a:gd name="T5" fmla="*/ 143820 h 968"/>
              <a:gd name="T6" fmla="*/ 82594 w 534"/>
              <a:gd name="T7" fmla="*/ 228600 h 968"/>
              <a:gd name="T8" fmla="*/ 117510 w 534"/>
              <a:gd name="T9" fmla="*/ 208763 h 968"/>
              <a:gd name="T10" fmla="*/ 70554 w 534"/>
              <a:gd name="T11" fmla="*/ 122329 h 968"/>
              <a:gd name="T12" fmla="*/ 128587 w 534"/>
              <a:gd name="T13" fmla="*/ 122329 h 968"/>
              <a:gd name="T14" fmla="*/ 0 w 534"/>
              <a:gd name="T1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4" h="968">
                <a:moveTo>
                  <a:pt x="0" y="0"/>
                </a:moveTo>
                <a:lnTo>
                  <a:pt x="0" y="762"/>
                </a:lnTo>
                <a:lnTo>
                  <a:pt x="153" y="609"/>
                </a:lnTo>
                <a:lnTo>
                  <a:pt x="343" y="968"/>
                </a:lnTo>
                <a:lnTo>
                  <a:pt x="488" y="884"/>
                </a:lnTo>
                <a:lnTo>
                  <a:pt x="293" y="518"/>
                </a:lnTo>
                <a:lnTo>
                  <a:pt x="534" y="5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6" name="Freeform 28"/>
          <p:cNvSpPr>
            <a:spLocks noChangeArrowheads="1"/>
          </p:cNvSpPr>
          <p:nvPr/>
        </p:nvSpPr>
        <p:spPr bwMode="auto">
          <a:xfrm>
            <a:off x="4816475" y="4025900"/>
            <a:ext cx="128588" cy="228600"/>
          </a:xfrm>
          <a:custGeom>
            <a:avLst/>
            <a:gdLst>
              <a:gd name="G0" fmla="+- 1 0 0"/>
              <a:gd name="G1" fmla="+- 762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T0" fmla="*/ 0 w 534"/>
              <a:gd name="T1" fmla="*/ 0 h 968"/>
              <a:gd name="T2" fmla="*/ 0 w 534"/>
              <a:gd name="T3" fmla="*/ 179952 h 968"/>
              <a:gd name="T4" fmla="*/ 36843 w 534"/>
              <a:gd name="T5" fmla="*/ 143820 h 968"/>
              <a:gd name="T6" fmla="*/ 82595 w 534"/>
              <a:gd name="T7" fmla="*/ 228600 h 968"/>
              <a:gd name="T8" fmla="*/ 117511 w 534"/>
              <a:gd name="T9" fmla="*/ 208763 h 968"/>
              <a:gd name="T10" fmla="*/ 70555 w 534"/>
              <a:gd name="T11" fmla="*/ 122329 h 968"/>
              <a:gd name="T12" fmla="*/ 128588 w 534"/>
              <a:gd name="T13" fmla="*/ 122329 h 968"/>
              <a:gd name="T14" fmla="*/ 0 w 534"/>
              <a:gd name="T1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4" h="968">
                <a:moveTo>
                  <a:pt x="0" y="0"/>
                </a:moveTo>
                <a:lnTo>
                  <a:pt x="0" y="762"/>
                </a:lnTo>
                <a:lnTo>
                  <a:pt x="153" y="609"/>
                </a:lnTo>
                <a:lnTo>
                  <a:pt x="343" y="968"/>
                </a:lnTo>
                <a:lnTo>
                  <a:pt x="488" y="884"/>
                </a:lnTo>
                <a:lnTo>
                  <a:pt x="293" y="518"/>
                </a:lnTo>
                <a:lnTo>
                  <a:pt x="534" y="5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7" name="Freeform 29"/>
          <p:cNvSpPr>
            <a:spLocks noChangeArrowheads="1"/>
          </p:cNvSpPr>
          <p:nvPr/>
        </p:nvSpPr>
        <p:spPr bwMode="auto">
          <a:xfrm>
            <a:off x="4818063" y="4064000"/>
            <a:ext cx="128587" cy="228600"/>
          </a:xfrm>
          <a:custGeom>
            <a:avLst/>
            <a:gdLst>
              <a:gd name="G0" fmla="+- 1 0 0"/>
              <a:gd name="G1" fmla="+- 762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T0" fmla="*/ 0 w 534"/>
              <a:gd name="T1" fmla="*/ 0 h 968"/>
              <a:gd name="T2" fmla="*/ 0 w 534"/>
              <a:gd name="T3" fmla="*/ 179952 h 968"/>
              <a:gd name="T4" fmla="*/ 36842 w 534"/>
              <a:gd name="T5" fmla="*/ 143820 h 968"/>
              <a:gd name="T6" fmla="*/ 82594 w 534"/>
              <a:gd name="T7" fmla="*/ 228600 h 968"/>
              <a:gd name="T8" fmla="*/ 117510 w 534"/>
              <a:gd name="T9" fmla="*/ 208763 h 968"/>
              <a:gd name="T10" fmla="*/ 70554 w 534"/>
              <a:gd name="T11" fmla="*/ 122329 h 968"/>
              <a:gd name="T12" fmla="*/ 128587 w 534"/>
              <a:gd name="T13" fmla="*/ 122329 h 968"/>
              <a:gd name="T14" fmla="*/ 0 w 534"/>
              <a:gd name="T1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4" h="968">
                <a:moveTo>
                  <a:pt x="0" y="0"/>
                </a:moveTo>
                <a:lnTo>
                  <a:pt x="0" y="762"/>
                </a:lnTo>
                <a:lnTo>
                  <a:pt x="153" y="609"/>
                </a:lnTo>
                <a:lnTo>
                  <a:pt x="343" y="968"/>
                </a:lnTo>
                <a:lnTo>
                  <a:pt x="488" y="884"/>
                </a:lnTo>
                <a:lnTo>
                  <a:pt x="293" y="518"/>
                </a:lnTo>
                <a:lnTo>
                  <a:pt x="534" y="5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8" name="Freeform 30"/>
          <p:cNvSpPr>
            <a:spLocks noChangeArrowheads="1"/>
          </p:cNvSpPr>
          <p:nvPr/>
        </p:nvSpPr>
        <p:spPr bwMode="auto">
          <a:xfrm>
            <a:off x="4819650" y="4102100"/>
            <a:ext cx="128588" cy="228600"/>
          </a:xfrm>
          <a:custGeom>
            <a:avLst/>
            <a:gdLst>
              <a:gd name="G0" fmla="+- 1 0 0"/>
              <a:gd name="G1" fmla="+- 762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T0" fmla="*/ 0 w 534"/>
              <a:gd name="T1" fmla="*/ 0 h 968"/>
              <a:gd name="T2" fmla="*/ 0 w 534"/>
              <a:gd name="T3" fmla="*/ 179952 h 968"/>
              <a:gd name="T4" fmla="*/ 36843 w 534"/>
              <a:gd name="T5" fmla="*/ 143820 h 968"/>
              <a:gd name="T6" fmla="*/ 82595 w 534"/>
              <a:gd name="T7" fmla="*/ 228600 h 968"/>
              <a:gd name="T8" fmla="*/ 117511 w 534"/>
              <a:gd name="T9" fmla="*/ 208763 h 968"/>
              <a:gd name="T10" fmla="*/ 70555 w 534"/>
              <a:gd name="T11" fmla="*/ 122329 h 968"/>
              <a:gd name="T12" fmla="*/ 128588 w 534"/>
              <a:gd name="T13" fmla="*/ 122329 h 968"/>
              <a:gd name="T14" fmla="*/ 0 w 534"/>
              <a:gd name="T1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4" h="968">
                <a:moveTo>
                  <a:pt x="0" y="0"/>
                </a:moveTo>
                <a:lnTo>
                  <a:pt x="0" y="762"/>
                </a:lnTo>
                <a:lnTo>
                  <a:pt x="153" y="609"/>
                </a:lnTo>
                <a:lnTo>
                  <a:pt x="343" y="968"/>
                </a:lnTo>
                <a:lnTo>
                  <a:pt x="488" y="884"/>
                </a:lnTo>
                <a:lnTo>
                  <a:pt x="293" y="518"/>
                </a:lnTo>
                <a:lnTo>
                  <a:pt x="534" y="5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9" name="Freeform 31"/>
          <p:cNvSpPr>
            <a:spLocks noChangeArrowheads="1"/>
          </p:cNvSpPr>
          <p:nvPr/>
        </p:nvSpPr>
        <p:spPr bwMode="auto">
          <a:xfrm>
            <a:off x="4821238" y="4140200"/>
            <a:ext cx="128587" cy="228600"/>
          </a:xfrm>
          <a:custGeom>
            <a:avLst/>
            <a:gdLst>
              <a:gd name="G0" fmla="+- 1 0 0"/>
              <a:gd name="G1" fmla="+- 762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T0" fmla="*/ 0 w 534"/>
              <a:gd name="T1" fmla="*/ 0 h 968"/>
              <a:gd name="T2" fmla="*/ 0 w 534"/>
              <a:gd name="T3" fmla="*/ 179952 h 968"/>
              <a:gd name="T4" fmla="*/ 36842 w 534"/>
              <a:gd name="T5" fmla="*/ 143820 h 968"/>
              <a:gd name="T6" fmla="*/ 82594 w 534"/>
              <a:gd name="T7" fmla="*/ 228600 h 968"/>
              <a:gd name="T8" fmla="*/ 117510 w 534"/>
              <a:gd name="T9" fmla="*/ 208763 h 968"/>
              <a:gd name="T10" fmla="*/ 70554 w 534"/>
              <a:gd name="T11" fmla="*/ 122329 h 968"/>
              <a:gd name="T12" fmla="*/ 128587 w 534"/>
              <a:gd name="T13" fmla="*/ 122329 h 968"/>
              <a:gd name="T14" fmla="*/ 0 w 534"/>
              <a:gd name="T1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4" h="968">
                <a:moveTo>
                  <a:pt x="0" y="0"/>
                </a:moveTo>
                <a:lnTo>
                  <a:pt x="0" y="762"/>
                </a:lnTo>
                <a:lnTo>
                  <a:pt x="153" y="609"/>
                </a:lnTo>
                <a:lnTo>
                  <a:pt x="343" y="968"/>
                </a:lnTo>
                <a:lnTo>
                  <a:pt x="488" y="884"/>
                </a:lnTo>
                <a:lnTo>
                  <a:pt x="293" y="518"/>
                </a:lnTo>
                <a:lnTo>
                  <a:pt x="534" y="5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0" name="Freeform 32"/>
          <p:cNvSpPr>
            <a:spLocks noChangeArrowheads="1"/>
          </p:cNvSpPr>
          <p:nvPr/>
        </p:nvSpPr>
        <p:spPr bwMode="auto">
          <a:xfrm>
            <a:off x="4822825" y="4178300"/>
            <a:ext cx="128588" cy="228600"/>
          </a:xfrm>
          <a:custGeom>
            <a:avLst/>
            <a:gdLst>
              <a:gd name="G0" fmla="+- 1 0 0"/>
              <a:gd name="G1" fmla="+- 762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T0" fmla="*/ 0 w 534"/>
              <a:gd name="T1" fmla="*/ 0 h 968"/>
              <a:gd name="T2" fmla="*/ 0 w 534"/>
              <a:gd name="T3" fmla="*/ 179952 h 968"/>
              <a:gd name="T4" fmla="*/ 36843 w 534"/>
              <a:gd name="T5" fmla="*/ 143820 h 968"/>
              <a:gd name="T6" fmla="*/ 82595 w 534"/>
              <a:gd name="T7" fmla="*/ 228600 h 968"/>
              <a:gd name="T8" fmla="*/ 117511 w 534"/>
              <a:gd name="T9" fmla="*/ 208763 h 968"/>
              <a:gd name="T10" fmla="*/ 70555 w 534"/>
              <a:gd name="T11" fmla="*/ 122329 h 968"/>
              <a:gd name="T12" fmla="*/ 128588 w 534"/>
              <a:gd name="T13" fmla="*/ 122329 h 968"/>
              <a:gd name="T14" fmla="*/ 0 w 534"/>
              <a:gd name="T1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4" h="968">
                <a:moveTo>
                  <a:pt x="0" y="0"/>
                </a:moveTo>
                <a:lnTo>
                  <a:pt x="0" y="762"/>
                </a:lnTo>
                <a:lnTo>
                  <a:pt x="153" y="609"/>
                </a:lnTo>
                <a:lnTo>
                  <a:pt x="343" y="968"/>
                </a:lnTo>
                <a:lnTo>
                  <a:pt x="488" y="884"/>
                </a:lnTo>
                <a:lnTo>
                  <a:pt x="293" y="518"/>
                </a:lnTo>
                <a:lnTo>
                  <a:pt x="534" y="5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1" name="Freeform 33"/>
          <p:cNvSpPr>
            <a:spLocks noChangeArrowheads="1"/>
          </p:cNvSpPr>
          <p:nvPr/>
        </p:nvSpPr>
        <p:spPr bwMode="auto">
          <a:xfrm>
            <a:off x="4811713" y="4216400"/>
            <a:ext cx="128587" cy="228600"/>
          </a:xfrm>
          <a:custGeom>
            <a:avLst/>
            <a:gdLst>
              <a:gd name="G0" fmla="+- 1 0 0"/>
              <a:gd name="G1" fmla="+- 762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T0" fmla="*/ 0 w 534"/>
              <a:gd name="T1" fmla="*/ 0 h 968"/>
              <a:gd name="T2" fmla="*/ 0 w 534"/>
              <a:gd name="T3" fmla="*/ 179952 h 968"/>
              <a:gd name="T4" fmla="*/ 36842 w 534"/>
              <a:gd name="T5" fmla="*/ 143820 h 968"/>
              <a:gd name="T6" fmla="*/ 82594 w 534"/>
              <a:gd name="T7" fmla="*/ 228600 h 968"/>
              <a:gd name="T8" fmla="*/ 117510 w 534"/>
              <a:gd name="T9" fmla="*/ 208763 h 968"/>
              <a:gd name="T10" fmla="*/ 70554 w 534"/>
              <a:gd name="T11" fmla="*/ 122329 h 968"/>
              <a:gd name="T12" fmla="*/ 128587 w 534"/>
              <a:gd name="T13" fmla="*/ 122329 h 968"/>
              <a:gd name="T14" fmla="*/ 0 w 534"/>
              <a:gd name="T1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4" h="968">
                <a:moveTo>
                  <a:pt x="0" y="0"/>
                </a:moveTo>
                <a:lnTo>
                  <a:pt x="0" y="762"/>
                </a:lnTo>
                <a:lnTo>
                  <a:pt x="153" y="609"/>
                </a:lnTo>
                <a:lnTo>
                  <a:pt x="343" y="968"/>
                </a:lnTo>
                <a:lnTo>
                  <a:pt x="488" y="884"/>
                </a:lnTo>
                <a:lnTo>
                  <a:pt x="293" y="518"/>
                </a:lnTo>
                <a:lnTo>
                  <a:pt x="534" y="5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2" name="Freeform 34"/>
          <p:cNvSpPr>
            <a:spLocks noChangeArrowheads="1"/>
          </p:cNvSpPr>
          <p:nvPr/>
        </p:nvSpPr>
        <p:spPr bwMode="auto">
          <a:xfrm>
            <a:off x="4800600" y="4254500"/>
            <a:ext cx="128588" cy="228600"/>
          </a:xfrm>
          <a:custGeom>
            <a:avLst/>
            <a:gdLst>
              <a:gd name="G0" fmla="+- 1 0 0"/>
              <a:gd name="G1" fmla="+- 762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T0" fmla="*/ 0 w 534"/>
              <a:gd name="T1" fmla="*/ 0 h 968"/>
              <a:gd name="T2" fmla="*/ 0 w 534"/>
              <a:gd name="T3" fmla="*/ 179952 h 968"/>
              <a:gd name="T4" fmla="*/ 36843 w 534"/>
              <a:gd name="T5" fmla="*/ 143820 h 968"/>
              <a:gd name="T6" fmla="*/ 82595 w 534"/>
              <a:gd name="T7" fmla="*/ 228600 h 968"/>
              <a:gd name="T8" fmla="*/ 117511 w 534"/>
              <a:gd name="T9" fmla="*/ 208763 h 968"/>
              <a:gd name="T10" fmla="*/ 70555 w 534"/>
              <a:gd name="T11" fmla="*/ 122329 h 968"/>
              <a:gd name="T12" fmla="*/ 128588 w 534"/>
              <a:gd name="T13" fmla="*/ 122329 h 968"/>
              <a:gd name="T14" fmla="*/ 0 w 534"/>
              <a:gd name="T1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4" h="968">
                <a:moveTo>
                  <a:pt x="0" y="0"/>
                </a:moveTo>
                <a:lnTo>
                  <a:pt x="0" y="762"/>
                </a:lnTo>
                <a:lnTo>
                  <a:pt x="153" y="609"/>
                </a:lnTo>
                <a:lnTo>
                  <a:pt x="343" y="968"/>
                </a:lnTo>
                <a:lnTo>
                  <a:pt x="488" y="884"/>
                </a:lnTo>
                <a:lnTo>
                  <a:pt x="293" y="518"/>
                </a:lnTo>
                <a:lnTo>
                  <a:pt x="534" y="5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3" name="Freeform 35"/>
          <p:cNvSpPr>
            <a:spLocks noChangeArrowheads="1"/>
          </p:cNvSpPr>
          <p:nvPr/>
        </p:nvSpPr>
        <p:spPr bwMode="auto">
          <a:xfrm>
            <a:off x="4789488" y="4305300"/>
            <a:ext cx="128587" cy="228600"/>
          </a:xfrm>
          <a:custGeom>
            <a:avLst/>
            <a:gdLst>
              <a:gd name="G0" fmla="+- 1 0 0"/>
              <a:gd name="G1" fmla="+- 762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T0" fmla="*/ 0 w 534"/>
              <a:gd name="T1" fmla="*/ 0 h 968"/>
              <a:gd name="T2" fmla="*/ 0 w 534"/>
              <a:gd name="T3" fmla="*/ 179952 h 968"/>
              <a:gd name="T4" fmla="*/ 36842 w 534"/>
              <a:gd name="T5" fmla="*/ 143820 h 968"/>
              <a:gd name="T6" fmla="*/ 82594 w 534"/>
              <a:gd name="T7" fmla="*/ 228600 h 968"/>
              <a:gd name="T8" fmla="*/ 117510 w 534"/>
              <a:gd name="T9" fmla="*/ 208763 h 968"/>
              <a:gd name="T10" fmla="*/ 70554 w 534"/>
              <a:gd name="T11" fmla="*/ 122329 h 968"/>
              <a:gd name="T12" fmla="*/ 128587 w 534"/>
              <a:gd name="T13" fmla="*/ 122329 h 968"/>
              <a:gd name="T14" fmla="*/ 0 w 534"/>
              <a:gd name="T1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4" h="968">
                <a:moveTo>
                  <a:pt x="0" y="0"/>
                </a:moveTo>
                <a:lnTo>
                  <a:pt x="0" y="762"/>
                </a:lnTo>
                <a:lnTo>
                  <a:pt x="153" y="609"/>
                </a:lnTo>
                <a:lnTo>
                  <a:pt x="343" y="968"/>
                </a:lnTo>
                <a:lnTo>
                  <a:pt x="488" y="884"/>
                </a:lnTo>
                <a:lnTo>
                  <a:pt x="293" y="518"/>
                </a:lnTo>
                <a:lnTo>
                  <a:pt x="534" y="5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4" name="Freeform 36"/>
          <p:cNvSpPr>
            <a:spLocks noChangeArrowheads="1"/>
          </p:cNvSpPr>
          <p:nvPr/>
        </p:nvSpPr>
        <p:spPr bwMode="auto">
          <a:xfrm>
            <a:off x="4778375" y="4356100"/>
            <a:ext cx="128588" cy="228600"/>
          </a:xfrm>
          <a:custGeom>
            <a:avLst/>
            <a:gdLst>
              <a:gd name="G0" fmla="+- 1 0 0"/>
              <a:gd name="G1" fmla="+- 762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T0" fmla="*/ 0 w 534"/>
              <a:gd name="T1" fmla="*/ 0 h 968"/>
              <a:gd name="T2" fmla="*/ 0 w 534"/>
              <a:gd name="T3" fmla="*/ 179952 h 968"/>
              <a:gd name="T4" fmla="*/ 36843 w 534"/>
              <a:gd name="T5" fmla="*/ 143820 h 968"/>
              <a:gd name="T6" fmla="*/ 82595 w 534"/>
              <a:gd name="T7" fmla="*/ 228600 h 968"/>
              <a:gd name="T8" fmla="*/ 117511 w 534"/>
              <a:gd name="T9" fmla="*/ 208763 h 968"/>
              <a:gd name="T10" fmla="*/ 70555 w 534"/>
              <a:gd name="T11" fmla="*/ 122329 h 968"/>
              <a:gd name="T12" fmla="*/ 128588 w 534"/>
              <a:gd name="T13" fmla="*/ 122329 h 968"/>
              <a:gd name="T14" fmla="*/ 0 w 534"/>
              <a:gd name="T1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4" h="968">
                <a:moveTo>
                  <a:pt x="0" y="0"/>
                </a:moveTo>
                <a:lnTo>
                  <a:pt x="0" y="762"/>
                </a:lnTo>
                <a:lnTo>
                  <a:pt x="153" y="609"/>
                </a:lnTo>
                <a:lnTo>
                  <a:pt x="343" y="968"/>
                </a:lnTo>
                <a:lnTo>
                  <a:pt x="488" y="884"/>
                </a:lnTo>
                <a:lnTo>
                  <a:pt x="293" y="518"/>
                </a:lnTo>
                <a:lnTo>
                  <a:pt x="534" y="5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5" name="Rectangle 37"/>
          <p:cNvSpPr>
            <a:spLocks noChangeArrowheads="1"/>
          </p:cNvSpPr>
          <p:nvPr/>
        </p:nvSpPr>
        <p:spPr bwMode="auto">
          <a:xfrm>
            <a:off x="482600" y="4572000"/>
            <a:ext cx="81280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712788" algn="l"/>
                <a:tab pos="1169988" algn="l"/>
                <a:tab pos="1627188" algn="l"/>
                <a:tab pos="2084388" algn="l"/>
                <a:tab pos="2541588" algn="l"/>
                <a:tab pos="2998788" algn="l"/>
                <a:tab pos="3455988" algn="l"/>
                <a:tab pos="3913188" algn="l"/>
                <a:tab pos="4370388" algn="l"/>
                <a:tab pos="4827588" algn="l"/>
                <a:tab pos="5284788" algn="l"/>
                <a:tab pos="5741988" algn="l"/>
                <a:tab pos="6199188" algn="l"/>
                <a:tab pos="6656388" algn="l"/>
                <a:tab pos="7113588" algn="l"/>
                <a:tab pos="7570788" algn="l"/>
                <a:tab pos="8027988" algn="l"/>
                <a:tab pos="8485188" algn="l"/>
                <a:tab pos="8942388" algn="l"/>
                <a:tab pos="9399588" algn="l"/>
                <a:tab pos="985678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 marL="712788" indent="-255588">
              <a:tabLst>
                <a:tab pos="712788" algn="l"/>
                <a:tab pos="1169988" algn="l"/>
                <a:tab pos="1627188" algn="l"/>
                <a:tab pos="2084388" algn="l"/>
                <a:tab pos="2541588" algn="l"/>
                <a:tab pos="2998788" algn="l"/>
                <a:tab pos="3455988" algn="l"/>
                <a:tab pos="3913188" algn="l"/>
                <a:tab pos="4370388" algn="l"/>
                <a:tab pos="4827588" algn="l"/>
                <a:tab pos="5284788" algn="l"/>
                <a:tab pos="5741988" algn="l"/>
                <a:tab pos="6199188" algn="l"/>
                <a:tab pos="6656388" algn="l"/>
                <a:tab pos="7113588" algn="l"/>
                <a:tab pos="7570788" algn="l"/>
                <a:tab pos="8027988" algn="l"/>
                <a:tab pos="8485188" algn="l"/>
                <a:tab pos="8942388" algn="l"/>
                <a:tab pos="9399588" algn="l"/>
                <a:tab pos="985678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712788" algn="l"/>
                <a:tab pos="1169988" algn="l"/>
                <a:tab pos="1627188" algn="l"/>
                <a:tab pos="2084388" algn="l"/>
                <a:tab pos="2541588" algn="l"/>
                <a:tab pos="2998788" algn="l"/>
                <a:tab pos="3455988" algn="l"/>
                <a:tab pos="3913188" algn="l"/>
                <a:tab pos="4370388" algn="l"/>
                <a:tab pos="4827588" algn="l"/>
                <a:tab pos="5284788" algn="l"/>
                <a:tab pos="5741988" algn="l"/>
                <a:tab pos="6199188" algn="l"/>
                <a:tab pos="6656388" algn="l"/>
                <a:tab pos="7113588" algn="l"/>
                <a:tab pos="7570788" algn="l"/>
                <a:tab pos="8027988" algn="l"/>
                <a:tab pos="8485188" algn="l"/>
                <a:tab pos="8942388" algn="l"/>
                <a:tab pos="9399588" algn="l"/>
                <a:tab pos="985678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712788" algn="l"/>
                <a:tab pos="1169988" algn="l"/>
                <a:tab pos="1627188" algn="l"/>
                <a:tab pos="2084388" algn="l"/>
                <a:tab pos="2541588" algn="l"/>
                <a:tab pos="2998788" algn="l"/>
                <a:tab pos="3455988" algn="l"/>
                <a:tab pos="3913188" algn="l"/>
                <a:tab pos="4370388" algn="l"/>
                <a:tab pos="4827588" algn="l"/>
                <a:tab pos="5284788" algn="l"/>
                <a:tab pos="5741988" algn="l"/>
                <a:tab pos="6199188" algn="l"/>
                <a:tab pos="6656388" algn="l"/>
                <a:tab pos="7113588" algn="l"/>
                <a:tab pos="7570788" algn="l"/>
                <a:tab pos="8027988" algn="l"/>
                <a:tab pos="8485188" algn="l"/>
                <a:tab pos="8942388" algn="l"/>
                <a:tab pos="9399588" algn="l"/>
                <a:tab pos="985678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712788" algn="l"/>
                <a:tab pos="1169988" algn="l"/>
                <a:tab pos="1627188" algn="l"/>
                <a:tab pos="2084388" algn="l"/>
                <a:tab pos="2541588" algn="l"/>
                <a:tab pos="2998788" algn="l"/>
                <a:tab pos="3455988" algn="l"/>
                <a:tab pos="3913188" algn="l"/>
                <a:tab pos="4370388" algn="l"/>
                <a:tab pos="4827588" algn="l"/>
                <a:tab pos="5284788" algn="l"/>
                <a:tab pos="5741988" algn="l"/>
                <a:tab pos="6199188" algn="l"/>
                <a:tab pos="6656388" algn="l"/>
                <a:tab pos="7113588" algn="l"/>
                <a:tab pos="7570788" algn="l"/>
                <a:tab pos="8027988" algn="l"/>
                <a:tab pos="8485188" algn="l"/>
                <a:tab pos="8942388" algn="l"/>
                <a:tab pos="9399588" algn="l"/>
                <a:tab pos="985678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2788" algn="l"/>
                <a:tab pos="1169988" algn="l"/>
                <a:tab pos="1627188" algn="l"/>
                <a:tab pos="2084388" algn="l"/>
                <a:tab pos="2541588" algn="l"/>
                <a:tab pos="2998788" algn="l"/>
                <a:tab pos="3455988" algn="l"/>
                <a:tab pos="3913188" algn="l"/>
                <a:tab pos="4370388" algn="l"/>
                <a:tab pos="4827588" algn="l"/>
                <a:tab pos="5284788" algn="l"/>
                <a:tab pos="5741988" algn="l"/>
                <a:tab pos="6199188" algn="l"/>
                <a:tab pos="6656388" algn="l"/>
                <a:tab pos="7113588" algn="l"/>
                <a:tab pos="7570788" algn="l"/>
                <a:tab pos="8027988" algn="l"/>
                <a:tab pos="8485188" algn="l"/>
                <a:tab pos="8942388" algn="l"/>
                <a:tab pos="9399588" algn="l"/>
                <a:tab pos="985678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2788" algn="l"/>
                <a:tab pos="1169988" algn="l"/>
                <a:tab pos="1627188" algn="l"/>
                <a:tab pos="2084388" algn="l"/>
                <a:tab pos="2541588" algn="l"/>
                <a:tab pos="2998788" algn="l"/>
                <a:tab pos="3455988" algn="l"/>
                <a:tab pos="3913188" algn="l"/>
                <a:tab pos="4370388" algn="l"/>
                <a:tab pos="4827588" algn="l"/>
                <a:tab pos="5284788" algn="l"/>
                <a:tab pos="5741988" algn="l"/>
                <a:tab pos="6199188" algn="l"/>
                <a:tab pos="6656388" algn="l"/>
                <a:tab pos="7113588" algn="l"/>
                <a:tab pos="7570788" algn="l"/>
                <a:tab pos="8027988" algn="l"/>
                <a:tab pos="8485188" algn="l"/>
                <a:tab pos="8942388" algn="l"/>
                <a:tab pos="9399588" algn="l"/>
                <a:tab pos="985678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2788" algn="l"/>
                <a:tab pos="1169988" algn="l"/>
                <a:tab pos="1627188" algn="l"/>
                <a:tab pos="2084388" algn="l"/>
                <a:tab pos="2541588" algn="l"/>
                <a:tab pos="2998788" algn="l"/>
                <a:tab pos="3455988" algn="l"/>
                <a:tab pos="3913188" algn="l"/>
                <a:tab pos="4370388" algn="l"/>
                <a:tab pos="4827588" algn="l"/>
                <a:tab pos="5284788" algn="l"/>
                <a:tab pos="5741988" algn="l"/>
                <a:tab pos="6199188" algn="l"/>
                <a:tab pos="6656388" algn="l"/>
                <a:tab pos="7113588" algn="l"/>
                <a:tab pos="7570788" algn="l"/>
                <a:tab pos="8027988" algn="l"/>
                <a:tab pos="8485188" algn="l"/>
                <a:tab pos="8942388" algn="l"/>
                <a:tab pos="9399588" algn="l"/>
                <a:tab pos="985678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2788" algn="l"/>
                <a:tab pos="1169988" algn="l"/>
                <a:tab pos="1627188" algn="l"/>
                <a:tab pos="2084388" algn="l"/>
                <a:tab pos="2541588" algn="l"/>
                <a:tab pos="2998788" algn="l"/>
                <a:tab pos="3455988" algn="l"/>
                <a:tab pos="3913188" algn="l"/>
                <a:tab pos="4370388" algn="l"/>
                <a:tab pos="4827588" algn="l"/>
                <a:tab pos="5284788" algn="l"/>
                <a:tab pos="5741988" algn="l"/>
                <a:tab pos="6199188" algn="l"/>
                <a:tab pos="6656388" algn="l"/>
                <a:tab pos="7113588" algn="l"/>
                <a:tab pos="7570788" algn="l"/>
                <a:tab pos="8027988" algn="l"/>
                <a:tab pos="8485188" algn="l"/>
                <a:tab pos="8942388" algn="l"/>
                <a:tab pos="9399588" algn="l"/>
                <a:tab pos="985678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lvl="1" algn="just">
              <a:lnSpc>
                <a:spcPct val="85000"/>
              </a:lnSpc>
              <a:spcAft>
                <a:spcPts val="500"/>
              </a:spcAft>
              <a:buFont typeface="Times New Roman" charset="0"/>
              <a:buChar char="–"/>
            </a:pPr>
            <a:r>
              <a:rPr lang="en-US" altLang="en-US" sz="2000">
                <a:latin typeface="Times New Roman" charset="0"/>
              </a:rPr>
              <a:t>Depressing the mouse brings up a popup menu.</a:t>
            </a:r>
          </a:p>
        </p:txBody>
      </p:sp>
      <p:sp>
        <p:nvSpPr>
          <p:cNvPr id="27686" name="Rectangle 38"/>
          <p:cNvSpPr>
            <a:spLocks noChangeArrowheads="1"/>
          </p:cNvSpPr>
          <p:nvPr/>
        </p:nvSpPr>
        <p:spPr bwMode="auto">
          <a:xfrm>
            <a:off x="482600" y="4889500"/>
            <a:ext cx="81280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712788" algn="l"/>
                <a:tab pos="1169988" algn="l"/>
                <a:tab pos="1627188" algn="l"/>
                <a:tab pos="2084388" algn="l"/>
                <a:tab pos="2541588" algn="l"/>
                <a:tab pos="2998788" algn="l"/>
                <a:tab pos="3455988" algn="l"/>
                <a:tab pos="3913188" algn="l"/>
                <a:tab pos="4370388" algn="l"/>
                <a:tab pos="4827588" algn="l"/>
                <a:tab pos="5284788" algn="l"/>
                <a:tab pos="5741988" algn="l"/>
                <a:tab pos="6199188" algn="l"/>
                <a:tab pos="6656388" algn="l"/>
                <a:tab pos="7113588" algn="l"/>
                <a:tab pos="7570788" algn="l"/>
                <a:tab pos="8027988" algn="l"/>
                <a:tab pos="8485188" algn="l"/>
                <a:tab pos="8942388" algn="l"/>
                <a:tab pos="9399588" algn="l"/>
                <a:tab pos="985678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 marL="712788" indent="-255588">
              <a:tabLst>
                <a:tab pos="712788" algn="l"/>
                <a:tab pos="1169988" algn="l"/>
                <a:tab pos="1627188" algn="l"/>
                <a:tab pos="2084388" algn="l"/>
                <a:tab pos="2541588" algn="l"/>
                <a:tab pos="2998788" algn="l"/>
                <a:tab pos="3455988" algn="l"/>
                <a:tab pos="3913188" algn="l"/>
                <a:tab pos="4370388" algn="l"/>
                <a:tab pos="4827588" algn="l"/>
                <a:tab pos="5284788" algn="l"/>
                <a:tab pos="5741988" algn="l"/>
                <a:tab pos="6199188" algn="l"/>
                <a:tab pos="6656388" algn="l"/>
                <a:tab pos="7113588" algn="l"/>
                <a:tab pos="7570788" algn="l"/>
                <a:tab pos="8027988" algn="l"/>
                <a:tab pos="8485188" algn="l"/>
                <a:tab pos="8942388" algn="l"/>
                <a:tab pos="9399588" algn="l"/>
                <a:tab pos="985678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712788" algn="l"/>
                <a:tab pos="1169988" algn="l"/>
                <a:tab pos="1627188" algn="l"/>
                <a:tab pos="2084388" algn="l"/>
                <a:tab pos="2541588" algn="l"/>
                <a:tab pos="2998788" algn="l"/>
                <a:tab pos="3455988" algn="l"/>
                <a:tab pos="3913188" algn="l"/>
                <a:tab pos="4370388" algn="l"/>
                <a:tab pos="4827588" algn="l"/>
                <a:tab pos="5284788" algn="l"/>
                <a:tab pos="5741988" algn="l"/>
                <a:tab pos="6199188" algn="l"/>
                <a:tab pos="6656388" algn="l"/>
                <a:tab pos="7113588" algn="l"/>
                <a:tab pos="7570788" algn="l"/>
                <a:tab pos="8027988" algn="l"/>
                <a:tab pos="8485188" algn="l"/>
                <a:tab pos="8942388" algn="l"/>
                <a:tab pos="9399588" algn="l"/>
                <a:tab pos="985678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712788" algn="l"/>
                <a:tab pos="1169988" algn="l"/>
                <a:tab pos="1627188" algn="l"/>
                <a:tab pos="2084388" algn="l"/>
                <a:tab pos="2541588" algn="l"/>
                <a:tab pos="2998788" algn="l"/>
                <a:tab pos="3455988" algn="l"/>
                <a:tab pos="3913188" algn="l"/>
                <a:tab pos="4370388" algn="l"/>
                <a:tab pos="4827588" algn="l"/>
                <a:tab pos="5284788" algn="l"/>
                <a:tab pos="5741988" algn="l"/>
                <a:tab pos="6199188" algn="l"/>
                <a:tab pos="6656388" algn="l"/>
                <a:tab pos="7113588" algn="l"/>
                <a:tab pos="7570788" algn="l"/>
                <a:tab pos="8027988" algn="l"/>
                <a:tab pos="8485188" algn="l"/>
                <a:tab pos="8942388" algn="l"/>
                <a:tab pos="9399588" algn="l"/>
                <a:tab pos="985678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712788" algn="l"/>
                <a:tab pos="1169988" algn="l"/>
                <a:tab pos="1627188" algn="l"/>
                <a:tab pos="2084388" algn="l"/>
                <a:tab pos="2541588" algn="l"/>
                <a:tab pos="2998788" algn="l"/>
                <a:tab pos="3455988" algn="l"/>
                <a:tab pos="3913188" algn="l"/>
                <a:tab pos="4370388" algn="l"/>
                <a:tab pos="4827588" algn="l"/>
                <a:tab pos="5284788" algn="l"/>
                <a:tab pos="5741988" algn="l"/>
                <a:tab pos="6199188" algn="l"/>
                <a:tab pos="6656388" algn="l"/>
                <a:tab pos="7113588" algn="l"/>
                <a:tab pos="7570788" algn="l"/>
                <a:tab pos="8027988" algn="l"/>
                <a:tab pos="8485188" algn="l"/>
                <a:tab pos="8942388" algn="l"/>
                <a:tab pos="9399588" algn="l"/>
                <a:tab pos="985678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2788" algn="l"/>
                <a:tab pos="1169988" algn="l"/>
                <a:tab pos="1627188" algn="l"/>
                <a:tab pos="2084388" algn="l"/>
                <a:tab pos="2541588" algn="l"/>
                <a:tab pos="2998788" algn="l"/>
                <a:tab pos="3455988" algn="l"/>
                <a:tab pos="3913188" algn="l"/>
                <a:tab pos="4370388" algn="l"/>
                <a:tab pos="4827588" algn="l"/>
                <a:tab pos="5284788" algn="l"/>
                <a:tab pos="5741988" algn="l"/>
                <a:tab pos="6199188" algn="l"/>
                <a:tab pos="6656388" algn="l"/>
                <a:tab pos="7113588" algn="l"/>
                <a:tab pos="7570788" algn="l"/>
                <a:tab pos="8027988" algn="l"/>
                <a:tab pos="8485188" algn="l"/>
                <a:tab pos="8942388" algn="l"/>
                <a:tab pos="9399588" algn="l"/>
                <a:tab pos="985678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2788" algn="l"/>
                <a:tab pos="1169988" algn="l"/>
                <a:tab pos="1627188" algn="l"/>
                <a:tab pos="2084388" algn="l"/>
                <a:tab pos="2541588" algn="l"/>
                <a:tab pos="2998788" algn="l"/>
                <a:tab pos="3455988" algn="l"/>
                <a:tab pos="3913188" algn="l"/>
                <a:tab pos="4370388" algn="l"/>
                <a:tab pos="4827588" algn="l"/>
                <a:tab pos="5284788" algn="l"/>
                <a:tab pos="5741988" algn="l"/>
                <a:tab pos="6199188" algn="l"/>
                <a:tab pos="6656388" algn="l"/>
                <a:tab pos="7113588" algn="l"/>
                <a:tab pos="7570788" algn="l"/>
                <a:tab pos="8027988" algn="l"/>
                <a:tab pos="8485188" algn="l"/>
                <a:tab pos="8942388" algn="l"/>
                <a:tab pos="9399588" algn="l"/>
                <a:tab pos="985678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2788" algn="l"/>
                <a:tab pos="1169988" algn="l"/>
                <a:tab pos="1627188" algn="l"/>
                <a:tab pos="2084388" algn="l"/>
                <a:tab pos="2541588" algn="l"/>
                <a:tab pos="2998788" algn="l"/>
                <a:tab pos="3455988" algn="l"/>
                <a:tab pos="3913188" algn="l"/>
                <a:tab pos="4370388" algn="l"/>
                <a:tab pos="4827588" algn="l"/>
                <a:tab pos="5284788" algn="l"/>
                <a:tab pos="5741988" algn="l"/>
                <a:tab pos="6199188" algn="l"/>
                <a:tab pos="6656388" algn="l"/>
                <a:tab pos="7113588" algn="l"/>
                <a:tab pos="7570788" algn="l"/>
                <a:tab pos="8027988" algn="l"/>
                <a:tab pos="8485188" algn="l"/>
                <a:tab pos="8942388" algn="l"/>
                <a:tab pos="9399588" algn="l"/>
                <a:tab pos="985678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2788" algn="l"/>
                <a:tab pos="1169988" algn="l"/>
                <a:tab pos="1627188" algn="l"/>
                <a:tab pos="2084388" algn="l"/>
                <a:tab pos="2541588" algn="l"/>
                <a:tab pos="2998788" algn="l"/>
                <a:tab pos="3455988" algn="l"/>
                <a:tab pos="3913188" algn="l"/>
                <a:tab pos="4370388" algn="l"/>
                <a:tab pos="4827588" algn="l"/>
                <a:tab pos="5284788" algn="l"/>
                <a:tab pos="5741988" algn="l"/>
                <a:tab pos="6199188" algn="l"/>
                <a:tab pos="6656388" algn="l"/>
                <a:tab pos="7113588" algn="l"/>
                <a:tab pos="7570788" algn="l"/>
                <a:tab pos="8027988" algn="l"/>
                <a:tab pos="8485188" algn="l"/>
                <a:tab pos="8942388" algn="l"/>
                <a:tab pos="9399588" algn="l"/>
                <a:tab pos="985678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lvl="1" algn="just">
              <a:lnSpc>
                <a:spcPct val="85000"/>
              </a:lnSpc>
              <a:spcAft>
                <a:spcPts val="500"/>
              </a:spcAft>
              <a:buFont typeface="Times New Roman" charset="0"/>
              <a:buChar char="–"/>
            </a:pPr>
            <a:r>
              <a:rPr lang="en-US" altLang="en-US" sz="2000">
                <a:latin typeface="Times New Roman" charset="0"/>
              </a:rPr>
              <a:t>Dragging the mouse selects from the different options.</a:t>
            </a:r>
          </a:p>
        </p:txBody>
      </p:sp>
      <p:sp>
        <p:nvSpPr>
          <p:cNvPr id="27687" name="Rectangle 39"/>
          <p:cNvSpPr>
            <a:spLocks noChangeArrowheads="1"/>
          </p:cNvSpPr>
          <p:nvPr/>
        </p:nvSpPr>
        <p:spPr bwMode="auto">
          <a:xfrm>
            <a:off x="482600" y="5207000"/>
            <a:ext cx="81280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712788" algn="l"/>
                <a:tab pos="1169988" algn="l"/>
                <a:tab pos="1627188" algn="l"/>
                <a:tab pos="2084388" algn="l"/>
                <a:tab pos="2541588" algn="l"/>
                <a:tab pos="2998788" algn="l"/>
                <a:tab pos="3455988" algn="l"/>
                <a:tab pos="3913188" algn="l"/>
                <a:tab pos="4370388" algn="l"/>
                <a:tab pos="4827588" algn="l"/>
                <a:tab pos="5284788" algn="l"/>
                <a:tab pos="5741988" algn="l"/>
                <a:tab pos="6199188" algn="l"/>
                <a:tab pos="6656388" algn="l"/>
                <a:tab pos="7113588" algn="l"/>
                <a:tab pos="7570788" algn="l"/>
                <a:tab pos="8027988" algn="l"/>
                <a:tab pos="8485188" algn="l"/>
                <a:tab pos="8942388" algn="l"/>
                <a:tab pos="9399588" algn="l"/>
                <a:tab pos="985678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 marL="712788" indent="-255588">
              <a:tabLst>
                <a:tab pos="712788" algn="l"/>
                <a:tab pos="1169988" algn="l"/>
                <a:tab pos="1627188" algn="l"/>
                <a:tab pos="2084388" algn="l"/>
                <a:tab pos="2541588" algn="l"/>
                <a:tab pos="2998788" algn="l"/>
                <a:tab pos="3455988" algn="l"/>
                <a:tab pos="3913188" algn="l"/>
                <a:tab pos="4370388" algn="l"/>
                <a:tab pos="4827588" algn="l"/>
                <a:tab pos="5284788" algn="l"/>
                <a:tab pos="5741988" algn="l"/>
                <a:tab pos="6199188" algn="l"/>
                <a:tab pos="6656388" algn="l"/>
                <a:tab pos="7113588" algn="l"/>
                <a:tab pos="7570788" algn="l"/>
                <a:tab pos="8027988" algn="l"/>
                <a:tab pos="8485188" algn="l"/>
                <a:tab pos="8942388" algn="l"/>
                <a:tab pos="9399588" algn="l"/>
                <a:tab pos="985678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712788" algn="l"/>
                <a:tab pos="1169988" algn="l"/>
                <a:tab pos="1627188" algn="l"/>
                <a:tab pos="2084388" algn="l"/>
                <a:tab pos="2541588" algn="l"/>
                <a:tab pos="2998788" algn="l"/>
                <a:tab pos="3455988" algn="l"/>
                <a:tab pos="3913188" algn="l"/>
                <a:tab pos="4370388" algn="l"/>
                <a:tab pos="4827588" algn="l"/>
                <a:tab pos="5284788" algn="l"/>
                <a:tab pos="5741988" algn="l"/>
                <a:tab pos="6199188" algn="l"/>
                <a:tab pos="6656388" algn="l"/>
                <a:tab pos="7113588" algn="l"/>
                <a:tab pos="7570788" algn="l"/>
                <a:tab pos="8027988" algn="l"/>
                <a:tab pos="8485188" algn="l"/>
                <a:tab pos="8942388" algn="l"/>
                <a:tab pos="9399588" algn="l"/>
                <a:tab pos="985678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712788" algn="l"/>
                <a:tab pos="1169988" algn="l"/>
                <a:tab pos="1627188" algn="l"/>
                <a:tab pos="2084388" algn="l"/>
                <a:tab pos="2541588" algn="l"/>
                <a:tab pos="2998788" algn="l"/>
                <a:tab pos="3455988" algn="l"/>
                <a:tab pos="3913188" algn="l"/>
                <a:tab pos="4370388" algn="l"/>
                <a:tab pos="4827588" algn="l"/>
                <a:tab pos="5284788" algn="l"/>
                <a:tab pos="5741988" algn="l"/>
                <a:tab pos="6199188" algn="l"/>
                <a:tab pos="6656388" algn="l"/>
                <a:tab pos="7113588" algn="l"/>
                <a:tab pos="7570788" algn="l"/>
                <a:tab pos="8027988" algn="l"/>
                <a:tab pos="8485188" algn="l"/>
                <a:tab pos="8942388" algn="l"/>
                <a:tab pos="9399588" algn="l"/>
                <a:tab pos="985678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712788" algn="l"/>
                <a:tab pos="1169988" algn="l"/>
                <a:tab pos="1627188" algn="l"/>
                <a:tab pos="2084388" algn="l"/>
                <a:tab pos="2541588" algn="l"/>
                <a:tab pos="2998788" algn="l"/>
                <a:tab pos="3455988" algn="l"/>
                <a:tab pos="3913188" algn="l"/>
                <a:tab pos="4370388" algn="l"/>
                <a:tab pos="4827588" algn="l"/>
                <a:tab pos="5284788" algn="l"/>
                <a:tab pos="5741988" algn="l"/>
                <a:tab pos="6199188" algn="l"/>
                <a:tab pos="6656388" algn="l"/>
                <a:tab pos="7113588" algn="l"/>
                <a:tab pos="7570788" algn="l"/>
                <a:tab pos="8027988" algn="l"/>
                <a:tab pos="8485188" algn="l"/>
                <a:tab pos="8942388" algn="l"/>
                <a:tab pos="9399588" algn="l"/>
                <a:tab pos="985678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2788" algn="l"/>
                <a:tab pos="1169988" algn="l"/>
                <a:tab pos="1627188" algn="l"/>
                <a:tab pos="2084388" algn="l"/>
                <a:tab pos="2541588" algn="l"/>
                <a:tab pos="2998788" algn="l"/>
                <a:tab pos="3455988" algn="l"/>
                <a:tab pos="3913188" algn="l"/>
                <a:tab pos="4370388" algn="l"/>
                <a:tab pos="4827588" algn="l"/>
                <a:tab pos="5284788" algn="l"/>
                <a:tab pos="5741988" algn="l"/>
                <a:tab pos="6199188" algn="l"/>
                <a:tab pos="6656388" algn="l"/>
                <a:tab pos="7113588" algn="l"/>
                <a:tab pos="7570788" algn="l"/>
                <a:tab pos="8027988" algn="l"/>
                <a:tab pos="8485188" algn="l"/>
                <a:tab pos="8942388" algn="l"/>
                <a:tab pos="9399588" algn="l"/>
                <a:tab pos="985678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2788" algn="l"/>
                <a:tab pos="1169988" algn="l"/>
                <a:tab pos="1627188" algn="l"/>
                <a:tab pos="2084388" algn="l"/>
                <a:tab pos="2541588" algn="l"/>
                <a:tab pos="2998788" algn="l"/>
                <a:tab pos="3455988" algn="l"/>
                <a:tab pos="3913188" algn="l"/>
                <a:tab pos="4370388" algn="l"/>
                <a:tab pos="4827588" algn="l"/>
                <a:tab pos="5284788" algn="l"/>
                <a:tab pos="5741988" algn="l"/>
                <a:tab pos="6199188" algn="l"/>
                <a:tab pos="6656388" algn="l"/>
                <a:tab pos="7113588" algn="l"/>
                <a:tab pos="7570788" algn="l"/>
                <a:tab pos="8027988" algn="l"/>
                <a:tab pos="8485188" algn="l"/>
                <a:tab pos="8942388" algn="l"/>
                <a:tab pos="9399588" algn="l"/>
                <a:tab pos="985678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2788" algn="l"/>
                <a:tab pos="1169988" algn="l"/>
                <a:tab pos="1627188" algn="l"/>
                <a:tab pos="2084388" algn="l"/>
                <a:tab pos="2541588" algn="l"/>
                <a:tab pos="2998788" algn="l"/>
                <a:tab pos="3455988" algn="l"/>
                <a:tab pos="3913188" algn="l"/>
                <a:tab pos="4370388" algn="l"/>
                <a:tab pos="4827588" algn="l"/>
                <a:tab pos="5284788" algn="l"/>
                <a:tab pos="5741988" algn="l"/>
                <a:tab pos="6199188" algn="l"/>
                <a:tab pos="6656388" algn="l"/>
                <a:tab pos="7113588" algn="l"/>
                <a:tab pos="7570788" algn="l"/>
                <a:tab pos="8027988" algn="l"/>
                <a:tab pos="8485188" algn="l"/>
                <a:tab pos="8942388" algn="l"/>
                <a:tab pos="9399588" algn="l"/>
                <a:tab pos="985678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12788" algn="l"/>
                <a:tab pos="1169988" algn="l"/>
                <a:tab pos="1627188" algn="l"/>
                <a:tab pos="2084388" algn="l"/>
                <a:tab pos="2541588" algn="l"/>
                <a:tab pos="2998788" algn="l"/>
                <a:tab pos="3455988" algn="l"/>
                <a:tab pos="3913188" algn="l"/>
                <a:tab pos="4370388" algn="l"/>
                <a:tab pos="4827588" algn="l"/>
                <a:tab pos="5284788" algn="l"/>
                <a:tab pos="5741988" algn="l"/>
                <a:tab pos="6199188" algn="l"/>
                <a:tab pos="6656388" algn="l"/>
                <a:tab pos="7113588" algn="l"/>
                <a:tab pos="7570788" algn="l"/>
                <a:tab pos="8027988" algn="l"/>
                <a:tab pos="8485188" algn="l"/>
                <a:tab pos="8942388" algn="l"/>
                <a:tab pos="9399588" algn="l"/>
                <a:tab pos="985678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lvl="1" algn="just">
              <a:lnSpc>
                <a:spcPct val="85000"/>
              </a:lnSpc>
              <a:spcAft>
                <a:spcPts val="1250"/>
              </a:spcAft>
              <a:buFont typeface="Times New Roman" charset="0"/>
              <a:buChar char="–"/>
            </a:pPr>
            <a:r>
              <a:rPr lang="en-US" altLang="en-US" sz="2000">
                <a:latin typeface="Times New Roman" charset="0"/>
              </a:rPr>
              <a:t>Releasing the mouse sets the state to the current option.</a:t>
            </a:r>
          </a:p>
        </p:txBody>
      </p:sp>
      <p:grpSp>
        <p:nvGrpSpPr>
          <p:cNvPr id="27688" name="Group 40"/>
          <p:cNvGrpSpPr>
            <a:grpSpLocks/>
          </p:cNvGrpSpPr>
          <p:nvPr/>
        </p:nvGrpSpPr>
        <p:grpSpPr bwMode="auto">
          <a:xfrm>
            <a:off x="457200" y="3594100"/>
            <a:ext cx="8275638" cy="1468438"/>
            <a:chOff x="288" y="2264"/>
            <a:chExt cx="5213" cy="925"/>
          </a:xfrm>
        </p:grpSpPr>
        <p:sp>
          <p:nvSpPr>
            <p:cNvPr id="27689" name="Rectangle 41"/>
            <p:cNvSpPr>
              <a:spLocks noChangeArrowheads="1"/>
            </p:cNvSpPr>
            <p:nvPr/>
          </p:nvSpPr>
          <p:spPr bwMode="auto">
            <a:xfrm>
              <a:off x="288" y="2304"/>
              <a:ext cx="5213" cy="56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7690" name="Picture 4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" y="2264"/>
              <a:ext cx="853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7691" name="Text Box 43"/>
            <p:cNvSpPr txBox="1">
              <a:spLocks noChangeArrowheads="1"/>
            </p:cNvSpPr>
            <p:nvPr/>
          </p:nvSpPr>
          <p:spPr bwMode="auto">
            <a:xfrm>
              <a:off x="2576" y="2320"/>
              <a:ext cx="461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100" b="1">
                  <a:solidFill>
                    <a:srgbClr val="333333"/>
                  </a:solidFill>
                </a:rPr>
                <a:t>X-Large</a:t>
              </a:r>
            </a:p>
          </p:txBody>
        </p:sp>
        <p:sp>
          <p:nvSpPr>
            <p:cNvPr id="27692" name="Rectangle 44"/>
            <p:cNvSpPr>
              <a:spLocks noChangeArrowheads="1"/>
            </p:cNvSpPr>
            <p:nvPr/>
          </p:nvSpPr>
          <p:spPr bwMode="auto">
            <a:xfrm>
              <a:off x="304" y="2640"/>
              <a:ext cx="5101" cy="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12738" indent="-312738"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just">
                <a:lnSpc>
                  <a:spcPct val="85000"/>
                </a:lnSpc>
                <a:spcAft>
                  <a:spcPts val="600"/>
                </a:spcAft>
                <a:buFont typeface="Times New Roman" charset="0"/>
                <a:buChar char="•"/>
              </a:pPr>
              <a:r>
                <a:rPr lang="en-US" altLang="en-US">
                  <a:latin typeface="Times New Roman" charset="0"/>
                </a:rPr>
                <a:t>From the user</a:t>
              </a:r>
              <a:r>
                <a:rPr lang="ja-JP" altLang="en-US">
                  <a:latin typeface="Times New Roman" charset="0"/>
                </a:rPr>
                <a:t>’</a:t>
              </a:r>
              <a:r>
                <a:rPr lang="en-US" altLang="en-US">
                  <a:latin typeface="Times New Roman" charset="0"/>
                </a:rPr>
                <a:t>s point of view, a </a:t>
              </a:r>
              <a:r>
                <a:rPr lang="en-US" altLang="en-US" sz="2000" b="1">
                  <a:latin typeface="Courier New" charset="0"/>
                </a:rPr>
                <a:t>JComboBox</a:t>
              </a:r>
              <a:r>
                <a:rPr lang="en-US" altLang="en-US">
                  <a:latin typeface="Times New Roman" charset="0"/>
                </a:rPr>
                <a:t> works like this:</a:t>
              </a:r>
            </a:p>
          </p:txBody>
        </p:sp>
      </p:grpSp>
      <p:sp>
        <p:nvSpPr>
          <p:cNvPr id="27693" name="Rectangle 45"/>
          <p:cNvSpPr>
            <a:spLocks noChangeArrowheads="1"/>
          </p:cNvSpPr>
          <p:nvPr/>
        </p:nvSpPr>
        <p:spPr bwMode="auto">
          <a:xfrm>
            <a:off x="482600" y="5664200"/>
            <a:ext cx="8128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2738" indent="-312738"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just">
              <a:lnSpc>
                <a:spcPct val="85000"/>
              </a:lnSpc>
              <a:spcAft>
                <a:spcPts val="1500"/>
              </a:spcAft>
              <a:buFont typeface="Times New Roman" charset="0"/>
              <a:buChar char="•"/>
            </a:pPr>
            <a:r>
              <a:rPr lang="en-US" altLang="en-US">
                <a:latin typeface="Times New Roman" charset="0"/>
              </a:rPr>
              <a:t>Given that its purpose is to offer the user a choice of options, the </a:t>
            </a:r>
            <a:r>
              <a:rPr lang="en-US" altLang="en-US" sz="2000" b="1">
                <a:latin typeface="Courier New" charset="0"/>
              </a:rPr>
              <a:t>JComboBox</a:t>
            </a:r>
            <a:r>
              <a:rPr lang="en-US" altLang="en-US">
                <a:latin typeface="Times New Roman" charset="0"/>
              </a:rPr>
              <a:t> interactor is sometimes called a </a:t>
            </a:r>
            <a:r>
              <a:rPr lang="en-US" altLang="en-US" b="1" i="1">
                <a:latin typeface="Times New Roman" charset="0"/>
              </a:rPr>
              <a:t>chooser</a:t>
            </a:r>
            <a:r>
              <a:rPr lang="en-US" altLang="en-US" i="1">
                <a:latin typeface="Times New Roman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 additive="repl"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">
                                      <p:cBhvr additive="repl"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</p:cBhvr>
                                    </p:animMotion>
                                    <p:animEffect transition="in" filter="fade">
                                      <p:cBhvr additive="repl">
                                        <p:cTn id="21" dur="10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xit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additive="repl" override="childStyle">
                                        <p:cTn dur="1" fill="hold" display="0" masterRel="nextClick" afterEffect="1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additive="repl" override="childStyle">
                                        <p:cTn dur="1" fill="hold" display="0" masterRel="nextClick" afterEffect="1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56" presetID="1" presetClass="entr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additive="repl" override="childStyle">
                                        <p:cTn dur="1" fill="hold" display="0" masterRel="nextClick" afterEffect="1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59" presetID="1" presetClass="entr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additive="repl" override="childStyle">
                                        <p:cTn dur="1" fill="hold" display="0" masterRel="nextClick" afterEffect="1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62" presetID="1" presetClass="entr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additive="repl" override="childStyle">
                                        <p:cTn dur="1" fill="hold" display="0" masterRel="nextClick" afterEffect="1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65" presetID="1" presetClass="entr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additive="repl" override="childStyle">
                                        <p:cTn dur="1" fill="hold" display="0" masterRel="nextClick" afterEffect="1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" presetClass="entr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 additive="repl"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additive="repl" override="childStyle">
                                        <p:cTn dur="1" fill="hold" display="0" masterRel="nextClick" afterEffect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71" presetID="1" presetClass="exit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74" presetID="1" presetClass="ent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77" presetID="1" presetClass="entr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 additive="repl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additive="repl" override="childStyle">
                                        <p:cTn dur="1" fill="hold" display="0" masterRel="nextClick" afterEffect="1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80" presetID="1" presetClass="entr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 additive="repl"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additive="repl" override="childStyle">
                                        <p:cTn dur="1" fill="hold" display="0" masterRel="nextClick" afterEffect="1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83" presetID="1" presetClass="entr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 additive="repl"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additive="repl" override="childStyle">
                                        <p:cTn dur="1" fill="hold" display="0" masterRel="nextClick" afterEffect="1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86" presetID="1" presetClass="entr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 additive="repl"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additive="repl" override="childStyle">
                                        <p:cTn dur="1" fill="hold" display="0" masterRel="nextClick" afterEffect="1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89" presetID="1" presetClass="entr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 additive="repl"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additive="repl" override="childStyle">
                                        <p:cTn dur="1" fill="hold" display="0" masterRel="nextClick" afterEffect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92" presetID="1" presetClass="exit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95" presetID="1" presetClass="ent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98" presetID="1" presetClass="entr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 additive="repl"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additive="repl" override="childStyle">
                                        <p:cTn dur="1" fill="hold" display="0" masterRel="nextClick" afterEffect="1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450"/>
                            </p:stCondLst>
                            <p:childTnLst>
                              <p:par>
                                <p:cTn id="101" presetID="1" presetClass="entr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 additive="repl"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additive="repl" override="childStyle">
                                        <p:cTn dur="1" fill="hold" display="0" masterRel="nextClick" afterEffect="1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1" presetClass="entr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 additive="repl"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additive="repl" override="childStyle">
                                        <p:cTn dur="1" fill="hold" display="0" masterRel="nextClick" afterEffect="1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550"/>
                            </p:stCondLst>
                            <p:childTnLst>
                              <p:par>
                                <p:cTn id="107" presetID="1" presetClass="entr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 additive="repl"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additive="repl" override="childStyle">
                                        <p:cTn dur="1" fill="hold" display="0" masterRel="nextClick" afterEffect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650"/>
                            </p:stCondLst>
                            <p:childTnLst>
                              <p:par>
                                <p:cTn id="110" presetID="1" presetClass="exit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650"/>
                            </p:stCondLst>
                            <p:childTnLst>
                              <p:par>
                                <p:cTn id="113" presetID="1" presetClass="ent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650"/>
                            </p:stCondLst>
                            <p:childTnLst>
                              <p:par>
                                <p:cTn id="116" presetID="1" presetClass="entr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 additive="repl"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additive="repl" override="childStyle">
                                        <p:cTn dur="1" fill="hold" display="0" masterRel="nextClick" afterEffect="1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119" presetID="1" presetClass="entr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 additive="repl"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" presetClass="entr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 additive="repl"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45" presetID="52" presetClass="exit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 additive="repl">
                                        <p:cTn id="146" dur="1000" ac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>
                                      <p:cBhvr additive="repl">
                                        <p:cTn id="147" dur="1000" ac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</p:cBhvr>
                                    </p:animMotion>
                                    <p:animEffect transition="out" filter="fade">
                                      <p:cBhvr additive="repl">
                                        <p:cTn id="148" dur="1000"/>
                                        <p:tgtEl>
                                          <p:spTgt spid="27684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15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animBg="1"/>
      <p:bldP spid="27654" grpId="1" animBg="1"/>
      <p:bldP spid="27655" grpId="0" animBg="1"/>
      <p:bldP spid="27655" grpId="1" animBg="1"/>
      <p:bldP spid="27656" grpId="0" animBg="1"/>
      <p:bldP spid="27656" grpId="1" animBg="1"/>
      <p:bldP spid="27657" grpId="0" animBg="1"/>
      <p:bldP spid="27657" grpId="1" animBg="1"/>
      <p:bldP spid="27658" grpId="0" animBg="1"/>
      <p:bldP spid="27658" grpId="1" animBg="1"/>
      <p:bldP spid="27663" grpId="0" animBg="1"/>
      <p:bldP spid="27663" grpId="1" animBg="1"/>
      <p:bldP spid="27664" grpId="0" animBg="1"/>
      <p:bldP spid="27664" grpId="1" animBg="1"/>
      <p:bldP spid="27666" grpId="0" animBg="1"/>
      <p:bldP spid="27666" grpId="1" animBg="1"/>
      <p:bldP spid="27667" grpId="0" animBg="1"/>
      <p:bldP spid="27668" grpId="0" animBg="1"/>
      <p:bldP spid="27669" grpId="0" animBg="1"/>
      <p:bldP spid="27670" grpId="0" animBg="1"/>
      <p:bldP spid="27671" grpId="0" animBg="1"/>
      <p:bldP spid="27672" grpId="0" animBg="1"/>
      <p:bldP spid="27673" grpId="0" animBg="1"/>
      <p:bldP spid="27674" grpId="0" animBg="1"/>
      <p:bldP spid="27675" grpId="0" animBg="1"/>
      <p:bldP spid="27676" grpId="0" animBg="1"/>
      <p:bldP spid="27677" grpId="0" animBg="1"/>
      <p:bldP spid="27678" grpId="0" animBg="1"/>
      <p:bldP spid="27679" grpId="0" animBg="1"/>
      <p:bldP spid="27680" grpId="0" animBg="1"/>
      <p:bldP spid="27681" grpId="0" animBg="1"/>
      <p:bldP spid="27682" grpId="0" animBg="1"/>
      <p:bldP spid="27683" grpId="0" animBg="1"/>
      <p:bldP spid="27684" grpId="0" animBg="1"/>
      <p:bldP spid="2768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>
                <a:solidFill>
                  <a:srgbClr val="FF0000"/>
                </a:solidFill>
                <a:latin typeface="Times New Roman" charset="0"/>
              </a:rPr>
              <a:t>Using the </a:t>
            </a:r>
            <a:r>
              <a:rPr lang="en-US" altLang="en-US" sz="3600" b="1">
                <a:solidFill>
                  <a:srgbClr val="FF0000"/>
                </a:solidFill>
                <a:latin typeface="Courier New" charset="0"/>
              </a:rPr>
              <a:t>JComboBox</a:t>
            </a:r>
            <a:r>
              <a:rPr lang="en-US" altLang="en-US" sz="4000">
                <a:solidFill>
                  <a:srgbClr val="FF0000"/>
                </a:solidFill>
                <a:latin typeface="Times New Roman" charset="0"/>
              </a:rPr>
              <a:t> Interactor</a:t>
            </a: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82600" y="1155700"/>
            <a:ext cx="8128000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2738" indent="-312738"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just">
              <a:lnSpc>
                <a:spcPct val="85000"/>
              </a:lnSpc>
              <a:spcAft>
                <a:spcPts val="1500"/>
              </a:spcAft>
              <a:buFont typeface="Times New Roman" charset="0"/>
              <a:buChar char="•"/>
            </a:pPr>
            <a:r>
              <a:rPr lang="en-US" altLang="en-US">
                <a:latin typeface="Times New Roman" charset="0"/>
              </a:rPr>
              <a:t>The standard constructor for a </a:t>
            </a:r>
            <a:r>
              <a:rPr lang="en-US" altLang="en-US" sz="2000" b="1">
                <a:latin typeface="Courier New" charset="0"/>
              </a:rPr>
              <a:t>JComboBox</a:t>
            </a:r>
            <a:r>
              <a:rPr lang="en-US" altLang="en-US">
                <a:latin typeface="Times New Roman" charset="0"/>
              </a:rPr>
              <a:t> creates an empty interactor that contains no options; you then add the desired options by calling the </a:t>
            </a:r>
            <a:r>
              <a:rPr lang="en-US" altLang="en-US" sz="2000" b="1">
                <a:latin typeface="Courier New" charset="0"/>
              </a:rPr>
              <a:t>addItem</a:t>
            </a:r>
            <a:r>
              <a:rPr lang="en-US" altLang="en-US">
                <a:latin typeface="Times New Roman" charset="0"/>
              </a:rPr>
              <a:t> method for each one.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482600" y="4787900"/>
            <a:ext cx="8128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2738" indent="-312738"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just">
              <a:lnSpc>
                <a:spcPct val="85000"/>
              </a:lnSpc>
              <a:spcAft>
                <a:spcPts val="1500"/>
              </a:spcAft>
              <a:buFont typeface="Times New Roman" charset="0"/>
              <a:buChar char="•"/>
            </a:pPr>
            <a:r>
              <a:rPr lang="en-US" altLang="en-US">
                <a:latin typeface="Times New Roman" charset="0"/>
              </a:rPr>
              <a:t>The items in a </a:t>
            </a:r>
            <a:r>
              <a:rPr lang="en-US" altLang="en-US" sz="2000" b="1">
                <a:latin typeface="Courier New" charset="0"/>
              </a:rPr>
              <a:t>JComboBox</a:t>
            </a:r>
            <a:r>
              <a:rPr lang="en-US" altLang="en-US">
                <a:latin typeface="Times New Roman" charset="0"/>
              </a:rPr>
              <a:t> need not be strings but can instead be any object.  The label that appears in the popup menu is determined by applying the object</a:t>
            </a:r>
            <a:r>
              <a:rPr lang="ja-JP" altLang="en-US">
                <a:latin typeface="Times New Roman" charset="0"/>
              </a:rPr>
              <a:t>’</a:t>
            </a:r>
            <a:r>
              <a:rPr lang="en-US" altLang="en-US">
                <a:latin typeface="Times New Roman" charset="0"/>
              </a:rPr>
              <a:t>s </a:t>
            </a:r>
            <a:r>
              <a:rPr lang="en-US" altLang="en-US" sz="2000" b="1">
                <a:latin typeface="Courier New" charset="0"/>
              </a:rPr>
              <a:t>toString</a:t>
            </a:r>
            <a:r>
              <a:rPr lang="en-US" altLang="en-US">
                <a:latin typeface="Times New Roman" charset="0"/>
              </a:rPr>
              <a:t> method.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482600" y="5880100"/>
            <a:ext cx="81280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2738" indent="-312738"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just">
              <a:lnSpc>
                <a:spcPct val="85000"/>
              </a:lnSpc>
              <a:spcAft>
                <a:spcPts val="1500"/>
              </a:spcAft>
              <a:buFont typeface="Times New Roman" charset="0"/>
              <a:buChar char="•"/>
            </a:pPr>
            <a:r>
              <a:rPr lang="en-US" altLang="en-US">
                <a:latin typeface="Times New Roman" charset="0"/>
              </a:rPr>
              <a:t>The </a:t>
            </a:r>
            <a:r>
              <a:rPr lang="en-US" altLang="en-US" sz="2000" b="1">
                <a:latin typeface="Courier New" charset="0"/>
              </a:rPr>
              <a:t>getSelectedItem</a:t>
            </a:r>
            <a:r>
              <a:rPr lang="en-US" altLang="en-US">
                <a:latin typeface="Times New Roman" charset="0"/>
              </a:rPr>
              <a:t> and </a:t>
            </a:r>
            <a:r>
              <a:rPr lang="en-US" altLang="en-US" sz="2000" b="1">
                <a:latin typeface="Courier New" charset="0"/>
              </a:rPr>
              <a:t>setSelectedItem</a:t>
            </a:r>
            <a:r>
              <a:rPr lang="en-US" altLang="en-US">
                <a:latin typeface="Times New Roman" charset="0"/>
              </a:rPr>
              <a:t> methods allow you to determine and set which item is selected.</a:t>
            </a:r>
          </a:p>
        </p:txBody>
      </p:sp>
      <p:grpSp>
        <p:nvGrpSpPr>
          <p:cNvPr id="28677" name="Group 5"/>
          <p:cNvGrpSpPr>
            <a:grpSpLocks/>
          </p:cNvGrpSpPr>
          <p:nvPr/>
        </p:nvGrpSpPr>
        <p:grpSpPr bwMode="auto">
          <a:xfrm>
            <a:off x="482600" y="2286000"/>
            <a:ext cx="8097838" cy="2509838"/>
            <a:chOff x="304" y="1440"/>
            <a:chExt cx="5101" cy="1581"/>
          </a:xfrm>
        </p:grpSpPr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768" y="1728"/>
              <a:ext cx="4349" cy="893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en-US" sz="1600" b="1">
                  <a:latin typeface="Courier New" charset="0"/>
                </a:rPr>
                <a:t>JComboBox sizeChooser = new JComboBox();</a:t>
              </a:r>
            </a:p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en-US" sz="1600" b="1">
                  <a:latin typeface="Courier New" charset="0"/>
                </a:rPr>
                <a:t>sizeChooser.addItem("Small");</a:t>
              </a:r>
            </a:p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en-US" sz="1600" b="1">
                  <a:latin typeface="Courier New" charset="0"/>
                </a:rPr>
                <a:t>sizeChooser.addItem("Medium");</a:t>
              </a:r>
            </a:p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en-US" sz="1600" b="1">
                  <a:latin typeface="Courier New" charset="0"/>
                </a:rPr>
                <a:t>sizeChooser.addItem("Large");</a:t>
              </a:r>
            </a:p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en-US" sz="1600" b="1">
                  <a:latin typeface="Courier New" charset="0"/>
                </a:rPr>
                <a:t>sizeChooser.addItem("X-Large");</a:t>
              </a:r>
            </a:p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en-US" sz="1600" b="1">
                  <a:latin typeface="Courier New" charset="0"/>
                </a:rPr>
                <a:t>sizeChooser.setEditable(false);</a:t>
              </a:r>
            </a:p>
          </p:txBody>
        </p:sp>
        <p:sp>
          <p:nvSpPr>
            <p:cNvPr id="28679" name="Rectangle 7"/>
            <p:cNvSpPr>
              <a:spLocks noChangeArrowheads="1"/>
            </p:cNvSpPr>
            <p:nvPr/>
          </p:nvSpPr>
          <p:spPr bwMode="auto">
            <a:xfrm>
              <a:off x="304" y="1440"/>
              <a:ext cx="5101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12738" indent="-312738"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just">
                <a:lnSpc>
                  <a:spcPct val="85000"/>
                </a:lnSpc>
                <a:spcAft>
                  <a:spcPts val="1500"/>
                </a:spcAft>
                <a:buFont typeface="Times New Roman" charset="0"/>
                <a:buChar char="•"/>
              </a:pPr>
              <a:r>
                <a:rPr lang="en-US" altLang="en-US">
                  <a:latin typeface="Times New Roman" charset="0"/>
                </a:rPr>
                <a:t>The code to create the T-shirt size chooser looks like this:</a:t>
              </a:r>
            </a:p>
          </p:txBody>
        </p:sp>
        <p:sp>
          <p:nvSpPr>
            <p:cNvPr id="28680" name="Rectangle 8"/>
            <p:cNvSpPr>
              <a:spLocks noChangeArrowheads="1"/>
            </p:cNvSpPr>
            <p:nvPr/>
          </p:nvSpPr>
          <p:spPr bwMode="auto">
            <a:xfrm>
              <a:off x="304" y="2704"/>
              <a:ext cx="5101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12738">
                <a:tabLst>
                  <a:tab pos="342900" algn="l"/>
                  <a:tab pos="884238" algn="l"/>
                  <a:tab pos="1798638" algn="l"/>
                  <a:tab pos="2713038" algn="l"/>
                  <a:tab pos="3627438" algn="l"/>
                  <a:tab pos="4541838" algn="l"/>
                  <a:tab pos="5456238" algn="l"/>
                  <a:tab pos="6370638" algn="l"/>
                  <a:tab pos="7285038" algn="l"/>
                  <a:tab pos="8199438" algn="l"/>
                  <a:tab pos="9113838" algn="l"/>
                  <a:tab pos="10028238" algn="l"/>
                  <a:tab pos="10029825" algn="l"/>
                  <a:tab pos="10487025" algn="l"/>
                  <a:tab pos="10488613" algn="l"/>
                  <a:tab pos="10490200" algn="l"/>
                  <a:tab pos="10491788" algn="l"/>
                  <a:tab pos="10493375" algn="l"/>
                  <a:tab pos="10494963" algn="l"/>
                  <a:tab pos="10496550" algn="l"/>
                  <a:tab pos="10498138" algn="l"/>
                  <a:tab pos="10499725" algn="l"/>
                  <a:tab pos="10501313" algn="l"/>
                  <a:tab pos="10502900" algn="l"/>
                  <a:tab pos="10504488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342900" algn="l"/>
                  <a:tab pos="884238" algn="l"/>
                  <a:tab pos="1798638" algn="l"/>
                  <a:tab pos="2713038" algn="l"/>
                  <a:tab pos="3627438" algn="l"/>
                  <a:tab pos="4541838" algn="l"/>
                  <a:tab pos="5456238" algn="l"/>
                  <a:tab pos="6370638" algn="l"/>
                  <a:tab pos="7285038" algn="l"/>
                  <a:tab pos="8199438" algn="l"/>
                  <a:tab pos="9113838" algn="l"/>
                  <a:tab pos="10028238" algn="l"/>
                  <a:tab pos="10029825" algn="l"/>
                  <a:tab pos="10487025" algn="l"/>
                  <a:tab pos="10488613" algn="l"/>
                  <a:tab pos="10490200" algn="l"/>
                  <a:tab pos="10491788" algn="l"/>
                  <a:tab pos="10493375" algn="l"/>
                  <a:tab pos="10494963" algn="l"/>
                  <a:tab pos="10496550" algn="l"/>
                  <a:tab pos="10498138" algn="l"/>
                  <a:tab pos="10499725" algn="l"/>
                  <a:tab pos="10501313" algn="l"/>
                  <a:tab pos="10502900" algn="l"/>
                  <a:tab pos="10504488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342900" algn="l"/>
                  <a:tab pos="884238" algn="l"/>
                  <a:tab pos="1798638" algn="l"/>
                  <a:tab pos="2713038" algn="l"/>
                  <a:tab pos="3627438" algn="l"/>
                  <a:tab pos="4541838" algn="l"/>
                  <a:tab pos="5456238" algn="l"/>
                  <a:tab pos="6370638" algn="l"/>
                  <a:tab pos="7285038" algn="l"/>
                  <a:tab pos="8199438" algn="l"/>
                  <a:tab pos="9113838" algn="l"/>
                  <a:tab pos="10028238" algn="l"/>
                  <a:tab pos="10029825" algn="l"/>
                  <a:tab pos="10487025" algn="l"/>
                  <a:tab pos="10488613" algn="l"/>
                  <a:tab pos="10490200" algn="l"/>
                  <a:tab pos="10491788" algn="l"/>
                  <a:tab pos="10493375" algn="l"/>
                  <a:tab pos="10494963" algn="l"/>
                  <a:tab pos="10496550" algn="l"/>
                  <a:tab pos="10498138" algn="l"/>
                  <a:tab pos="10499725" algn="l"/>
                  <a:tab pos="10501313" algn="l"/>
                  <a:tab pos="10502900" algn="l"/>
                  <a:tab pos="10504488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342900" algn="l"/>
                  <a:tab pos="884238" algn="l"/>
                  <a:tab pos="1798638" algn="l"/>
                  <a:tab pos="2713038" algn="l"/>
                  <a:tab pos="3627438" algn="l"/>
                  <a:tab pos="4541838" algn="l"/>
                  <a:tab pos="5456238" algn="l"/>
                  <a:tab pos="6370638" algn="l"/>
                  <a:tab pos="7285038" algn="l"/>
                  <a:tab pos="8199438" algn="l"/>
                  <a:tab pos="9113838" algn="l"/>
                  <a:tab pos="10028238" algn="l"/>
                  <a:tab pos="10029825" algn="l"/>
                  <a:tab pos="10487025" algn="l"/>
                  <a:tab pos="10488613" algn="l"/>
                  <a:tab pos="10490200" algn="l"/>
                  <a:tab pos="10491788" algn="l"/>
                  <a:tab pos="10493375" algn="l"/>
                  <a:tab pos="10494963" algn="l"/>
                  <a:tab pos="10496550" algn="l"/>
                  <a:tab pos="10498138" algn="l"/>
                  <a:tab pos="10499725" algn="l"/>
                  <a:tab pos="10501313" algn="l"/>
                  <a:tab pos="10502900" algn="l"/>
                  <a:tab pos="10504488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342900" algn="l"/>
                  <a:tab pos="884238" algn="l"/>
                  <a:tab pos="1798638" algn="l"/>
                  <a:tab pos="2713038" algn="l"/>
                  <a:tab pos="3627438" algn="l"/>
                  <a:tab pos="4541838" algn="l"/>
                  <a:tab pos="5456238" algn="l"/>
                  <a:tab pos="6370638" algn="l"/>
                  <a:tab pos="7285038" algn="l"/>
                  <a:tab pos="8199438" algn="l"/>
                  <a:tab pos="9113838" algn="l"/>
                  <a:tab pos="10028238" algn="l"/>
                  <a:tab pos="10029825" algn="l"/>
                  <a:tab pos="10487025" algn="l"/>
                  <a:tab pos="10488613" algn="l"/>
                  <a:tab pos="10490200" algn="l"/>
                  <a:tab pos="10491788" algn="l"/>
                  <a:tab pos="10493375" algn="l"/>
                  <a:tab pos="10494963" algn="l"/>
                  <a:tab pos="10496550" algn="l"/>
                  <a:tab pos="10498138" algn="l"/>
                  <a:tab pos="10499725" algn="l"/>
                  <a:tab pos="10501313" algn="l"/>
                  <a:tab pos="10502900" algn="l"/>
                  <a:tab pos="10504488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2900" algn="l"/>
                  <a:tab pos="884238" algn="l"/>
                  <a:tab pos="1798638" algn="l"/>
                  <a:tab pos="2713038" algn="l"/>
                  <a:tab pos="3627438" algn="l"/>
                  <a:tab pos="4541838" algn="l"/>
                  <a:tab pos="5456238" algn="l"/>
                  <a:tab pos="6370638" algn="l"/>
                  <a:tab pos="7285038" algn="l"/>
                  <a:tab pos="8199438" algn="l"/>
                  <a:tab pos="9113838" algn="l"/>
                  <a:tab pos="10028238" algn="l"/>
                  <a:tab pos="10029825" algn="l"/>
                  <a:tab pos="10487025" algn="l"/>
                  <a:tab pos="10488613" algn="l"/>
                  <a:tab pos="10490200" algn="l"/>
                  <a:tab pos="10491788" algn="l"/>
                  <a:tab pos="10493375" algn="l"/>
                  <a:tab pos="10494963" algn="l"/>
                  <a:tab pos="10496550" algn="l"/>
                  <a:tab pos="10498138" algn="l"/>
                  <a:tab pos="10499725" algn="l"/>
                  <a:tab pos="10501313" algn="l"/>
                  <a:tab pos="10502900" algn="l"/>
                  <a:tab pos="10504488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2900" algn="l"/>
                  <a:tab pos="884238" algn="l"/>
                  <a:tab pos="1798638" algn="l"/>
                  <a:tab pos="2713038" algn="l"/>
                  <a:tab pos="3627438" algn="l"/>
                  <a:tab pos="4541838" algn="l"/>
                  <a:tab pos="5456238" algn="l"/>
                  <a:tab pos="6370638" algn="l"/>
                  <a:tab pos="7285038" algn="l"/>
                  <a:tab pos="8199438" algn="l"/>
                  <a:tab pos="9113838" algn="l"/>
                  <a:tab pos="10028238" algn="l"/>
                  <a:tab pos="10029825" algn="l"/>
                  <a:tab pos="10487025" algn="l"/>
                  <a:tab pos="10488613" algn="l"/>
                  <a:tab pos="10490200" algn="l"/>
                  <a:tab pos="10491788" algn="l"/>
                  <a:tab pos="10493375" algn="l"/>
                  <a:tab pos="10494963" algn="l"/>
                  <a:tab pos="10496550" algn="l"/>
                  <a:tab pos="10498138" algn="l"/>
                  <a:tab pos="10499725" algn="l"/>
                  <a:tab pos="10501313" algn="l"/>
                  <a:tab pos="10502900" algn="l"/>
                  <a:tab pos="10504488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2900" algn="l"/>
                  <a:tab pos="884238" algn="l"/>
                  <a:tab pos="1798638" algn="l"/>
                  <a:tab pos="2713038" algn="l"/>
                  <a:tab pos="3627438" algn="l"/>
                  <a:tab pos="4541838" algn="l"/>
                  <a:tab pos="5456238" algn="l"/>
                  <a:tab pos="6370638" algn="l"/>
                  <a:tab pos="7285038" algn="l"/>
                  <a:tab pos="8199438" algn="l"/>
                  <a:tab pos="9113838" algn="l"/>
                  <a:tab pos="10028238" algn="l"/>
                  <a:tab pos="10029825" algn="l"/>
                  <a:tab pos="10487025" algn="l"/>
                  <a:tab pos="10488613" algn="l"/>
                  <a:tab pos="10490200" algn="l"/>
                  <a:tab pos="10491788" algn="l"/>
                  <a:tab pos="10493375" algn="l"/>
                  <a:tab pos="10494963" algn="l"/>
                  <a:tab pos="10496550" algn="l"/>
                  <a:tab pos="10498138" algn="l"/>
                  <a:tab pos="10499725" algn="l"/>
                  <a:tab pos="10501313" algn="l"/>
                  <a:tab pos="10502900" algn="l"/>
                  <a:tab pos="10504488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2900" algn="l"/>
                  <a:tab pos="884238" algn="l"/>
                  <a:tab pos="1798638" algn="l"/>
                  <a:tab pos="2713038" algn="l"/>
                  <a:tab pos="3627438" algn="l"/>
                  <a:tab pos="4541838" algn="l"/>
                  <a:tab pos="5456238" algn="l"/>
                  <a:tab pos="6370638" algn="l"/>
                  <a:tab pos="7285038" algn="l"/>
                  <a:tab pos="8199438" algn="l"/>
                  <a:tab pos="9113838" algn="l"/>
                  <a:tab pos="10028238" algn="l"/>
                  <a:tab pos="10029825" algn="l"/>
                  <a:tab pos="10487025" algn="l"/>
                  <a:tab pos="10488613" algn="l"/>
                  <a:tab pos="10490200" algn="l"/>
                  <a:tab pos="10491788" algn="l"/>
                  <a:tab pos="10493375" algn="l"/>
                  <a:tab pos="10494963" algn="l"/>
                  <a:tab pos="10496550" algn="l"/>
                  <a:tab pos="10498138" algn="l"/>
                  <a:tab pos="10499725" algn="l"/>
                  <a:tab pos="10501313" algn="l"/>
                  <a:tab pos="10502900" algn="l"/>
                  <a:tab pos="10504488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just">
                <a:lnSpc>
                  <a:spcPct val="85000"/>
                </a:lnSpc>
                <a:spcAft>
                  <a:spcPts val="1500"/>
                </a:spcAft>
                <a:buClrTx/>
                <a:buFontTx/>
                <a:buNone/>
              </a:pPr>
              <a:r>
                <a:rPr lang="en-US" altLang="en-US">
                  <a:latin typeface="Times New Roman" charset="0"/>
                </a:rPr>
                <a:t>	The last line prevents the user from typing in some other size.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096963" y="549275"/>
            <a:ext cx="7589837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600" b="1">
                <a:solidFill>
                  <a:srgbClr val="7E0021"/>
                </a:solidFill>
              </a:rPr>
              <a:t>Let's use JComboBox as alternative to selecting radio buttons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38" y="1898650"/>
            <a:ext cx="4083050" cy="306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9699" name="AutoShape 3"/>
          <p:cNvSpPr>
            <a:spLocks noChangeArrowheads="1"/>
          </p:cNvSpPr>
          <p:nvPr/>
        </p:nvSpPr>
        <p:spPr bwMode="auto">
          <a:xfrm>
            <a:off x="2468563" y="4556125"/>
            <a:ext cx="1809750" cy="406400"/>
          </a:xfrm>
          <a:prstGeom prst="roundRect">
            <a:avLst>
              <a:gd name="adj" fmla="val 389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AutoShape 4"/>
          <p:cNvSpPr>
            <a:spLocks noChangeArrowheads="1"/>
          </p:cNvSpPr>
          <p:nvPr/>
        </p:nvSpPr>
        <p:spPr bwMode="auto">
          <a:xfrm>
            <a:off x="4773613" y="4556125"/>
            <a:ext cx="1809750" cy="406400"/>
          </a:xfrm>
          <a:prstGeom prst="roundRect">
            <a:avLst>
              <a:gd name="adj" fmla="val 389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>
                <a:solidFill>
                  <a:srgbClr val="FF0000"/>
                </a:solidFill>
                <a:latin typeface="Times New Roman" charset="0"/>
              </a:rPr>
              <a:t>The </a:t>
            </a:r>
            <a:r>
              <a:rPr lang="en-US" altLang="en-US" sz="3600" b="1">
                <a:solidFill>
                  <a:srgbClr val="FF0000"/>
                </a:solidFill>
                <a:latin typeface="Courier New" charset="0"/>
              </a:rPr>
              <a:t>JTextField</a:t>
            </a:r>
            <a:r>
              <a:rPr lang="en-US" altLang="en-US" sz="4000">
                <a:solidFill>
                  <a:srgbClr val="FF0000"/>
                </a:solidFill>
                <a:latin typeface="Times New Roman" charset="0"/>
              </a:rPr>
              <a:t> Class</a:t>
            </a: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457200" y="1346200"/>
            <a:ext cx="8128000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2738" indent="-312738"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just">
              <a:lnSpc>
                <a:spcPct val="85000"/>
              </a:lnSpc>
              <a:spcAft>
                <a:spcPts val="1500"/>
              </a:spcAft>
              <a:buFont typeface="Times New Roman" charset="0"/>
              <a:buChar char="•"/>
            </a:pPr>
            <a:r>
              <a:rPr lang="en-US" altLang="en-US">
                <a:latin typeface="Times New Roman" charset="0"/>
              </a:rPr>
              <a:t>You can accept keyboard input in a user interface by using the </a:t>
            </a:r>
            <a:r>
              <a:rPr lang="en-US" altLang="en-US" sz="2000" b="1">
                <a:latin typeface="Courier New" charset="0"/>
              </a:rPr>
              <a:t>JTextField</a:t>
            </a:r>
            <a:r>
              <a:rPr lang="en-US" altLang="en-US">
                <a:latin typeface="Times New Roman" charset="0"/>
              </a:rPr>
              <a:t> class, which provides the user with an area in which it is possible to enter a single line of text.</a:t>
            </a: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1824038" y="3017838"/>
            <a:ext cx="5392737" cy="1493837"/>
            <a:chOff x="1149" y="1901"/>
            <a:chExt cx="3397" cy="941"/>
          </a:xfrm>
        </p:grpSpPr>
        <p:pic>
          <p:nvPicPr>
            <p:cNvPr id="3277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5" y="1918"/>
              <a:ext cx="3391" cy="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277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9" y="2636"/>
              <a:ext cx="597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2774" name="Text Box 6"/>
            <p:cNvSpPr txBox="1">
              <a:spLocks noChangeArrowheads="1"/>
            </p:cNvSpPr>
            <p:nvPr/>
          </p:nvSpPr>
          <p:spPr bwMode="auto">
            <a:xfrm>
              <a:off x="1149" y="1901"/>
              <a:ext cx="3392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000" b="1">
                  <a:solidFill>
                    <a:srgbClr val="333333"/>
                  </a:solidFill>
                </a:rPr>
                <a:t>HelloGUI</a:t>
              </a:r>
            </a:p>
          </p:txBody>
        </p:sp>
        <p:sp>
          <p:nvSpPr>
            <p:cNvPr id="32775" name="Rectangle 7"/>
            <p:cNvSpPr>
              <a:spLocks noChangeArrowheads="1"/>
            </p:cNvSpPr>
            <p:nvPr/>
          </p:nvSpPr>
          <p:spPr bwMode="auto">
            <a:xfrm>
              <a:off x="2406" y="2667"/>
              <a:ext cx="3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US" altLang="en-US" sz="1000" b="1">
                  <a:solidFill>
                    <a:srgbClr val="555555"/>
                  </a:solidFill>
                </a:rPr>
                <a:t>Name</a:t>
              </a:r>
            </a:p>
          </p:txBody>
        </p:sp>
      </p:grp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1860550" y="3233738"/>
            <a:ext cx="51816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Courier New" charset="0"/>
              </a:rPr>
              <a:t>Hello, world.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1860550" y="3424238"/>
            <a:ext cx="51816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Courier New" charset="0"/>
              </a:rPr>
              <a:t>Hello, Eric.</a:t>
            </a: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4292600" y="4224338"/>
            <a:ext cx="904875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000"/>
              <a:t>world</a:t>
            </a: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4340225" y="4260850"/>
            <a:ext cx="815975" cy="179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4292600" y="4224338"/>
            <a:ext cx="904875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000"/>
              <a:t>Eric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"/>
                                  </p:iterate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"/>
                            </p:stCondLst>
                            <p:childTnLst>
                              <p:par>
                                <p:cTn id="1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2" presetID="1" presetClass="entr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"/>
                                  </p:iterate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"/>
                            </p:stCondLst>
                            <p:childTnLst>
                              <p:par>
                                <p:cTn id="2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>
                <a:solidFill>
                  <a:srgbClr val="FF0000"/>
                </a:solidFill>
                <a:latin typeface="Times New Roman" charset="0"/>
              </a:rPr>
              <a:t>Notes on the </a:t>
            </a:r>
            <a:r>
              <a:rPr lang="en-US" altLang="en-US" sz="3600" b="1">
                <a:solidFill>
                  <a:srgbClr val="FF0000"/>
                </a:solidFill>
                <a:latin typeface="Courier New" charset="0"/>
              </a:rPr>
              <a:t>JTextField</a:t>
            </a:r>
            <a:r>
              <a:rPr lang="en-US" altLang="en-US" sz="4000">
                <a:solidFill>
                  <a:srgbClr val="FF0000"/>
                </a:solidFill>
                <a:latin typeface="Times New Roman" charset="0"/>
              </a:rPr>
              <a:t> Class</a:t>
            </a:r>
          </a:p>
        </p:txBody>
      </p:sp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482600" y="1155700"/>
            <a:ext cx="8097838" cy="2243138"/>
            <a:chOff x="304" y="728"/>
            <a:chExt cx="5101" cy="1413"/>
          </a:xfrm>
        </p:grpSpPr>
        <p:sp>
          <p:nvSpPr>
            <p:cNvPr id="33795" name="Rectangle 3"/>
            <p:cNvSpPr>
              <a:spLocks noChangeArrowheads="1"/>
            </p:cNvSpPr>
            <p:nvPr/>
          </p:nvSpPr>
          <p:spPr bwMode="auto">
            <a:xfrm>
              <a:off x="304" y="728"/>
              <a:ext cx="5101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12738" indent="-312738"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just">
                <a:lnSpc>
                  <a:spcPct val="85000"/>
                </a:lnSpc>
                <a:spcAft>
                  <a:spcPts val="1500"/>
                </a:spcAft>
                <a:buFont typeface="Times New Roman" charset="0"/>
                <a:buChar char="•"/>
              </a:pPr>
              <a:r>
                <a:rPr lang="en-US" altLang="en-US">
                  <a:latin typeface="Times New Roman" charset="0"/>
                </a:rPr>
                <a:t>The constructor for the </a:t>
              </a:r>
              <a:r>
                <a:rPr lang="en-US" altLang="en-US" sz="2000" b="1">
                  <a:latin typeface="Courier New" charset="0"/>
                </a:rPr>
                <a:t>JTextField</a:t>
              </a:r>
              <a:r>
                <a:rPr lang="en-US" altLang="en-US">
                  <a:latin typeface="Times New Roman" charset="0"/>
                </a:rPr>
                <a:t> class has the form </a:t>
              </a:r>
            </a:p>
          </p:txBody>
        </p:sp>
        <p:sp>
          <p:nvSpPr>
            <p:cNvPr id="33796" name="Rectangle 4"/>
            <p:cNvSpPr>
              <a:spLocks noChangeArrowheads="1"/>
            </p:cNvSpPr>
            <p:nvPr/>
          </p:nvSpPr>
          <p:spPr bwMode="auto">
            <a:xfrm>
              <a:off x="1728" y="1056"/>
              <a:ext cx="2293" cy="269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2000" b="1">
                  <a:latin typeface="Courier New" charset="0"/>
                </a:rPr>
                <a:t>new JTextField(</a:t>
              </a:r>
              <a:r>
                <a:rPr lang="en-US" altLang="en-US" sz="2000" i="1">
                  <a:latin typeface="Times New Roman" charset="0"/>
                </a:rPr>
                <a:t>columns</a:t>
              </a:r>
              <a:r>
                <a:rPr lang="en-US" altLang="en-US" sz="2000" b="1">
                  <a:latin typeface="Courier New" charset="0"/>
                </a:rPr>
                <a:t>)</a:t>
              </a:r>
            </a:p>
          </p:txBody>
        </p:sp>
        <p:sp>
          <p:nvSpPr>
            <p:cNvPr id="33797" name="Rectangle 5"/>
            <p:cNvSpPr>
              <a:spLocks noChangeArrowheads="1"/>
            </p:cNvSpPr>
            <p:nvPr/>
          </p:nvSpPr>
          <p:spPr bwMode="auto">
            <a:xfrm>
              <a:off x="304" y="1440"/>
              <a:ext cx="5101" cy="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12738">
                <a:tabLst>
                  <a:tab pos="342900" algn="l"/>
                  <a:tab pos="884238" algn="l"/>
                  <a:tab pos="1798638" algn="l"/>
                  <a:tab pos="2713038" algn="l"/>
                  <a:tab pos="3627438" algn="l"/>
                  <a:tab pos="4541838" algn="l"/>
                  <a:tab pos="5456238" algn="l"/>
                  <a:tab pos="6370638" algn="l"/>
                  <a:tab pos="7285038" algn="l"/>
                  <a:tab pos="8199438" algn="l"/>
                  <a:tab pos="9113838" algn="l"/>
                  <a:tab pos="10028238" algn="l"/>
                  <a:tab pos="10029825" algn="l"/>
                  <a:tab pos="10487025" algn="l"/>
                  <a:tab pos="10488613" algn="l"/>
                  <a:tab pos="10490200" algn="l"/>
                  <a:tab pos="10491788" algn="l"/>
                  <a:tab pos="10493375" algn="l"/>
                  <a:tab pos="10494963" algn="l"/>
                  <a:tab pos="10496550" algn="l"/>
                  <a:tab pos="10498138" algn="l"/>
                  <a:tab pos="10499725" algn="l"/>
                  <a:tab pos="10501313" algn="l"/>
                  <a:tab pos="10502900" algn="l"/>
                  <a:tab pos="10504488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342900" algn="l"/>
                  <a:tab pos="884238" algn="l"/>
                  <a:tab pos="1798638" algn="l"/>
                  <a:tab pos="2713038" algn="l"/>
                  <a:tab pos="3627438" algn="l"/>
                  <a:tab pos="4541838" algn="l"/>
                  <a:tab pos="5456238" algn="l"/>
                  <a:tab pos="6370638" algn="l"/>
                  <a:tab pos="7285038" algn="l"/>
                  <a:tab pos="8199438" algn="l"/>
                  <a:tab pos="9113838" algn="l"/>
                  <a:tab pos="10028238" algn="l"/>
                  <a:tab pos="10029825" algn="l"/>
                  <a:tab pos="10487025" algn="l"/>
                  <a:tab pos="10488613" algn="l"/>
                  <a:tab pos="10490200" algn="l"/>
                  <a:tab pos="10491788" algn="l"/>
                  <a:tab pos="10493375" algn="l"/>
                  <a:tab pos="10494963" algn="l"/>
                  <a:tab pos="10496550" algn="l"/>
                  <a:tab pos="10498138" algn="l"/>
                  <a:tab pos="10499725" algn="l"/>
                  <a:tab pos="10501313" algn="l"/>
                  <a:tab pos="10502900" algn="l"/>
                  <a:tab pos="10504488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342900" algn="l"/>
                  <a:tab pos="884238" algn="l"/>
                  <a:tab pos="1798638" algn="l"/>
                  <a:tab pos="2713038" algn="l"/>
                  <a:tab pos="3627438" algn="l"/>
                  <a:tab pos="4541838" algn="l"/>
                  <a:tab pos="5456238" algn="l"/>
                  <a:tab pos="6370638" algn="l"/>
                  <a:tab pos="7285038" algn="l"/>
                  <a:tab pos="8199438" algn="l"/>
                  <a:tab pos="9113838" algn="l"/>
                  <a:tab pos="10028238" algn="l"/>
                  <a:tab pos="10029825" algn="l"/>
                  <a:tab pos="10487025" algn="l"/>
                  <a:tab pos="10488613" algn="l"/>
                  <a:tab pos="10490200" algn="l"/>
                  <a:tab pos="10491788" algn="l"/>
                  <a:tab pos="10493375" algn="l"/>
                  <a:tab pos="10494963" algn="l"/>
                  <a:tab pos="10496550" algn="l"/>
                  <a:tab pos="10498138" algn="l"/>
                  <a:tab pos="10499725" algn="l"/>
                  <a:tab pos="10501313" algn="l"/>
                  <a:tab pos="10502900" algn="l"/>
                  <a:tab pos="10504488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342900" algn="l"/>
                  <a:tab pos="884238" algn="l"/>
                  <a:tab pos="1798638" algn="l"/>
                  <a:tab pos="2713038" algn="l"/>
                  <a:tab pos="3627438" algn="l"/>
                  <a:tab pos="4541838" algn="l"/>
                  <a:tab pos="5456238" algn="l"/>
                  <a:tab pos="6370638" algn="l"/>
                  <a:tab pos="7285038" algn="l"/>
                  <a:tab pos="8199438" algn="l"/>
                  <a:tab pos="9113838" algn="l"/>
                  <a:tab pos="10028238" algn="l"/>
                  <a:tab pos="10029825" algn="l"/>
                  <a:tab pos="10487025" algn="l"/>
                  <a:tab pos="10488613" algn="l"/>
                  <a:tab pos="10490200" algn="l"/>
                  <a:tab pos="10491788" algn="l"/>
                  <a:tab pos="10493375" algn="l"/>
                  <a:tab pos="10494963" algn="l"/>
                  <a:tab pos="10496550" algn="l"/>
                  <a:tab pos="10498138" algn="l"/>
                  <a:tab pos="10499725" algn="l"/>
                  <a:tab pos="10501313" algn="l"/>
                  <a:tab pos="10502900" algn="l"/>
                  <a:tab pos="10504488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342900" algn="l"/>
                  <a:tab pos="884238" algn="l"/>
                  <a:tab pos="1798638" algn="l"/>
                  <a:tab pos="2713038" algn="l"/>
                  <a:tab pos="3627438" algn="l"/>
                  <a:tab pos="4541838" algn="l"/>
                  <a:tab pos="5456238" algn="l"/>
                  <a:tab pos="6370638" algn="l"/>
                  <a:tab pos="7285038" algn="l"/>
                  <a:tab pos="8199438" algn="l"/>
                  <a:tab pos="9113838" algn="l"/>
                  <a:tab pos="10028238" algn="l"/>
                  <a:tab pos="10029825" algn="l"/>
                  <a:tab pos="10487025" algn="l"/>
                  <a:tab pos="10488613" algn="l"/>
                  <a:tab pos="10490200" algn="l"/>
                  <a:tab pos="10491788" algn="l"/>
                  <a:tab pos="10493375" algn="l"/>
                  <a:tab pos="10494963" algn="l"/>
                  <a:tab pos="10496550" algn="l"/>
                  <a:tab pos="10498138" algn="l"/>
                  <a:tab pos="10499725" algn="l"/>
                  <a:tab pos="10501313" algn="l"/>
                  <a:tab pos="10502900" algn="l"/>
                  <a:tab pos="10504488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2900" algn="l"/>
                  <a:tab pos="884238" algn="l"/>
                  <a:tab pos="1798638" algn="l"/>
                  <a:tab pos="2713038" algn="l"/>
                  <a:tab pos="3627438" algn="l"/>
                  <a:tab pos="4541838" algn="l"/>
                  <a:tab pos="5456238" algn="l"/>
                  <a:tab pos="6370638" algn="l"/>
                  <a:tab pos="7285038" algn="l"/>
                  <a:tab pos="8199438" algn="l"/>
                  <a:tab pos="9113838" algn="l"/>
                  <a:tab pos="10028238" algn="l"/>
                  <a:tab pos="10029825" algn="l"/>
                  <a:tab pos="10487025" algn="l"/>
                  <a:tab pos="10488613" algn="l"/>
                  <a:tab pos="10490200" algn="l"/>
                  <a:tab pos="10491788" algn="l"/>
                  <a:tab pos="10493375" algn="l"/>
                  <a:tab pos="10494963" algn="l"/>
                  <a:tab pos="10496550" algn="l"/>
                  <a:tab pos="10498138" algn="l"/>
                  <a:tab pos="10499725" algn="l"/>
                  <a:tab pos="10501313" algn="l"/>
                  <a:tab pos="10502900" algn="l"/>
                  <a:tab pos="10504488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2900" algn="l"/>
                  <a:tab pos="884238" algn="l"/>
                  <a:tab pos="1798638" algn="l"/>
                  <a:tab pos="2713038" algn="l"/>
                  <a:tab pos="3627438" algn="l"/>
                  <a:tab pos="4541838" algn="l"/>
                  <a:tab pos="5456238" algn="l"/>
                  <a:tab pos="6370638" algn="l"/>
                  <a:tab pos="7285038" algn="l"/>
                  <a:tab pos="8199438" algn="l"/>
                  <a:tab pos="9113838" algn="l"/>
                  <a:tab pos="10028238" algn="l"/>
                  <a:tab pos="10029825" algn="l"/>
                  <a:tab pos="10487025" algn="l"/>
                  <a:tab pos="10488613" algn="l"/>
                  <a:tab pos="10490200" algn="l"/>
                  <a:tab pos="10491788" algn="l"/>
                  <a:tab pos="10493375" algn="l"/>
                  <a:tab pos="10494963" algn="l"/>
                  <a:tab pos="10496550" algn="l"/>
                  <a:tab pos="10498138" algn="l"/>
                  <a:tab pos="10499725" algn="l"/>
                  <a:tab pos="10501313" algn="l"/>
                  <a:tab pos="10502900" algn="l"/>
                  <a:tab pos="10504488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2900" algn="l"/>
                  <a:tab pos="884238" algn="l"/>
                  <a:tab pos="1798638" algn="l"/>
                  <a:tab pos="2713038" algn="l"/>
                  <a:tab pos="3627438" algn="l"/>
                  <a:tab pos="4541838" algn="l"/>
                  <a:tab pos="5456238" algn="l"/>
                  <a:tab pos="6370638" algn="l"/>
                  <a:tab pos="7285038" algn="l"/>
                  <a:tab pos="8199438" algn="l"/>
                  <a:tab pos="9113838" algn="l"/>
                  <a:tab pos="10028238" algn="l"/>
                  <a:tab pos="10029825" algn="l"/>
                  <a:tab pos="10487025" algn="l"/>
                  <a:tab pos="10488613" algn="l"/>
                  <a:tab pos="10490200" algn="l"/>
                  <a:tab pos="10491788" algn="l"/>
                  <a:tab pos="10493375" algn="l"/>
                  <a:tab pos="10494963" algn="l"/>
                  <a:tab pos="10496550" algn="l"/>
                  <a:tab pos="10498138" algn="l"/>
                  <a:tab pos="10499725" algn="l"/>
                  <a:tab pos="10501313" algn="l"/>
                  <a:tab pos="10502900" algn="l"/>
                  <a:tab pos="10504488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2900" algn="l"/>
                  <a:tab pos="884238" algn="l"/>
                  <a:tab pos="1798638" algn="l"/>
                  <a:tab pos="2713038" algn="l"/>
                  <a:tab pos="3627438" algn="l"/>
                  <a:tab pos="4541838" algn="l"/>
                  <a:tab pos="5456238" algn="l"/>
                  <a:tab pos="6370638" algn="l"/>
                  <a:tab pos="7285038" algn="l"/>
                  <a:tab pos="8199438" algn="l"/>
                  <a:tab pos="9113838" algn="l"/>
                  <a:tab pos="10028238" algn="l"/>
                  <a:tab pos="10029825" algn="l"/>
                  <a:tab pos="10487025" algn="l"/>
                  <a:tab pos="10488613" algn="l"/>
                  <a:tab pos="10490200" algn="l"/>
                  <a:tab pos="10491788" algn="l"/>
                  <a:tab pos="10493375" algn="l"/>
                  <a:tab pos="10494963" algn="l"/>
                  <a:tab pos="10496550" algn="l"/>
                  <a:tab pos="10498138" algn="l"/>
                  <a:tab pos="10499725" algn="l"/>
                  <a:tab pos="10501313" algn="l"/>
                  <a:tab pos="10502900" algn="l"/>
                  <a:tab pos="10504488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just">
                <a:lnSpc>
                  <a:spcPct val="85000"/>
                </a:lnSpc>
                <a:spcAft>
                  <a:spcPts val="1500"/>
                </a:spcAft>
                <a:buClrTx/>
                <a:buFontTx/>
                <a:buNone/>
              </a:pPr>
              <a:r>
                <a:rPr lang="en-US" altLang="en-US">
                  <a:latin typeface="Times New Roman" charset="0"/>
                </a:rPr>
                <a:t>	where </a:t>
              </a:r>
              <a:r>
                <a:rPr lang="en-US" altLang="en-US" i="1">
                  <a:latin typeface="Times New Roman" charset="0"/>
                </a:rPr>
                <a:t>columns</a:t>
              </a:r>
              <a:r>
                <a:rPr lang="en-US" altLang="en-US">
                  <a:latin typeface="Times New Roman" charset="0"/>
                </a:rPr>
                <a:t> is the number of text columns assigned to the field (</a:t>
              </a:r>
              <a:r>
                <a:rPr lang="en-US" altLang="en-US" i="1">
                  <a:latin typeface="Times New Roman" charset="0"/>
                </a:rPr>
                <a:t>i.e length</a:t>
              </a:r>
              <a:r>
                <a:rPr lang="en-US" altLang="en-US">
                  <a:latin typeface="Times New Roman" charset="0"/>
                </a:rPr>
                <a:t>).  The space often appears larger than one might expect, because Java reserves space for the widest characters.</a:t>
              </a:r>
            </a:p>
          </p:txBody>
        </p:sp>
      </p:grpSp>
      <p:grpSp>
        <p:nvGrpSpPr>
          <p:cNvPr id="33798" name="Group 6"/>
          <p:cNvGrpSpPr>
            <a:grpSpLocks/>
          </p:cNvGrpSpPr>
          <p:nvPr/>
        </p:nvGrpSpPr>
        <p:grpSpPr bwMode="auto">
          <a:xfrm>
            <a:off x="482600" y="4216400"/>
            <a:ext cx="8097838" cy="2205038"/>
            <a:chOff x="304" y="2656"/>
            <a:chExt cx="5101" cy="1389"/>
          </a:xfrm>
        </p:grpSpPr>
        <p:sp>
          <p:nvSpPr>
            <p:cNvPr id="33799" name="Rectangle 7"/>
            <p:cNvSpPr>
              <a:spLocks noChangeArrowheads="1"/>
            </p:cNvSpPr>
            <p:nvPr/>
          </p:nvSpPr>
          <p:spPr bwMode="auto">
            <a:xfrm>
              <a:off x="304" y="2656"/>
              <a:ext cx="5101" cy="7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12738" indent="-312738"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just">
                <a:lnSpc>
                  <a:spcPct val="85000"/>
                </a:lnSpc>
                <a:spcAft>
                  <a:spcPts val="1500"/>
                </a:spcAft>
                <a:buFont typeface="Times New Roman" charset="0"/>
                <a:buChar char="•"/>
              </a:pPr>
              <a:r>
                <a:rPr lang="en-US" altLang="en-US">
                  <a:latin typeface="Times New Roman" charset="0"/>
                </a:rPr>
                <a:t>A </a:t>
              </a:r>
              <a:r>
                <a:rPr lang="en-US" altLang="en-US" sz="2000" b="1">
                  <a:latin typeface="Courier New" charset="0"/>
                </a:rPr>
                <a:t>JTextField</a:t>
              </a:r>
              <a:r>
                <a:rPr lang="en-US" altLang="en-US">
                  <a:latin typeface="Times New Roman" charset="0"/>
                </a:rPr>
                <a:t> generates an action event if the user presses the </a:t>
              </a:r>
              <a:r>
                <a:rPr lang="en-US" altLang="en-US" sz="2000">
                  <a:latin typeface="Times New Roman" charset="0"/>
                </a:rPr>
                <a:t>ENTER</a:t>
              </a:r>
              <a:r>
                <a:rPr lang="en-US" altLang="en-US">
                  <a:latin typeface="Times New Roman" charset="0"/>
                </a:rPr>
                <a:t> key in the field.  If you want your program to respond to that action event, you need to register the program as an action listener for the field.  In the </a:t>
              </a:r>
              <a:r>
                <a:rPr lang="en-US" altLang="en-US" sz="2000" b="1">
                  <a:latin typeface="Courier New" charset="0"/>
                </a:rPr>
                <a:t>HelloGUI</a:t>
              </a:r>
              <a:r>
                <a:rPr lang="en-US" altLang="en-US">
                  <a:latin typeface="Times New Roman" charset="0"/>
                </a:rPr>
                <a:t> example, the action listener is enable by the statement</a:t>
              </a:r>
            </a:p>
          </p:txBody>
        </p:sp>
        <p:sp>
          <p:nvSpPr>
            <p:cNvPr id="33800" name="Rectangle 8"/>
            <p:cNvSpPr>
              <a:spLocks noChangeArrowheads="1"/>
            </p:cNvSpPr>
            <p:nvPr/>
          </p:nvSpPr>
          <p:spPr bwMode="auto">
            <a:xfrm>
              <a:off x="832" y="3776"/>
              <a:ext cx="4309" cy="269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 b="1">
                  <a:latin typeface="Courier New" charset="0"/>
                </a:rPr>
                <a:t>nameField.addActionListener(this);</a:t>
              </a:r>
            </a:p>
          </p:txBody>
        </p:sp>
      </p:grp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482600" y="3548063"/>
            <a:ext cx="81280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2738" indent="-312738"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just">
              <a:lnSpc>
                <a:spcPct val="85000"/>
              </a:lnSpc>
              <a:spcAft>
                <a:spcPts val="1500"/>
              </a:spcAft>
              <a:buFont typeface="Times New Roman" charset="0"/>
              <a:buChar char="•"/>
            </a:pPr>
            <a:r>
              <a:rPr lang="en-US" altLang="en-US">
                <a:latin typeface="Times New Roman" charset="0"/>
              </a:rPr>
              <a:t>You can get and set the string entered in a </a:t>
            </a:r>
            <a:r>
              <a:rPr lang="en-US" altLang="en-US" sz="2000" b="1">
                <a:latin typeface="Courier New" charset="0"/>
              </a:rPr>
              <a:t>JTextField</a:t>
            </a:r>
            <a:r>
              <a:rPr lang="en-US" altLang="en-US">
                <a:latin typeface="Times New Roman" charset="0"/>
              </a:rPr>
              <a:t> by calling the </a:t>
            </a:r>
            <a:r>
              <a:rPr lang="en-US" altLang="en-US" sz="2000" b="1">
                <a:latin typeface="Courier New" charset="0"/>
              </a:rPr>
              <a:t>getText</a:t>
            </a:r>
            <a:r>
              <a:rPr lang="en-US" altLang="en-US">
                <a:latin typeface="Times New Roman" charset="0"/>
              </a:rPr>
              <a:t> and </a:t>
            </a:r>
            <a:r>
              <a:rPr lang="en-US" altLang="en-US" sz="2000" b="1">
                <a:latin typeface="Courier New" charset="0"/>
              </a:rPr>
              <a:t>setText</a:t>
            </a:r>
            <a:r>
              <a:rPr lang="en-US" altLang="en-US">
                <a:latin typeface="Times New Roman" charset="0"/>
              </a:rPr>
              <a:t> methods.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>
                <a:solidFill>
                  <a:srgbClr val="FF0000"/>
                </a:solidFill>
                <a:latin typeface="Times New Roman" charset="0"/>
              </a:rPr>
              <a:t>The </a:t>
            </a:r>
            <a:r>
              <a:rPr lang="en-US" altLang="en-US" sz="3600" b="1">
                <a:solidFill>
                  <a:srgbClr val="FF0000"/>
                </a:solidFill>
                <a:latin typeface="Courier New" charset="0"/>
              </a:rPr>
              <a:t>HelloGUI</a:t>
            </a:r>
            <a:r>
              <a:rPr lang="en-US" altLang="en-US" sz="4000">
                <a:solidFill>
                  <a:srgbClr val="FF0000"/>
                </a:solidFill>
                <a:latin typeface="Times New Roman" charset="0"/>
              </a:rPr>
              <a:t> Program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304800" y="1076325"/>
            <a:ext cx="8534400" cy="5334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98463" y="1181100"/>
            <a:ext cx="8440737" cy="496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import acm.program.*;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import java.awt.event.*;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import javax.swing.*;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endParaRPr lang="en-US" altLang="en-US" sz="1600" b="1">
              <a:latin typeface="Courier New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  <a:latin typeface="Courier New" charset="0"/>
              </a:rPr>
              <a:t>/** This class displays a greeting whenever a name is entered */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public class HelloGUI extends ConsoleProgram {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endParaRPr lang="en-US" altLang="en-US" sz="1200" b="1">
              <a:latin typeface="Courier New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   public void init() {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      nameField = new JTextField(10);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      add(new JLabel("Name"), SOUTH);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      add(nameField, SOUTH);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      nameField.addActionListener(this);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   }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endParaRPr lang="en-US" altLang="en-US" sz="1200" b="1">
              <a:latin typeface="Courier New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   public void actionPerformed(ActionEvent e) {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      if (e.getSource() == nameField) {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         println("Hello, " + nameField.getText());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      }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   }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endParaRPr lang="en-US" altLang="en-US" sz="1200" b="1">
              <a:latin typeface="Courier New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  <a:latin typeface="Courier New" charset="0"/>
              </a:rPr>
              <a:t>/* Private instance variables */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   private JTextField nameField;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}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5303838" y="5211763"/>
            <a:ext cx="3292475" cy="76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>
                <a:solidFill>
                  <a:srgbClr val="7E0021"/>
                </a:solidFill>
              </a:rPr>
              <a:t>We can add one more button for printing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>
                <a:solidFill>
                  <a:srgbClr val="FF0000"/>
                </a:solidFill>
                <a:latin typeface="Times New Roman" charset="0"/>
              </a:rPr>
              <a:t>Creating a Simple GUI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82600" y="1155700"/>
            <a:ext cx="812800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2738" indent="-312738"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just">
              <a:lnSpc>
                <a:spcPct val="85000"/>
              </a:lnSpc>
              <a:spcAft>
                <a:spcPts val="1500"/>
              </a:spcAft>
              <a:buFont typeface="Times New Roman" charset="0"/>
              <a:buChar char="•"/>
            </a:pPr>
            <a:r>
              <a:rPr lang="en-US" altLang="en-US" b="1" i="1">
                <a:latin typeface="Times New Roman" charset="0"/>
              </a:rPr>
              <a:t>graphical user interface:</a:t>
            </a:r>
            <a:r>
              <a:rPr lang="en-US" altLang="en-US">
                <a:latin typeface="Times New Roman" charset="0"/>
              </a:rPr>
              <a:t> </a:t>
            </a:r>
            <a:r>
              <a:rPr lang="en-US" altLang="en-US" b="1" i="1">
                <a:latin typeface="Times New Roman" charset="0"/>
              </a:rPr>
              <a:t>GUI</a:t>
            </a:r>
            <a:r>
              <a:rPr lang="en-US" altLang="en-US">
                <a:latin typeface="Times New Roman" charset="0"/>
              </a:rPr>
              <a:t> consisting of buttons and other on-screen controls.  These controls are called </a:t>
            </a:r>
            <a:r>
              <a:rPr lang="en-US" altLang="en-US" b="1" i="1">
                <a:latin typeface="Times New Roman" charset="0"/>
              </a:rPr>
              <a:t>interactors</a:t>
            </a:r>
            <a:r>
              <a:rPr lang="en-US" altLang="en-US" i="1">
                <a:latin typeface="Times New Roman" charset="0"/>
              </a:rPr>
              <a:t>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82600" y="2217738"/>
            <a:ext cx="8128000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2738" indent="-312738"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just">
              <a:lnSpc>
                <a:spcPct val="85000"/>
              </a:lnSpc>
              <a:spcAft>
                <a:spcPts val="1500"/>
              </a:spcAft>
              <a:buFont typeface="Times New Roman" charset="0"/>
              <a:buChar char="•"/>
            </a:pPr>
            <a:r>
              <a:rPr lang="en-US" altLang="en-US">
                <a:latin typeface="Times New Roman" charset="0"/>
              </a:rPr>
              <a:t>Interactors of the </a:t>
            </a:r>
            <a:r>
              <a:rPr lang="en-US" altLang="en-US" b="1" i="1">
                <a:latin typeface="Times New Roman" charset="0"/>
              </a:rPr>
              <a:t>Swing library</a:t>
            </a:r>
            <a:r>
              <a:rPr lang="en-US" altLang="en-US">
                <a:latin typeface="Times New Roman" charset="0"/>
              </a:rPr>
              <a:t> will be used. 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" y="2986088"/>
            <a:ext cx="8128000" cy="20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2738" indent="-312738"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just">
              <a:lnSpc>
                <a:spcPct val="85000"/>
              </a:lnSpc>
              <a:spcAft>
                <a:spcPts val="1500"/>
              </a:spcAft>
              <a:buFont typeface="Times New Roman" charset="0"/>
              <a:buChar char="•"/>
            </a:pPr>
            <a:r>
              <a:rPr lang="en-US" altLang="en-US">
                <a:latin typeface="Times New Roman" charset="0"/>
              </a:rPr>
              <a:t>Two strategies for design: </a:t>
            </a:r>
            <a:r>
              <a:rPr lang="en-US" altLang="en-US" b="1" i="1">
                <a:latin typeface="Times New Roman" charset="0"/>
              </a:rPr>
              <a:t>control strip</a:t>
            </a:r>
            <a:r>
              <a:rPr lang="en-US" altLang="en-US">
                <a:latin typeface="Times New Roman" charset="0"/>
              </a:rPr>
              <a:t> , </a:t>
            </a:r>
            <a:r>
              <a:rPr lang="en-US" altLang="en-US" b="1" i="1">
                <a:latin typeface="Times New Roman" charset="0"/>
              </a:rPr>
              <a:t>layout managers</a:t>
            </a:r>
            <a:r>
              <a:rPr lang="en-US" altLang="en-US">
                <a:latin typeface="Times New Roman" charset="0"/>
              </a:rPr>
              <a:t>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>
                <a:solidFill>
                  <a:srgbClr val="FF0000"/>
                </a:solidFill>
                <a:latin typeface="Times New Roman" charset="0"/>
              </a:rPr>
              <a:t>Numeric Fields</a:t>
            </a: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482600" y="1155700"/>
            <a:ext cx="8128000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2738" indent="-312738"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 marL="735013" indent="-277813"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just">
              <a:lnSpc>
                <a:spcPct val="85000"/>
              </a:lnSpc>
              <a:spcAft>
                <a:spcPts val="1500"/>
              </a:spcAft>
              <a:buFont typeface="Times New Roman" charset="0"/>
              <a:buChar char="•"/>
            </a:pPr>
            <a:r>
              <a:rPr lang="en-US" altLang="en-US">
                <a:latin typeface="Times New Roman" charset="0"/>
              </a:rPr>
              <a:t> </a:t>
            </a:r>
            <a:r>
              <a:rPr lang="en-US" altLang="en-US" sz="2000" b="1">
                <a:latin typeface="Courier New" charset="0"/>
              </a:rPr>
              <a:t>JTextField</a:t>
            </a:r>
            <a:r>
              <a:rPr lang="en-US" altLang="en-US">
                <a:latin typeface="Times New Roman" charset="0"/>
              </a:rPr>
              <a:t> subclasses </a:t>
            </a:r>
          </a:p>
          <a:p>
            <a:pPr lvl="1" algn="just">
              <a:lnSpc>
                <a:spcPct val="85000"/>
              </a:lnSpc>
              <a:spcAft>
                <a:spcPts val="1500"/>
              </a:spcAft>
              <a:buFont typeface="Times New Roman" charset="0"/>
              <a:buChar char="–"/>
            </a:pPr>
            <a:r>
              <a:rPr lang="en-US" altLang="en-US" sz="2000" b="1">
                <a:latin typeface="Courier New" charset="0"/>
              </a:rPr>
              <a:t>IntField</a:t>
            </a:r>
            <a:r>
              <a:rPr lang="en-US" altLang="en-US">
                <a:latin typeface="Times New Roman" charset="0"/>
              </a:rPr>
              <a:t> class interprets its text string as an </a:t>
            </a:r>
            <a:r>
              <a:rPr lang="en-US" altLang="en-US" sz="2000" b="1">
                <a:latin typeface="Courier New" charset="0"/>
              </a:rPr>
              <a:t>int</a:t>
            </a:r>
            <a:r>
              <a:rPr lang="en-US" altLang="en-US">
                <a:latin typeface="Times New Roman" charset="0"/>
              </a:rPr>
              <a:t>;</a:t>
            </a:r>
          </a:p>
          <a:p>
            <a:pPr lvl="1" algn="just">
              <a:lnSpc>
                <a:spcPct val="85000"/>
              </a:lnSpc>
              <a:spcAft>
                <a:spcPts val="1500"/>
              </a:spcAft>
              <a:buFont typeface="Times New Roman" charset="0"/>
              <a:buChar char="–"/>
            </a:pPr>
            <a:r>
              <a:rPr lang="en-US" altLang="en-US">
                <a:latin typeface="Times New Roman" charset="0"/>
              </a:rPr>
              <a:t> </a:t>
            </a:r>
            <a:r>
              <a:rPr lang="en-US" altLang="en-US" sz="2000" b="1">
                <a:latin typeface="Courier New" charset="0"/>
              </a:rPr>
              <a:t>DoubleField</a:t>
            </a:r>
            <a:r>
              <a:rPr lang="en-US" altLang="en-US">
                <a:latin typeface="Times New Roman" charset="0"/>
              </a:rPr>
              <a:t> class interprets the text string as a </a:t>
            </a:r>
            <a:r>
              <a:rPr lang="en-US" altLang="en-US" sz="2000" b="1">
                <a:latin typeface="Courier New" charset="0"/>
              </a:rPr>
              <a:t>double</a:t>
            </a:r>
            <a:r>
              <a:rPr lang="en-US" altLang="en-US">
                <a:latin typeface="Times New Roman" charset="0"/>
              </a:rPr>
              <a:t>.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482600" y="2895600"/>
            <a:ext cx="81280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2738" indent="-312738"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just">
              <a:lnSpc>
                <a:spcPct val="85000"/>
              </a:lnSpc>
              <a:spcAft>
                <a:spcPts val="1500"/>
              </a:spcAft>
              <a:buFont typeface="Times New Roman" charset="0"/>
              <a:buChar char="•"/>
            </a:pPr>
            <a:r>
              <a:rPr lang="en-US" altLang="en-US" sz="2000" b="1">
                <a:latin typeface="Courier New" charset="0"/>
              </a:rPr>
              <a:t>IntField</a:t>
            </a:r>
            <a:r>
              <a:rPr lang="en-US" altLang="en-US">
                <a:latin typeface="Times New Roman" charset="0"/>
              </a:rPr>
              <a:t> and </a:t>
            </a:r>
            <a:r>
              <a:rPr lang="en-US" altLang="en-US" sz="2000" b="1">
                <a:latin typeface="Courier New" charset="0"/>
              </a:rPr>
              <a:t>DoubleField</a:t>
            </a:r>
            <a:r>
              <a:rPr lang="en-US" altLang="en-US">
                <a:latin typeface="Times New Roman" charset="0"/>
              </a:rPr>
              <a:t> classes export </a:t>
            </a:r>
            <a:r>
              <a:rPr lang="en-US" altLang="en-US" sz="2000" b="1">
                <a:latin typeface="Courier New" charset="0"/>
              </a:rPr>
              <a:t>getValue</a:t>
            </a:r>
            <a:r>
              <a:rPr lang="en-US" altLang="en-US">
                <a:latin typeface="Times New Roman" charset="0"/>
              </a:rPr>
              <a:t> and </a:t>
            </a:r>
            <a:r>
              <a:rPr lang="en-US" altLang="en-US" sz="2000" b="1">
                <a:latin typeface="Courier New" charset="0"/>
              </a:rPr>
              <a:t>setValue</a:t>
            </a:r>
            <a:r>
              <a:rPr lang="en-US" altLang="en-US">
                <a:latin typeface="Times New Roman" charset="0"/>
              </a:rPr>
              <a:t> methods that get and set the numeric value of the field.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>
                <a:solidFill>
                  <a:srgbClr val="FF0000"/>
                </a:solidFill>
                <a:latin typeface="Times New Roman" charset="0"/>
              </a:rPr>
              <a:t>Managing GUI Layout</a:t>
            </a: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482600" y="1155700"/>
            <a:ext cx="8128000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2738" indent="-312738"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just">
              <a:lnSpc>
                <a:spcPct val="85000"/>
              </a:lnSpc>
              <a:spcAft>
                <a:spcPts val="1500"/>
              </a:spcAft>
              <a:buFont typeface="Times New Roman" charset="0"/>
              <a:buChar char="•"/>
            </a:pPr>
            <a:r>
              <a:rPr lang="en-US" altLang="en-US">
                <a:latin typeface="Times New Roman" charset="0"/>
              </a:rPr>
              <a:t>So far, the interactors live in </a:t>
            </a:r>
            <a:r>
              <a:rPr lang="en-US" altLang="en-US" b="1">
                <a:solidFill>
                  <a:srgbClr val="7E0021"/>
                </a:solidFill>
                <a:latin typeface="Times New Roman" charset="0"/>
              </a:rPr>
              <a:t>control strips</a:t>
            </a:r>
            <a:r>
              <a:rPr lang="en-US" altLang="en-US">
                <a:latin typeface="Times New Roman" charset="0"/>
              </a:rPr>
              <a:t> on each side of the window.  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482600" y="2463800"/>
            <a:ext cx="81280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2738" indent="-312738"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just">
              <a:lnSpc>
                <a:spcPct val="85000"/>
              </a:lnSpc>
              <a:spcAft>
                <a:spcPts val="1500"/>
              </a:spcAft>
              <a:buFont typeface="Times New Roman" charset="0"/>
              <a:buChar char="•"/>
            </a:pPr>
            <a:r>
              <a:rPr lang="en-US" altLang="en-US">
                <a:latin typeface="Times New Roman" charset="0"/>
              </a:rPr>
              <a:t>Arranging interactors to form an elegant, easy-to-use interface is a difficult design challenge.  One of the factors that complicates the design is the fact that the size of the program window can change over time.  A layout that makes sense for a large window may not be appropriate for a small one. 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482600" y="4635500"/>
            <a:ext cx="81280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2738" indent="-312738"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just">
              <a:lnSpc>
                <a:spcPct val="85000"/>
              </a:lnSpc>
              <a:spcAft>
                <a:spcPts val="1500"/>
              </a:spcAft>
              <a:buFont typeface="Times New Roman" charset="0"/>
              <a:buChar char="•"/>
            </a:pPr>
            <a:r>
              <a:rPr lang="en-US" altLang="en-US">
                <a:latin typeface="Times New Roman" charset="0"/>
              </a:rPr>
              <a:t>Java seeks to solve the problem of changing window size by using </a:t>
            </a:r>
            <a:r>
              <a:rPr lang="en-US" altLang="en-US" b="1" i="1">
                <a:latin typeface="Times New Roman" charset="0"/>
              </a:rPr>
              <a:t>layout managers</a:t>
            </a:r>
            <a:r>
              <a:rPr lang="en-US" altLang="en-US" i="1">
                <a:latin typeface="Times New Roman" charset="0"/>
              </a:rPr>
              <a:t>,</a:t>
            </a:r>
            <a:r>
              <a:rPr lang="en-US" altLang="en-US">
                <a:latin typeface="Times New Roman" charset="0"/>
              </a:rPr>
              <a:t> which are responsible for arranging interactors and other components when the windows that contain them change size.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>
                <a:solidFill>
                  <a:srgbClr val="FF0000"/>
                </a:solidFill>
                <a:latin typeface="Times New Roman" charset="0"/>
              </a:rPr>
              <a:t>Various Layout Managers exist in Swing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00050" y="1274763"/>
            <a:ext cx="8229600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195263" indent="-195263">
              <a:tabLst>
                <a:tab pos="195263" algn="l"/>
                <a:tab pos="652463" algn="l"/>
                <a:tab pos="1109663" algn="l"/>
                <a:tab pos="1566863" algn="l"/>
                <a:tab pos="2024063" algn="l"/>
                <a:tab pos="2481263" algn="l"/>
                <a:tab pos="2938463" algn="l"/>
                <a:tab pos="3395663" algn="l"/>
                <a:tab pos="3852863" algn="l"/>
                <a:tab pos="4310063" algn="l"/>
                <a:tab pos="4767263" algn="l"/>
                <a:tab pos="5224463" algn="l"/>
                <a:tab pos="5681663" algn="l"/>
                <a:tab pos="6138863" algn="l"/>
                <a:tab pos="6596063" algn="l"/>
                <a:tab pos="7053263" algn="l"/>
                <a:tab pos="7510463" algn="l"/>
                <a:tab pos="7967663" algn="l"/>
                <a:tab pos="8424863" algn="l"/>
                <a:tab pos="8882063" algn="l"/>
                <a:tab pos="9339263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195263" algn="l"/>
                <a:tab pos="652463" algn="l"/>
                <a:tab pos="1109663" algn="l"/>
                <a:tab pos="1566863" algn="l"/>
                <a:tab pos="2024063" algn="l"/>
                <a:tab pos="2481263" algn="l"/>
                <a:tab pos="2938463" algn="l"/>
                <a:tab pos="3395663" algn="l"/>
                <a:tab pos="3852863" algn="l"/>
                <a:tab pos="4310063" algn="l"/>
                <a:tab pos="4767263" algn="l"/>
                <a:tab pos="5224463" algn="l"/>
                <a:tab pos="5681663" algn="l"/>
                <a:tab pos="6138863" algn="l"/>
                <a:tab pos="6596063" algn="l"/>
                <a:tab pos="7053263" algn="l"/>
                <a:tab pos="7510463" algn="l"/>
                <a:tab pos="7967663" algn="l"/>
                <a:tab pos="8424863" algn="l"/>
                <a:tab pos="8882063" algn="l"/>
                <a:tab pos="9339263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195263" algn="l"/>
                <a:tab pos="652463" algn="l"/>
                <a:tab pos="1109663" algn="l"/>
                <a:tab pos="1566863" algn="l"/>
                <a:tab pos="2024063" algn="l"/>
                <a:tab pos="2481263" algn="l"/>
                <a:tab pos="2938463" algn="l"/>
                <a:tab pos="3395663" algn="l"/>
                <a:tab pos="3852863" algn="l"/>
                <a:tab pos="4310063" algn="l"/>
                <a:tab pos="4767263" algn="l"/>
                <a:tab pos="5224463" algn="l"/>
                <a:tab pos="5681663" algn="l"/>
                <a:tab pos="6138863" algn="l"/>
                <a:tab pos="6596063" algn="l"/>
                <a:tab pos="7053263" algn="l"/>
                <a:tab pos="7510463" algn="l"/>
                <a:tab pos="7967663" algn="l"/>
                <a:tab pos="8424863" algn="l"/>
                <a:tab pos="8882063" algn="l"/>
                <a:tab pos="9339263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195263" algn="l"/>
                <a:tab pos="652463" algn="l"/>
                <a:tab pos="1109663" algn="l"/>
                <a:tab pos="1566863" algn="l"/>
                <a:tab pos="2024063" algn="l"/>
                <a:tab pos="2481263" algn="l"/>
                <a:tab pos="2938463" algn="l"/>
                <a:tab pos="3395663" algn="l"/>
                <a:tab pos="3852863" algn="l"/>
                <a:tab pos="4310063" algn="l"/>
                <a:tab pos="4767263" algn="l"/>
                <a:tab pos="5224463" algn="l"/>
                <a:tab pos="5681663" algn="l"/>
                <a:tab pos="6138863" algn="l"/>
                <a:tab pos="6596063" algn="l"/>
                <a:tab pos="7053263" algn="l"/>
                <a:tab pos="7510463" algn="l"/>
                <a:tab pos="7967663" algn="l"/>
                <a:tab pos="8424863" algn="l"/>
                <a:tab pos="8882063" algn="l"/>
                <a:tab pos="9339263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195263" algn="l"/>
                <a:tab pos="652463" algn="l"/>
                <a:tab pos="1109663" algn="l"/>
                <a:tab pos="1566863" algn="l"/>
                <a:tab pos="2024063" algn="l"/>
                <a:tab pos="2481263" algn="l"/>
                <a:tab pos="2938463" algn="l"/>
                <a:tab pos="3395663" algn="l"/>
                <a:tab pos="3852863" algn="l"/>
                <a:tab pos="4310063" algn="l"/>
                <a:tab pos="4767263" algn="l"/>
                <a:tab pos="5224463" algn="l"/>
                <a:tab pos="5681663" algn="l"/>
                <a:tab pos="6138863" algn="l"/>
                <a:tab pos="6596063" algn="l"/>
                <a:tab pos="7053263" algn="l"/>
                <a:tab pos="7510463" algn="l"/>
                <a:tab pos="7967663" algn="l"/>
                <a:tab pos="8424863" algn="l"/>
                <a:tab pos="8882063" algn="l"/>
                <a:tab pos="9339263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195263" algn="l"/>
                <a:tab pos="652463" algn="l"/>
                <a:tab pos="1109663" algn="l"/>
                <a:tab pos="1566863" algn="l"/>
                <a:tab pos="2024063" algn="l"/>
                <a:tab pos="2481263" algn="l"/>
                <a:tab pos="2938463" algn="l"/>
                <a:tab pos="3395663" algn="l"/>
                <a:tab pos="3852863" algn="l"/>
                <a:tab pos="4310063" algn="l"/>
                <a:tab pos="4767263" algn="l"/>
                <a:tab pos="5224463" algn="l"/>
                <a:tab pos="5681663" algn="l"/>
                <a:tab pos="6138863" algn="l"/>
                <a:tab pos="6596063" algn="l"/>
                <a:tab pos="7053263" algn="l"/>
                <a:tab pos="7510463" algn="l"/>
                <a:tab pos="7967663" algn="l"/>
                <a:tab pos="8424863" algn="l"/>
                <a:tab pos="8882063" algn="l"/>
                <a:tab pos="9339263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195263" algn="l"/>
                <a:tab pos="652463" algn="l"/>
                <a:tab pos="1109663" algn="l"/>
                <a:tab pos="1566863" algn="l"/>
                <a:tab pos="2024063" algn="l"/>
                <a:tab pos="2481263" algn="l"/>
                <a:tab pos="2938463" algn="l"/>
                <a:tab pos="3395663" algn="l"/>
                <a:tab pos="3852863" algn="l"/>
                <a:tab pos="4310063" algn="l"/>
                <a:tab pos="4767263" algn="l"/>
                <a:tab pos="5224463" algn="l"/>
                <a:tab pos="5681663" algn="l"/>
                <a:tab pos="6138863" algn="l"/>
                <a:tab pos="6596063" algn="l"/>
                <a:tab pos="7053263" algn="l"/>
                <a:tab pos="7510463" algn="l"/>
                <a:tab pos="7967663" algn="l"/>
                <a:tab pos="8424863" algn="l"/>
                <a:tab pos="8882063" algn="l"/>
                <a:tab pos="9339263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195263" algn="l"/>
                <a:tab pos="652463" algn="l"/>
                <a:tab pos="1109663" algn="l"/>
                <a:tab pos="1566863" algn="l"/>
                <a:tab pos="2024063" algn="l"/>
                <a:tab pos="2481263" algn="l"/>
                <a:tab pos="2938463" algn="l"/>
                <a:tab pos="3395663" algn="l"/>
                <a:tab pos="3852863" algn="l"/>
                <a:tab pos="4310063" algn="l"/>
                <a:tab pos="4767263" algn="l"/>
                <a:tab pos="5224463" algn="l"/>
                <a:tab pos="5681663" algn="l"/>
                <a:tab pos="6138863" algn="l"/>
                <a:tab pos="6596063" algn="l"/>
                <a:tab pos="7053263" algn="l"/>
                <a:tab pos="7510463" algn="l"/>
                <a:tab pos="7967663" algn="l"/>
                <a:tab pos="8424863" algn="l"/>
                <a:tab pos="8882063" algn="l"/>
                <a:tab pos="9339263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195263" algn="l"/>
                <a:tab pos="652463" algn="l"/>
                <a:tab pos="1109663" algn="l"/>
                <a:tab pos="1566863" algn="l"/>
                <a:tab pos="2024063" algn="l"/>
                <a:tab pos="2481263" algn="l"/>
                <a:tab pos="2938463" algn="l"/>
                <a:tab pos="3395663" algn="l"/>
                <a:tab pos="3852863" algn="l"/>
                <a:tab pos="4310063" algn="l"/>
                <a:tab pos="4767263" algn="l"/>
                <a:tab pos="5224463" algn="l"/>
                <a:tab pos="5681663" algn="l"/>
                <a:tab pos="6138863" algn="l"/>
                <a:tab pos="6596063" algn="l"/>
                <a:tab pos="7053263" algn="l"/>
                <a:tab pos="7510463" algn="l"/>
                <a:tab pos="7967663" algn="l"/>
                <a:tab pos="8424863" algn="l"/>
                <a:tab pos="8882063" algn="l"/>
                <a:tab pos="9339263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buSzPct val="45000"/>
              <a:buFont typeface="Wingdings" charset="2"/>
              <a:buChar char=""/>
            </a:pPr>
            <a:r>
              <a:rPr lang="en-US" altLang="en-US"/>
              <a:t>BorderLayout</a:t>
            </a:r>
          </a:p>
          <a:p>
            <a:pPr>
              <a:buSzPct val="45000"/>
              <a:buFont typeface="Wingdings" charset="2"/>
              <a:buChar char=""/>
            </a:pPr>
            <a:r>
              <a:rPr lang="en-US" altLang="en-US"/>
              <a:t>BoxLayout</a:t>
            </a:r>
          </a:p>
          <a:p>
            <a:pPr>
              <a:buSzPct val="45000"/>
              <a:buFont typeface="Wingdings" charset="2"/>
              <a:buChar char=""/>
            </a:pPr>
            <a:r>
              <a:rPr lang="en-US" altLang="en-US"/>
              <a:t>CardLayout</a:t>
            </a:r>
          </a:p>
          <a:p>
            <a:pPr>
              <a:buSzPct val="45000"/>
              <a:buFont typeface="Wingdings" charset="2"/>
              <a:buChar char=""/>
            </a:pPr>
            <a:r>
              <a:rPr lang="en-US" altLang="en-US"/>
              <a:t>FlowLayout</a:t>
            </a:r>
          </a:p>
          <a:p>
            <a:pPr>
              <a:buSzPct val="45000"/>
              <a:buFont typeface="Wingdings" charset="2"/>
              <a:buChar char=""/>
            </a:pPr>
            <a:r>
              <a:rPr lang="en-US" altLang="en-US"/>
              <a:t>GridBagLayout</a:t>
            </a:r>
          </a:p>
          <a:p>
            <a:pPr>
              <a:buSzPct val="45000"/>
              <a:buFont typeface="Wingdings" charset="2"/>
              <a:buChar char=""/>
            </a:pPr>
            <a:r>
              <a:rPr lang="en-US" altLang="en-US"/>
              <a:t>GridLayout</a:t>
            </a:r>
          </a:p>
          <a:p>
            <a:pPr>
              <a:buSzPct val="45000"/>
              <a:buFont typeface="Wingdings" charset="2"/>
              <a:buChar char=""/>
            </a:pPr>
            <a:r>
              <a:rPr lang="en-US" altLang="en-US"/>
              <a:t>GroupLayout</a:t>
            </a:r>
          </a:p>
          <a:p>
            <a:pPr>
              <a:buSzPct val="45000"/>
              <a:buFont typeface="Wingdings" charset="2"/>
              <a:buChar char=""/>
            </a:pPr>
            <a:r>
              <a:rPr lang="en-US" altLang="en-US"/>
              <a:t>SpringLayout</a:t>
            </a: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4543425"/>
            <a:ext cx="4754563" cy="176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50" y="1358900"/>
            <a:ext cx="6035675" cy="110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2651125"/>
            <a:ext cx="4576763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475" y="4514850"/>
            <a:ext cx="3200400" cy="216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>
                <a:solidFill>
                  <a:srgbClr val="FF0000"/>
                </a:solidFill>
                <a:latin typeface="Times New Roman" charset="0"/>
              </a:rPr>
              <a:t>Using the </a:t>
            </a:r>
            <a:r>
              <a:rPr lang="en-US" altLang="en-US" sz="3600" b="1">
                <a:solidFill>
                  <a:srgbClr val="FF0000"/>
                </a:solidFill>
                <a:latin typeface="Courier New" charset="0"/>
              </a:rPr>
              <a:t>TableLayout</a:t>
            </a:r>
            <a:r>
              <a:rPr lang="en-US" altLang="en-US" sz="4000">
                <a:solidFill>
                  <a:srgbClr val="FF0000"/>
                </a:solidFill>
                <a:latin typeface="Times New Roman" charset="0"/>
              </a:rPr>
              <a:t> Class </a:t>
            </a:r>
            <a:r>
              <a:rPr lang="en-US" altLang="en-US" sz="4000" u="sng">
                <a:solidFill>
                  <a:srgbClr val="FF0000"/>
                </a:solidFill>
                <a:latin typeface="Times New Roman" charset="0"/>
              </a:rPr>
              <a:t>from ACM</a:t>
            </a: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482600" y="1155700"/>
            <a:ext cx="81280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2738" indent="-312738"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just">
              <a:lnSpc>
                <a:spcPct val="85000"/>
              </a:lnSpc>
              <a:spcAft>
                <a:spcPts val="1500"/>
              </a:spcAft>
              <a:buFont typeface="Times New Roman" charset="0"/>
              <a:buChar char="•"/>
            </a:pPr>
            <a:r>
              <a:rPr lang="en-US" altLang="en-US">
                <a:latin typeface="Times New Roman" charset="0"/>
              </a:rPr>
              <a:t>The </a:t>
            </a:r>
            <a:r>
              <a:rPr lang="en-US" altLang="en-US" sz="2000" b="1">
                <a:latin typeface="Courier New" charset="0"/>
              </a:rPr>
              <a:t>TableLayout</a:t>
            </a:r>
            <a:r>
              <a:rPr lang="en-US" altLang="en-US">
                <a:latin typeface="Times New Roman" charset="0"/>
              </a:rPr>
              <a:t> manager arranges components into a two-dimensional grid.</a:t>
            </a:r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482600" y="2286000"/>
            <a:ext cx="8097838" cy="1201738"/>
            <a:chOff x="304" y="1440"/>
            <a:chExt cx="5101" cy="757"/>
          </a:xfrm>
        </p:grpSpPr>
        <p:sp>
          <p:nvSpPr>
            <p:cNvPr id="39940" name="Rectangle 4"/>
            <p:cNvSpPr>
              <a:spLocks noChangeArrowheads="1"/>
            </p:cNvSpPr>
            <p:nvPr/>
          </p:nvSpPr>
          <p:spPr bwMode="auto">
            <a:xfrm>
              <a:off x="304" y="1440"/>
              <a:ext cx="510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12738" indent="-312738"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just">
                <a:lnSpc>
                  <a:spcPct val="85000"/>
                </a:lnSpc>
                <a:spcAft>
                  <a:spcPts val="1500"/>
                </a:spcAft>
                <a:buFont typeface="Times New Roman" charset="0"/>
                <a:buChar char="•"/>
              </a:pPr>
              <a:r>
                <a:rPr lang="en-US" altLang="en-US">
                  <a:latin typeface="Times New Roman" charset="0"/>
                </a:rPr>
                <a:t>The </a:t>
              </a:r>
              <a:r>
                <a:rPr lang="en-US" altLang="en-US" sz="2000" b="1">
                  <a:latin typeface="Courier New" charset="0"/>
                </a:rPr>
                <a:t>TableLayout</a:t>
              </a:r>
              <a:r>
                <a:rPr lang="en-US" altLang="en-US">
                  <a:latin typeface="Times New Roman" charset="0"/>
                </a:rPr>
                <a:t> constructor takes the number of rows and columns in the grid: </a:t>
              </a:r>
            </a:p>
          </p:txBody>
        </p:sp>
        <p:sp>
          <p:nvSpPr>
            <p:cNvPr id="39941" name="Rectangle 5"/>
            <p:cNvSpPr>
              <a:spLocks noChangeArrowheads="1"/>
            </p:cNvSpPr>
            <p:nvPr/>
          </p:nvSpPr>
          <p:spPr bwMode="auto">
            <a:xfrm>
              <a:off x="1512" y="1928"/>
              <a:ext cx="2717" cy="269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2000" b="1">
                  <a:latin typeface="Courier New" charset="0"/>
                </a:rPr>
                <a:t>new TableLayout(</a:t>
              </a:r>
              <a:r>
                <a:rPr lang="en-US" altLang="en-US" sz="2000" i="1">
                  <a:latin typeface="Times New Roman" charset="0"/>
                </a:rPr>
                <a:t>rows</a:t>
              </a:r>
              <a:r>
                <a:rPr lang="en-US" altLang="en-US" sz="2000" b="1">
                  <a:latin typeface="Courier New" charset="0"/>
                </a:rPr>
                <a:t>,</a:t>
              </a:r>
              <a:r>
                <a:rPr lang="en-US" altLang="en-US" sz="2000" i="1">
                  <a:latin typeface="Times New Roman" charset="0"/>
                </a:rPr>
                <a:t> columns</a:t>
              </a:r>
              <a:r>
                <a:rPr lang="en-US" altLang="en-US" sz="2000" b="1">
                  <a:latin typeface="Courier New" charset="0"/>
                </a:rPr>
                <a:t>)</a:t>
              </a:r>
            </a:p>
          </p:txBody>
        </p:sp>
      </p:grpSp>
      <p:grpSp>
        <p:nvGrpSpPr>
          <p:cNvPr id="39942" name="Group 6"/>
          <p:cNvGrpSpPr>
            <a:grpSpLocks/>
          </p:cNvGrpSpPr>
          <p:nvPr/>
        </p:nvGrpSpPr>
        <p:grpSpPr bwMode="auto">
          <a:xfrm>
            <a:off x="547688" y="3933825"/>
            <a:ext cx="8097837" cy="2352675"/>
            <a:chOff x="345" y="2478"/>
            <a:chExt cx="5101" cy="1482"/>
          </a:xfrm>
        </p:grpSpPr>
        <p:sp>
          <p:nvSpPr>
            <p:cNvPr id="39943" name="Rectangle 7"/>
            <p:cNvSpPr>
              <a:spLocks noChangeArrowheads="1"/>
            </p:cNvSpPr>
            <p:nvPr/>
          </p:nvSpPr>
          <p:spPr bwMode="auto">
            <a:xfrm>
              <a:off x="345" y="2478"/>
              <a:ext cx="5101" cy="1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12738" indent="-312738"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just">
                <a:lnSpc>
                  <a:spcPct val="85000"/>
                </a:lnSpc>
                <a:spcAft>
                  <a:spcPts val="1250"/>
                </a:spcAft>
                <a:buFont typeface="Courier New" charset="0"/>
                <a:buChar char="•"/>
              </a:pPr>
              <a:r>
                <a:rPr lang="en-US" altLang="en-US" sz="2000" b="1">
                  <a:latin typeface="Courier New" charset="0"/>
                </a:rPr>
                <a:t>Example:</a:t>
              </a:r>
            </a:p>
          </p:txBody>
        </p:sp>
        <p:pic>
          <p:nvPicPr>
            <p:cNvPr id="39944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1" y="3161"/>
              <a:ext cx="2820" cy="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9945" name="Text Box 9"/>
            <p:cNvSpPr txBox="1">
              <a:spLocks noChangeArrowheads="1"/>
            </p:cNvSpPr>
            <p:nvPr/>
          </p:nvSpPr>
          <p:spPr bwMode="auto">
            <a:xfrm>
              <a:off x="1544" y="3151"/>
              <a:ext cx="281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000" b="1">
                  <a:solidFill>
                    <a:srgbClr val="333333"/>
                  </a:solidFill>
                  <a:latin typeface="Arial" charset="0"/>
                </a:rPr>
                <a:t>TableLayoutExample</a:t>
              </a:r>
            </a:p>
          </p:txBody>
        </p:sp>
        <p:sp>
          <p:nvSpPr>
            <p:cNvPr id="39946" name="Text Box 10"/>
            <p:cNvSpPr txBox="1">
              <a:spLocks noChangeArrowheads="1"/>
            </p:cNvSpPr>
            <p:nvPr/>
          </p:nvSpPr>
          <p:spPr bwMode="auto">
            <a:xfrm>
              <a:off x="2150" y="3447"/>
              <a:ext cx="48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000" b="1">
                  <a:solidFill>
                    <a:srgbClr val="333333"/>
                  </a:solidFill>
                  <a:latin typeface="Arial" charset="0"/>
                </a:rPr>
                <a:t>Button 1</a:t>
              </a:r>
            </a:p>
          </p:txBody>
        </p:sp>
        <p:sp>
          <p:nvSpPr>
            <p:cNvPr id="39947" name="Text Box 11"/>
            <p:cNvSpPr txBox="1">
              <a:spLocks noChangeArrowheads="1"/>
            </p:cNvSpPr>
            <p:nvPr/>
          </p:nvSpPr>
          <p:spPr bwMode="auto">
            <a:xfrm>
              <a:off x="2689" y="3447"/>
              <a:ext cx="50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000" b="1">
                  <a:solidFill>
                    <a:srgbClr val="333333"/>
                  </a:solidFill>
                  <a:latin typeface="Arial" charset="0"/>
                </a:rPr>
                <a:t>Button 2</a:t>
              </a:r>
            </a:p>
          </p:txBody>
        </p:sp>
        <p:sp>
          <p:nvSpPr>
            <p:cNvPr id="39948" name="Text Box 12"/>
            <p:cNvSpPr txBox="1">
              <a:spLocks noChangeArrowheads="1"/>
            </p:cNvSpPr>
            <p:nvPr/>
          </p:nvSpPr>
          <p:spPr bwMode="auto">
            <a:xfrm>
              <a:off x="3255" y="3447"/>
              <a:ext cx="47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000" b="1">
                  <a:solidFill>
                    <a:srgbClr val="333333"/>
                  </a:solidFill>
                  <a:latin typeface="Arial" charset="0"/>
                </a:rPr>
                <a:t>Button 3</a:t>
              </a:r>
            </a:p>
          </p:txBody>
        </p:sp>
        <p:sp>
          <p:nvSpPr>
            <p:cNvPr id="39949" name="Text Box 13"/>
            <p:cNvSpPr txBox="1">
              <a:spLocks noChangeArrowheads="1"/>
            </p:cNvSpPr>
            <p:nvPr/>
          </p:nvSpPr>
          <p:spPr bwMode="auto">
            <a:xfrm>
              <a:off x="2151" y="3655"/>
              <a:ext cx="48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000" b="1">
                  <a:solidFill>
                    <a:srgbClr val="333333"/>
                  </a:solidFill>
                  <a:latin typeface="Arial" charset="0"/>
                </a:rPr>
                <a:t>Button 4</a:t>
              </a:r>
            </a:p>
          </p:txBody>
        </p:sp>
        <p:sp>
          <p:nvSpPr>
            <p:cNvPr id="39950" name="Text Box 14"/>
            <p:cNvSpPr txBox="1">
              <a:spLocks noChangeArrowheads="1"/>
            </p:cNvSpPr>
            <p:nvPr/>
          </p:nvSpPr>
          <p:spPr bwMode="auto">
            <a:xfrm>
              <a:off x="2690" y="3655"/>
              <a:ext cx="50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000" b="1">
                  <a:solidFill>
                    <a:srgbClr val="333333"/>
                  </a:solidFill>
                  <a:latin typeface="Arial" charset="0"/>
                </a:rPr>
                <a:t>Button 5</a:t>
              </a:r>
            </a:p>
          </p:txBody>
        </p:sp>
        <p:sp>
          <p:nvSpPr>
            <p:cNvPr id="39951" name="Text Box 15"/>
            <p:cNvSpPr txBox="1">
              <a:spLocks noChangeArrowheads="1"/>
            </p:cNvSpPr>
            <p:nvPr/>
          </p:nvSpPr>
          <p:spPr bwMode="auto">
            <a:xfrm>
              <a:off x="3256" y="3655"/>
              <a:ext cx="47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000" b="1">
                  <a:solidFill>
                    <a:srgbClr val="333333"/>
                  </a:solidFill>
                  <a:latin typeface="Arial" charset="0"/>
                </a:rPr>
                <a:t>Button 6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>
                <a:solidFill>
                  <a:srgbClr val="FF0000"/>
                </a:solidFill>
                <a:latin typeface="Times New Roman" charset="0"/>
              </a:rPr>
              <a:t>A Temperature Conversion Program</a:t>
            </a: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133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just">
              <a:lnSpc>
                <a:spcPct val="85000"/>
              </a:lnSpc>
              <a:spcAft>
                <a:spcPts val="1500"/>
              </a:spcAft>
              <a:buClrTx/>
              <a:buFontTx/>
              <a:buNone/>
            </a:pPr>
            <a:r>
              <a:rPr lang="en-US" altLang="en-US">
                <a:latin typeface="Times New Roman" charset="0"/>
              </a:rPr>
              <a:t>The </a:t>
            </a:r>
            <a:r>
              <a:rPr lang="en-US" altLang="en-US" sz="2000" b="1">
                <a:latin typeface="Courier New" charset="0"/>
              </a:rPr>
              <a:t>TemperatureConverter</a:t>
            </a:r>
            <a:r>
              <a:rPr lang="en-US" altLang="en-US">
                <a:latin typeface="Times New Roman" charset="0"/>
              </a:rPr>
              <a:t> program on the next slide uses the </a:t>
            </a:r>
            <a:r>
              <a:rPr lang="en-US" altLang="en-US" sz="2000" b="1">
                <a:latin typeface="Courier New" charset="0"/>
              </a:rPr>
              <a:t>TableLayout</a:t>
            </a:r>
            <a:r>
              <a:rPr lang="en-US" altLang="en-US">
                <a:latin typeface="Times New Roman" charset="0"/>
              </a:rPr>
              <a:t> manager to create a simple user interface for a program that converts temperatures back and forth from Celsius to Fahrenheit.  The steps involved in using the program are: 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8" y="4119563"/>
            <a:ext cx="3903662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5"/>
          <a:stretch>
            <a:fillRect/>
          </a:stretch>
        </p:blipFill>
        <p:spPr bwMode="auto">
          <a:xfrm>
            <a:off x="4222750" y="4614863"/>
            <a:ext cx="1152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1555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8" y="4592638"/>
            <a:ext cx="804862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2627313" y="4097338"/>
            <a:ext cx="3890962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000" b="1">
                <a:solidFill>
                  <a:srgbClr val="333333"/>
                </a:solidFill>
                <a:latin typeface="Arial" charset="0"/>
              </a:rPr>
              <a:t>TemperatureConverter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5418138" y="4630738"/>
            <a:ext cx="765175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000" b="1">
                <a:solidFill>
                  <a:srgbClr val="333333"/>
                </a:solidFill>
                <a:latin typeface="Arial" charset="0"/>
              </a:rPr>
              <a:t>F -&gt; C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2865438" y="4630738"/>
            <a:ext cx="1447800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000" b="1">
                <a:solidFill>
                  <a:srgbClr val="333333"/>
                </a:solidFill>
                <a:latin typeface="Arial" charset="0"/>
              </a:rPr>
              <a:t>Degrees Fahrenheit</a:t>
            </a:r>
          </a:p>
        </p:txBody>
      </p:sp>
      <p:pic>
        <p:nvPicPr>
          <p:cNvPr id="4301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5"/>
          <a:stretch>
            <a:fillRect/>
          </a:stretch>
        </p:blipFill>
        <p:spPr bwMode="auto">
          <a:xfrm>
            <a:off x="4214813" y="4945063"/>
            <a:ext cx="1152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1555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301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0" y="4922838"/>
            <a:ext cx="804863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301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916488"/>
            <a:ext cx="804863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302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0" y="4922838"/>
            <a:ext cx="804863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5410200" y="4960938"/>
            <a:ext cx="765175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000" b="1">
                <a:solidFill>
                  <a:srgbClr val="333333"/>
                </a:solidFill>
                <a:latin typeface="Arial" charset="0"/>
              </a:rPr>
              <a:t>C -&gt; F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2857500" y="4960938"/>
            <a:ext cx="1447800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000" b="1">
                <a:solidFill>
                  <a:srgbClr val="333333"/>
                </a:solidFill>
                <a:latin typeface="Arial" charset="0"/>
              </a:rPr>
              <a:t>Degrees Celsius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4330700" y="4630738"/>
            <a:ext cx="990600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000">
                <a:solidFill>
                  <a:srgbClr val="333333"/>
                </a:solidFill>
                <a:latin typeface="Arial" charset="0"/>
              </a:rPr>
              <a:t>32</a:t>
            </a:r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4330700" y="4960938"/>
            <a:ext cx="990600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000">
                <a:solidFill>
                  <a:srgbClr val="333333"/>
                </a:solidFill>
                <a:latin typeface="Arial" charset="0"/>
              </a:rPr>
              <a:t>0</a:t>
            </a:r>
          </a:p>
        </p:txBody>
      </p:sp>
      <p:grpSp>
        <p:nvGrpSpPr>
          <p:cNvPr id="43025" name="Group 17"/>
          <p:cNvGrpSpPr>
            <a:grpSpLocks/>
          </p:cNvGrpSpPr>
          <p:nvPr/>
        </p:nvGrpSpPr>
        <p:grpSpPr bwMode="auto">
          <a:xfrm>
            <a:off x="685800" y="2552700"/>
            <a:ext cx="7920038" cy="427038"/>
            <a:chOff x="432" y="1608"/>
            <a:chExt cx="4989" cy="269"/>
          </a:xfrm>
        </p:grpSpPr>
        <p:sp>
          <p:nvSpPr>
            <p:cNvPr id="43026" name="Rectangle 18"/>
            <p:cNvSpPr>
              <a:spLocks noChangeArrowheads="1"/>
            </p:cNvSpPr>
            <p:nvPr/>
          </p:nvSpPr>
          <p:spPr bwMode="auto">
            <a:xfrm>
              <a:off x="720" y="1608"/>
              <a:ext cx="470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12738"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>
                <a:lnSpc>
                  <a:spcPct val="85000"/>
                </a:lnSpc>
                <a:spcAft>
                  <a:spcPts val="1500"/>
                </a:spcAft>
                <a:buClrTx/>
                <a:buFontTx/>
                <a:buNone/>
              </a:pPr>
              <a:r>
                <a:rPr lang="en-US" altLang="en-US">
                  <a:latin typeface="Times New Roman" charset="0"/>
                </a:rPr>
                <a:t>Enter an integer into either of the numeric fields.</a:t>
              </a:r>
            </a:p>
          </p:txBody>
        </p:sp>
        <p:sp>
          <p:nvSpPr>
            <p:cNvPr id="43027" name="Rectangle 19"/>
            <p:cNvSpPr>
              <a:spLocks noChangeArrowheads="1"/>
            </p:cNvSpPr>
            <p:nvPr/>
          </p:nvSpPr>
          <p:spPr bwMode="auto">
            <a:xfrm>
              <a:off x="432" y="1608"/>
              <a:ext cx="26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12738"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r">
                <a:lnSpc>
                  <a:spcPct val="85000"/>
                </a:lnSpc>
                <a:spcAft>
                  <a:spcPts val="1500"/>
                </a:spcAft>
                <a:buClrTx/>
                <a:buFontTx/>
                <a:buNone/>
              </a:pPr>
              <a:r>
                <a:rPr lang="en-US" altLang="en-US">
                  <a:latin typeface="Times New Roman" charset="0"/>
                </a:rPr>
                <a:t>1.</a:t>
              </a:r>
            </a:p>
          </p:txBody>
        </p:sp>
      </p:grpSp>
      <p:grpSp>
        <p:nvGrpSpPr>
          <p:cNvPr id="43028" name="Group 20"/>
          <p:cNvGrpSpPr>
            <a:grpSpLocks/>
          </p:cNvGrpSpPr>
          <p:nvPr/>
        </p:nvGrpSpPr>
        <p:grpSpPr bwMode="auto">
          <a:xfrm>
            <a:off x="685800" y="2971800"/>
            <a:ext cx="7920038" cy="427038"/>
            <a:chOff x="432" y="1872"/>
            <a:chExt cx="4989" cy="269"/>
          </a:xfrm>
        </p:grpSpPr>
        <p:sp>
          <p:nvSpPr>
            <p:cNvPr id="43029" name="Rectangle 21"/>
            <p:cNvSpPr>
              <a:spLocks noChangeArrowheads="1"/>
            </p:cNvSpPr>
            <p:nvPr/>
          </p:nvSpPr>
          <p:spPr bwMode="auto">
            <a:xfrm>
              <a:off x="720" y="1872"/>
              <a:ext cx="470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12738"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>
                <a:lnSpc>
                  <a:spcPct val="85000"/>
                </a:lnSpc>
                <a:spcAft>
                  <a:spcPts val="1500"/>
                </a:spcAft>
                <a:buClrTx/>
                <a:buFontTx/>
                <a:buNone/>
              </a:pPr>
              <a:r>
                <a:rPr lang="en-US" altLang="en-US">
                  <a:latin typeface="Times New Roman" charset="0"/>
                </a:rPr>
                <a:t>Hit </a:t>
              </a:r>
              <a:r>
                <a:rPr lang="en-US" altLang="en-US" sz="2000">
                  <a:latin typeface="Times New Roman" charset="0"/>
                </a:rPr>
                <a:t>ENTER</a:t>
              </a:r>
              <a:r>
                <a:rPr lang="en-US" altLang="en-US">
                  <a:latin typeface="Times New Roman" charset="0"/>
                </a:rPr>
                <a:t> or click the conversion button.</a:t>
              </a:r>
            </a:p>
          </p:txBody>
        </p:sp>
        <p:sp>
          <p:nvSpPr>
            <p:cNvPr id="43030" name="Rectangle 22"/>
            <p:cNvSpPr>
              <a:spLocks noChangeArrowheads="1"/>
            </p:cNvSpPr>
            <p:nvPr/>
          </p:nvSpPr>
          <p:spPr bwMode="auto">
            <a:xfrm>
              <a:off x="432" y="1872"/>
              <a:ext cx="26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12738"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r">
                <a:lnSpc>
                  <a:spcPct val="85000"/>
                </a:lnSpc>
                <a:spcAft>
                  <a:spcPts val="1500"/>
                </a:spcAft>
                <a:buClrTx/>
                <a:buFontTx/>
                <a:buNone/>
              </a:pPr>
              <a:r>
                <a:rPr lang="en-US" altLang="en-US">
                  <a:latin typeface="Times New Roman" charset="0"/>
                </a:rPr>
                <a:t>2.</a:t>
              </a:r>
            </a:p>
          </p:txBody>
        </p:sp>
      </p:grpSp>
      <p:grpSp>
        <p:nvGrpSpPr>
          <p:cNvPr id="43031" name="Group 23"/>
          <p:cNvGrpSpPr>
            <a:grpSpLocks/>
          </p:cNvGrpSpPr>
          <p:nvPr/>
        </p:nvGrpSpPr>
        <p:grpSpPr bwMode="auto">
          <a:xfrm>
            <a:off x="685800" y="3378200"/>
            <a:ext cx="7920038" cy="427038"/>
            <a:chOff x="432" y="2128"/>
            <a:chExt cx="4989" cy="269"/>
          </a:xfrm>
        </p:grpSpPr>
        <p:sp>
          <p:nvSpPr>
            <p:cNvPr id="43032" name="Rectangle 24"/>
            <p:cNvSpPr>
              <a:spLocks noChangeArrowheads="1"/>
            </p:cNvSpPr>
            <p:nvPr/>
          </p:nvSpPr>
          <p:spPr bwMode="auto">
            <a:xfrm>
              <a:off x="720" y="2128"/>
              <a:ext cx="470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12738"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>
                <a:lnSpc>
                  <a:spcPct val="85000"/>
                </a:lnSpc>
                <a:spcAft>
                  <a:spcPts val="1500"/>
                </a:spcAft>
                <a:buClrTx/>
                <a:buFontTx/>
                <a:buNone/>
              </a:pPr>
              <a:r>
                <a:rPr lang="en-US" altLang="en-US">
                  <a:latin typeface="Times New Roman" charset="0"/>
                </a:rPr>
                <a:t>Read the result from the other numeric field.</a:t>
              </a:r>
            </a:p>
          </p:txBody>
        </p:sp>
        <p:sp>
          <p:nvSpPr>
            <p:cNvPr id="43033" name="Rectangle 25"/>
            <p:cNvSpPr>
              <a:spLocks noChangeArrowheads="1"/>
            </p:cNvSpPr>
            <p:nvPr/>
          </p:nvSpPr>
          <p:spPr bwMode="auto">
            <a:xfrm>
              <a:off x="432" y="2128"/>
              <a:ext cx="26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12738"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r">
                <a:lnSpc>
                  <a:spcPct val="85000"/>
                </a:lnSpc>
                <a:spcAft>
                  <a:spcPts val="1500"/>
                </a:spcAft>
                <a:buClrTx/>
                <a:buFontTx/>
                <a:buNone/>
              </a:pPr>
              <a:r>
                <a:rPr lang="en-US" altLang="en-US">
                  <a:latin typeface="Times New Roman" charset="0"/>
                </a:rPr>
                <a:t>3.</a:t>
              </a:r>
            </a:p>
          </p:txBody>
        </p:sp>
      </p:grpSp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4330700" y="4960938"/>
            <a:ext cx="990600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000">
                <a:solidFill>
                  <a:srgbClr val="333333"/>
                </a:solidFill>
                <a:latin typeface="Arial" charset="0"/>
              </a:rPr>
              <a:t>1</a:t>
            </a:r>
          </a:p>
        </p:txBody>
      </p:sp>
      <p:grpSp>
        <p:nvGrpSpPr>
          <p:cNvPr id="43035" name="Group 27"/>
          <p:cNvGrpSpPr>
            <a:grpSpLocks/>
          </p:cNvGrpSpPr>
          <p:nvPr/>
        </p:nvGrpSpPr>
        <p:grpSpPr bwMode="auto">
          <a:xfrm>
            <a:off x="4303713" y="4630738"/>
            <a:ext cx="987425" cy="244475"/>
            <a:chOff x="2711" y="2917"/>
            <a:chExt cx="622" cy="154"/>
          </a:xfrm>
        </p:grpSpPr>
        <p:sp>
          <p:nvSpPr>
            <p:cNvPr id="43036" name="Rectangle 28"/>
            <p:cNvSpPr>
              <a:spLocks noChangeArrowheads="1"/>
            </p:cNvSpPr>
            <p:nvPr/>
          </p:nvSpPr>
          <p:spPr bwMode="auto">
            <a:xfrm>
              <a:off x="2711" y="2925"/>
              <a:ext cx="609" cy="1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7" name="Text Box 29"/>
            <p:cNvSpPr txBox="1">
              <a:spLocks noChangeArrowheads="1"/>
            </p:cNvSpPr>
            <p:nvPr/>
          </p:nvSpPr>
          <p:spPr bwMode="auto">
            <a:xfrm>
              <a:off x="2728" y="2917"/>
              <a:ext cx="6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US" altLang="en-US" sz="1000">
                  <a:solidFill>
                    <a:srgbClr val="333333"/>
                  </a:solidFill>
                  <a:latin typeface="Arial" charset="0"/>
                </a:rPr>
                <a:t>212</a:t>
              </a:r>
            </a:p>
          </p:txBody>
        </p:sp>
      </p:grpSp>
      <p:sp>
        <p:nvSpPr>
          <p:cNvPr id="43038" name="Rectangle 30"/>
          <p:cNvSpPr>
            <a:spLocks noChangeArrowheads="1"/>
          </p:cNvSpPr>
          <p:nvPr/>
        </p:nvSpPr>
        <p:spPr bwMode="auto">
          <a:xfrm>
            <a:off x="4989513" y="4983163"/>
            <a:ext cx="234950" cy="1936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000">
                <a:solidFill>
                  <a:srgbClr val="333333"/>
                </a:solidFill>
                <a:latin typeface="Arial" charset="0"/>
              </a:rPr>
              <a:t>10</a:t>
            </a:r>
          </a:p>
        </p:txBody>
      </p:sp>
      <p:sp>
        <p:nvSpPr>
          <p:cNvPr id="43039" name="Rectangle 31"/>
          <p:cNvSpPr>
            <a:spLocks noChangeArrowheads="1"/>
          </p:cNvSpPr>
          <p:nvPr/>
        </p:nvSpPr>
        <p:spPr bwMode="auto">
          <a:xfrm>
            <a:off x="4914900" y="5002213"/>
            <a:ext cx="309563" cy="15716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000">
                <a:solidFill>
                  <a:srgbClr val="333333"/>
                </a:solidFill>
                <a:latin typeface="Arial" charset="0"/>
              </a:rPr>
              <a:t>100</a:t>
            </a:r>
          </a:p>
        </p:txBody>
      </p:sp>
      <p:sp>
        <p:nvSpPr>
          <p:cNvPr id="43040" name="Rectangle 32"/>
          <p:cNvSpPr>
            <a:spLocks noChangeArrowheads="1"/>
          </p:cNvSpPr>
          <p:nvPr/>
        </p:nvSpPr>
        <p:spPr bwMode="auto">
          <a:xfrm>
            <a:off x="4303713" y="4984750"/>
            <a:ext cx="996950" cy="203200"/>
          </a:xfrm>
          <a:prstGeom prst="rect">
            <a:avLst/>
          </a:prstGeom>
          <a:solidFill>
            <a:srgbClr val="4B9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1" name="Freeform 33"/>
          <p:cNvSpPr>
            <a:spLocks noChangeArrowheads="1"/>
          </p:cNvSpPr>
          <p:nvPr/>
        </p:nvSpPr>
        <p:spPr bwMode="auto">
          <a:xfrm>
            <a:off x="2133600" y="6650038"/>
            <a:ext cx="128588" cy="228600"/>
          </a:xfrm>
          <a:custGeom>
            <a:avLst/>
            <a:gdLst>
              <a:gd name="G0" fmla="+- 1 0 0"/>
              <a:gd name="G1" fmla="+- 762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T0" fmla="*/ 0 w 534"/>
              <a:gd name="T1" fmla="*/ 0 h 968"/>
              <a:gd name="T2" fmla="*/ 0 w 534"/>
              <a:gd name="T3" fmla="*/ 179952 h 968"/>
              <a:gd name="T4" fmla="*/ 36843 w 534"/>
              <a:gd name="T5" fmla="*/ 143820 h 968"/>
              <a:gd name="T6" fmla="*/ 82595 w 534"/>
              <a:gd name="T7" fmla="*/ 228600 h 968"/>
              <a:gd name="T8" fmla="*/ 117511 w 534"/>
              <a:gd name="T9" fmla="*/ 208763 h 968"/>
              <a:gd name="T10" fmla="*/ 70555 w 534"/>
              <a:gd name="T11" fmla="*/ 122329 h 968"/>
              <a:gd name="T12" fmla="*/ 128588 w 534"/>
              <a:gd name="T13" fmla="*/ 122329 h 968"/>
              <a:gd name="T14" fmla="*/ 0 w 534"/>
              <a:gd name="T1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4" h="968">
                <a:moveTo>
                  <a:pt x="0" y="0"/>
                </a:moveTo>
                <a:lnTo>
                  <a:pt x="0" y="762"/>
                </a:lnTo>
                <a:lnTo>
                  <a:pt x="153" y="609"/>
                </a:lnTo>
                <a:lnTo>
                  <a:pt x="343" y="968"/>
                </a:lnTo>
                <a:lnTo>
                  <a:pt x="488" y="884"/>
                </a:lnTo>
                <a:lnTo>
                  <a:pt x="293" y="518"/>
                </a:lnTo>
                <a:lnTo>
                  <a:pt x="534" y="5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2" name="Text Box 34"/>
          <p:cNvSpPr txBox="1">
            <a:spLocks noChangeArrowheads="1"/>
          </p:cNvSpPr>
          <p:nvPr/>
        </p:nvSpPr>
        <p:spPr bwMode="auto">
          <a:xfrm>
            <a:off x="731838" y="5756275"/>
            <a:ext cx="7407275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/>
            <a:r>
              <a:rPr lang="en-US" altLang="en-US" sz="2000" b="1">
                <a:latin typeface="Lora-Regular" charset="0"/>
                <a:ea typeface="Lora-Regular" charset="0"/>
                <a:cs typeface="Lora-Regular" charset="0"/>
              </a:rPr>
              <a:t>C=(F - 32) x (5/9)        F=C x 1.8 + 32</a:t>
            </a:r>
          </a:p>
        </p:txBody>
      </p:sp>
      <p:sp>
        <p:nvSpPr>
          <p:cNvPr id="43043" name="Text Box 35"/>
          <p:cNvSpPr txBox="1">
            <a:spLocks noChangeArrowheads="1"/>
          </p:cNvSpPr>
          <p:nvPr/>
        </p:nvSpPr>
        <p:spPr bwMode="auto">
          <a:xfrm>
            <a:off x="1920875" y="6218238"/>
            <a:ext cx="576103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/>
            <a:r>
              <a:rPr lang="en-US" altLang="en-US" b="1">
                <a:solidFill>
                  <a:srgbClr val="0000CC"/>
                </a:solidFill>
              </a:rPr>
              <a:t>Let's implement it, Lec26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1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1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1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2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xit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40" grpId="0" animBg="1"/>
      <p:bldP spid="43040" grpId="1" animBg="1"/>
      <p:bldP spid="4304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98463" y="1181100"/>
            <a:ext cx="8440737" cy="425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  <a:latin typeface="Courier New" charset="0"/>
              </a:rPr>
              <a:t>/**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  <a:latin typeface="Courier New" charset="0"/>
              </a:rPr>
              <a:t> * This program allows users to convert temperatures back and forth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  <a:latin typeface="Courier New" charset="0"/>
              </a:rPr>
              <a:t> * from Fahrenheit to Celsius.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  <a:latin typeface="Courier New" charset="0"/>
              </a:rPr>
              <a:t> */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public class TemperatureConverter extends Program {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endParaRPr lang="en-US" altLang="en-US" sz="1600" b="1">
              <a:latin typeface="Courier New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  <a:latin typeface="Courier New" charset="0"/>
              </a:rPr>
              <a:t>/* Initializes the graphical user interface */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   public void init() {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      setLayout(new TableLayout(2, 3));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      fahrenheitField = new DoubleField(32);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		celsiusField = new DoubleField(0);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		add(new JLabel("Degrees Fahrenheit"));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		add(fahrenheitField);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		add(new JButton("F -&gt; C"));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		add(new JLabel("Degrees Celsius"));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		add(celsiusField);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		add(new JButton("C -&gt; F"));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		addActionListeners();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   }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0" y="0"/>
            <a:ext cx="9131300" cy="108743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6567488"/>
            <a:ext cx="9131300" cy="2905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>
                <a:solidFill>
                  <a:srgbClr val="FF0000"/>
                </a:solidFill>
                <a:latin typeface="Times New Roman" charset="0"/>
              </a:rPr>
              <a:t>Code for the Temperature Converter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8267700" y="6553200"/>
            <a:ext cx="7239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spcBef>
                <a:spcPts val="625"/>
              </a:spcBef>
              <a:buClrTx/>
              <a:buFontTx/>
              <a:buNone/>
            </a:pPr>
            <a:r>
              <a:rPr lang="en-US" altLang="en-US" sz="1000" i="1">
                <a:latin typeface="Times New Roman" charset="0"/>
              </a:rPr>
              <a:t>skip code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304800" y="6550025"/>
            <a:ext cx="9144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spcBef>
                <a:spcPts val="625"/>
              </a:spcBef>
              <a:buClrTx/>
              <a:buFontTx/>
              <a:buNone/>
            </a:pPr>
            <a:r>
              <a:rPr lang="en-US" altLang="en-US" sz="1000" i="1">
                <a:latin typeface="Times New Roman" charset="0"/>
              </a:rPr>
              <a:t>page 1 of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98463" y="1181100"/>
            <a:ext cx="8440737" cy="512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  <a:latin typeface="Courier New" charset="0"/>
              </a:rPr>
              <a:t>/**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  <a:latin typeface="Courier New" charset="0"/>
              </a:rPr>
              <a:t> * This program allows users to convert temperatures back and forth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  <a:latin typeface="Courier New" charset="0"/>
              </a:rPr>
              <a:t> * from Fahrenheit to Celsius.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  <a:latin typeface="Courier New" charset="0"/>
              </a:rPr>
              <a:t> */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public class TemperatureConverter extends Program {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endParaRPr lang="en-US" altLang="en-US" sz="1600" b="1">
              <a:latin typeface="Courier New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  <a:latin typeface="Courier New" charset="0"/>
              </a:rPr>
              <a:t>/* Initializes the graphical user interface */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   public void init() {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      setLayout(new TableLayout(2, 3));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      fahrenheitField = new IntField(32);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      fahrenheitField.setActionCommand("F -&gt; C");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      fahrenheitField.addActionListener(this);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      celsiusField = new IntField(0);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      celsiusField.setActionCommand("C -&gt; F");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      celsiusField.addActionListener(this);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      add(new JLabel("Degrees Fahrenheit"));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      add(fahrenheitField);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      add(new JButton("F -&gt; C"));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      add(new JLabel("Degrees Celsius"));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      add(celsiusField);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      add(new JButton("C -&gt; F"));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      addActionListeners();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   }</a:t>
            </a:r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355600" y="1143000"/>
            <a:ext cx="8464550" cy="5227638"/>
            <a:chOff x="224" y="720"/>
            <a:chExt cx="5332" cy="3293"/>
          </a:xfrm>
        </p:grpSpPr>
        <p:sp>
          <p:nvSpPr>
            <p:cNvPr id="45060" name="Rectangle 4"/>
            <p:cNvSpPr>
              <a:spLocks noChangeArrowheads="1"/>
            </p:cNvSpPr>
            <p:nvPr/>
          </p:nvSpPr>
          <p:spPr bwMode="auto">
            <a:xfrm>
              <a:off x="224" y="720"/>
              <a:ext cx="5332" cy="32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1" name="Text Box 5"/>
            <p:cNvSpPr txBox="1">
              <a:spLocks noChangeArrowheads="1"/>
            </p:cNvSpPr>
            <p:nvPr/>
          </p:nvSpPr>
          <p:spPr bwMode="auto">
            <a:xfrm>
              <a:off x="235" y="752"/>
              <a:ext cx="5312" cy="2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en-US" sz="1600" b="1">
                  <a:solidFill>
                    <a:srgbClr val="0000FF"/>
                  </a:solidFill>
                  <a:latin typeface="Courier New" charset="0"/>
                </a:rPr>
                <a:t>/* Listens for a button action */</a:t>
              </a:r>
            </a:p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en-US" sz="1600" b="1">
                  <a:latin typeface="Courier New" charset="0"/>
                </a:rPr>
                <a:t>   public void actionPerformed(ActionEvent e) {</a:t>
              </a:r>
            </a:p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en-US" sz="1600" b="1">
                  <a:latin typeface="Courier New" charset="0"/>
                </a:rPr>
                <a:t>      String cmd = e.getActionCommand();</a:t>
              </a:r>
            </a:p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en-US" sz="1600" b="1">
                  <a:latin typeface="Courier New" charset="0"/>
                </a:rPr>
                <a:t>      if (cmd.equals("F -&gt; C")) {</a:t>
              </a:r>
            </a:p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en-US" sz="1600" b="1">
                  <a:latin typeface="Courier New" charset="0"/>
                </a:rPr>
                <a:t>         int f = fahrenheitField.getValue();</a:t>
              </a:r>
            </a:p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en-US" sz="1600" b="1">
                  <a:latin typeface="Courier New" charset="0"/>
                </a:rPr>
                <a:t>         int c = GMath.round((5.0 / 9.0) * (f - 32));</a:t>
              </a:r>
            </a:p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en-US" sz="1600" b="1">
                  <a:latin typeface="Courier New" charset="0"/>
                </a:rPr>
                <a:t>         celsiusField.setValue(c);</a:t>
              </a:r>
            </a:p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en-US" sz="1600" b="1">
                  <a:latin typeface="Courier New" charset="0"/>
                </a:rPr>
                <a:t>      } else if (cmd.equals("C -&gt; F")) {</a:t>
              </a:r>
            </a:p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en-US" sz="1600" b="1">
                  <a:latin typeface="Courier New" charset="0"/>
                </a:rPr>
                <a:t>         int c = celsiusField.getValue();</a:t>
              </a:r>
            </a:p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en-US" sz="1600" b="1">
                  <a:latin typeface="Courier New" charset="0"/>
                </a:rPr>
                <a:t>         int f = GMath.round((9.0 / 5.0) * c + 32);</a:t>
              </a:r>
            </a:p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en-US" sz="1600" b="1">
                  <a:latin typeface="Courier New" charset="0"/>
                </a:rPr>
                <a:t>         fahrenheitField.setValue(f);</a:t>
              </a:r>
            </a:p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en-US" sz="1600" b="1">
                  <a:latin typeface="Courier New" charset="0"/>
                </a:rPr>
                <a:t>      }</a:t>
              </a:r>
            </a:p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en-US" sz="1600" b="1">
                  <a:latin typeface="Courier New" charset="0"/>
                </a:rPr>
                <a:t>   }</a:t>
              </a:r>
            </a:p>
            <a:p>
              <a:pPr>
                <a:lnSpc>
                  <a:spcPct val="90000"/>
                </a:lnSpc>
                <a:buClrTx/>
                <a:buFontTx/>
                <a:buNone/>
              </a:pPr>
              <a:endParaRPr lang="en-US" altLang="en-US" sz="1600" b="1">
                <a:latin typeface="Courier New" charset="0"/>
              </a:endParaRPr>
            </a:p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en-US" sz="1600" b="1">
                  <a:solidFill>
                    <a:srgbClr val="0000FF"/>
                  </a:solidFill>
                  <a:latin typeface="Courier New" charset="0"/>
                </a:rPr>
                <a:t>/* Private instance variables */</a:t>
              </a:r>
            </a:p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en-US" sz="1600" b="1">
                  <a:latin typeface="Courier New" charset="0"/>
                </a:rPr>
                <a:t>   private IntField fahrenheitField;</a:t>
              </a:r>
            </a:p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en-US" sz="1600" b="1">
                  <a:latin typeface="Courier New" charset="0"/>
                </a:rPr>
                <a:t>   private IntField celsiusField;</a:t>
              </a:r>
            </a:p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en-US" sz="1600" b="1">
                  <a:latin typeface="Courier New" charset="0"/>
                </a:rPr>
                <a:t>}</a:t>
              </a:r>
            </a:p>
          </p:txBody>
        </p:sp>
      </p:grp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0" y="0"/>
            <a:ext cx="9131300" cy="10890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6567488"/>
            <a:ext cx="9131300" cy="2905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>
                <a:solidFill>
                  <a:srgbClr val="FF0000"/>
                </a:solidFill>
                <a:latin typeface="Times New Roman" charset="0"/>
              </a:rPr>
              <a:t>Code for the Temperature Converter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304800" y="1076325"/>
            <a:ext cx="8534400" cy="547687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Text Box 10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8267700" y="6553200"/>
            <a:ext cx="7239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spcBef>
                <a:spcPts val="625"/>
              </a:spcBef>
              <a:buClrTx/>
              <a:buFontTx/>
              <a:buNone/>
            </a:pPr>
            <a:r>
              <a:rPr lang="en-US" altLang="en-US" sz="1000" i="1">
                <a:latin typeface="Times New Roman" charset="0"/>
              </a:rPr>
              <a:t>skip code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304800" y="6550025"/>
            <a:ext cx="9144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spcBef>
                <a:spcPts val="625"/>
              </a:spcBef>
              <a:buClrTx/>
              <a:buFontTx/>
              <a:buNone/>
            </a:pPr>
            <a:r>
              <a:rPr lang="en-US" altLang="en-US" sz="1000" i="1">
                <a:latin typeface="Times New Roman" charset="0"/>
              </a:rPr>
              <a:t>page 2 of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6" dur="1000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" dur="1000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0-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10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274638" y="274638"/>
            <a:ext cx="850423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b="1" dirty="0" smtClean="0">
                <a:solidFill>
                  <a:srgbClr val="7E0021"/>
                </a:solidFill>
              </a:rPr>
              <a:t>Calculator</a:t>
            </a:r>
            <a:endParaRPr lang="en-US" altLang="en-US" b="1" dirty="0">
              <a:solidFill>
                <a:srgbClr val="7E0021"/>
              </a:solidFill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1950"/>
            <a:ext cx="3889375" cy="237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1638300"/>
            <a:ext cx="39497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457200" y="1125538"/>
            <a:ext cx="384016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4B1F6F"/>
                </a:solidFill>
              </a:rPr>
              <a:t>Before clicking =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4794250" y="1125538"/>
            <a:ext cx="384016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4B1F6F"/>
                </a:solidFill>
              </a:rPr>
              <a:t>After clicking =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457200" y="4275138"/>
            <a:ext cx="2103438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/>
              <a:t>DoubleField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2743200" y="4275138"/>
            <a:ext cx="2103438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/>
              <a:t>JComboBox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5761038" y="4268788"/>
            <a:ext cx="128905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/>
              <a:t>JButton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7315200" y="4268788"/>
            <a:ext cx="12795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/>
              <a:t>JLabel</a:t>
            </a:r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 flipV="1">
            <a:off x="8137525" y="3262313"/>
            <a:ext cx="1588" cy="1014412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 flipV="1">
            <a:off x="1371600" y="3170238"/>
            <a:ext cx="1588" cy="1014412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 flipH="1" flipV="1">
            <a:off x="2278063" y="3260725"/>
            <a:ext cx="1204912" cy="1022350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 flipV="1">
            <a:off x="6400800" y="3170238"/>
            <a:ext cx="1189038" cy="1106487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420688" y="5349875"/>
            <a:ext cx="82296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dirty="0">
                <a:solidFill>
                  <a:srgbClr val="000099"/>
                </a:solidFill>
              </a:rPr>
              <a:t>Ensure there will be no divide by zero error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>
                <a:solidFill>
                  <a:srgbClr val="FF0000"/>
                </a:solidFill>
                <a:latin typeface="Times New Roman" charset="0"/>
              </a:rPr>
              <a:t>Creating a Control Strip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482600" y="1155700"/>
            <a:ext cx="81280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2738" indent="-312738"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just">
              <a:lnSpc>
                <a:spcPct val="85000"/>
              </a:lnSpc>
              <a:spcAft>
                <a:spcPts val="1500"/>
              </a:spcAft>
              <a:buFont typeface="Times New Roman" charset="0"/>
              <a:buChar char="•"/>
            </a:pPr>
            <a:r>
              <a:rPr lang="en-US" altLang="en-US" dirty="0">
                <a:latin typeface="Times New Roman" charset="0"/>
              </a:rPr>
              <a:t>When you create an instance of any </a:t>
            </a:r>
            <a:r>
              <a:rPr lang="en-US" altLang="en-US" sz="2000" b="1" dirty="0">
                <a:latin typeface="Courier New" charset="0"/>
              </a:rPr>
              <a:t>Program</a:t>
            </a:r>
            <a:r>
              <a:rPr lang="en-US" altLang="en-US" dirty="0">
                <a:latin typeface="Times New Roman" charset="0"/>
              </a:rPr>
              <a:t> subclass, Java divides the window area into five regions as follows: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82600" y="4051300"/>
            <a:ext cx="81280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2738" indent="-312738"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just">
              <a:lnSpc>
                <a:spcPct val="85000"/>
              </a:lnSpc>
              <a:spcAft>
                <a:spcPts val="1500"/>
              </a:spcAft>
              <a:buFont typeface="Times New Roman" charset="0"/>
              <a:buChar char="•"/>
            </a:pPr>
            <a:r>
              <a:rPr lang="en-US" altLang="en-US">
                <a:latin typeface="Times New Roman" charset="0"/>
              </a:rPr>
              <a:t>The </a:t>
            </a:r>
            <a:r>
              <a:rPr lang="en-US" altLang="en-US" sz="2000" b="1">
                <a:latin typeface="Courier New" charset="0"/>
              </a:rPr>
              <a:t>CENTER</a:t>
            </a:r>
            <a:r>
              <a:rPr lang="en-US" altLang="en-US">
                <a:latin typeface="Times New Roman" charset="0"/>
              </a:rPr>
              <a:t> region is typically where the action takes place.  </a:t>
            </a:r>
            <a:r>
              <a:rPr lang="en-US" altLang="en-US">
                <a:solidFill>
                  <a:srgbClr val="7E0021"/>
                </a:solidFill>
                <a:latin typeface="Times New Roman" charset="0"/>
              </a:rPr>
              <a:t>A </a:t>
            </a:r>
            <a:r>
              <a:rPr lang="en-US" altLang="en-US" sz="2000" b="1">
                <a:solidFill>
                  <a:srgbClr val="7E0021"/>
                </a:solidFill>
                <a:latin typeface="Courier New" charset="0"/>
              </a:rPr>
              <a:t>ConsoleProgram</a:t>
            </a:r>
            <a:r>
              <a:rPr lang="en-US" altLang="en-US">
                <a:solidFill>
                  <a:srgbClr val="7E0021"/>
                </a:solidFill>
                <a:latin typeface="Times New Roman" charset="0"/>
              </a:rPr>
              <a:t> adds a console to the </a:t>
            </a:r>
            <a:r>
              <a:rPr lang="en-US" altLang="en-US" sz="2000" b="1">
                <a:solidFill>
                  <a:srgbClr val="7E0021"/>
                </a:solidFill>
                <a:latin typeface="Courier New" charset="0"/>
              </a:rPr>
              <a:t>CENTER</a:t>
            </a:r>
            <a:r>
              <a:rPr lang="en-US" altLang="en-US">
                <a:solidFill>
                  <a:srgbClr val="7E0021"/>
                </a:solidFill>
                <a:latin typeface="Times New Roman" charset="0"/>
              </a:rPr>
              <a:t> region, and a </a:t>
            </a:r>
            <a:r>
              <a:rPr lang="en-US" altLang="en-US" sz="2000" b="1">
                <a:solidFill>
                  <a:srgbClr val="7E0021"/>
                </a:solidFill>
                <a:latin typeface="Courier New" charset="0"/>
              </a:rPr>
              <a:t>GraphicsProgram</a:t>
            </a:r>
            <a:r>
              <a:rPr lang="en-US" altLang="en-US">
                <a:solidFill>
                  <a:srgbClr val="7E0021"/>
                </a:solidFill>
                <a:latin typeface="Times New Roman" charset="0"/>
              </a:rPr>
              <a:t> puts a </a:t>
            </a:r>
            <a:r>
              <a:rPr lang="en-US" altLang="en-US" sz="2000" b="1">
                <a:solidFill>
                  <a:srgbClr val="7E0021"/>
                </a:solidFill>
                <a:latin typeface="Courier New" charset="0"/>
              </a:rPr>
              <a:t>GCanvas</a:t>
            </a:r>
            <a:r>
              <a:rPr lang="en-US" altLang="en-US">
                <a:solidFill>
                  <a:srgbClr val="7E0021"/>
                </a:solidFill>
                <a:latin typeface="Times New Roman" charset="0"/>
              </a:rPr>
              <a:t> there.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438400" y="1943100"/>
            <a:ext cx="4343400" cy="19415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 rot="5400000">
            <a:off x="2040732" y="2726531"/>
            <a:ext cx="1227138" cy="371475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5400000">
            <a:off x="6015832" y="2726531"/>
            <a:ext cx="1227138" cy="371475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2438400" y="1943100"/>
            <a:ext cx="4346575" cy="371475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2438400" y="3514725"/>
            <a:ext cx="4346575" cy="371475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2819400" y="2765425"/>
            <a:ext cx="3594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spcBef>
                <a:spcPts val="1000"/>
              </a:spcBef>
              <a:buClrTx/>
              <a:buFontTx/>
              <a:buNone/>
            </a:pPr>
            <a:r>
              <a:rPr lang="en-US" altLang="en-US" sz="1600"/>
              <a:t>CENTER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2438400" y="1968500"/>
            <a:ext cx="434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spcBef>
                <a:spcPts val="1000"/>
              </a:spcBef>
              <a:buClrTx/>
              <a:buFontTx/>
              <a:buNone/>
            </a:pPr>
            <a:r>
              <a:rPr lang="en-US" altLang="en-US" sz="1600"/>
              <a:t>NORTH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2438400" y="3530600"/>
            <a:ext cx="434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spcBef>
                <a:spcPts val="1000"/>
              </a:spcBef>
              <a:buClrTx/>
              <a:buFontTx/>
              <a:buNone/>
            </a:pPr>
            <a:r>
              <a:rPr lang="en-US" altLang="en-US" sz="1600"/>
              <a:t>SOUTH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2438400" y="2476500"/>
            <a:ext cx="381000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lnSpc>
                <a:spcPct val="85000"/>
              </a:lnSpc>
              <a:buClrTx/>
              <a:buFontTx/>
              <a:buNone/>
            </a:pPr>
            <a:r>
              <a:rPr lang="en-US" altLang="en-US" sz="1600"/>
              <a:t>WEST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6400800" y="2476500"/>
            <a:ext cx="381000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lnSpc>
                <a:spcPct val="85000"/>
              </a:lnSpc>
              <a:buClrTx/>
              <a:buFontTx/>
              <a:buNone/>
            </a:pPr>
            <a:r>
              <a:rPr lang="en-US" altLang="en-US" sz="1600"/>
              <a:t>EAST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482600" y="5143500"/>
            <a:ext cx="81280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2738" indent="-312738"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just">
              <a:lnSpc>
                <a:spcPct val="85000"/>
              </a:lnSpc>
              <a:spcAft>
                <a:spcPts val="1500"/>
              </a:spcAft>
              <a:buFont typeface="Times New Roman" charset="0"/>
              <a:buChar char="•"/>
            </a:pPr>
            <a:r>
              <a:rPr lang="en-US" altLang="en-US">
                <a:latin typeface="Times New Roman" charset="0"/>
              </a:rPr>
              <a:t>The other regions are visible only if you add an interactors. They appear in the order in which they were added.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>
                <a:solidFill>
                  <a:srgbClr val="FF0000"/>
                </a:solidFill>
                <a:latin typeface="Times New Roman" charset="0"/>
              </a:rPr>
              <a:t>The </a:t>
            </a:r>
            <a:r>
              <a:rPr lang="en-US" altLang="en-US" sz="3600" b="1">
                <a:solidFill>
                  <a:srgbClr val="FF0000"/>
                </a:solidFill>
                <a:latin typeface="Courier New" charset="0"/>
              </a:rPr>
              <a:t>JButton</a:t>
            </a:r>
            <a:r>
              <a:rPr lang="en-US" altLang="en-US" sz="4000">
                <a:solidFill>
                  <a:srgbClr val="FF0000"/>
                </a:solidFill>
                <a:latin typeface="Times New Roman" charset="0"/>
              </a:rPr>
              <a:t> Class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82600" y="1155700"/>
            <a:ext cx="81280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2738" indent="-312738"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just">
              <a:lnSpc>
                <a:spcPct val="85000"/>
              </a:lnSpc>
              <a:spcAft>
                <a:spcPts val="1500"/>
              </a:spcAft>
              <a:buFont typeface="Times New Roman" charset="0"/>
              <a:buChar char="•"/>
            </a:pPr>
            <a:r>
              <a:rPr lang="en-US" altLang="en-US">
                <a:latin typeface="Times New Roman" charset="0"/>
              </a:rPr>
              <a:t>A </a:t>
            </a:r>
            <a:r>
              <a:rPr lang="en-US" altLang="en-US" sz="2000" b="1">
                <a:latin typeface="Courier New" charset="0"/>
              </a:rPr>
              <a:t>JButton</a:t>
            </a:r>
            <a:r>
              <a:rPr lang="en-US" altLang="en-US">
                <a:latin typeface="Times New Roman" charset="0"/>
              </a:rPr>
              <a:t> object looks something like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82600" y="5346700"/>
            <a:ext cx="81280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2738" indent="-312738"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2738" algn="l"/>
                <a:tab pos="769938" algn="l"/>
                <a:tab pos="1227138" algn="l"/>
                <a:tab pos="1684338" algn="l"/>
                <a:tab pos="2141538" algn="l"/>
                <a:tab pos="2598738" algn="l"/>
                <a:tab pos="3055938" algn="l"/>
                <a:tab pos="3513138" algn="l"/>
                <a:tab pos="3970338" algn="l"/>
                <a:tab pos="4427538" algn="l"/>
                <a:tab pos="4884738" algn="l"/>
                <a:tab pos="5341938" algn="l"/>
                <a:tab pos="5799138" algn="l"/>
                <a:tab pos="6256338" algn="l"/>
                <a:tab pos="6713538" algn="l"/>
                <a:tab pos="7170738" algn="l"/>
                <a:tab pos="7627938" algn="l"/>
                <a:tab pos="8085138" algn="l"/>
                <a:tab pos="8542338" algn="l"/>
                <a:tab pos="8999538" algn="l"/>
                <a:tab pos="9456738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just">
              <a:lnSpc>
                <a:spcPct val="85000"/>
              </a:lnSpc>
              <a:spcAft>
                <a:spcPts val="1500"/>
              </a:spcAft>
              <a:buFont typeface="Times New Roman" charset="0"/>
              <a:buChar char="•"/>
            </a:pPr>
            <a:r>
              <a:rPr lang="en-US" altLang="en-US">
                <a:solidFill>
                  <a:srgbClr val="7E0021"/>
                </a:solidFill>
                <a:latin typeface="Times New Roman" charset="0"/>
              </a:rPr>
              <a:t>When you click on a button, Java generates an A</a:t>
            </a:r>
            <a:r>
              <a:rPr lang="en-US" altLang="en-US" b="1" i="1">
                <a:solidFill>
                  <a:srgbClr val="7E0021"/>
                </a:solidFill>
                <a:latin typeface="Times New Roman" charset="0"/>
              </a:rPr>
              <a:t>ctionEvent object</a:t>
            </a:r>
            <a:r>
              <a:rPr lang="en-US" altLang="en-US" i="1">
                <a:solidFill>
                  <a:srgbClr val="7E0021"/>
                </a:solidFill>
                <a:latin typeface="Times New Roman" charset="0"/>
              </a:rPr>
              <a:t>,</a:t>
            </a:r>
            <a:r>
              <a:rPr lang="en-US" altLang="en-US">
                <a:solidFill>
                  <a:srgbClr val="7E0021"/>
                </a:solidFill>
                <a:latin typeface="Times New Roman" charset="0"/>
              </a:rPr>
              <a:t> which in turn invokes a call to </a:t>
            </a:r>
            <a:r>
              <a:rPr lang="en-US" altLang="en-US" sz="2000" b="1">
                <a:solidFill>
                  <a:srgbClr val="7E0021"/>
                </a:solidFill>
                <a:latin typeface="Courier New" charset="0"/>
              </a:rPr>
              <a:t>actionPerformed</a:t>
            </a:r>
            <a:r>
              <a:rPr lang="en-US" altLang="en-US">
                <a:solidFill>
                  <a:srgbClr val="7E0021"/>
                </a:solidFill>
                <a:latin typeface="Times New Roman" charset="0"/>
              </a:rPr>
              <a:t> in any listeners that are waiting for action events.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457200" y="2882900"/>
            <a:ext cx="8097838" cy="2192338"/>
            <a:chOff x="288" y="1816"/>
            <a:chExt cx="5101" cy="1381"/>
          </a:xfrm>
        </p:grpSpPr>
        <p:sp>
          <p:nvSpPr>
            <p:cNvPr id="7173" name="Rectangle 5"/>
            <p:cNvSpPr>
              <a:spLocks noChangeArrowheads="1"/>
            </p:cNvSpPr>
            <p:nvPr/>
          </p:nvSpPr>
          <p:spPr bwMode="auto">
            <a:xfrm>
              <a:off x="288" y="1816"/>
              <a:ext cx="5101" cy="6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12738" indent="-312738"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just">
                <a:lnSpc>
                  <a:spcPct val="85000"/>
                </a:lnSpc>
                <a:spcAft>
                  <a:spcPts val="1500"/>
                </a:spcAft>
                <a:buFont typeface="Times New Roman" charset="0"/>
                <a:buChar char="•"/>
              </a:pPr>
              <a:r>
                <a:rPr lang="en-US" altLang="en-US">
                  <a:latin typeface="Times New Roman" charset="0"/>
                </a:rPr>
                <a:t>The constructor for the </a:t>
              </a:r>
              <a:r>
                <a:rPr lang="en-US" altLang="en-US" sz="2000" b="1">
                  <a:latin typeface="Courier New" charset="0"/>
                </a:rPr>
                <a:t>JButton</a:t>
              </a:r>
              <a:r>
                <a:rPr lang="en-US" altLang="en-US">
                  <a:latin typeface="Times New Roman" charset="0"/>
                </a:rPr>
                <a:t> class is</a:t>
              </a:r>
            </a:p>
          </p:txBody>
        </p:sp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288" y="2440"/>
              <a:ext cx="5101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12738">
                <a:tabLst>
                  <a:tab pos="342900" algn="l"/>
                  <a:tab pos="884238" algn="l"/>
                  <a:tab pos="1798638" algn="l"/>
                  <a:tab pos="2713038" algn="l"/>
                  <a:tab pos="3627438" algn="l"/>
                  <a:tab pos="4541838" algn="l"/>
                  <a:tab pos="5456238" algn="l"/>
                  <a:tab pos="6370638" algn="l"/>
                  <a:tab pos="7285038" algn="l"/>
                  <a:tab pos="8199438" algn="l"/>
                  <a:tab pos="9113838" algn="l"/>
                  <a:tab pos="10028238" algn="l"/>
                  <a:tab pos="10029825" algn="l"/>
                  <a:tab pos="10487025" algn="l"/>
                  <a:tab pos="10488613" algn="l"/>
                  <a:tab pos="10490200" algn="l"/>
                  <a:tab pos="10491788" algn="l"/>
                  <a:tab pos="10493375" algn="l"/>
                  <a:tab pos="10494963" algn="l"/>
                  <a:tab pos="10496550" algn="l"/>
                  <a:tab pos="10498138" algn="l"/>
                  <a:tab pos="10499725" algn="l"/>
                  <a:tab pos="10501313" algn="l"/>
                  <a:tab pos="10502900" algn="l"/>
                  <a:tab pos="10504488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342900" algn="l"/>
                  <a:tab pos="884238" algn="l"/>
                  <a:tab pos="1798638" algn="l"/>
                  <a:tab pos="2713038" algn="l"/>
                  <a:tab pos="3627438" algn="l"/>
                  <a:tab pos="4541838" algn="l"/>
                  <a:tab pos="5456238" algn="l"/>
                  <a:tab pos="6370638" algn="l"/>
                  <a:tab pos="7285038" algn="l"/>
                  <a:tab pos="8199438" algn="l"/>
                  <a:tab pos="9113838" algn="l"/>
                  <a:tab pos="10028238" algn="l"/>
                  <a:tab pos="10029825" algn="l"/>
                  <a:tab pos="10487025" algn="l"/>
                  <a:tab pos="10488613" algn="l"/>
                  <a:tab pos="10490200" algn="l"/>
                  <a:tab pos="10491788" algn="l"/>
                  <a:tab pos="10493375" algn="l"/>
                  <a:tab pos="10494963" algn="l"/>
                  <a:tab pos="10496550" algn="l"/>
                  <a:tab pos="10498138" algn="l"/>
                  <a:tab pos="10499725" algn="l"/>
                  <a:tab pos="10501313" algn="l"/>
                  <a:tab pos="10502900" algn="l"/>
                  <a:tab pos="10504488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342900" algn="l"/>
                  <a:tab pos="884238" algn="l"/>
                  <a:tab pos="1798638" algn="l"/>
                  <a:tab pos="2713038" algn="l"/>
                  <a:tab pos="3627438" algn="l"/>
                  <a:tab pos="4541838" algn="l"/>
                  <a:tab pos="5456238" algn="l"/>
                  <a:tab pos="6370638" algn="l"/>
                  <a:tab pos="7285038" algn="l"/>
                  <a:tab pos="8199438" algn="l"/>
                  <a:tab pos="9113838" algn="l"/>
                  <a:tab pos="10028238" algn="l"/>
                  <a:tab pos="10029825" algn="l"/>
                  <a:tab pos="10487025" algn="l"/>
                  <a:tab pos="10488613" algn="l"/>
                  <a:tab pos="10490200" algn="l"/>
                  <a:tab pos="10491788" algn="l"/>
                  <a:tab pos="10493375" algn="l"/>
                  <a:tab pos="10494963" algn="l"/>
                  <a:tab pos="10496550" algn="l"/>
                  <a:tab pos="10498138" algn="l"/>
                  <a:tab pos="10499725" algn="l"/>
                  <a:tab pos="10501313" algn="l"/>
                  <a:tab pos="10502900" algn="l"/>
                  <a:tab pos="10504488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342900" algn="l"/>
                  <a:tab pos="884238" algn="l"/>
                  <a:tab pos="1798638" algn="l"/>
                  <a:tab pos="2713038" algn="l"/>
                  <a:tab pos="3627438" algn="l"/>
                  <a:tab pos="4541838" algn="l"/>
                  <a:tab pos="5456238" algn="l"/>
                  <a:tab pos="6370638" algn="l"/>
                  <a:tab pos="7285038" algn="l"/>
                  <a:tab pos="8199438" algn="l"/>
                  <a:tab pos="9113838" algn="l"/>
                  <a:tab pos="10028238" algn="l"/>
                  <a:tab pos="10029825" algn="l"/>
                  <a:tab pos="10487025" algn="l"/>
                  <a:tab pos="10488613" algn="l"/>
                  <a:tab pos="10490200" algn="l"/>
                  <a:tab pos="10491788" algn="l"/>
                  <a:tab pos="10493375" algn="l"/>
                  <a:tab pos="10494963" algn="l"/>
                  <a:tab pos="10496550" algn="l"/>
                  <a:tab pos="10498138" algn="l"/>
                  <a:tab pos="10499725" algn="l"/>
                  <a:tab pos="10501313" algn="l"/>
                  <a:tab pos="10502900" algn="l"/>
                  <a:tab pos="10504488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342900" algn="l"/>
                  <a:tab pos="884238" algn="l"/>
                  <a:tab pos="1798638" algn="l"/>
                  <a:tab pos="2713038" algn="l"/>
                  <a:tab pos="3627438" algn="l"/>
                  <a:tab pos="4541838" algn="l"/>
                  <a:tab pos="5456238" algn="l"/>
                  <a:tab pos="6370638" algn="l"/>
                  <a:tab pos="7285038" algn="l"/>
                  <a:tab pos="8199438" algn="l"/>
                  <a:tab pos="9113838" algn="l"/>
                  <a:tab pos="10028238" algn="l"/>
                  <a:tab pos="10029825" algn="l"/>
                  <a:tab pos="10487025" algn="l"/>
                  <a:tab pos="10488613" algn="l"/>
                  <a:tab pos="10490200" algn="l"/>
                  <a:tab pos="10491788" algn="l"/>
                  <a:tab pos="10493375" algn="l"/>
                  <a:tab pos="10494963" algn="l"/>
                  <a:tab pos="10496550" algn="l"/>
                  <a:tab pos="10498138" algn="l"/>
                  <a:tab pos="10499725" algn="l"/>
                  <a:tab pos="10501313" algn="l"/>
                  <a:tab pos="10502900" algn="l"/>
                  <a:tab pos="10504488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2900" algn="l"/>
                  <a:tab pos="884238" algn="l"/>
                  <a:tab pos="1798638" algn="l"/>
                  <a:tab pos="2713038" algn="l"/>
                  <a:tab pos="3627438" algn="l"/>
                  <a:tab pos="4541838" algn="l"/>
                  <a:tab pos="5456238" algn="l"/>
                  <a:tab pos="6370638" algn="l"/>
                  <a:tab pos="7285038" algn="l"/>
                  <a:tab pos="8199438" algn="l"/>
                  <a:tab pos="9113838" algn="l"/>
                  <a:tab pos="10028238" algn="l"/>
                  <a:tab pos="10029825" algn="l"/>
                  <a:tab pos="10487025" algn="l"/>
                  <a:tab pos="10488613" algn="l"/>
                  <a:tab pos="10490200" algn="l"/>
                  <a:tab pos="10491788" algn="l"/>
                  <a:tab pos="10493375" algn="l"/>
                  <a:tab pos="10494963" algn="l"/>
                  <a:tab pos="10496550" algn="l"/>
                  <a:tab pos="10498138" algn="l"/>
                  <a:tab pos="10499725" algn="l"/>
                  <a:tab pos="10501313" algn="l"/>
                  <a:tab pos="10502900" algn="l"/>
                  <a:tab pos="10504488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2900" algn="l"/>
                  <a:tab pos="884238" algn="l"/>
                  <a:tab pos="1798638" algn="l"/>
                  <a:tab pos="2713038" algn="l"/>
                  <a:tab pos="3627438" algn="l"/>
                  <a:tab pos="4541838" algn="l"/>
                  <a:tab pos="5456238" algn="l"/>
                  <a:tab pos="6370638" algn="l"/>
                  <a:tab pos="7285038" algn="l"/>
                  <a:tab pos="8199438" algn="l"/>
                  <a:tab pos="9113838" algn="l"/>
                  <a:tab pos="10028238" algn="l"/>
                  <a:tab pos="10029825" algn="l"/>
                  <a:tab pos="10487025" algn="l"/>
                  <a:tab pos="10488613" algn="l"/>
                  <a:tab pos="10490200" algn="l"/>
                  <a:tab pos="10491788" algn="l"/>
                  <a:tab pos="10493375" algn="l"/>
                  <a:tab pos="10494963" algn="l"/>
                  <a:tab pos="10496550" algn="l"/>
                  <a:tab pos="10498138" algn="l"/>
                  <a:tab pos="10499725" algn="l"/>
                  <a:tab pos="10501313" algn="l"/>
                  <a:tab pos="10502900" algn="l"/>
                  <a:tab pos="10504488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2900" algn="l"/>
                  <a:tab pos="884238" algn="l"/>
                  <a:tab pos="1798638" algn="l"/>
                  <a:tab pos="2713038" algn="l"/>
                  <a:tab pos="3627438" algn="l"/>
                  <a:tab pos="4541838" algn="l"/>
                  <a:tab pos="5456238" algn="l"/>
                  <a:tab pos="6370638" algn="l"/>
                  <a:tab pos="7285038" algn="l"/>
                  <a:tab pos="8199438" algn="l"/>
                  <a:tab pos="9113838" algn="l"/>
                  <a:tab pos="10028238" algn="l"/>
                  <a:tab pos="10029825" algn="l"/>
                  <a:tab pos="10487025" algn="l"/>
                  <a:tab pos="10488613" algn="l"/>
                  <a:tab pos="10490200" algn="l"/>
                  <a:tab pos="10491788" algn="l"/>
                  <a:tab pos="10493375" algn="l"/>
                  <a:tab pos="10494963" algn="l"/>
                  <a:tab pos="10496550" algn="l"/>
                  <a:tab pos="10498138" algn="l"/>
                  <a:tab pos="10499725" algn="l"/>
                  <a:tab pos="10501313" algn="l"/>
                  <a:tab pos="10502900" algn="l"/>
                  <a:tab pos="10504488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2900" algn="l"/>
                  <a:tab pos="884238" algn="l"/>
                  <a:tab pos="1798638" algn="l"/>
                  <a:tab pos="2713038" algn="l"/>
                  <a:tab pos="3627438" algn="l"/>
                  <a:tab pos="4541838" algn="l"/>
                  <a:tab pos="5456238" algn="l"/>
                  <a:tab pos="6370638" algn="l"/>
                  <a:tab pos="7285038" algn="l"/>
                  <a:tab pos="8199438" algn="l"/>
                  <a:tab pos="9113838" algn="l"/>
                  <a:tab pos="10028238" algn="l"/>
                  <a:tab pos="10029825" algn="l"/>
                  <a:tab pos="10487025" algn="l"/>
                  <a:tab pos="10488613" algn="l"/>
                  <a:tab pos="10490200" algn="l"/>
                  <a:tab pos="10491788" algn="l"/>
                  <a:tab pos="10493375" algn="l"/>
                  <a:tab pos="10494963" algn="l"/>
                  <a:tab pos="10496550" algn="l"/>
                  <a:tab pos="10498138" algn="l"/>
                  <a:tab pos="10499725" algn="l"/>
                  <a:tab pos="10501313" algn="l"/>
                  <a:tab pos="10502900" algn="l"/>
                  <a:tab pos="10504488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just">
                <a:lnSpc>
                  <a:spcPct val="85000"/>
                </a:lnSpc>
                <a:spcAft>
                  <a:spcPts val="1500"/>
                </a:spcAft>
                <a:buClrTx/>
                <a:buFontTx/>
                <a:buNone/>
              </a:pPr>
              <a:r>
                <a:rPr lang="en-US" altLang="en-US">
                  <a:latin typeface="Times New Roman" charset="0"/>
                </a:rPr>
                <a:t>	where </a:t>
              </a:r>
              <a:r>
                <a:rPr lang="en-US" altLang="en-US" i="1">
                  <a:latin typeface="Times New Roman" charset="0"/>
                </a:rPr>
                <a:t>label</a:t>
              </a:r>
              <a:r>
                <a:rPr lang="en-US" altLang="en-US">
                  <a:latin typeface="Times New Roman" charset="0"/>
                </a:rPr>
                <a:t> is a string telling the user what the button does.  The button shown earlier on this slide is therefore created by</a:t>
              </a:r>
            </a:p>
          </p:txBody>
        </p:sp>
        <p:sp>
          <p:nvSpPr>
            <p:cNvPr id="7175" name="Rectangle 7"/>
            <p:cNvSpPr>
              <a:spLocks noChangeArrowheads="1"/>
            </p:cNvSpPr>
            <p:nvPr/>
          </p:nvSpPr>
          <p:spPr bwMode="auto">
            <a:xfrm>
              <a:off x="1880" y="2096"/>
              <a:ext cx="1949" cy="269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2000" b="1">
                  <a:latin typeface="Courier New" charset="0"/>
                </a:rPr>
                <a:t>new JButton(</a:t>
              </a:r>
              <a:r>
                <a:rPr lang="en-US" altLang="en-US" sz="2000" i="1">
                  <a:latin typeface="Times New Roman" charset="0"/>
                </a:rPr>
                <a:t>label</a:t>
              </a:r>
              <a:r>
                <a:rPr lang="en-US" altLang="en-US" sz="2000" b="1">
                  <a:latin typeface="Courier New" charset="0"/>
                </a:rPr>
                <a:t>)</a:t>
              </a:r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704" y="2928"/>
              <a:ext cx="4589" cy="269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 b="1">
                  <a:latin typeface="Courier New" charset="0"/>
                </a:rPr>
                <a:t>JButton pushMeButton = new JButton("Push Me");</a:t>
              </a:r>
            </a:p>
          </p:txBody>
        </p:sp>
      </p:grp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193675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4038600" y="1976438"/>
            <a:ext cx="10668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400" b="1">
                <a:solidFill>
                  <a:srgbClr val="333333"/>
                </a:solidFill>
              </a:rPr>
              <a:t>Push 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>
                <a:solidFill>
                  <a:srgbClr val="FF0000"/>
                </a:solidFill>
                <a:latin typeface="Times New Roman" charset="0"/>
              </a:rPr>
              <a:t>The </a:t>
            </a:r>
            <a:r>
              <a:rPr lang="en-US" altLang="en-US" sz="3600" b="1">
                <a:solidFill>
                  <a:srgbClr val="FF0000"/>
                </a:solidFill>
                <a:latin typeface="Courier New" charset="0"/>
              </a:rPr>
              <a:t>HitchhikerButton</a:t>
            </a:r>
            <a:r>
              <a:rPr lang="en-US" altLang="en-US" sz="4000">
                <a:solidFill>
                  <a:srgbClr val="FF0000"/>
                </a:solidFill>
                <a:latin typeface="Times New Roman" charset="0"/>
              </a:rPr>
              <a:t> Program</a:t>
            </a: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04800" y="1076325"/>
            <a:ext cx="8534400" cy="5334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98463" y="1181100"/>
            <a:ext cx="8440737" cy="512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import acm.program.*;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import java.awt.event.*;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import javax.swing.*;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endParaRPr lang="en-US" altLang="en-US" sz="1600" b="1">
              <a:latin typeface="Courier New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  <a:latin typeface="Courier New" charset="0"/>
              </a:rPr>
              <a:t>/*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  <a:latin typeface="Courier New" charset="0"/>
              </a:rPr>
              <a:t> * This program puts up a button on the screen, which triggers a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  <a:latin typeface="Courier New" charset="0"/>
              </a:rPr>
              <a:t> * message inspired by Douglas Adams's novel.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  <a:latin typeface="Courier New" charset="0"/>
              </a:rPr>
              <a:t> */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public class HitchhikerButton extends ConsoleProgram {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endParaRPr lang="en-US" altLang="en-US" sz="1600" b="1">
              <a:latin typeface="Courier New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  <a:latin typeface="Courier New" charset="0"/>
              </a:rPr>
              <a:t>/* Initializes the user-interface buttons */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   public void init() {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      add(new JButton("Red"), SOUTH);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      addActionListeners(); 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   }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endParaRPr lang="en-US" altLang="en-US" sz="1600" b="1">
              <a:latin typeface="Courier New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  <a:latin typeface="Courier New" charset="0"/>
              </a:rPr>
              <a:t>/* Responds to a button action */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   public void actionPerformed(ActionEvent e) {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      if (e.getActionCommand().equals("Red")) {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         println("Please do not press this button again.");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      }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   }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latin typeface="Courier New" charset="0"/>
              </a:rPr>
              <a:t>}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308725" y="3294063"/>
            <a:ext cx="228600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dirty="0">
                <a:solidFill>
                  <a:srgbClr val="7E0021"/>
                </a:solidFill>
              </a:rPr>
              <a:t>We don't have a run method, the program is asynchronous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>
                <a:solidFill>
                  <a:srgbClr val="FF0000"/>
                </a:solidFill>
                <a:latin typeface="Times New Roman" charset="0"/>
              </a:rPr>
              <a:t>Let's get our hands dirty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74638" y="1219200"/>
            <a:ext cx="8321675" cy="182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Creating a ConsoleProgram including action buttons:</a:t>
            </a:r>
          </a:p>
          <a:p>
            <a:pPr>
              <a:buClrTx/>
              <a:buFontTx/>
              <a:buNone/>
            </a:pPr>
            <a:r>
              <a:rPr lang="en-US" altLang="en-US"/>
              <a:t>	- add buttons to the 4 sides and print which one is clicked on the console.</a:t>
            </a:r>
          </a:p>
          <a:p>
            <a:pPr>
              <a:buClrTx/>
              <a:buFontTx/>
              <a:buNone/>
            </a:pPr>
            <a:r>
              <a:rPr lang="en-US" altLang="en-US">
                <a:solidFill>
                  <a:srgbClr val="000099"/>
                </a:solidFill>
              </a:rPr>
              <a:t>Keywords: </a:t>
            </a:r>
            <a:r>
              <a:rPr lang="en-US" altLang="en-US" sz="1800">
                <a:solidFill>
                  <a:srgbClr val="000099"/>
                </a:solidFill>
                <a:latin typeface="Monaco" charset="0"/>
                <a:ea typeface="Monaco" charset="0"/>
                <a:cs typeface="Monaco" charset="0"/>
              </a:rPr>
              <a:t>JButton, addActionListeners, actionPerformed(ActionEvent e), e.getActionCommand(</a:t>
            </a:r>
            <a:r>
              <a:rPr lang="en-US" altLang="en-US" sz="1800" u="sng">
                <a:solidFill>
                  <a:srgbClr val="000099"/>
                </a:solidFill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3382963"/>
            <a:ext cx="3875088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>
                <a:solidFill>
                  <a:srgbClr val="FF0000"/>
                </a:solidFill>
                <a:latin typeface="Times New Roman" charset="0"/>
              </a:rPr>
              <a:t>Let's get our hands dirty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74638" y="1219200"/>
            <a:ext cx="8321675" cy="182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Creating a GraphicsProgram including action buttons:</a:t>
            </a:r>
          </a:p>
          <a:p>
            <a:pPr>
              <a:buClrTx/>
              <a:buFontTx/>
              <a:buNone/>
            </a:pPr>
            <a:r>
              <a:rPr lang="en-US" altLang="en-US"/>
              <a:t>	- add buttons to the 4 sides and draw a shape in the middle based on the clicked button.</a:t>
            </a:r>
          </a:p>
          <a:p>
            <a:pPr>
              <a:buClrTx/>
              <a:buFontTx/>
              <a:buNone/>
            </a:pPr>
            <a:r>
              <a:rPr lang="en-US" altLang="en-US">
                <a:solidFill>
                  <a:srgbClr val="000099"/>
                </a:solidFill>
              </a:rPr>
              <a:t>Keywords: </a:t>
            </a:r>
            <a:r>
              <a:rPr lang="en-US" altLang="en-US" sz="1800">
                <a:solidFill>
                  <a:srgbClr val="000099"/>
                </a:solidFill>
                <a:latin typeface="Monaco" charset="0"/>
                <a:ea typeface="Monaco" charset="0"/>
                <a:cs typeface="Monaco" charset="0"/>
              </a:rPr>
              <a:t>JButton, addActionListeners, actionPerformed(ActionEvent e), e.getActionCommand(</a:t>
            </a:r>
            <a:r>
              <a:rPr lang="en-US" altLang="en-US" sz="1800" u="sng">
                <a:solidFill>
                  <a:srgbClr val="000099"/>
                </a:solidFill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5" y="3224213"/>
            <a:ext cx="3962400" cy="252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dirty="0" smtClean="0">
                <a:solidFill>
                  <a:srgbClr val="FF0000"/>
                </a:solidFill>
                <a:latin typeface="Times New Roman" charset="0"/>
              </a:rPr>
              <a:t>Using check boxes and radio buttons</a:t>
            </a:r>
            <a:endParaRPr lang="en-US" altLang="en-US" sz="4000" dirty="0">
              <a:solidFill>
                <a:srgbClr val="FF0000"/>
              </a:solidFill>
              <a:latin typeface="Times New Roman" charset="0"/>
            </a:endParaRPr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1340768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1340768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4686300" y="1416968"/>
            <a:ext cx="11938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>
                <a:solidFill>
                  <a:srgbClr val="333333"/>
                </a:solidFill>
              </a:rPr>
              <a:t>CheckBox</a:t>
            </a:r>
          </a:p>
        </p:txBody>
      </p:sp>
      <p:sp>
        <p:nvSpPr>
          <p:cNvPr id="19465" name="Freeform 9"/>
          <p:cNvSpPr>
            <a:spLocks noChangeArrowheads="1"/>
          </p:cNvSpPr>
          <p:nvPr/>
        </p:nvSpPr>
        <p:spPr bwMode="auto">
          <a:xfrm>
            <a:off x="4643438" y="1612231"/>
            <a:ext cx="128587" cy="228600"/>
          </a:xfrm>
          <a:custGeom>
            <a:avLst/>
            <a:gdLst>
              <a:gd name="G0" fmla="+- 1 0 0"/>
              <a:gd name="G1" fmla="+- 762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T0" fmla="*/ 0 w 534"/>
              <a:gd name="T1" fmla="*/ 0 h 968"/>
              <a:gd name="T2" fmla="*/ 0 w 534"/>
              <a:gd name="T3" fmla="*/ 179952 h 968"/>
              <a:gd name="T4" fmla="*/ 36842 w 534"/>
              <a:gd name="T5" fmla="*/ 143820 h 968"/>
              <a:gd name="T6" fmla="*/ 82594 w 534"/>
              <a:gd name="T7" fmla="*/ 228600 h 968"/>
              <a:gd name="T8" fmla="*/ 117510 w 534"/>
              <a:gd name="T9" fmla="*/ 208763 h 968"/>
              <a:gd name="T10" fmla="*/ 70554 w 534"/>
              <a:gd name="T11" fmla="*/ 122329 h 968"/>
              <a:gd name="T12" fmla="*/ 128587 w 534"/>
              <a:gd name="T13" fmla="*/ 122329 h 968"/>
              <a:gd name="T14" fmla="*/ 0 w 534"/>
              <a:gd name="T1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4" h="968">
                <a:moveTo>
                  <a:pt x="0" y="0"/>
                </a:moveTo>
                <a:lnTo>
                  <a:pt x="0" y="762"/>
                </a:lnTo>
                <a:lnTo>
                  <a:pt x="153" y="609"/>
                </a:lnTo>
                <a:lnTo>
                  <a:pt x="343" y="968"/>
                </a:lnTo>
                <a:lnTo>
                  <a:pt x="488" y="884"/>
                </a:lnTo>
                <a:lnTo>
                  <a:pt x="293" y="518"/>
                </a:lnTo>
                <a:lnTo>
                  <a:pt x="534" y="5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686300" y="2578100"/>
            <a:ext cx="13335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>
                <a:solidFill>
                  <a:srgbClr val="333333"/>
                </a:solidFill>
              </a:rPr>
              <a:t>Radio button</a:t>
            </a: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2514600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2514600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4" name="Freeform 16"/>
          <p:cNvSpPr>
            <a:spLocks noChangeArrowheads="1"/>
          </p:cNvSpPr>
          <p:nvPr/>
        </p:nvSpPr>
        <p:spPr bwMode="auto">
          <a:xfrm>
            <a:off x="4643438" y="2781300"/>
            <a:ext cx="128587" cy="228600"/>
          </a:xfrm>
          <a:custGeom>
            <a:avLst/>
            <a:gdLst>
              <a:gd name="G0" fmla="+- 1 0 0"/>
              <a:gd name="G1" fmla="+- 762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T0" fmla="*/ 0 w 534"/>
              <a:gd name="T1" fmla="*/ 0 h 968"/>
              <a:gd name="T2" fmla="*/ 0 w 534"/>
              <a:gd name="T3" fmla="*/ 179952 h 968"/>
              <a:gd name="T4" fmla="*/ 36842 w 534"/>
              <a:gd name="T5" fmla="*/ 143820 h 968"/>
              <a:gd name="T6" fmla="*/ 82594 w 534"/>
              <a:gd name="T7" fmla="*/ 228600 h 968"/>
              <a:gd name="T8" fmla="*/ 117510 w 534"/>
              <a:gd name="T9" fmla="*/ 208763 h 968"/>
              <a:gd name="T10" fmla="*/ 70554 w 534"/>
              <a:gd name="T11" fmla="*/ 122329 h 968"/>
              <a:gd name="T12" fmla="*/ 128587 w 534"/>
              <a:gd name="T13" fmla="*/ 122329 h 968"/>
              <a:gd name="T14" fmla="*/ 0 w 534"/>
              <a:gd name="T1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4" h="968">
                <a:moveTo>
                  <a:pt x="0" y="0"/>
                </a:moveTo>
                <a:lnTo>
                  <a:pt x="0" y="762"/>
                </a:lnTo>
                <a:lnTo>
                  <a:pt x="153" y="609"/>
                </a:lnTo>
                <a:lnTo>
                  <a:pt x="343" y="968"/>
                </a:lnTo>
                <a:lnTo>
                  <a:pt x="488" y="884"/>
                </a:lnTo>
                <a:lnTo>
                  <a:pt x="293" y="518"/>
                </a:lnTo>
                <a:lnTo>
                  <a:pt x="534" y="5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895600" y="4212580"/>
            <a:ext cx="736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>
                <a:solidFill>
                  <a:srgbClr val="333333"/>
                </a:solidFill>
              </a:rPr>
              <a:t>Small</a:t>
            </a:r>
          </a:p>
        </p:txBody>
      </p:sp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50" y="4149080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7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50" y="4149080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216400" y="4212580"/>
            <a:ext cx="965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>
                <a:solidFill>
                  <a:srgbClr val="333333"/>
                </a:solidFill>
              </a:rPr>
              <a:t>Medium</a:t>
            </a:r>
          </a:p>
        </p:txBody>
      </p:sp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0" y="4149080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5740400" y="4212580"/>
            <a:ext cx="1041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>
                <a:solidFill>
                  <a:srgbClr val="333333"/>
                </a:solidFill>
              </a:rPr>
              <a:t>Large</a:t>
            </a:r>
          </a:p>
        </p:txBody>
      </p:sp>
      <p:pic>
        <p:nvPicPr>
          <p:cNvPr id="21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950" y="4149080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2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950" y="4149080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3" name="Freeform 17"/>
          <p:cNvSpPr>
            <a:spLocks noChangeArrowheads="1"/>
          </p:cNvSpPr>
          <p:nvPr/>
        </p:nvSpPr>
        <p:spPr bwMode="auto">
          <a:xfrm>
            <a:off x="2843213" y="4358630"/>
            <a:ext cx="128587" cy="228600"/>
          </a:xfrm>
          <a:custGeom>
            <a:avLst/>
            <a:gdLst>
              <a:gd name="G0" fmla="+- 1 0 0"/>
              <a:gd name="G1" fmla="+- 762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T0" fmla="*/ 0 w 534"/>
              <a:gd name="T1" fmla="*/ 0 h 968"/>
              <a:gd name="T2" fmla="*/ 0 w 534"/>
              <a:gd name="T3" fmla="*/ 179952 h 968"/>
              <a:gd name="T4" fmla="*/ 36842 w 534"/>
              <a:gd name="T5" fmla="*/ 143820 h 968"/>
              <a:gd name="T6" fmla="*/ 82594 w 534"/>
              <a:gd name="T7" fmla="*/ 228600 h 968"/>
              <a:gd name="T8" fmla="*/ 117510 w 534"/>
              <a:gd name="T9" fmla="*/ 208763 h 968"/>
              <a:gd name="T10" fmla="*/ 70554 w 534"/>
              <a:gd name="T11" fmla="*/ 122329 h 968"/>
              <a:gd name="T12" fmla="*/ 128587 w 534"/>
              <a:gd name="T13" fmla="*/ 122329 h 968"/>
              <a:gd name="T14" fmla="*/ 0 w 534"/>
              <a:gd name="T1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4" h="968">
                <a:moveTo>
                  <a:pt x="0" y="0"/>
                </a:moveTo>
                <a:lnTo>
                  <a:pt x="0" y="762"/>
                </a:lnTo>
                <a:lnTo>
                  <a:pt x="153" y="609"/>
                </a:lnTo>
                <a:lnTo>
                  <a:pt x="343" y="968"/>
                </a:lnTo>
                <a:lnTo>
                  <a:pt x="488" y="884"/>
                </a:lnTo>
                <a:lnTo>
                  <a:pt x="293" y="518"/>
                </a:lnTo>
                <a:lnTo>
                  <a:pt x="534" y="5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 additive="repl"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">
                                      <p:cBhvr additive="repl"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</p:cBhvr>
                                    </p:animMotion>
                                    <p:animEffect transition="in" filter="fade">
                                      <p:cBhvr additive="repl">
                                        <p:cTn id="16" dur="10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2" presetClass="exit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 additive="repl">
                                        <p:cTn id="32" dur="1000" ac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>
                                      <p:cBhvr additive="repl">
                                        <p:cTn id="33" dur="1000" ac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</p:cBhvr>
                                    </p:animMotion>
                                    <p:animEffect transition="out" filter="fade">
                                      <p:cBhvr additive="repl">
                                        <p:cTn id="34" dur="10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2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 additive="repl"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">
                                      <p:cBhvr additive="repl"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Motion>
                                    <p:animEffect transition="in" filter="fade">
                                      <p:cBhvr additive="repl"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2" presetClass="exit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 additive="repl">
                                        <p:cTn id="63" dur="1000" ac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>
                                      <p:cBhvr additive="repl">
                                        <p:cTn id="64" dur="1000" ac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Motion>
                                    <p:animEffect transition="out" filter="fade">
                                      <p:cBhvr additive="repl"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 -6 -1.85185 -6 C 0.05938 -0.0294 0.11893 -0.05879 0.17153 -0.05879 C 0.22414 -0.05879 0.29167 -0.00972 0.31563 -1.85185 -6">
                                      <p:cBhvr additive="repl"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0" presetClass="path" accel="50000" decel="50000" fill="hold" grpId="2" nodeType="after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31563 4.44444 -6 C 0.33594 -0.00649 0.35643 -0.01297 0.37848 0.00648 C 0.40053 0.02592 0.43629 0.09814 0.4481 0.11643">
                                      <p:cBhvr additive="repl">
                                        <p:cTn id="100" dur="1000" fill="hold"/>
                                        <p:tgtEl>
                                          <p:spTgt spid="23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5" grpId="0" animBg="1"/>
      <p:bldP spid="19465" grpId="1" animBg="1"/>
      <p:bldP spid="14" grpId="0" animBg="1"/>
      <p:bldP spid="14" grpId="1" animBg="1"/>
      <p:bldP spid="23" grpId="0" animBg="1"/>
      <p:bldP spid="23" grpId="1" animBg="1"/>
      <p:bldP spid="23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dirty="0" smtClean="0">
                <a:solidFill>
                  <a:srgbClr val="FF0000"/>
                </a:solidFill>
                <a:latin typeface="Times New Roman" charset="0"/>
              </a:rPr>
              <a:t>Remember the </a:t>
            </a:r>
            <a:r>
              <a:rPr lang="en-US" altLang="en-US" sz="4000" dirty="0">
                <a:solidFill>
                  <a:srgbClr val="FF0000"/>
                </a:solidFill>
                <a:latin typeface="Times New Roman" charset="0"/>
              </a:rPr>
              <a:t>Mouse Events</a:t>
            </a:r>
          </a:p>
        </p:txBody>
      </p:sp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482600" y="2402234"/>
            <a:ext cx="8174038" cy="3475038"/>
            <a:chOff x="304" y="1800"/>
            <a:chExt cx="5149" cy="2189"/>
          </a:xfrm>
        </p:grpSpPr>
        <p:sp>
          <p:nvSpPr>
            <p:cNvPr id="21507" name="Rectangle 3"/>
            <p:cNvSpPr>
              <a:spLocks noChangeArrowheads="1"/>
            </p:cNvSpPr>
            <p:nvPr/>
          </p:nvSpPr>
          <p:spPr bwMode="auto">
            <a:xfrm>
              <a:off x="304" y="1800"/>
              <a:ext cx="5101" cy="7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12738" indent="-312738"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12738" algn="l"/>
                  <a:tab pos="769938" algn="l"/>
                  <a:tab pos="1227138" algn="l"/>
                  <a:tab pos="1684338" algn="l"/>
                  <a:tab pos="2141538" algn="l"/>
                  <a:tab pos="2598738" algn="l"/>
                  <a:tab pos="3055938" algn="l"/>
                  <a:tab pos="3513138" algn="l"/>
                  <a:tab pos="3970338" algn="l"/>
                  <a:tab pos="4427538" algn="l"/>
                  <a:tab pos="4884738" algn="l"/>
                  <a:tab pos="5341938" algn="l"/>
                  <a:tab pos="5799138" algn="l"/>
                  <a:tab pos="6256338" algn="l"/>
                  <a:tab pos="6713538" algn="l"/>
                  <a:tab pos="7170738" algn="l"/>
                  <a:tab pos="7627938" algn="l"/>
                  <a:tab pos="8085138" algn="l"/>
                  <a:tab pos="8542338" algn="l"/>
                  <a:tab pos="8999538" algn="l"/>
                  <a:tab pos="9456738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just">
                <a:lnSpc>
                  <a:spcPct val="85000"/>
                </a:lnSpc>
                <a:spcAft>
                  <a:spcPts val="1500"/>
                </a:spcAft>
                <a:buFont typeface="Times New Roman" charset="0"/>
                <a:buChar char="•"/>
              </a:pPr>
              <a:r>
                <a:rPr lang="en-US" altLang="en-US" dirty="0">
                  <a:latin typeface="Times New Roman" charset="0"/>
                  <a:ea typeface="Times New Roman" charset="0"/>
                  <a:cs typeface="Times New Roman" charset="0"/>
                </a:rPr>
                <a:t>The most common mouse events are shown in the following table, along with the name of the appropriate listener method:</a:t>
              </a:r>
            </a:p>
          </p:txBody>
        </p:sp>
        <p:grpSp>
          <p:nvGrpSpPr>
            <p:cNvPr id="21508" name="Group 4"/>
            <p:cNvGrpSpPr>
              <a:grpSpLocks/>
            </p:cNvGrpSpPr>
            <p:nvPr/>
          </p:nvGrpSpPr>
          <p:grpSpPr bwMode="auto">
            <a:xfrm>
              <a:off x="576" y="2328"/>
              <a:ext cx="1469" cy="1016"/>
              <a:chOff x="576" y="2328"/>
              <a:chExt cx="1469" cy="1016"/>
            </a:xfrm>
          </p:grpSpPr>
          <p:sp>
            <p:nvSpPr>
              <p:cNvPr id="21509" name="Rectangle 5"/>
              <p:cNvSpPr>
                <a:spLocks noChangeArrowheads="1"/>
              </p:cNvSpPr>
              <p:nvPr/>
            </p:nvSpPr>
            <p:spPr bwMode="auto">
              <a:xfrm>
                <a:off x="576" y="2328"/>
                <a:ext cx="1469" cy="193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>
                  <a:lnSpc>
                    <a:spcPct val="80000"/>
                  </a:lnSpc>
                  <a:buClrTx/>
                  <a:buFontTx/>
                  <a:buNone/>
                </a:pPr>
                <a:r>
                  <a:rPr lang="en-US" altLang="en-US" sz="1800">
                    <a:latin typeface="Courier New" charset="0"/>
                    <a:ea typeface="Courier New" charset="0"/>
                    <a:cs typeface="Courier New" charset="0"/>
                  </a:rPr>
                  <a:t>mouseClicked(</a:t>
                </a:r>
                <a:r>
                  <a:rPr lang="en-US" altLang="en-US" sz="400" i="1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en-US" sz="1800" i="1">
                    <a:latin typeface="Courier New" charset="0"/>
                    <a:ea typeface="Courier New" charset="0"/>
                    <a:cs typeface="Courier New" charset="0"/>
                  </a:rPr>
                  <a:t>e</a:t>
                </a:r>
                <a:r>
                  <a:rPr lang="en-US" altLang="en-US" sz="1800">
                    <a:latin typeface="Courier New" charset="0"/>
                    <a:ea typeface="Courier New" charset="0"/>
                    <a:cs typeface="Courier New" charset="0"/>
                  </a:rPr>
                  <a:t>)</a:t>
                </a:r>
              </a:p>
            </p:txBody>
          </p:sp>
          <p:sp>
            <p:nvSpPr>
              <p:cNvPr id="21510" name="Rectangle 6"/>
              <p:cNvSpPr>
                <a:spLocks noChangeArrowheads="1"/>
              </p:cNvSpPr>
              <p:nvPr/>
            </p:nvSpPr>
            <p:spPr bwMode="auto">
              <a:xfrm>
                <a:off x="576" y="2535"/>
                <a:ext cx="1469" cy="193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>
                  <a:lnSpc>
                    <a:spcPct val="80000"/>
                  </a:lnSpc>
                  <a:buClrTx/>
                  <a:buFontTx/>
                  <a:buNone/>
                </a:pPr>
                <a:r>
                  <a:rPr lang="en-US" altLang="en-US" sz="1800">
                    <a:latin typeface="Courier New" charset="0"/>
                    <a:ea typeface="Courier New" charset="0"/>
                    <a:cs typeface="Courier New" charset="0"/>
                  </a:rPr>
                  <a:t>mousePressed(</a:t>
                </a:r>
                <a:r>
                  <a:rPr lang="en-US" altLang="en-US" sz="400" i="1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en-US" sz="1800" i="1">
                    <a:latin typeface="Courier New" charset="0"/>
                    <a:ea typeface="Courier New" charset="0"/>
                    <a:cs typeface="Courier New" charset="0"/>
                  </a:rPr>
                  <a:t>e</a:t>
                </a:r>
                <a:r>
                  <a:rPr lang="en-US" altLang="en-US" sz="1800">
                    <a:latin typeface="Courier New" charset="0"/>
                    <a:ea typeface="Courier New" charset="0"/>
                    <a:cs typeface="Courier New" charset="0"/>
                  </a:rPr>
                  <a:t>)</a:t>
                </a:r>
              </a:p>
            </p:txBody>
          </p:sp>
          <p:sp>
            <p:nvSpPr>
              <p:cNvPr id="21511" name="Rectangle 7"/>
              <p:cNvSpPr>
                <a:spLocks noChangeArrowheads="1"/>
              </p:cNvSpPr>
              <p:nvPr/>
            </p:nvSpPr>
            <p:spPr bwMode="auto">
              <a:xfrm>
                <a:off x="576" y="2741"/>
                <a:ext cx="1469" cy="193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>
                  <a:lnSpc>
                    <a:spcPct val="80000"/>
                  </a:lnSpc>
                  <a:buClrTx/>
                  <a:buFontTx/>
                  <a:buNone/>
                </a:pPr>
                <a:r>
                  <a:rPr lang="en-US" altLang="en-US" sz="1800">
                    <a:latin typeface="Courier New" charset="0"/>
                    <a:ea typeface="Courier New" charset="0"/>
                    <a:cs typeface="Courier New" charset="0"/>
                  </a:rPr>
                  <a:t>mouseReleased(</a:t>
                </a:r>
                <a:r>
                  <a:rPr lang="en-US" altLang="en-US" sz="1800" i="1">
                    <a:latin typeface="Courier New" charset="0"/>
                    <a:ea typeface="Courier New" charset="0"/>
                    <a:cs typeface="Courier New" charset="0"/>
                  </a:rPr>
                  <a:t>e</a:t>
                </a:r>
                <a:r>
                  <a:rPr lang="en-US" altLang="en-US" sz="1800">
                    <a:latin typeface="Courier New" charset="0"/>
                    <a:ea typeface="Courier New" charset="0"/>
                    <a:cs typeface="Courier New" charset="0"/>
                  </a:rPr>
                  <a:t>)</a:t>
                </a:r>
              </a:p>
            </p:txBody>
          </p:sp>
          <p:sp>
            <p:nvSpPr>
              <p:cNvPr id="21512" name="Rectangle 8"/>
              <p:cNvSpPr>
                <a:spLocks noChangeArrowheads="1"/>
              </p:cNvSpPr>
              <p:nvPr/>
            </p:nvSpPr>
            <p:spPr bwMode="auto">
              <a:xfrm>
                <a:off x="576" y="2946"/>
                <a:ext cx="1469" cy="193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>
                  <a:lnSpc>
                    <a:spcPct val="80000"/>
                  </a:lnSpc>
                  <a:buClrTx/>
                  <a:buFontTx/>
                  <a:buNone/>
                </a:pPr>
                <a:r>
                  <a:rPr lang="en-US" altLang="en-US" sz="1800">
                    <a:latin typeface="Courier New" charset="0"/>
                    <a:ea typeface="Courier New" charset="0"/>
                    <a:cs typeface="Courier New" charset="0"/>
                  </a:rPr>
                  <a:t>mouseMoved(</a:t>
                </a:r>
                <a:r>
                  <a:rPr lang="en-US" altLang="en-US" sz="1800" i="1">
                    <a:latin typeface="Courier New" charset="0"/>
                    <a:ea typeface="Courier New" charset="0"/>
                    <a:cs typeface="Courier New" charset="0"/>
                  </a:rPr>
                  <a:t>e</a:t>
                </a:r>
                <a:r>
                  <a:rPr lang="en-US" altLang="en-US" sz="1800">
                    <a:latin typeface="Courier New" charset="0"/>
                    <a:ea typeface="Courier New" charset="0"/>
                    <a:cs typeface="Courier New" charset="0"/>
                  </a:rPr>
                  <a:t>)</a:t>
                </a:r>
              </a:p>
            </p:txBody>
          </p:sp>
          <p:sp>
            <p:nvSpPr>
              <p:cNvPr id="21513" name="Rectangle 9"/>
              <p:cNvSpPr>
                <a:spLocks noChangeArrowheads="1"/>
              </p:cNvSpPr>
              <p:nvPr/>
            </p:nvSpPr>
            <p:spPr bwMode="auto">
              <a:xfrm>
                <a:off x="576" y="3151"/>
                <a:ext cx="1469" cy="193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>
                  <a:lnSpc>
                    <a:spcPct val="80000"/>
                  </a:lnSpc>
                  <a:buClrTx/>
                  <a:buFontTx/>
                  <a:buNone/>
                </a:pPr>
                <a:r>
                  <a:rPr lang="en-US" altLang="en-US" sz="1800">
                    <a:latin typeface="Courier New" charset="0"/>
                    <a:ea typeface="Courier New" charset="0"/>
                    <a:cs typeface="Courier New" charset="0"/>
                  </a:rPr>
                  <a:t>mouseDragged(</a:t>
                </a:r>
                <a:r>
                  <a:rPr lang="en-US" altLang="en-US" sz="1800" i="1">
                    <a:latin typeface="Courier New" charset="0"/>
                    <a:ea typeface="Courier New" charset="0"/>
                    <a:cs typeface="Courier New" charset="0"/>
                  </a:rPr>
                  <a:t>e</a:t>
                </a:r>
                <a:r>
                  <a:rPr lang="en-US" altLang="en-US" sz="1800">
                    <a:latin typeface="Courier New" charset="0"/>
                    <a:ea typeface="Courier New" charset="0"/>
                    <a:cs typeface="Courier New" charset="0"/>
                  </a:rPr>
                  <a:t>)</a:t>
                </a:r>
              </a:p>
            </p:txBody>
          </p:sp>
        </p:grpSp>
        <p:grpSp>
          <p:nvGrpSpPr>
            <p:cNvPr id="21514" name="Group 10"/>
            <p:cNvGrpSpPr>
              <a:grpSpLocks/>
            </p:cNvGrpSpPr>
            <p:nvPr/>
          </p:nvGrpSpPr>
          <p:grpSpPr bwMode="auto">
            <a:xfrm>
              <a:off x="2064" y="2328"/>
              <a:ext cx="3389" cy="1016"/>
              <a:chOff x="2064" y="2328"/>
              <a:chExt cx="3389" cy="1016"/>
            </a:xfrm>
          </p:grpSpPr>
          <p:sp>
            <p:nvSpPr>
              <p:cNvPr id="21515" name="Rectangle 11"/>
              <p:cNvSpPr>
                <a:spLocks noChangeArrowheads="1"/>
              </p:cNvSpPr>
              <p:nvPr/>
            </p:nvSpPr>
            <p:spPr bwMode="auto">
              <a:xfrm>
                <a:off x="2064" y="2328"/>
                <a:ext cx="3389" cy="193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>
                  <a:lnSpc>
                    <a:spcPct val="85000"/>
                  </a:lnSpc>
                  <a:buClrTx/>
                  <a:buFontTx/>
                  <a:buNone/>
                </a:pPr>
                <a:r>
                  <a:rPr lang="en-US" altLang="en-US" sz="1800">
                    <a:latin typeface="Times New Roman" charset="0"/>
                    <a:ea typeface="Times New Roman" charset="0"/>
                    <a:cs typeface="Times New Roman" charset="0"/>
                  </a:rPr>
                  <a:t>Called when the user clicks the mouse</a:t>
                </a:r>
              </a:p>
            </p:txBody>
          </p:sp>
          <p:sp>
            <p:nvSpPr>
              <p:cNvPr id="21516" name="Rectangle 12"/>
              <p:cNvSpPr>
                <a:spLocks noChangeArrowheads="1"/>
              </p:cNvSpPr>
              <p:nvPr/>
            </p:nvSpPr>
            <p:spPr bwMode="auto">
              <a:xfrm>
                <a:off x="2064" y="2535"/>
                <a:ext cx="3389" cy="193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>
                  <a:lnSpc>
                    <a:spcPct val="85000"/>
                  </a:lnSpc>
                  <a:buClrTx/>
                  <a:buFontTx/>
                  <a:buNone/>
                </a:pPr>
                <a:r>
                  <a:rPr lang="en-US" altLang="en-US" sz="1800">
                    <a:latin typeface="Times New Roman" charset="0"/>
                    <a:ea typeface="Times New Roman" charset="0"/>
                    <a:cs typeface="Times New Roman" charset="0"/>
                  </a:rPr>
                  <a:t>Called when the mouse button is pressed</a:t>
                </a:r>
              </a:p>
            </p:txBody>
          </p:sp>
          <p:sp>
            <p:nvSpPr>
              <p:cNvPr id="21517" name="Rectangle 13"/>
              <p:cNvSpPr>
                <a:spLocks noChangeArrowheads="1"/>
              </p:cNvSpPr>
              <p:nvPr/>
            </p:nvSpPr>
            <p:spPr bwMode="auto">
              <a:xfrm>
                <a:off x="2064" y="2741"/>
                <a:ext cx="3389" cy="193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>
                  <a:lnSpc>
                    <a:spcPct val="85000"/>
                  </a:lnSpc>
                  <a:buClrTx/>
                  <a:buFontTx/>
                  <a:buNone/>
                </a:pPr>
                <a:r>
                  <a:rPr lang="en-US" altLang="en-US" sz="1800">
                    <a:latin typeface="Times New Roman" charset="0"/>
                    <a:ea typeface="Times New Roman" charset="0"/>
                    <a:cs typeface="Times New Roman" charset="0"/>
                  </a:rPr>
                  <a:t>Called when the mouse button is released</a:t>
                </a:r>
              </a:p>
            </p:txBody>
          </p:sp>
          <p:sp>
            <p:nvSpPr>
              <p:cNvPr id="21518" name="Rectangle 14"/>
              <p:cNvSpPr>
                <a:spLocks noChangeArrowheads="1"/>
              </p:cNvSpPr>
              <p:nvPr/>
            </p:nvSpPr>
            <p:spPr bwMode="auto">
              <a:xfrm>
                <a:off x="2064" y="2946"/>
                <a:ext cx="3389" cy="193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>
                  <a:lnSpc>
                    <a:spcPct val="85000"/>
                  </a:lnSpc>
                  <a:buClrTx/>
                  <a:buFontTx/>
                  <a:buNone/>
                </a:pPr>
                <a:r>
                  <a:rPr lang="en-US" altLang="en-US" sz="1800">
                    <a:latin typeface="Times New Roman" charset="0"/>
                    <a:ea typeface="Times New Roman" charset="0"/>
                    <a:cs typeface="Times New Roman" charset="0"/>
                  </a:rPr>
                  <a:t>Called when the user moves the mouse </a:t>
                </a:r>
              </a:p>
            </p:txBody>
          </p:sp>
          <p:sp>
            <p:nvSpPr>
              <p:cNvPr id="21519" name="Rectangle 15"/>
              <p:cNvSpPr>
                <a:spLocks noChangeArrowheads="1"/>
              </p:cNvSpPr>
              <p:nvPr/>
            </p:nvSpPr>
            <p:spPr bwMode="auto">
              <a:xfrm>
                <a:off x="2064" y="3151"/>
                <a:ext cx="3389" cy="193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Helvetica Neue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>
                  <a:lnSpc>
                    <a:spcPct val="85000"/>
                  </a:lnSpc>
                  <a:buClrTx/>
                  <a:buFontTx/>
                  <a:buNone/>
                </a:pPr>
                <a:r>
                  <a:rPr lang="en-US" altLang="en-US" sz="1800">
                    <a:latin typeface="Times New Roman" charset="0"/>
                    <a:ea typeface="Times New Roman" charset="0"/>
                    <a:cs typeface="Times New Roman" charset="0"/>
                  </a:rPr>
                  <a:t>Called when the mouse is dragged with the button down</a:t>
                </a:r>
              </a:p>
            </p:txBody>
          </p:sp>
        </p:grpSp>
        <p:sp>
          <p:nvSpPr>
            <p:cNvPr id="21520" name="Rectangle 16"/>
            <p:cNvSpPr>
              <a:spLocks noChangeArrowheads="1"/>
            </p:cNvSpPr>
            <p:nvPr/>
          </p:nvSpPr>
          <p:spPr bwMode="auto">
            <a:xfrm>
              <a:off x="304" y="3432"/>
              <a:ext cx="5101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12738">
                <a:tabLst>
                  <a:tab pos="342900" algn="l"/>
                  <a:tab pos="884238" algn="l"/>
                  <a:tab pos="1798638" algn="l"/>
                  <a:tab pos="2713038" algn="l"/>
                  <a:tab pos="3627438" algn="l"/>
                  <a:tab pos="4541838" algn="l"/>
                  <a:tab pos="5456238" algn="l"/>
                  <a:tab pos="6370638" algn="l"/>
                  <a:tab pos="7285038" algn="l"/>
                  <a:tab pos="8199438" algn="l"/>
                  <a:tab pos="9113838" algn="l"/>
                  <a:tab pos="10028238" algn="l"/>
                  <a:tab pos="10029825" algn="l"/>
                  <a:tab pos="10487025" algn="l"/>
                  <a:tab pos="10488613" algn="l"/>
                  <a:tab pos="10490200" algn="l"/>
                  <a:tab pos="10491788" algn="l"/>
                  <a:tab pos="10493375" algn="l"/>
                  <a:tab pos="10494963" algn="l"/>
                  <a:tab pos="10496550" algn="l"/>
                  <a:tab pos="10498138" algn="l"/>
                  <a:tab pos="10499725" algn="l"/>
                  <a:tab pos="10501313" algn="l"/>
                  <a:tab pos="10502900" algn="l"/>
                  <a:tab pos="10504488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1pPr>
              <a:lvl2pPr>
                <a:tabLst>
                  <a:tab pos="342900" algn="l"/>
                  <a:tab pos="884238" algn="l"/>
                  <a:tab pos="1798638" algn="l"/>
                  <a:tab pos="2713038" algn="l"/>
                  <a:tab pos="3627438" algn="l"/>
                  <a:tab pos="4541838" algn="l"/>
                  <a:tab pos="5456238" algn="l"/>
                  <a:tab pos="6370638" algn="l"/>
                  <a:tab pos="7285038" algn="l"/>
                  <a:tab pos="8199438" algn="l"/>
                  <a:tab pos="9113838" algn="l"/>
                  <a:tab pos="10028238" algn="l"/>
                  <a:tab pos="10029825" algn="l"/>
                  <a:tab pos="10487025" algn="l"/>
                  <a:tab pos="10488613" algn="l"/>
                  <a:tab pos="10490200" algn="l"/>
                  <a:tab pos="10491788" algn="l"/>
                  <a:tab pos="10493375" algn="l"/>
                  <a:tab pos="10494963" algn="l"/>
                  <a:tab pos="10496550" algn="l"/>
                  <a:tab pos="10498138" algn="l"/>
                  <a:tab pos="10499725" algn="l"/>
                  <a:tab pos="10501313" algn="l"/>
                  <a:tab pos="10502900" algn="l"/>
                  <a:tab pos="10504488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2pPr>
              <a:lvl3pPr>
                <a:tabLst>
                  <a:tab pos="342900" algn="l"/>
                  <a:tab pos="884238" algn="l"/>
                  <a:tab pos="1798638" algn="l"/>
                  <a:tab pos="2713038" algn="l"/>
                  <a:tab pos="3627438" algn="l"/>
                  <a:tab pos="4541838" algn="l"/>
                  <a:tab pos="5456238" algn="l"/>
                  <a:tab pos="6370638" algn="l"/>
                  <a:tab pos="7285038" algn="l"/>
                  <a:tab pos="8199438" algn="l"/>
                  <a:tab pos="9113838" algn="l"/>
                  <a:tab pos="10028238" algn="l"/>
                  <a:tab pos="10029825" algn="l"/>
                  <a:tab pos="10487025" algn="l"/>
                  <a:tab pos="10488613" algn="l"/>
                  <a:tab pos="10490200" algn="l"/>
                  <a:tab pos="10491788" algn="l"/>
                  <a:tab pos="10493375" algn="l"/>
                  <a:tab pos="10494963" algn="l"/>
                  <a:tab pos="10496550" algn="l"/>
                  <a:tab pos="10498138" algn="l"/>
                  <a:tab pos="10499725" algn="l"/>
                  <a:tab pos="10501313" algn="l"/>
                  <a:tab pos="10502900" algn="l"/>
                  <a:tab pos="10504488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3pPr>
              <a:lvl4pPr>
                <a:tabLst>
                  <a:tab pos="342900" algn="l"/>
                  <a:tab pos="884238" algn="l"/>
                  <a:tab pos="1798638" algn="l"/>
                  <a:tab pos="2713038" algn="l"/>
                  <a:tab pos="3627438" algn="l"/>
                  <a:tab pos="4541838" algn="l"/>
                  <a:tab pos="5456238" algn="l"/>
                  <a:tab pos="6370638" algn="l"/>
                  <a:tab pos="7285038" algn="l"/>
                  <a:tab pos="8199438" algn="l"/>
                  <a:tab pos="9113838" algn="l"/>
                  <a:tab pos="10028238" algn="l"/>
                  <a:tab pos="10029825" algn="l"/>
                  <a:tab pos="10487025" algn="l"/>
                  <a:tab pos="10488613" algn="l"/>
                  <a:tab pos="10490200" algn="l"/>
                  <a:tab pos="10491788" algn="l"/>
                  <a:tab pos="10493375" algn="l"/>
                  <a:tab pos="10494963" algn="l"/>
                  <a:tab pos="10496550" algn="l"/>
                  <a:tab pos="10498138" algn="l"/>
                  <a:tab pos="10499725" algn="l"/>
                  <a:tab pos="10501313" algn="l"/>
                  <a:tab pos="10502900" algn="l"/>
                  <a:tab pos="10504488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4pPr>
              <a:lvl5pPr>
                <a:tabLst>
                  <a:tab pos="342900" algn="l"/>
                  <a:tab pos="884238" algn="l"/>
                  <a:tab pos="1798638" algn="l"/>
                  <a:tab pos="2713038" algn="l"/>
                  <a:tab pos="3627438" algn="l"/>
                  <a:tab pos="4541838" algn="l"/>
                  <a:tab pos="5456238" algn="l"/>
                  <a:tab pos="6370638" algn="l"/>
                  <a:tab pos="7285038" algn="l"/>
                  <a:tab pos="8199438" algn="l"/>
                  <a:tab pos="9113838" algn="l"/>
                  <a:tab pos="10028238" algn="l"/>
                  <a:tab pos="10029825" algn="l"/>
                  <a:tab pos="10487025" algn="l"/>
                  <a:tab pos="10488613" algn="l"/>
                  <a:tab pos="10490200" algn="l"/>
                  <a:tab pos="10491788" algn="l"/>
                  <a:tab pos="10493375" algn="l"/>
                  <a:tab pos="10494963" algn="l"/>
                  <a:tab pos="10496550" algn="l"/>
                  <a:tab pos="10498138" algn="l"/>
                  <a:tab pos="10499725" algn="l"/>
                  <a:tab pos="10501313" algn="l"/>
                  <a:tab pos="10502900" algn="l"/>
                  <a:tab pos="10504488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2900" algn="l"/>
                  <a:tab pos="884238" algn="l"/>
                  <a:tab pos="1798638" algn="l"/>
                  <a:tab pos="2713038" algn="l"/>
                  <a:tab pos="3627438" algn="l"/>
                  <a:tab pos="4541838" algn="l"/>
                  <a:tab pos="5456238" algn="l"/>
                  <a:tab pos="6370638" algn="l"/>
                  <a:tab pos="7285038" algn="l"/>
                  <a:tab pos="8199438" algn="l"/>
                  <a:tab pos="9113838" algn="l"/>
                  <a:tab pos="10028238" algn="l"/>
                  <a:tab pos="10029825" algn="l"/>
                  <a:tab pos="10487025" algn="l"/>
                  <a:tab pos="10488613" algn="l"/>
                  <a:tab pos="10490200" algn="l"/>
                  <a:tab pos="10491788" algn="l"/>
                  <a:tab pos="10493375" algn="l"/>
                  <a:tab pos="10494963" algn="l"/>
                  <a:tab pos="10496550" algn="l"/>
                  <a:tab pos="10498138" algn="l"/>
                  <a:tab pos="10499725" algn="l"/>
                  <a:tab pos="10501313" algn="l"/>
                  <a:tab pos="10502900" algn="l"/>
                  <a:tab pos="10504488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2900" algn="l"/>
                  <a:tab pos="884238" algn="l"/>
                  <a:tab pos="1798638" algn="l"/>
                  <a:tab pos="2713038" algn="l"/>
                  <a:tab pos="3627438" algn="l"/>
                  <a:tab pos="4541838" algn="l"/>
                  <a:tab pos="5456238" algn="l"/>
                  <a:tab pos="6370638" algn="l"/>
                  <a:tab pos="7285038" algn="l"/>
                  <a:tab pos="8199438" algn="l"/>
                  <a:tab pos="9113838" algn="l"/>
                  <a:tab pos="10028238" algn="l"/>
                  <a:tab pos="10029825" algn="l"/>
                  <a:tab pos="10487025" algn="l"/>
                  <a:tab pos="10488613" algn="l"/>
                  <a:tab pos="10490200" algn="l"/>
                  <a:tab pos="10491788" algn="l"/>
                  <a:tab pos="10493375" algn="l"/>
                  <a:tab pos="10494963" algn="l"/>
                  <a:tab pos="10496550" algn="l"/>
                  <a:tab pos="10498138" algn="l"/>
                  <a:tab pos="10499725" algn="l"/>
                  <a:tab pos="10501313" algn="l"/>
                  <a:tab pos="10502900" algn="l"/>
                  <a:tab pos="10504488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2900" algn="l"/>
                  <a:tab pos="884238" algn="l"/>
                  <a:tab pos="1798638" algn="l"/>
                  <a:tab pos="2713038" algn="l"/>
                  <a:tab pos="3627438" algn="l"/>
                  <a:tab pos="4541838" algn="l"/>
                  <a:tab pos="5456238" algn="l"/>
                  <a:tab pos="6370638" algn="l"/>
                  <a:tab pos="7285038" algn="l"/>
                  <a:tab pos="8199438" algn="l"/>
                  <a:tab pos="9113838" algn="l"/>
                  <a:tab pos="10028238" algn="l"/>
                  <a:tab pos="10029825" algn="l"/>
                  <a:tab pos="10487025" algn="l"/>
                  <a:tab pos="10488613" algn="l"/>
                  <a:tab pos="10490200" algn="l"/>
                  <a:tab pos="10491788" algn="l"/>
                  <a:tab pos="10493375" algn="l"/>
                  <a:tab pos="10494963" algn="l"/>
                  <a:tab pos="10496550" algn="l"/>
                  <a:tab pos="10498138" algn="l"/>
                  <a:tab pos="10499725" algn="l"/>
                  <a:tab pos="10501313" algn="l"/>
                  <a:tab pos="10502900" algn="l"/>
                  <a:tab pos="10504488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2900" algn="l"/>
                  <a:tab pos="884238" algn="l"/>
                  <a:tab pos="1798638" algn="l"/>
                  <a:tab pos="2713038" algn="l"/>
                  <a:tab pos="3627438" algn="l"/>
                  <a:tab pos="4541838" algn="l"/>
                  <a:tab pos="5456238" algn="l"/>
                  <a:tab pos="6370638" algn="l"/>
                  <a:tab pos="7285038" algn="l"/>
                  <a:tab pos="8199438" algn="l"/>
                  <a:tab pos="9113838" algn="l"/>
                  <a:tab pos="10028238" algn="l"/>
                  <a:tab pos="10029825" algn="l"/>
                  <a:tab pos="10487025" algn="l"/>
                  <a:tab pos="10488613" algn="l"/>
                  <a:tab pos="10490200" algn="l"/>
                  <a:tab pos="10491788" algn="l"/>
                  <a:tab pos="10493375" algn="l"/>
                  <a:tab pos="10494963" algn="l"/>
                  <a:tab pos="10496550" algn="l"/>
                  <a:tab pos="10498138" algn="l"/>
                  <a:tab pos="10499725" algn="l"/>
                  <a:tab pos="10501313" algn="l"/>
                  <a:tab pos="10502900" algn="l"/>
                  <a:tab pos="10504488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 sz="2400">
                  <a:solidFill>
                    <a:srgbClr val="000000"/>
                  </a:solidFill>
                  <a:latin typeface="Helvetica Neue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just">
                <a:lnSpc>
                  <a:spcPct val="85000"/>
                </a:lnSpc>
                <a:spcAft>
                  <a:spcPts val="1500"/>
                </a:spcAft>
                <a:buClrTx/>
                <a:buFontTx/>
                <a:buNone/>
              </a:pPr>
              <a:r>
                <a:rPr lang="en-US" altLang="en-US">
                  <a:latin typeface="Times New Roman" charset="0"/>
                  <a:ea typeface="Times New Roman" charset="0"/>
                  <a:cs typeface="Times New Roman" charset="0"/>
                </a:rPr>
                <a:t>	The parameter </a:t>
              </a:r>
              <a:r>
                <a:rPr lang="en-US" altLang="en-US" i="1">
                  <a:latin typeface="Times New Roman" charset="0"/>
                  <a:ea typeface="Times New Roman" charset="0"/>
                  <a:cs typeface="Times New Roman" charset="0"/>
                </a:rPr>
                <a:t>e</a:t>
              </a:r>
              <a:r>
                <a:rPr lang="en-US" altLang="en-US">
                  <a:latin typeface="Times New Roman" charset="0"/>
                  <a:ea typeface="Times New Roman" charset="0"/>
                  <a:cs typeface="Times New Roman" charset="0"/>
                </a:rPr>
                <a:t> is a </a:t>
              </a:r>
              <a:r>
                <a:rPr lang="en-US" altLang="en-US" sz="2000">
                  <a:latin typeface="Courier New" charset="0"/>
                  <a:ea typeface="Courier New" charset="0"/>
                  <a:cs typeface="Courier New" charset="0"/>
                </a:rPr>
                <a:t>MouseEvent</a:t>
              </a:r>
              <a:r>
                <a:rPr lang="en-US" altLang="en-US">
                  <a:latin typeface="Times New Roman" charset="0"/>
                  <a:ea typeface="Times New Roman" charset="0"/>
                  <a:cs typeface="Times New Roman" charset="0"/>
                </a:rPr>
                <a:t> object, which gives more data about the event, such as the location of the mouse.  </a:t>
              </a:r>
            </a:p>
          </p:txBody>
        </p:sp>
      </p:grp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857250" y="1402109"/>
            <a:ext cx="38242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dirty="0">
                <a:latin typeface="Times New Roman" charset="0"/>
                <a:ea typeface="Times New Roman" charset="0"/>
                <a:cs typeface="Times New Roman" charset="0"/>
              </a:rPr>
              <a:t>1.  Call </a:t>
            </a:r>
            <a:r>
              <a:rPr lang="en-US" altLang="en-US" sz="2000" dirty="0" err="1">
                <a:latin typeface="Courier New" charset="0"/>
              </a:rPr>
              <a:t>addMouseListeners</a:t>
            </a:r>
            <a:r>
              <a:rPr lang="en-US" altLang="en-US" dirty="0"/>
              <a:t>.</a:t>
            </a:r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857250" y="1840259"/>
            <a:ext cx="74120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Helvetica Neue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charset="0"/>
                <a:ea typeface="Times New Roman" charset="0"/>
                <a:cs typeface="Times New Roman" charset="0"/>
              </a:rPr>
              <a:t>2.  Write new definitions of any listener methods you need.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ＭＳ Ｐゴシック"/>
        <a:cs typeface="ＭＳ Ｐゴシック"/>
      </a:majorFont>
      <a:minorFont>
        <a:latin typeface="Times New Roman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en-US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en-US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Helvetica Neu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1760</Words>
  <Application>Microsoft Macintosh PowerPoint</Application>
  <PresentationFormat>On-screen Show (4:3)</PresentationFormat>
  <Paragraphs>315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Times New Roman</vt:lpstr>
      <vt:lpstr>ＭＳ Ｐゴシック</vt:lpstr>
      <vt:lpstr>Helvetica Neue</vt:lpstr>
      <vt:lpstr>Courier New</vt:lpstr>
      <vt:lpstr>Monaco</vt:lpstr>
      <vt:lpstr>Wingdings</vt:lpstr>
      <vt:lpstr>Arial</vt:lpstr>
      <vt:lpstr>Lora-Regular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cp:lastPrinted>1601-01-01T00:00:00Z</cp:lastPrinted>
  <dcterms:created xsi:type="dcterms:W3CDTF">2017-07-11T08:19:06Z</dcterms:created>
  <dcterms:modified xsi:type="dcterms:W3CDTF">2017-07-11T11:38:15Z</dcterms:modified>
</cp:coreProperties>
</file>