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9062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2491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15920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3" cy="2906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3" y="3683496"/>
            <a:ext cx="4915794" cy="649636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3" y="4326433"/>
            <a:ext cx="4915794" cy="34156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7" tIns="25717" rIns="25717" bIns="25717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FontTx/>
              <a:buChar char="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Font typeface="Monotype Sorts"/>
              <a:buNone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Tx/>
              <a:buChar char="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•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–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0" y="4832746"/>
            <a:ext cx="223021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1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90"/>
            <a:ext cx="628651" cy="19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1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7" y="4843121"/>
            <a:ext cx="2969216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Relationship Id="rId3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mp130"/>
          <p:cNvSpPr txBox="1"/>
          <p:nvPr>
            <p:ph type="title"/>
          </p:nvPr>
        </p:nvSpPr>
        <p:spPr>
          <a:xfrm>
            <a:off x="2114103" y="3810103"/>
            <a:ext cx="4915794" cy="649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Variables and Expressions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23" y="1581626"/>
            <a:ext cx="8264954" cy="1921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ypically, computer performs three-step process…"/>
          <p:cNvSpPr txBox="1"/>
          <p:nvPr>
            <p:ph type="body" idx="4294967295"/>
          </p:nvPr>
        </p:nvSpPr>
        <p:spPr>
          <a:xfrm>
            <a:off x="950317" y="1174750"/>
            <a:ext cx="7380883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Typically, computer performs three-step process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Receive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Input: any data that the program receives while it is running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Perform some process on the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mathematical calculation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Produce output</a:t>
            </a:r>
          </a:p>
        </p:txBody>
      </p:sp>
      <p:grpSp>
        <p:nvGrpSpPr>
          <p:cNvPr id="30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04" name="Input, Processing and Outpu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Input, Processing and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009;p10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84" name="Google Shape;1010;p10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85" name="Google Shape;1011;p103"/>
          <p:cNvSpPr txBox="1"/>
          <p:nvPr/>
        </p:nvSpPr>
        <p:spPr>
          <a:xfrm>
            <a:off x="4364575" y="1152475"/>
            <a:ext cx="4216801" cy="246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NOTE</a:t>
            </a:r>
            <a:r>
              <a:rPr b="0"/>
              <a:t>: Any of the literals can also be replaced with variables that are associated with the same value</a:t>
            </a:r>
          </a:p>
        </p:txBody>
      </p:sp>
      <p:grpSp>
        <p:nvGrpSpPr>
          <p:cNvPr id="11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87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016;p10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91" name="Google Shape;1017;p10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92" name="Google Shape;1018;p104"/>
          <p:cNvSpPr txBox="1"/>
          <p:nvPr/>
        </p:nvSpPr>
        <p:spPr>
          <a:xfrm>
            <a:off x="4404874" y="1152475"/>
            <a:ext cx="4216801" cy="349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For example: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2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 + x * 3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This evaluates to 10, just like our first example expression!</a:t>
            </a:r>
          </a:p>
        </p:txBody>
      </p:sp>
      <p:grpSp>
        <p:nvGrpSpPr>
          <p:cNvPr id="119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9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4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9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8" name="Expression Shorthand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Expression Shorthands</a:t>
              </a:r>
            </a:p>
          </p:txBody>
        </p:sp>
      </p:grpSp>
      <p:sp>
        <p:nvSpPr>
          <p:cNvPr id="1200" name="Content Placeholder 2"/>
          <p:cNvSpPr txBox="1"/>
          <p:nvPr/>
        </p:nvSpPr>
        <p:spPr>
          <a:xfrm>
            <a:off x="1528657" y="1574995"/>
            <a:ext cx="6280982" cy="3259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+ 1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+= 1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num2 = num2 - 4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num2 -= 4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num3 = num3 *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num3 *=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/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/=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Generally: </a:t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variable</a:t>
            </a:r>
            <a:r>
              <a:rPr b="0" i="0"/>
              <a:t>  operator  (</a:t>
            </a:r>
            <a:r>
              <a:t>expression</a:t>
            </a:r>
            <a:r>
              <a:rPr b="0" i="0"/>
              <a:t>) 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is same as:</a:t>
            </a:r>
            <a:endParaRPr sz="2000"/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operator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expression</a:t>
            </a:r>
          </a:p>
        </p:txBody>
      </p:sp>
      <p:sp>
        <p:nvSpPr>
          <p:cNvPr id="1201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0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04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206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07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6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0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10" name="Ex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Explicit Type Conversion</a:t>
              </a:r>
            </a:p>
          </p:txBody>
        </p:sp>
      </p:grpSp>
      <p:sp>
        <p:nvSpPr>
          <p:cNvPr id="1212" name="Content Placeholder 2"/>
          <p:cNvSpPr txBox="1"/>
          <p:nvPr/>
        </p:nvSpPr>
        <p:spPr>
          <a:xfrm>
            <a:off x="1520190" y="1699591"/>
            <a:ext cx="6280982" cy="365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new real-valued number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float(num1) 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5.0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/>
          </a:p>
          <a:p>
            <a:pPr lvl="1" marL="671512" indent="-214312" defTabSz="342900">
              <a:spcBef>
                <a:spcPts val="3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 that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 is not changed.  We created a new value.</a:t>
            </a:r>
            <a:endParaRPr sz="20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float(num2)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num2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a new integer-valued number (</a:t>
            </a:r>
            <a:r>
              <a:rPr u="sng"/>
              <a:t>truncating</a:t>
            </a:r>
            <a:r>
              <a:t> anything after decimal)</a:t>
            </a:r>
            <a:endParaRPr b="1" sz="2400"/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int(num3)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int(-2.7)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-2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3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2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185;p1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190;p1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  <p:sp>
        <p:nvSpPr>
          <p:cNvPr id="1218" name="Google Shape;1191;p130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Constants!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196;p131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21" name="Google Shape;1197;p131"/>
          <p:cNvSpPr txBox="1"/>
          <p:nvPr>
            <p:ph type="body" idx="1"/>
          </p:nvPr>
        </p:nvSpPr>
        <p:spPr>
          <a:xfrm>
            <a:off x="311699" y="1282525"/>
            <a:ext cx="8520602" cy="3416401"/>
          </a:xfrm>
          <a:prstGeom prst="rect">
            <a:avLst/>
          </a:prstGeom>
        </p:spPr>
        <p:txBody>
          <a:bodyPr/>
          <a:lstStyle>
            <a:lvl1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Constants give descriptive names to literals</a:t>
            </a:r>
          </a:p>
        </p:txBody>
      </p:sp>
      <p:grpSp>
        <p:nvGrpSpPr>
          <p:cNvPr id="1224" name="Google Shape;1198;p131"/>
          <p:cNvGrpSpPr/>
          <p:nvPr/>
        </p:nvGrpSpPr>
        <p:grpSpPr>
          <a:xfrm>
            <a:off x="1322250" y="2696424"/>
            <a:ext cx="6499501" cy="1526401"/>
            <a:chOff x="0" y="0"/>
            <a:chExt cx="6499500" cy="1526400"/>
          </a:xfrm>
        </p:grpSpPr>
        <p:sp>
          <p:nvSpPr>
            <p:cNvPr id="1222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constants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constants with descriptive names instead of literals directly in your code.</a:t>
              </a:r>
            </a:p>
          </p:txBody>
        </p:sp>
      </p:grpSp>
      <p:sp>
        <p:nvSpPr>
          <p:cNvPr id="1225" name="Google Shape;1199;p131"/>
          <p:cNvSpPr txBox="1"/>
          <p:nvPr/>
        </p:nvSpPr>
        <p:spPr>
          <a:xfrm>
            <a:off x="1322250" y="20991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22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27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4" grpId="3"/>
      <p:bldP build="p" bldLvl="5" animBg="1" rev="0" advAuto="0" spid="1221" grpId="1"/>
      <p:bldP build="whole" bldLvl="1" animBg="1" rev="0" advAuto="0" spid="1225" grpId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04;p1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31" name="Google Shape;1205;p1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Use all capital letters and snake_case when naming constants</a:t>
            </a:r>
          </a:p>
        </p:txBody>
      </p:sp>
      <p:grpSp>
        <p:nvGrpSpPr>
          <p:cNvPr id="1234" name="Google Shape;1206;p132"/>
          <p:cNvGrpSpPr/>
          <p:nvPr/>
        </p:nvGrpSpPr>
        <p:grpSpPr>
          <a:xfrm>
            <a:off x="1322250" y="3001224"/>
            <a:ext cx="6499501" cy="1526401"/>
            <a:chOff x="0" y="0"/>
            <a:chExt cx="6499500" cy="1526400"/>
          </a:xfrm>
        </p:grpSpPr>
        <p:sp>
          <p:nvSpPr>
            <p:cNvPr id="1232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3" name="constant names…"/>
            <p:cNvSpPr txBox="1"/>
            <p:nvPr/>
          </p:nvSpPr>
          <p:spPr>
            <a:xfrm>
              <a:off x="74512" y="108609"/>
              <a:ext cx="6350475" cy="1309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 names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all capital letters and snake_case, for example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MY_CONSTANT = 500</a:t>
              </a:r>
              <a:r>
                <a:t>.</a:t>
              </a:r>
            </a:p>
          </p:txBody>
        </p:sp>
      </p:grpSp>
      <p:sp>
        <p:nvSpPr>
          <p:cNvPr id="1235" name="Google Shape;1207;p132"/>
          <p:cNvSpPr txBox="1"/>
          <p:nvPr/>
        </p:nvSpPr>
        <p:spPr>
          <a:xfrm>
            <a:off x="1322250" y="24039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23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3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37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12;p1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41" name="Google Shape;1213;p1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Use all capital letters and snake_case when naming constants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Constants are usually assigned outside functions and at the top of your program file (underneath the imports)</a:t>
            </a:r>
          </a:p>
        </p:txBody>
      </p:sp>
      <p:grpSp>
        <p:nvGrpSpPr>
          <p:cNvPr id="124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3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computers output?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7" name="Example of Using 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Example of Using Constants</a:t>
              </a:r>
            </a:p>
          </p:txBody>
        </p:sp>
      </p:grpSp>
      <p:sp>
        <p:nvSpPr>
          <p:cNvPr id="1249" name="Rectangle 1"/>
          <p:cNvSpPr/>
          <p:nvPr/>
        </p:nvSpPr>
        <p:spPr>
          <a:xfrm>
            <a:off x="1287378" y="887212"/>
            <a:ext cx="656924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constants.py</a:t>
            </a:r>
            <a:br/>
            <a:r>
              <a:t>------------------</a:t>
            </a:r>
            <a:br/>
            <a:r>
              <a:t>An example program with constants</a:t>
            </a:r>
            <a:br/>
            <a:r>
              <a:t>"""</a:t>
            </a:r>
            <a:br/>
            <a:br/>
            <a:r>
              <a:rPr i="0">
                <a:solidFill>
                  <a:srgbClr val="000000"/>
                </a:solidFill>
              </a:rPr>
              <a:t>INCHES_IN_FOOT = </a:t>
            </a:r>
            <a:r>
              <a:rPr i="0">
                <a:solidFill>
                  <a:srgbClr val="0000FF"/>
                </a:solidFill>
              </a:rPr>
              <a:t>12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feet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 of feet: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inches = feet * INCHES_IN_FOOT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"That is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(inches) + </a:t>
            </a:r>
            <a:r>
              <a:rPr b="1" i="0">
                <a:solidFill>
                  <a:srgbClr val="008080"/>
                </a:solidFill>
              </a:rPr>
              <a:t>" inches!"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5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52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254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5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  <p:pic>
        <p:nvPicPr>
          <p:cNvPr id="1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9" name="Image Gallery"/>
          <p:cNvGrpSpPr/>
          <p:nvPr/>
        </p:nvGrpSpPr>
        <p:grpSpPr>
          <a:xfrm>
            <a:off x="-28179" y="571665"/>
            <a:ext cx="9138445" cy="4979608"/>
            <a:chOff x="0" y="0"/>
            <a:chExt cx="9138443" cy="4979606"/>
          </a:xfrm>
        </p:grpSpPr>
        <p:pic>
          <p:nvPicPr>
            <p:cNvPr id="1257" name="kidplayluggage.jpeg" descr="kidplayluggag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978" r="0" b="24978"/>
            <a:stretch>
              <a:fillRect/>
            </a:stretch>
          </p:blipFill>
          <p:spPr>
            <a:xfrm>
              <a:off x="0" y="0"/>
              <a:ext cx="9138444" cy="4573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8" name="Caption"/>
            <p:cNvSpPr/>
            <p:nvPr/>
          </p:nvSpPr>
          <p:spPr>
            <a:xfrm>
              <a:off x="0" y="4649406"/>
              <a:ext cx="913844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prin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312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>
                <a:solidFill>
                  <a:srgbClr val="0000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"This program adds two numbers."</a:t>
            </a:r>
            <a:r>
              <a:t>)</a:t>
            </a:r>
            <a:br/>
          </a:p>
        </p:txBody>
      </p:sp>
      <p:sp>
        <p:nvSpPr>
          <p:cNvPr id="313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5151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prints text to the terminal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Text printed is between double quotes ("text")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Can also be between single quotes ('text')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Choice of quotes depends on text you are printing</a:t>
            </a:r>
            <a:endParaRPr sz="20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Double quotes when text contains single quotes 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print("no, you didn't")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no, you didn't</a:t>
            </a:r>
            <a:endParaRPr sz="18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Single quotes when text contains double quotes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print('say "hi" Karel')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	</a:t>
            </a:r>
            <a:r>
              <a:t>say "hi"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Our first program </a:t>
            </a:r>
          </a:p>
        </p:txBody>
      </p:sp>
      <p:pic>
        <p:nvPicPr>
          <p:cNvPr id="3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898918" y="1240135"/>
            <a:ext cx="2237549" cy="223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21" name="Rectangle 1"/>
          <p:cNvSpPr/>
          <p:nvPr/>
        </p:nvSpPr>
        <p:spPr>
          <a:xfrm>
            <a:off x="1371600" y="1100933"/>
            <a:ext cx="6477000" cy="3268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helloworld.py</a:t>
            </a:r>
            <a:br/>
            <a:r>
              <a:t>-------------------</a:t>
            </a:r>
            <a:br/>
            <a:r>
              <a:t>This is our first python program.  It is customary to</a:t>
            </a:r>
            <a:br/>
            <a:r>
              <a:t>have a programmer's first program write "hello world"</a:t>
            </a:r>
            <a:br/>
            <a:r>
              <a:t>(inspired by the first program in Brian Kernighan and</a:t>
            </a:r>
            <a:br/>
            <a:r>
              <a:t>Dennis Ritchie's classic book, 'The C Programming Language.')</a:t>
            </a:r>
            <a:br/>
            <a:r>
              <a:t>"""</a:t>
            </a:r>
            <a:endParaRPr i="1">
              <a:solidFill>
                <a:srgbClr val="808080"/>
              </a:solidFill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br/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"hello, world!"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</a:t>
            </a:r>
            <a:endParaRPr>
              <a:solidFill>
                <a:srgbClr val="3366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file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			# little bit different than in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2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4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pic>
        <p:nvPicPr>
          <p:cNvPr id="3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9" y="680441"/>
            <a:ext cx="5829301" cy="435383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: Rounded Corners 3"/>
          <p:cNvSpPr/>
          <p:nvPr/>
        </p:nvSpPr>
        <p:spPr>
          <a:xfrm>
            <a:off x="3276600" y="4737100"/>
            <a:ext cx="495300" cy="22225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34289" tIns="34289" rIns="34289" bIns="34289"/>
          <a:lstStyle/>
          <a:p>
            <a:pPr defTabSz="685800">
              <a:defRPr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8" y="680439"/>
            <a:ext cx="5829300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1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33" name="TextBox 4"/>
          <p:cNvSpPr txBox="1"/>
          <p:nvPr/>
        </p:nvSpPr>
        <p:spPr>
          <a:xfrm>
            <a:off x="4390658" y="4325814"/>
            <a:ext cx="2842115" cy="37860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This is on a PC.</a:t>
            </a:r>
            <a:endParaRPr>
              <a:solidFill>
                <a:srgbClr val="3366FF"/>
              </a:solidFill>
            </a:endParaRPr>
          </a:p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On Macs: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python3 helloworld.py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7" y="680438"/>
            <a:ext cx="5829299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7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322" y="1411889"/>
            <a:ext cx="1473120" cy="147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118" y="1387292"/>
            <a:ext cx="1473120" cy="1473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8164" y="1411889"/>
            <a:ext cx="1447077" cy="144707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1"/>
          <p:cNvSpPr txBox="1"/>
          <p:nvPr/>
        </p:nvSpPr>
        <p:spPr>
          <a:xfrm>
            <a:off x="2021351" y="219810"/>
            <a:ext cx="4881490" cy="969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You’re now all Python programmers!</a:t>
            </a:r>
          </a:p>
        </p:txBody>
      </p:sp>
      <p:pic>
        <p:nvPicPr>
          <p:cNvPr id="34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45687" t="27955" r="27908" b="1914"/>
          <a:stretch>
            <a:fillRect/>
          </a:stretch>
        </p:blipFill>
        <p:spPr>
          <a:xfrm>
            <a:off x="2948962" y="3299904"/>
            <a:ext cx="1159329" cy="1471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Speech Bubble: Rectangle with Corners Rounded 7"/>
          <p:cNvGrpSpPr/>
          <p:nvPr/>
        </p:nvGrpSpPr>
        <p:grpSpPr>
          <a:xfrm>
            <a:off x="4146712" y="3028271"/>
            <a:ext cx="3316800" cy="1307788"/>
            <a:chOff x="0" y="0"/>
            <a:chExt cx="3316798" cy="1307787"/>
          </a:xfrm>
        </p:grpSpPr>
        <p:sp>
          <p:nvSpPr>
            <p:cNvPr id="345" name="Shape"/>
            <p:cNvSpPr/>
            <p:nvPr/>
          </p:nvSpPr>
          <p:spPr>
            <a:xfrm>
              <a:off x="0" y="0"/>
              <a:ext cx="3316799" cy="130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61" y="2599"/>
                  </a:moveTo>
                  <a:cubicBezTo>
                    <a:pt x="5061" y="1163"/>
                    <a:pt x="5520" y="0"/>
                    <a:pt x="6086" y="0"/>
                  </a:cubicBezTo>
                  <a:lnTo>
                    <a:pt x="7818" y="0"/>
                  </a:lnTo>
                  <a:lnTo>
                    <a:pt x="20575" y="0"/>
                  </a:lnTo>
                  <a:cubicBezTo>
                    <a:pt x="21141" y="0"/>
                    <a:pt x="21600" y="1163"/>
                    <a:pt x="21600" y="2599"/>
                  </a:cubicBezTo>
                  <a:lnTo>
                    <a:pt x="21600" y="12993"/>
                  </a:lnTo>
                  <a:cubicBezTo>
                    <a:pt x="21600" y="14429"/>
                    <a:pt x="21141" y="15592"/>
                    <a:pt x="20575" y="15592"/>
                  </a:cubicBezTo>
                  <a:lnTo>
                    <a:pt x="11952" y="15592"/>
                  </a:lnTo>
                  <a:lnTo>
                    <a:pt x="0" y="21600"/>
                  </a:lnTo>
                  <a:lnTo>
                    <a:pt x="7818" y="15592"/>
                  </a:lnTo>
                  <a:lnTo>
                    <a:pt x="6086" y="15592"/>
                  </a:lnTo>
                  <a:cubicBezTo>
                    <a:pt x="5520" y="15592"/>
                    <a:pt x="5061" y="14429"/>
                    <a:pt x="5061" y="12993"/>
                  </a:cubicBezTo>
                  <a:lnTo>
                    <a:pt x="5061" y="12993"/>
                  </a:lnTo>
                  <a:lnTo>
                    <a:pt x="5061" y="9095"/>
                  </a:lnTo>
                  <a:close/>
                </a:path>
              </a:pathLst>
            </a:custGeom>
            <a:noFill/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hey_that_looks_ like_what_I_ taught_them()"/>
            <p:cNvSpPr txBox="1"/>
            <p:nvPr/>
          </p:nvSpPr>
          <p:spPr>
            <a:xfrm>
              <a:off x="871856" y="18626"/>
              <a:ext cx="2350281" cy="906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hey_that_looks_ like_what_I_ taught_them()</a:t>
              </a:r>
            </a:p>
          </p:txBody>
        </p:sp>
      </p:grpSp>
      <p:grpSp>
        <p:nvGrpSpPr>
          <p:cNvPr id="350" name="Arc 2"/>
          <p:cNvGrpSpPr/>
          <p:nvPr/>
        </p:nvGrpSpPr>
        <p:grpSpPr>
          <a:xfrm>
            <a:off x="3533716" y="4241640"/>
            <a:ext cx="367883" cy="144335"/>
            <a:chOff x="0" y="0"/>
            <a:chExt cx="367882" cy="144333"/>
          </a:xfrm>
        </p:grpSpPr>
        <p:sp>
          <p:nvSpPr>
            <p:cNvPr id="348" name="Shap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  <a:lnTo>
                    <a:pt x="1205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44" grpId="1"/>
      <p:bldP build="whole" bldLvl="1" animBg="1" rev="0" advAuto="0" spid="350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640079">
              <a:defRPr sz="3359"/>
            </a:lvl1pPr>
          </a:lstStyle>
          <a:p>
            <a:pPr/>
            <a:r>
              <a:t>How do computers store information (data)?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172;p16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questions</a:t>
            </a:r>
          </a:p>
        </p:txBody>
      </p:sp>
      <p:sp>
        <p:nvSpPr>
          <p:cNvPr id="267" name="Google Shape;173;p16"/>
          <p:cNvSpPr txBox="1"/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sz="1800"/>
            </a:pPr>
            <a:r>
              <a:t>How do computers conduct tasks we ask for?</a:t>
            </a:r>
          </a:p>
          <a:p>
            <a:pPr marL="0" indent="0" algn="l">
              <a:lnSpc>
                <a:spcPct val="115000"/>
              </a:lnSpc>
              <a:defRPr sz="1800"/>
            </a:pPr>
          </a:p>
          <a:p>
            <a:pPr marL="0" indent="0" algn="l">
              <a:lnSpc>
                <a:spcPct val="115000"/>
              </a:lnSpc>
              <a:defRPr sz="1800"/>
            </a:pPr>
            <a:r>
              <a:t>How do computers store information (data) using code?</a:t>
            </a:r>
          </a:p>
          <a:p>
            <a:pPr marL="0" indent="0" algn="l">
              <a:lnSpc>
                <a:spcPct val="115000"/>
              </a:lnSpc>
              <a:spcBef>
                <a:spcPts val="1600"/>
              </a:spcBef>
              <a:defRPr sz="1800"/>
            </a:pPr>
            <a:r>
              <a:t>Once we store that information, how do we use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251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Your computer has memory!</a:t>
            </a:r>
          </a:p>
        </p:txBody>
      </p:sp>
      <p:sp>
        <p:nvSpPr>
          <p:cNvPr id="355" name="Google Shape;252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Information is stored in your computer’s memory (RAM)</a:t>
            </a:r>
            <a:br/>
          </a:p>
        </p:txBody>
      </p:sp>
      <p:pic>
        <p:nvPicPr>
          <p:cNvPr id="356" name="Google Shape;253;p29" descr="Google Shape;25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8429"/>
            <a:ext cx="9144000" cy="3291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59;p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264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  <p:sp>
        <p:nvSpPr>
          <p:cNvPr id="361" name="Google Shape;265;p31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270;p32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63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66" name="Google Shape;271;p32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36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6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276;p33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372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74" name="Google Shape;277;p33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pic>
        <p:nvPicPr>
          <p:cNvPr id="375" name="Google Shape;278;p33" descr="Google Shape;278;p33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0083735">
            <a:off x="5198676" y="1751859"/>
            <a:ext cx="1102199" cy="88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Google Shape;279;p33"/>
          <p:cNvSpPr txBox="1"/>
          <p:nvPr/>
        </p:nvSpPr>
        <p:spPr>
          <a:xfrm>
            <a:off x="5560724" y="755775"/>
            <a:ext cx="3906555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 of them as labels for containers!</a:t>
            </a:r>
          </a:p>
        </p:txBody>
      </p:sp>
      <p:grpSp>
        <p:nvGrpSpPr>
          <p:cNvPr id="37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7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285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2" name="Google Shape;286;p34" descr="Google Shape;286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84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292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8" name="Google Shape;293;p35" descr="Google Shape;293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294;p35"/>
          <p:cNvSpPr/>
          <p:nvPr/>
        </p:nvSpPr>
        <p:spPr>
          <a:xfrm rot="6354446">
            <a:off x="6850105" y="2689986"/>
            <a:ext cx="1680141" cy="2271478"/>
          </a:xfrm>
          <a:prstGeom prst="wedgeEllipseCallout">
            <a:avLst>
              <a:gd name="adj1" fmla="val -6242"/>
              <a:gd name="adj2" fmla="val 64909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0" name="Google Shape;295;p35"/>
          <p:cNvSpPr/>
          <p:nvPr/>
        </p:nvSpPr>
        <p:spPr>
          <a:xfrm>
            <a:off x="6159250" y="3251599"/>
            <a:ext cx="114901" cy="1275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1" name="Google Shape;296;p35"/>
          <p:cNvSpPr txBox="1"/>
          <p:nvPr/>
        </p:nvSpPr>
        <p:spPr>
          <a:xfrm>
            <a:off x="7063975" y="3052399"/>
            <a:ext cx="2038278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objects are stored on RAM</a:t>
            </a:r>
          </a:p>
        </p:txBody>
      </p:sp>
      <p:grpSp>
        <p:nvGrpSpPr>
          <p:cNvPr id="3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93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02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memory, taking up different amounts of RAM depending on what you’re storing.</a:t>
            </a:r>
            <a:br/>
          </a:p>
        </p:txBody>
      </p:sp>
      <p:pic>
        <p:nvPicPr>
          <p:cNvPr id="397" name="Google Shape;303;p36" descr="Google Shape;303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6825" y="2983200"/>
            <a:ext cx="2087652" cy="1885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304;p36" descr="Google Shape;304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474" y="3149874"/>
            <a:ext cx="5000551" cy="16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Google Shape;305;p36"/>
          <p:cNvSpPr/>
          <p:nvPr/>
        </p:nvSpPr>
        <p:spPr>
          <a:xfrm rot="5563531">
            <a:off x="5673195" y="2466467"/>
            <a:ext cx="2044114" cy="2982601"/>
          </a:xfrm>
          <a:prstGeom prst="wedgeEllipseCallout">
            <a:avLst>
              <a:gd name="adj1" fmla="val 4795"/>
              <a:gd name="adj2" fmla="val 60581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0" name="Google Shape;306;p36"/>
          <p:cNvSpPr/>
          <p:nvPr/>
        </p:nvSpPr>
        <p:spPr>
          <a:xfrm>
            <a:off x="4833763" y="4022418"/>
            <a:ext cx="62701" cy="636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2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312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06" name="Google Shape;313;p37" descr="Google Shape;313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8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319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12" name="Google Shape;320;p38" descr="Google Shape;320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321;p38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4" name="Google Shape;323;p38" descr="Google Shape;323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Google Shape;324;p38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  <p:grpSp>
        <p:nvGrpSpPr>
          <p:cNvPr id="41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17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78;p17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</a:t>
            </a:r>
            <a:br/>
            <a:r>
              <a:t>topics</a:t>
            </a:r>
          </a:p>
        </p:txBody>
      </p:sp>
      <p:sp>
        <p:nvSpPr>
          <p:cNvPr id="270" name="Google Shape;179;p17"/>
          <p:cNvSpPr txBox="1"/>
          <p:nvPr>
            <p:ph type="body" sz="half" idx="1"/>
          </p:nvPr>
        </p:nvSpPr>
        <p:spPr>
          <a:xfrm>
            <a:off x="4785400" y="724074"/>
            <a:ext cx="4199401" cy="36951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Welcome to Python</a:t>
            </a:r>
          </a:p>
          <a:p>
            <a:pPr lvl="4" marL="0" indent="914400" algn="l">
              <a:lnSpc>
                <a:spcPct val="115000"/>
              </a:lnSpc>
              <a:defRPr sz="1800"/>
            </a:pPr>
            <a:r>
              <a:t>Input, output, process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Variables</a:t>
            </a:r>
            <a:br/>
            <a:r>
              <a:t>	Assignment and retrieval</a:t>
            </a:r>
            <a:br/>
            <a:r>
              <a:t>	Types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Using variables</a:t>
            </a:r>
            <a:br/>
            <a:r>
              <a:t>	In expressions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Variable: name that represents a value stored in the computer memory…"/>
          <p:cNvSpPr txBox="1"/>
          <p:nvPr>
            <p:ph type="body" idx="4294967295"/>
          </p:nvPr>
        </p:nvSpPr>
        <p:spPr>
          <a:xfrm>
            <a:off x="981207" y="1200150"/>
            <a:ext cx="718158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</a:t>
            </a:r>
            <a:r>
              <a:rPr u="none"/>
              <a:t>: name that represents a value stored in the computer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Used to access and manipulate data stored in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 variable references the value it represents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statement</a:t>
            </a:r>
            <a:r>
              <a:rPr u="none"/>
              <a:t>: used to create a variable and make it reference data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General format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variable = expression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age = 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operator</a:t>
            </a:r>
            <a:r>
              <a:rPr u="none"/>
              <a:t>: the equal sign (=)</a:t>
            </a:r>
          </a:p>
        </p:txBody>
      </p:sp>
      <p:grpSp>
        <p:nvGrpSpPr>
          <p:cNvPr id="42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2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In assignment statement, variable receiving value must be on left side…"/>
          <p:cNvSpPr txBox="1"/>
          <p:nvPr>
            <p:ph type="body" idx="4294967295"/>
          </p:nvPr>
        </p:nvSpPr>
        <p:spPr>
          <a:xfrm>
            <a:off x="997809" y="1200150"/>
            <a:ext cx="7148382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 assignment statement, variable receiving value must be on left side</a:t>
            </a:r>
            <a:endParaRPr b="0" sz="2000"/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You can only use a variable if a value is assigned to it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my_age = 18</a:t>
            </a:r>
          </a:p>
        </p:txBody>
      </p:sp>
      <p:grpSp>
        <p:nvGrpSpPr>
          <p:cNvPr id="42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7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ules for naming variables in Python:…"/>
          <p:cNvSpPr txBox="1"/>
          <p:nvPr>
            <p:ph type="body" idx="4294967295"/>
          </p:nvPr>
        </p:nvSpPr>
        <p:spPr>
          <a:xfrm>
            <a:off x="987656" y="1200150"/>
            <a:ext cx="7168688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Rules for naming variables in Python: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be a Python key word 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contain spaces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First character must be a letter or an underscore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After first character may use letters, digits, or underscores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names are case sensitive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should reflect its use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x = 10 versus my_grade = 10</a:t>
            </a:r>
          </a:p>
        </p:txBody>
      </p:sp>
      <p:grpSp>
        <p:nvGrpSpPr>
          <p:cNvPr id="43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2" name="Variable Naming Rul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 Naming Rules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29;p3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An example</a:t>
            </a:r>
          </a:p>
        </p:txBody>
      </p:sp>
      <p:sp>
        <p:nvSpPr>
          <p:cNvPr id="436" name="Google Shape;330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000"/>
            </a:lvl1pPr>
          </a:lstStyle>
          <a:p>
            <a:pPr/>
            <a:r>
              <a:t>Suppose you’re writing a program that keeps track of the flowers in your garden:</a:t>
            </a:r>
          </a:p>
        </p:txBody>
      </p:sp>
      <p:grpSp>
        <p:nvGrpSpPr>
          <p:cNvPr id="4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336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sp>
        <p:nvSpPr>
          <p:cNvPr id="442" name="Google Shape;337;p40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343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48" name="Google Shape;344;p41" descr="Google Shape;34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Google Shape;345;p41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50" name="Google Shape;346;p41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51" name="Google Shape;347;p41" descr="Google Shape;347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Google Shape;348;p41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3" name="Google Shape;349;p41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55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59" name="Google Shape;356;p42" descr="Google Shape;35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Google Shape;357;p42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61" name="Google Shape;358;p42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62" name="Google Shape;359;p42" descr="Google Shape;359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Google Shape;360;p42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6" name="Google Shape;361;p42"/>
          <p:cNvGrpSpPr/>
          <p:nvPr/>
        </p:nvGrpSpPr>
        <p:grpSpPr>
          <a:xfrm>
            <a:off x="412762" y="3636351"/>
            <a:ext cx="8419664" cy="1338198"/>
            <a:chOff x="0" y="0"/>
            <a:chExt cx="8419662" cy="1338197"/>
          </a:xfrm>
        </p:grpSpPr>
        <p:sp>
          <p:nvSpPr>
            <p:cNvPr id="464" name="Rounded Rectangle"/>
            <p:cNvSpPr/>
            <p:nvPr/>
          </p:nvSpPr>
          <p:spPr>
            <a:xfrm>
              <a:off x="0" y="215717"/>
              <a:ext cx="8419663" cy="906763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variable assignment…"/>
            <p:cNvSpPr txBox="1"/>
            <p:nvPr/>
          </p:nvSpPr>
          <p:spPr>
            <a:xfrm>
              <a:off x="44264" y="0"/>
              <a:ext cx="8331135" cy="133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67" name="Google Shape;363;p42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8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7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6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0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369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74" name="Google Shape;370;p43" descr="Google Shape;370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Google Shape;371;p43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76" name="Google Shape;372;p43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77" name="Google Shape;373;p43" descr="Google Shape;373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Google Shape;374;p43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1" name="Google Shape;375;p43"/>
          <p:cNvGrpSpPr/>
          <p:nvPr/>
        </p:nvGrpSpPr>
        <p:grpSpPr>
          <a:xfrm>
            <a:off x="595324" y="3635574"/>
            <a:ext cx="8429437" cy="1339752"/>
            <a:chOff x="0" y="0"/>
            <a:chExt cx="8429435" cy="1339750"/>
          </a:xfrm>
        </p:grpSpPr>
        <p:sp>
          <p:nvSpPr>
            <p:cNvPr id="479" name="Rounded Rectangle"/>
            <p:cNvSpPr/>
            <p:nvPr/>
          </p:nvSpPr>
          <p:spPr>
            <a:xfrm>
              <a:off x="0" y="215968"/>
              <a:ext cx="8429436" cy="90781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variable assignment…"/>
            <p:cNvSpPr txBox="1"/>
            <p:nvPr/>
          </p:nvSpPr>
          <p:spPr>
            <a:xfrm>
              <a:off x="44316" y="0"/>
              <a:ext cx="8340804" cy="133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82" name="Google Shape;377;p43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3" name="Google Shape;378;p43"/>
          <p:cNvSpPr txBox="1"/>
          <p:nvPr/>
        </p:nvSpPr>
        <p:spPr>
          <a:xfrm>
            <a:off x="5656024" y="3301900"/>
            <a:ext cx="387891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i.e. attaching it to the bag</a:t>
            </a:r>
          </a:p>
        </p:txBody>
      </p:sp>
      <p:pic>
        <p:nvPicPr>
          <p:cNvPr id="484" name="Google Shape;379;p43" descr="Google Shape;379;p4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0008082">
            <a:off x="6155697" y="3762283"/>
            <a:ext cx="457758" cy="478064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8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385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</a:t>
            </a:r>
            <a:r>
              <a:rPr b="0">
                <a:solidFill>
                  <a:schemeClr val="accent2">
                    <a:lumOff val="21764"/>
                  </a:schemeClr>
                </a:solidFill>
              </a:rPr>
              <a:t> = 5</a:t>
            </a:r>
            <a:br>
              <a:rPr b="0">
                <a:solidFill>
                  <a:schemeClr val="accent2">
                    <a:lumOff val="21764"/>
                  </a:schemeClr>
                </a:solidFill>
              </a:rPr>
            </a:br>
          </a:p>
        </p:txBody>
      </p:sp>
      <p:pic>
        <p:nvPicPr>
          <p:cNvPr id="491" name="Google Shape;386;p44" descr="Google Shape;386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387;p44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93" name="Google Shape;388;p44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94" name="Google Shape;389;p44" descr="Google Shape;389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Google Shape;390;p44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6" name="Google Shape;391;p44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7" name="Google Shape;392;p44" descr="Google Shape;392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5937109">
            <a:off x="4083716" y="2586141"/>
            <a:ext cx="1383019" cy="1444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Google Shape;393;p44" descr="Google Shape;393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193291" y="2586141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Google Shape;394;p44"/>
          <p:cNvSpPr txBox="1"/>
          <p:nvPr/>
        </p:nvSpPr>
        <p:spPr>
          <a:xfrm>
            <a:off x="2331599" y="3345900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variable’s name</a:t>
            </a:r>
          </a:p>
        </p:txBody>
      </p:sp>
      <p:grpSp>
        <p:nvGrpSpPr>
          <p:cNvPr id="50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400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</a:t>
            </a:r>
            <a:r>
              <a:rPr b="1">
                <a:solidFill>
                  <a:schemeClr val="accent1"/>
                </a:solidFill>
              </a:rPr>
              <a:t>5</a:t>
            </a:r>
            <a:br>
              <a:rPr b="1">
                <a:solidFill>
                  <a:schemeClr val="accent1"/>
                </a:solidFill>
              </a:rPr>
            </a:br>
          </a:p>
        </p:txBody>
      </p:sp>
      <p:pic>
        <p:nvPicPr>
          <p:cNvPr id="505" name="Google Shape;401;p45" descr="Google Shape;401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Google Shape;402;p45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07" name="Google Shape;403;p45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08" name="Google Shape;404;p45" descr="Google Shape;404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Google Shape;405;p45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0" name="Google Shape;406;p45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11" name="Google Shape;407;p45" descr="Google Shape;407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7140456">
            <a:off x="5821884" y="2812707"/>
            <a:ext cx="2094780" cy="2187703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408;p45"/>
          <p:cNvSpPr txBox="1"/>
          <p:nvPr/>
        </p:nvSpPr>
        <p:spPr>
          <a:xfrm>
            <a:off x="3975199" y="3594699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variable’s</a:t>
            </a:r>
          </a:p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value</a:t>
            </a:r>
          </a:p>
        </p:txBody>
      </p:sp>
      <p:pic>
        <p:nvPicPr>
          <p:cNvPr id="513" name="Google Shape;409;p45" descr="Google Shape;409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6181417">
            <a:off x="2351304" y="2606262"/>
            <a:ext cx="1627441" cy="1699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1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Welcome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15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519" name="Google Shape;416;p46" descr="Google Shape;416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Google Shape;417;p46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21" name="Google Shape;418;p46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2" name="Google Shape;419;p46" descr="Google Shape;419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Google Shape;420;p46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4" name="Google Shape;421;p46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2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26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427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</a:p>
        </p:txBody>
      </p:sp>
      <p:pic>
        <p:nvPicPr>
          <p:cNvPr id="530" name="Google Shape;428;p47" descr="Google Shape;428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Google Shape;429;p4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44" name="Google Shape;430;p47"/>
          <p:cNvSpPr/>
          <p:nvPr/>
        </p:nvSpPr>
        <p:spPr>
          <a:xfrm>
            <a:off x="6536936" y="2093418"/>
            <a:ext cx="1141379" cy="102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33" name="Google Shape;431;p47" descr="Google Shape;431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Google Shape;432;p4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5" name="Google Shape;433;p47"/>
          <p:cNvSpPr/>
          <p:nvPr/>
        </p:nvSpPr>
        <p:spPr>
          <a:xfrm>
            <a:off x="46379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36" name="Google Shape;434;p47" descr="Google Shape;434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Google Shape;435;p4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38" name="Google Shape;436;p47" descr="Google Shape;436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Google Shape;437;p4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5" name="Google Shape;438;p4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4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444;p4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grpSp>
        <p:nvGrpSpPr>
          <p:cNvPr id="55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9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450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sp>
        <p:nvSpPr>
          <p:cNvPr id="553" name="Google Shape;451;p49"/>
          <p:cNvSpPr txBox="1"/>
          <p:nvPr/>
        </p:nvSpPr>
        <p:spPr>
          <a:xfrm>
            <a:off x="853799" y="3880075"/>
            <a:ext cx="743640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Think/Share</a:t>
            </a:r>
            <a:r>
              <a:rPr b="0"/>
              <a:t>: Try to predict what happens here!</a:t>
            </a:r>
          </a:p>
        </p:txBody>
      </p:sp>
      <p:grpSp>
        <p:nvGrpSpPr>
          <p:cNvPr id="5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457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59" name="Google Shape;458;p50" descr="Google Shape;458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459;p5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61" name="Google Shape;460;p5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Google Shape;462;p5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63" name="Google Shape;463;p50" descr="Google Shape;463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Google Shape;464;p5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65" name="Google Shape;465;p50" descr="Google Shape;465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466;p5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5" name="Google Shape;467;p5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68" name="Google Shape;468;p50" descr="Google Shape;468;p50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664941" y="2901215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Google Shape;469;p50"/>
          <p:cNvSpPr txBox="1"/>
          <p:nvPr/>
        </p:nvSpPr>
        <p:spPr>
          <a:xfrm>
            <a:off x="2803250" y="3660974"/>
            <a:ext cx="2939193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assignment!</a:t>
            </a:r>
          </a:p>
        </p:txBody>
      </p:sp>
      <p:pic>
        <p:nvPicPr>
          <p:cNvPr id="570" name="Google Shape;470;p50" descr="Google Shape;470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Google Shape;471;p5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7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477;p5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78" name="Google Shape;478;p51" descr="Google Shape;47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Google Shape;479;p51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80" name="Google Shape;480;p51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Google Shape;482;p51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82" name="Google Shape;483;p51" descr="Google Shape;483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Google Shape;484;p51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84" name="Google Shape;485;p51" descr="Google Shape;48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Google Shape;486;p51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4" name="Google Shape;487;p51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7" name="Google Shape;488;p51"/>
          <p:cNvSpPr txBox="1"/>
          <p:nvPr/>
        </p:nvSpPr>
        <p:spPr>
          <a:xfrm>
            <a:off x="568450" y="3778525"/>
            <a:ext cx="62617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588" name="Google Shape;489;p51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89" name="Google Shape;490;p51" descr="Google Shape;490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Google Shape;491;p51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9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497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97" name="Google Shape;498;p52" descr="Google Shape;498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Google Shape;499;p52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99" name="Google Shape;500;p52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Google Shape;502;p52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1" name="Google Shape;503;p52" descr="Google Shape;503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Google Shape;504;p52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03" name="Google Shape;505;p52" descr="Google Shape;505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Google Shape;506;p52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4" name="Google Shape;507;p52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06" name="Google Shape;508;p52" descr="Google Shape;508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1007"/>
          <a:stretch>
            <a:fillRect/>
          </a:stretch>
        </p:blipFill>
        <p:spPr>
          <a:xfrm rot="15662882">
            <a:off x="1895713" y="3210970"/>
            <a:ext cx="917598" cy="443359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Google Shape;509;p52"/>
          <p:cNvSpPr txBox="1"/>
          <p:nvPr/>
        </p:nvSpPr>
        <p:spPr>
          <a:xfrm>
            <a:off x="2346050" y="3203774"/>
            <a:ext cx="188429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retrieval!</a:t>
            </a:r>
          </a:p>
        </p:txBody>
      </p:sp>
      <p:pic>
        <p:nvPicPr>
          <p:cNvPr id="608" name="Google Shape;510;p52" descr="Google Shape;510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Google Shape;511;p52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610" name="Google Shape;512;p52" descr="Google Shape;512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0096"/>
          <a:stretch>
            <a:fillRect/>
          </a:stretch>
        </p:blipFill>
        <p:spPr>
          <a:xfrm flipH="1" rot="5937114">
            <a:off x="3768273" y="3205982"/>
            <a:ext cx="917605" cy="4537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1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1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518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17" name="Google Shape;519;p53" descr="Google Shape;51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Google Shape;520;p53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19" name="Google Shape;521;p53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Google Shape;523;p53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21" name="Google Shape;524;p53" descr="Google Shape;524;p53"/>
          <p:cNvPicPr>
            <a:picLocks noChangeAspect="1"/>
          </p:cNvPicPr>
          <p:nvPr/>
        </p:nvPicPr>
        <p:blipFill>
          <a:blip r:embed="rId2">
            <a:extLst/>
          </a:blip>
          <a:srcRect l="0" t="12869" r="0" b="0"/>
          <a:stretch>
            <a:fillRect/>
          </a:stretch>
        </p:blipFill>
        <p:spPr>
          <a:xfrm rot="10800000">
            <a:off x="5042025" y="2963726"/>
            <a:ext cx="1495051" cy="77635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oogle Shape;525;p53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23" name="Google Shape;526;p53" descr="Google Shape;526;p53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719"/>
          <a:stretch>
            <a:fillRect/>
          </a:stretch>
        </p:blipFill>
        <p:spPr>
          <a:xfrm>
            <a:off x="7429775" y="2886824"/>
            <a:ext cx="1156851" cy="89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Google Shape;527;p53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625" name="Google Shape;528;p53" descr="Google Shape;528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Google Shape;529;p53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29" name="Google Shape;530;p53"/>
          <p:cNvGrpSpPr/>
          <p:nvPr/>
        </p:nvGrpSpPr>
        <p:grpSpPr>
          <a:xfrm>
            <a:off x="595324" y="3845724"/>
            <a:ext cx="8237102" cy="919451"/>
            <a:chOff x="0" y="0"/>
            <a:chExt cx="8237100" cy="919449"/>
          </a:xfrm>
        </p:grpSpPr>
        <p:sp>
          <p:nvSpPr>
            <p:cNvPr id="627" name="Rounded Rectangle"/>
            <p:cNvSpPr/>
            <p:nvPr/>
          </p:nvSpPr>
          <p:spPr>
            <a:xfrm>
              <a:off x="0" y="16174"/>
              <a:ext cx="8237101" cy="8871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variable retrieval…"/>
            <p:cNvSpPr txBox="1"/>
            <p:nvPr/>
          </p:nvSpPr>
          <p:spPr>
            <a:xfrm>
              <a:off x="43304" y="0"/>
              <a:ext cx="8150492" cy="919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retrieval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getting the value associated with a name</a:t>
              </a:r>
            </a:p>
          </p:txBody>
        </p:sp>
      </p:grpSp>
      <p:sp>
        <p:nvSpPr>
          <p:cNvPr id="630" name="Google Shape;532;p53"/>
          <p:cNvSpPr/>
          <p:nvPr/>
        </p:nvSpPr>
        <p:spPr>
          <a:xfrm>
            <a:off x="6536936" y="3409265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Google Shape;362;p42"/>
          <p:cNvSpPr txBox="1"/>
          <p:nvPr/>
        </p:nvSpPr>
        <p:spPr>
          <a:xfrm>
            <a:off x="2539976" y="3102536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63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3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3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538;p5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37" name="Google Shape;539;p54" descr="Google Shape;539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Google Shape;540;p54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39" name="Google Shape;541;p54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Google Shape;543;p54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41" name="Google Shape;544;p54" descr="Google Shape;544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Google Shape;545;p54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43" name="Google Shape;546;p54" descr="Google Shape;546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Google Shape;547;p54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3" name="Google Shape;548;p54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6" name="Google Shape;549;p54"/>
          <p:cNvSpPr txBox="1"/>
          <p:nvPr/>
        </p:nvSpPr>
        <p:spPr>
          <a:xfrm>
            <a:off x="568450" y="3778525"/>
            <a:ext cx="69030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647" name="Google Shape;550;p54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48" name="Google Shape;551;p54" descr="Google Shape;551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oogle Shape;552;p54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5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5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5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558;p5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56" name="Google Shape;559;p55" descr="Google Shape;559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Google Shape;560;p55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58" name="Google Shape;561;p55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9" name="Google Shape;563;p55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60" name="Google Shape;564;p55" descr="Google Shape;564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Google Shape;565;p55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62" name="Google Shape;566;p55" descr="Google Shape;566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Google Shape;567;p55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6" name="Google Shape;568;p55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5" name="Google Shape;569;p55"/>
          <p:cNvSpPr txBox="1"/>
          <p:nvPr/>
        </p:nvSpPr>
        <p:spPr>
          <a:xfrm>
            <a:off x="568450" y="3778525"/>
            <a:ext cx="780994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get the values using variable retrieval (i.e. checking what suitcase is attached).</a:t>
            </a:r>
          </a:p>
        </p:txBody>
      </p:sp>
      <p:sp>
        <p:nvSpPr>
          <p:cNvPr id="666" name="Google Shape;570;p55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67" name="Google Shape;571;p55" descr="Google Shape;571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Google Shape;572;p55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9" name="Google Shape;573;p55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Google Shape;574;p55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Google Shape;575;p55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2" name="Google Shape;576;p55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7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7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7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60;p72" descr="Google Shape;560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531" y="761974"/>
            <a:ext cx="2762251" cy="170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61;p72"/>
          <p:cNvSpPr txBox="1"/>
          <p:nvPr/>
        </p:nvSpPr>
        <p:spPr>
          <a:xfrm>
            <a:off x="1795799" y="1183976"/>
            <a:ext cx="2849439" cy="78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 defTabSz="342900">
              <a:defRPr sz="26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Guido van Rossum</a:t>
            </a:r>
          </a:p>
          <a:p>
            <a:pPr algn="ctr" defTabSz="342900">
              <a:defRPr sz="2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(Creator of Python)</a:t>
            </a:r>
          </a:p>
        </p:txBody>
      </p:sp>
      <p:sp>
        <p:nvSpPr>
          <p:cNvPr id="276" name="Google Shape;562;p72"/>
          <p:cNvSpPr txBox="1"/>
          <p:nvPr/>
        </p:nvSpPr>
        <p:spPr>
          <a:xfrm>
            <a:off x="2074983" y="2687248"/>
            <a:ext cx="5389711" cy="132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342900"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Monty Python’s Flying Circus</a:t>
            </a:r>
          </a:p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600"/>
          </a:p>
        </p:txBody>
      </p:sp>
      <p:pic>
        <p:nvPicPr>
          <p:cNvPr id="277" name="Google Shape;563;p72" descr="Google Shape;563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0852" y="2502214"/>
            <a:ext cx="714695" cy="7146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roup 1"/>
          <p:cNvGrpSpPr/>
          <p:nvPr/>
        </p:nvGrpSpPr>
        <p:grpSpPr>
          <a:xfrm>
            <a:off x="3691387" y="3287197"/>
            <a:ext cx="1508401" cy="1427401"/>
            <a:chOff x="0" y="0"/>
            <a:chExt cx="1508400" cy="1427400"/>
          </a:xfrm>
        </p:grpSpPr>
        <p:pic>
          <p:nvPicPr>
            <p:cNvPr id="278" name="Google Shape;564;p72" descr="Google Shape;564;p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6631" y="185035"/>
              <a:ext cx="1057332" cy="1057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Google Shape;565;p72"/>
            <p:cNvSpPr/>
            <p:nvPr/>
          </p:nvSpPr>
          <p:spPr>
            <a:xfrm>
              <a:off x="-1" y="-1"/>
              <a:ext cx="1508402" cy="142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20" fill="norm" stroke="1" extrusionOk="0">
                  <a:moveTo>
                    <a:pt x="0" y="10710"/>
                  </a:moveTo>
                  <a:cubicBezTo>
                    <a:pt x="0" y="4795"/>
                    <a:pt x="4691" y="0"/>
                    <a:pt x="10478" y="0"/>
                  </a:cubicBezTo>
                  <a:cubicBezTo>
                    <a:pt x="16265" y="0"/>
                    <a:pt x="20956" y="4795"/>
                    <a:pt x="20956" y="10710"/>
                  </a:cubicBezTo>
                  <a:cubicBezTo>
                    <a:pt x="20956" y="16625"/>
                    <a:pt x="16265" y="21420"/>
                    <a:pt x="10478" y="21420"/>
                  </a:cubicBezTo>
                  <a:cubicBezTo>
                    <a:pt x="4691" y="21420"/>
                    <a:pt x="0" y="16625"/>
                    <a:pt x="0" y="10710"/>
                  </a:cubicBezTo>
                  <a:close/>
                  <a:moveTo>
                    <a:pt x="17616" y="17458"/>
                  </a:moveTo>
                  <a:lnTo>
                    <a:pt x="17616" y="17458"/>
                  </a:lnTo>
                  <a:cubicBezTo>
                    <a:pt x="21278" y="13446"/>
                    <a:pt x="21051" y="7172"/>
                    <a:pt x="17108" y="3445"/>
                  </a:cubicBezTo>
                  <a:cubicBezTo>
                    <a:pt x="13381" y="-78"/>
                    <a:pt x="7618" y="-90"/>
                    <a:pt x="3877" y="3418"/>
                  </a:cubicBezTo>
                  <a:close/>
                  <a:moveTo>
                    <a:pt x="3340" y="3962"/>
                  </a:moveTo>
                  <a:lnTo>
                    <a:pt x="3340" y="3962"/>
                  </a:lnTo>
                  <a:cubicBezTo>
                    <a:pt x="-322" y="7974"/>
                    <a:pt x="-95" y="14248"/>
                    <a:pt x="3848" y="17975"/>
                  </a:cubicBezTo>
                  <a:cubicBezTo>
                    <a:pt x="7575" y="21498"/>
                    <a:pt x="13338" y="21510"/>
                    <a:pt x="17079" y="18002"/>
                  </a:cubicBezTo>
                  <a:close/>
                </a:path>
              </a:pathLst>
            </a:custGeom>
            <a:solidFill>
              <a:srgbClr val="FF0000"/>
            </a:solidFill>
            <a:ln w="317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Welcome to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Welcome to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whole" bldLvl="1" animBg="1" rev="0" advAuto="0" spid="276" grpId="1"/>
      <p:bldP build="whole" bldLvl="1" animBg="1" rev="0" advAuto="0" spid="280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582;p5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79" name="Google Shape;583;p56" descr="Google Shape;583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Google Shape;584;p56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81" name="Google Shape;585;p56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Google Shape;587;p56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83" name="Google Shape;588;p56" descr="Google Shape;588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Google Shape;589;p56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85" name="Google Shape;590;p56" descr="Google Shape;590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Google Shape;591;p56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9" name="Google Shape;592;p56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8" name="Google Shape;593;p56"/>
          <p:cNvSpPr txBox="1"/>
          <p:nvPr/>
        </p:nvSpPr>
        <p:spPr>
          <a:xfrm>
            <a:off x="568450" y="3778525"/>
            <a:ext cx="55764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689" name="Google Shape;594;p56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90" name="Google Shape;595;p56" descr="Google Shape;595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Google Shape;596;p56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2" name="Google Shape;597;p56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Google Shape;598;p56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Google Shape;599;p56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5" name="Google Shape;600;p56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9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606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702" name="Google Shape;607;p57" descr="Google Shape;607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Google Shape;608;p5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04" name="Google Shape;609;p57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Google Shape;611;p57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6" name="Google Shape;612;p57" descr="Google Shape;612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Google Shape;613;p5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08" name="Google Shape;614;p57" descr="Google Shape;614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Google Shape;615;p5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3" name="Google Shape;616;p5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1" name="Google Shape;617;p57"/>
          <p:cNvSpPr txBox="1"/>
          <p:nvPr/>
        </p:nvSpPr>
        <p:spPr>
          <a:xfrm>
            <a:off x="568450" y="3778525"/>
            <a:ext cx="595247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712" name="Google Shape;618;p57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13" name="Google Shape;619;p57" descr="Google Shape;619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Google Shape;620;p5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5" name="Google Shape;621;p57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Google Shape;622;p57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Google Shape;623;p57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8" name="Google Shape;624;p57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9" name="Google Shape;625;p57"/>
          <p:cNvSpPr txBox="1"/>
          <p:nvPr/>
        </p:nvSpPr>
        <p:spPr>
          <a:xfrm>
            <a:off x="3188974" y="337455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2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2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2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631;p5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26" name="Google Shape;632;p58" descr="Google Shape;632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Google Shape;633;p58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28" name="Google Shape;634;p58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Google Shape;636;p58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30" name="Google Shape;637;p58" descr="Google Shape;637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Google Shape;638;p58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32" name="Google Shape;639;p58" descr="Google Shape;639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Google Shape;640;p58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0" name="Google Shape;641;p58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35" name="Google Shape;642;p58"/>
          <p:cNvSpPr txBox="1"/>
          <p:nvPr/>
        </p:nvSpPr>
        <p:spPr>
          <a:xfrm>
            <a:off x="568450" y="3778525"/>
            <a:ext cx="6619586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736" name="Google Shape;643;p58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649;p5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43" name="Google Shape;650;p59" descr="Google Shape;650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Google Shape;651;p59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45" name="Google Shape;652;p59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Google Shape;654;p59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47" name="Google Shape;655;p59" descr="Google Shape;655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Google Shape;656;p59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49" name="Google Shape;657;p59" descr="Google Shape;657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Google Shape;658;p59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0" name="Google Shape;659;p59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2" name="Google Shape;660;p59"/>
          <p:cNvSpPr txBox="1"/>
          <p:nvPr/>
        </p:nvSpPr>
        <p:spPr>
          <a:xfrm>
            <a:off x="3626358" y="4190912"/>
            <a:ext cx="5576401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a new Python object!</a:t>
            </a:r>
          </a:p>
        </p:txBody>
      </p:sp>
      <p:sp>
        <p:nvSpPr>
          <p:cNvPr id="753" name="Google Shape;661;p59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4" name="Google Shape;662;p59" descr="Google Shape;662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Google Shape;663;p59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6" name="Google Shape;664;p59" descr="Google Shape;664;p59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7"/>
          <a:stretch>
            <a:fillRect/>
          </a:stretch>
        </p:blipFill>
        <p:spPr>
          <a:xfrm flipH="1" rot="3655776">
            <a:off x="7634058" y="2801127"/>
            <a:ext cx="2058607" cy="136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5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5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670;p6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63" name="Google Shape;671;p60" descr="Google Shape;671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Google Shape;672;p6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65" name="Google Shape;673;p6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Google Shape;675;p6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67" name="Google Shape;676;p60" descr="Google Shape;676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Google Shape;677;p6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69" name="Google Shape;678;p60" descr="Google Shape;678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Google Shape;679;p6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9" name="Google Shape;680;p6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2" name="Google Shape;681;p60"/>
          <p:cNvSpPr txBox="1"/>
          <p:nvPr/>
        </p:nvSpPr>
        <p:spPr>
          <a:xfrm>
            <a:off x="155850" y="3867949"/>
            <a:ext cx="8832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handles all the baggage for you when you use variables.</a:t>
            </a:r>
          </a:p>
        </p:txBody>
      </p:sp>
      <p:sp>
        <p:nvSpPr>
          <p:cNvPr id="773" name="Google Shape;682;p60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74" name="Google Shape;683;p60" descr="Google Shape;683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Google Shape;684;p6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7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7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 get user input?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inpu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input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786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algn="ctr"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num1 = </a:t>
            </a:r>
            <a:r>
              <a:rPr>
                <a:solidFill>
                  <a:srgbClr val="000080"/>
                </a:solidFill>
              </a:rPr>
              <a:t>input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"Enter first number: "</a:t>
            </a:r>
            <a:r>
              <a:t>)</a:t>
            </a:r>
            <a:br/>
          </a:p>
        </p:txBody>
      </p:sp>
      <p:sp>
        <p:nvSpPr>
          <p:cNvPr id="787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3119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gets text input from the user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Prints text specified in double/single quotes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waits for user input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Here, user input from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is put in a </a:t>
            </a:r>
            <a:r>
              <a:rPr b="1" u="sng"/>
              <a:t>variable</a:t>
            </a:r>
            <a:r>
              <a:t>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 user input is considered text, even if user entered a number</a:t>
            </a:r>
            <a:endParaRPr sz="2000"/>
          </a:p>
          <a:p>
            <a:pPr marL="244928" indent="-244928">
              <a:defRPr sz="2000"/>
            </a:pPr>
            <a:r>
              <a:t>We'll talk more about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function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48;p7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2" name="Google Shape;749;p7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793" name="Google Shape;750;p70" descr="Google Shape;750;p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Google Shape;751;p70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795" name="Google Shape;753;p70" descr="Google Shape;753;p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Google Shape;754;p70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59;p7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9" name="Google Shape;760;p7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0" name="Google Shape;761;p71" descr="Google Shape;761;p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762;p71"/>
          <p:cNvSpPr/>
          <p:nvPr/>
        </p:nvSpPr>
        <p:spPr>
          <a:xfrm flipV="1">
            <a:off x="3581261" y="351447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802" name="Google Shape;764;p71" descr="Google Shape;764;p7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546886" y="3684523"/>
            <a:ext cx="1034301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Google Shape;765;p71"/>
          <p:cNvSpPr txBox="1"/>
          <p:nvPr/>
        </p:nvSpPr>
        <p:spPr>
          <a:xfrm>
            <a:off x="2546887" y="37489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ython must be installed and configured prior to use…"/>
          <p:cNvSpPr txBox="1"/>
          <p:nvPr>
            <p:ph type="body" idx="4294967295"/>
          </p:nvPr>
        </p:nvSpPr>
        <p:spPr>
          <a:xfrm>
            <a:off x="1019869" y="1200150"/>
            <a:ext cx="6985365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must be installed and configured prior to use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One of the items installed is the Python interpreter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interpreter can be used in two modes: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Interactive mode: enter statements on keyboard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Script mode: save statements in Python script</a:t>
            </a:r>
          </a:p>
        </p:txBody>
      </p:sp>
      <p:grpSp>
        <p:nvGrpSpPr>
          <p:cNvPr id="2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87" name="Using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Using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770;p7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06" name="Google Shape;771;p7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7" name="Google Shape;772;p72" descr="Google Shape;772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Google Shape;773;p72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09" name="Google Shape;775;p72" descr="Google Shape;775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Google Shape;774;p72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11" name="Google Shape;776;p72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2" name="Google Shape;777;p72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782;p7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16" name="Google Shape;783;p7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17" name="Google Shape;784;p73" descr="Google Shape;784;p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Google Shape;785;p73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19" name="Google Shape;787;p73" descr="Google Shape;787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Google Shape;786;p73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21" name="Google Shape;788;p73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22" name="Google Shape;789;p73" descr="Google Shape;789;p7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  <p:sp>
        <p:nvSpPr>
          <p:cNvPr id="824" name="Google Shape;791;p73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796;p7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28" name="Google Shape;797;p7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29" name="Google Shape;798;p74" descr="Google Shape;798;p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Google Shape;799;p74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31" name="Google Shape;801;p74" descr="Google Shape;801;p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Google Shape;800;p74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33" name="Google Shape;802;p74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34" name="Google Shape;803;p74" descr="Google Shape;803;p7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Google Shape;805;p74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836" name="Google Shape;806;p74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  <p:sp>
        <p:nvSpPr>
          <p:cNvPr id="837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11;p7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41" name="Google Shape;812;p7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42" name="Google Shape;813;p75" descr="Google Shape;813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Google Shape;814;p75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44" name="Google Shape;816;p75" descr="Google Shape;816;p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Google Shape;815;p75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46" name="Google Shape;817;p75"/>
          <p:cNvSpPr txBox="1"/>
          <p:nvPr/>
        </p:nvSpPr>
        <p:spPr>
          <a:xfrm>
            <a:off x="4904697" y="3165149"/>
            <a:ext cx="12972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5.0</a:t>
            </a:r>
          </a:p>
        </p:txBody>
      </p:sp>
      <p:pic>
        <p:nvPicPr>
          <p:cNvPr id="847" name="Google Shape;818;p75" descr="Google Shape;818;p7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Google Shape;819;p75"/>
          <p:cNvSpPr txBox="1"/>
          <p:nvPr/>
        </p:nvSpPr>
        <p:spPr>
          <a:xfrm>
            <a:off x="6609574" y="2384250"/>
            <a:ext cx="2964267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5.0 is a float</a:t>
            </a:r>
            <a:br/>
            <a:r>
              <a:t>(has decimals)</a:t>
            </a:r>
          </a:p>
        </p:txBody>
      </p:sp>
      <p:sp>
        <p:nvSpPr>
          <p:cNvPr id="849" name="Google Shape;820;p75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850" name="Google Shape;821;p75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26;p76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sp>
        <p:nvSpPr>
          <p:cNvPr id="854" name="Google Shape;827;p76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</a:p>
        </p:txBody>
      </p:sp>
      <p:grpSp>
        <p:nvGrpSpPr>
          <p:cNvPr id="85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5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5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33;p77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Floats - numbers with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fraction = 0.2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Booleans - true or false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is_raining_today = True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Strings - collection of characters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myName = ‘Ayca’</a:t>
            </a:r>
          </a:p>
        </p:txBody>
      </p:sp>
      <p:grpSp>
        <p:nvGrpSpPr>
          <p:cNvPr id="86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6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6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  <p:sp>
        <p:nvSpPr>
          <p:cNvPr id="863" name="Google Shape;832;p77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sp>
        <p:nvSpPr>
          <p:cNvPr id="864" name="Google Shape;846;p79"/>
          <p:cNvSpPr txBox="1"/>
          <p:nvPr/>
        </p:nvSpPr>
        <p:spPr>
          <a:xfrm>
            <a:off x="5578950" y="754891"/>
            <a:ext cx="3609600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Called “doubles” in some other languages</a:t>
            </a:r>
          </a:p>
        </p:txBody>
      </p:sp>
      <p:pic>
        <p:nvPicPr>
          <p:cNvPr id="865" name="Google Shape;847;p79" descr="Google Shape;847;p7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739"/>
          <a:stretch>
            <a:fillRect/>
          </a:stretch>
        </p:blipFill>
        <p:spPr>
          <a:xfrm rot="12524435">
            <a:off x="5485793" y="2029819"/>
            <a:ext cx="1383021" cy="1084072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Google Shape;846;p79"/>
          <p:cNvSpPr txBox="1"/>
          <p:nvPr/>
        </p:nvSpPr>
        <p:spPr>
          <a:xfrm>
            <a:off x="5722883" y="2736091"/>
            <a:ext cx="36096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Represented by bool</a:t>
            </a:r>
          </a:p>
        </p:txBody>
      </p:sp>
      <p:pic>
        <p:nvPicPr>
          <p:cNvPr id="867" name="Google Shape;847;p79" descr="Google Shape;847;p7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739"/>
          <a:stretch>
            <a:fillRect/>
          </a:stretch>
        </p:blipFill>
        <p:spPr>
          <a:xfrm rot="12524435">
            <a:off x="5612793" y="3426819"/>
            <a:ext cx="1383021" cy="108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4;p8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70" name="Google Shape;865;p8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</p:txBody>
      </p:sp>
      <p:pic>
        <p:nvPicPr>
          <p:cNvPr id="871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73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1;p8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77" name="Google Shape;872;p8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</a:t>
            </a:r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sp>
        <p:nvSpPr>
          <p:cNvPr id="878" name="Google Shape;873;p83"/>
          <p:cNvSpPr txBox="1"/>
          <p:nvPr/>
        </p:nvSpPr>
        <p:spPr>
          <a:xfrm>
            <a:off x="2012999" y="3931049"/>
            <a:ext cx="51180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Think/Share</a:t>
            </a:r>
          </a:p>
        </p:txBody>
      </p:sp>
      <p:pic>
        <p:nvPicPr>
          <p:cNvPr id="879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79;p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85" name="Google Shape;880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886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8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86;p8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92" name="Google Shape;887;p8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893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9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95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en you start Python in interactive mode, you will see a prompt…"/>
          <p:cNvSpPr txBox="1"/>
          <p:nvPr>
            <p:ph type="body" idx="4294967295"/>
          </p:nvPr>
        </p:nvSpPr>
        <p:spPr>
          <a:xfrm>
            <a:off x="958982" y="1200150"/>
            <a:ext cx="722603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When you start Python in interactive mode, you will see a prompt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Indicates the interpreter is waiting for a Python statement to be typed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Prompt reappears after previous statement is executed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Error message displayed If you incorrectly type a statement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Good way to learn new parts of Python</a:t>
            </a:r>
          </a:p>
        </p:txBody>
      </p:sp>
      <p:grpSp>
        <p:nvGrpSpPr>
          <p:cNvPr id="2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2" name="Interactive Mode in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Interactive Mode in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3;p8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99" name="Google Shape;894;p8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00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02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0;p8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06" name="Google Shape;901;p8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07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0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09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07;p8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13" name="Google Shape;908;p8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 → </a:t>
            </a:r>
            <a:r>
              <a:rPr b="1"/>
              <a:t>integer</a:t>
            </a:r>
          </a:p>
        </p:txBody>
      </p:sp>
      <p:pic>
        <p:nvPicPr>
          <p:cNvPr id="914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1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1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732;p68"/>
          <p:cNvSpPr txBox="1"/>
          <p:nvPr>
            <p:ph type="title"/>
          </p:nvPr>
        </p:nvSpPr>
        <p:spPr>
          <a:xfrm>
            <a:off x="490249" y="450150"/>
            <a:ext cx="8299823" cy="4090800"/>
          </a:xfrm>
          <a:prstGeom prst="rect">
            <a:avLst/>
          </a:prstGeom>
        </p:spPr>
        <p:txBody>
          <a:bodyPr/>
          <a:lstStyle/>
          <a:p>
            <a:pPr/>
            <a:r>
              <a:t>Ready for another example?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2" name="Anothe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Another Program</a:t>
              </a:r>
            </a:p>
          </p:txBody>
        </p:sp>
      </p:grpSp>
      <p:sp>
        <p:nvSpPr>
          <p:cNvPr id="924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25" name="Rectangle 20"/>
          <p:cNvSpPr/>
          <p:nvPr/>
        </p:nvSpPr>
        <p:spPr>
          <a:xfrm>
            <a:off x="1785474" y="3536682"/>
            <a:ext cx="5422901" cy="12893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grpSp>
        <p:nvGrpSpPr>
          <p:cNvPr id="932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30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31" name="This program adds two numbers.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3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is displaying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</a:p>
        </p:txBody>
      </p:sp>
      <p:sp>
        <p:nvSpPr>
          <p:cNvPr id="934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35" name="Rectangle: Rounded Corners 4"/>
          <p:cNvSpPr/>
          <p:nvPr/>
        </p:nvSpPr>
        <p:spPr>
          <a:xfrm>
            <a:off x="1977462" y="953239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3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40" name="Rectangle 1"/>
          <p:cNvSpPr/>
          <p:nvPr/>
        </p:nvSpPr>
        <p:spPr>
          <a:xfrm>
            <a:off x="1516525" y="569225"/>
            <a:ext cx="6308594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41" name="Rectangle: Rounded Corners 4"/>
          <p:cNvSpPr/>
          <p:nvPr/>
        </p:nvSpPr>
        <p:spPr>
          <a:xfrm>
            <a:off x="1977462" y="1194536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44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42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3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grpSp>
        <p:nvGrpSpPr>
          <p:cNvPr id="947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45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6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48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sp>
        <p:nvSpPr>
          <p:cNvPr id="949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Even if the user types in a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49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5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2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54" name="Rectangle 1"/>
          <p:cNvSpPr/>
          <p:nvPr/>
        </p:nvSpPr>
        <p:spPr>
          <a:xfrm>
            <a:off x="1529225" y="543825"/>
            <a:ext cx="6618653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55" name="Rectangle: Rounded Corners 4"/>
          <p:cNvSpPr/>
          <p:nvPr/>
        </p:nvSpPr>
        <p:spPr>
          <a:xfrm>
            <a:off x="1977462" y="1404348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58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56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7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sp>
        <p:nvSpPr>
          <p:cNvPr id="959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Create </a:t>
            </a:r>
            <a:r>
              <a:rPr b="1"/>
              <a:t>int</a:t>
            </a:r>
            <a:r>
              <a:t> version of </a:t>
            </a:r>
            <a:r>
              <a:rPr b="1"/>
              <a:t>string</a:t>
            </a:r>
            <a:r>
              <a:t> and assign it back to </a:t>
            </a:r>
            <a:r>
              <a:rPr b="1" sz="1800">
                <a:latin typeface="Courier"/>
                <a:ea typeface="Courier"/>
                <a:cs typeface="Courier"/>
                <a:sym typeface="Courier"/>
              </a:rPr>
              <a:t>num1</a:t>
            </a:r>
          </a:p>
        </p:txBody>
      </p:sp>
      <p:grpSp>
        <p:nvGrpSpPr>
          <p:cNvPr id="962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60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1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63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6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6" name="Show Me The Luggage!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Show Me The Luggage!</a:t>
              </a:r>
            </a:p>
          </p:txBody>
        </p:sp>
      </p:grpSp>
      <p:sp>
        <p:nvSpPr>
          <p:cNvPr id="968" name="Content Placeholder 2"/>
          <p:cNvSpPr txBox="1"/>
          <p:nvPr>
            <p:ph type="body" idx="1"/>
          </p:nvPr>
        </p:nvSpPr>
        <p:spPr>
          <a:xfrm>
            <a:off x="1545166" y="761999"/>
            <a:ext cx="6515101" cy="4178299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0" indent="457200">
              <a:spcBef>
                <a:spcPts val="400"/>
              </a:spcBef>
              <a:buSz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=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"Enter first number: 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marL="671512" indent="-214312">
              <a:defRPr b="1" i="1" sz="1800"/>
            </a:pPr>
          </a:p>
          <a:p>
            <a:pPr lvl="1" marL="671512" indent="-214312">
              <a:defRPr b="1" i="1" sz="1800"/>
            </a:pPr>
          </a:p>
          <a:p>
            <a:pPr lvl="1" marL="647700" indent="-190500">
              <a:defRPr b="1" i="1" sz="1200"/>
            </a:pPr>
          </a:p>
          <a:p>
            <a:pPr lvl="1" marL="671512" indent="-214312">
              <a:spcBef>
                <a:spcPts val="400"/>
              </a:spcBef>
              <a:defRPr sz="1800"/>
            </a:pPr>
            <a:r>
              <a:t>We create an integer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Create a new suitcase that has </a:t>
            </a:r>
            <a:r>
              <a:rPr b="1"/>
              <a:t>int</a:t>
            </a:r>
            <a:r>
              <a:t>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assign the tag num1 to that piece of luggage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</a:p>
        </p:txBody>
      </p:sp>
      <p:grpSp>
        <p:nvGrpSpPr>
          <p:cNvPr id="976" name="Group 1"/>
          <p:cNvGrpSpPr/>
          <p:nvPr/>
        </p:nvGrpSpPr>
        <p:grpSpPr>
          <a:xfrm>
            <a:off x="2213341" y="1396825"/>
            <a:ext cx="5018261" cy="1803986"/>
            <a:chOff x="0" y="0"/>
            <a:chExt cx="5018260" cy="1803985"/>
          </a:xfrm>
        </p:grpSpPr>
        <p:grpSp>
          <p:nvGrpSpPr>
            <p:cNvPr id="974" name="Group 18"/>
            <p:cNvGrpSpPr/>
            <p:nvPr/>
          </p:nvGrpSpPr>
          <p:grpSpPr>
            <a:xfrm>
              <a:off x="0" y="120194"/>
              <a:ext cx="5018261" cy="1683792"/>
              <a:chOff x="0" y="0"/>
              <a:chExt cx="5018260" cy="1683790"/>
            </a:xfrm>
          </p:grpSpPr>
          <p:pic>
            <p:nvPicPr>
              <p:cNvPr id="969" name="Google Shape;347;p41" descr="Google Shape;347;p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336557" y="0"/>
                <a:ext cx="1308102" cy="10042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0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212358" y="232744"/>
                <a:ext cx="1991731" cy="6052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1" name="Straight Arrow Connector 3"/>
              <p:cNvSpPr/>
              <p:nvPr/>
            </p:nvSpPr>
            <p:spPr>
              <a:xfrm>
                <a:off x="2204088" y="535349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72" name="Rectangle 15"/>
              <p:cNvSpPr/>
              <p:nvPr/>
            </p:nvSpPr>
            <p:spPr>
              <a:xfrm>
                <a:off x="0" y="378957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/>
              <a:p>
                <a:pPr lvl="1" indent="457200" defTabSz="342900">
                  <a:defRPr b="1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num1</a:t>
                </a:r>
              </a:p>
            </p:txBody>
          </p:sp>
          <p:sp>
            <p:nvSpPr>
              <p:cNvPr id="973" name="Rectangle 17"/>
              <p:cNvSpPr/>
              <p:nvPr/>
            </p:nvSpPr>
            <p:spPr>
              <a:xfrm>
                <a:off x="3748260" y="4137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>
                <a:lvl1pPr defTabSz="342900">
                  <a:defRPr b="1" sz="18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"9"</a:t>
                </a:r>
              </a:p>
            </p:txBody>
          </p:sp>
        </p:grpSp>
        <p:sp>
          <p:nvSpPr>
            <p:cNvPr id="975" name="Google Shape;805;p74"/>
            <p:cNvSpPr/>
            <p:nvPr/>
          </p:nvSpPr>
          <p:spPr>
            <a:xfrm rot="16200000">
              <a:off x="3645172" y="692324"/>
              <a:ext cx="13846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981" name="Group 9"/>
          <p:cNvGrpSpPr/>
          <p:nvPr/>
        </p:nvGrpSpPr>
        <p:grpSpPr>
          <a:xfrm>
            <a:off x="2230274" y="4293342"/>
            <a:ext cx="3336560" cy="605213"/>
            <a:chOff x="0" y="0"/>
            <a:chExt cx="3336558" cy="605211"/>
          </a:xfrm>
        </p:grpSpPr>
        <p:grpSp>
          <p:nvGrpSpPr>
            <p:cNvPr id="979" name="Group 8"/>
            <p:cNvGrpSpPr/>
            <p:nvPr/>
          </p:nvGrpSpPr>
          <p:grpSpPr>
            <a:xfrm>
              <a:off x="212358" y="-1"/>
              <a:ext cx="3124201" cy="605213"/>
              <a:chOff x="0" y="0"/>
              <a:chExt cx="3124200" cy="605211"/>
            </a:xfrm>
          </p:grpSpPr>
          <p:pic>
            <p:nvPicPr>
              <p:cNvPr id="977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-1" y="-1"/>
                <a:ext cx="1991732" cy="6052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8" name="Straight Arrow Connector 39"/>
              <p:cNvSpPr/>
              <p:nvPr/>
            </p:nvSpPr>
            <p:spPr>
              <a:xfrm>
                <a:off x="1991730" y="302605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980" name="Rectangle 40"/>
            <p:cNvSpPr txBox="1"/>
            <p:nvPr/>
          </p:nvSpPr>
          <p:spPr>
            <a:xfrm>
              <a:off x="0" y="146214"/>
              <a:ext cx="965270" cy="284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/>
            <a:p>
              <a:pPr lvl="1" indent="457200"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num1</a:t>
              </a:r>
            </a:p>
          </p:txBody>
        </p:sp>
      </p:grpSp>
      <p:grpSp>
        <p:nvGrpSpPr>
          <p:cNvPr id="985" name="Group 7"/>
          <p:cNvGrpSpPr/>
          <p:nvPr/>
        </p:nvGrpSpPr>
        <p:grpSpPr>
          <a:xfrm>
            <a:off x="5592233" y="3903623"/>
            <a:ext cx="1369482" cy="1384650"/>
            <a:chOff x="0" y="0"/>
            <a:chExt cx="1369481" cy="1384649"/>
          </a:xfrm>
        </p:grpSpPr>
        <p:pic>
          <p:nvPicPr>
            <p:cNvPr id="982" name="Google Shape;347;p41" descr="Google Shape;347;p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10623"/>
              <a:ext cx="1308101" cy="100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3" name="Rectangle 41"/>
            <p:cNvSpPr txBox="1"/>
            <p:nvPr/>
          </p:nvSpPr>
          <p:spPr>
            <a:xfrm>
              <a:off x="549960" y="527681"/>
              <a:ext cx="218464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342900">
                <a:defRPr b="1" sz="18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84" name="Google Shape;805;p74"/>
            <p:cNvSpPr txBox="1"/>
            <p:nvPr/>
          </p:nvSpPr>
          <p:spPr>
            <a:xfrm rot="16200000">
              <a:off x="500638" y="515805"/>
              <a:ext cx="1384650" cy="35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sp>
        <p:nvSpPr>
          <p:cNvPr id="986" name="Rectangle: Rounded Corners 20"/>
          <p:cNvSpPr/>
          <p:nvPr/>
        </p:nvSpPr>
        <p:spPr>
          <a:xfrm>
            <a:off x="3125464" y="2931963"/>
            <a:ext cx="1291967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Rectangle: Rounded Corners 21"/>
          <p:cNvSpPr/>
          <p:nvPr/>
        </p:nvSpPr>
        <p:spPr>
          <a:xfrm>
            <a:off x="2195985" y="3966372"/>
            <a:ext cx="870214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8" name="Multiplication Sign 10"/>
          <p:cNvSpPr/>
          <p:nvPr/>
        </p:nvSpPr>
        <p:spPr>
          <a:xfrm>
            <a:off x="2564229" y="1533036"/>
            <a:ext cx="1831309" cy="93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4"/>
                </a:moveTo>
                <a:lnTo>
                  <a:pt x="421" y="0"/>
                </a:lnTo>
                <a:lnTo>
                  <a:pt x="10800" y="9736"/>
                </a:lnTo>
                <a:lnTo>
                  <a:pt x="21179" y="0"/>
                </a:lnTo>
                <a:lnTo>
                  <a:pt x="21600" y="1734"/>
                </a:lnTo>
                <a:lnTo>
                  <a:pt x="11935" y="10800"/>
                </a:lnTo>
                <a:lnTo>
                  <a:pt x="21600" y="19866"/>
                </a:lnTo>
                <a:lnTo>
                  <a:pt x="21179" y="21600"/>
                </a:lnTo>
                <a:lnTo>
                  <a:pt x="10800" y="11864"/>
                </a:lnTo>
                <a:lnTo>
                  <a:pt x="421" y="21600"/>
                </a:lnTo>
                <a:lnTo>
                  <a:pt x="0" y="19866"/>
                </a:lnTo>
                <a:lnTo>
                  <a:pt x="9665" y="1080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4A7EBB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5" grpId="4"/>
      <p:bldP build="whole" bldLvl="1" animBg="1" rev="0" advAuto="0" spid="987" grpId="6"/>
      <p:bldP build="whole" bldLvl="1" animBg="1" rev="0" advAuto="0" spid="981" grpId="7"/>
      <p:bldP build="whole" bldLvl="1" animBg="1" rev="0" advAuto="0" spid="986" grpId="3"/>
      <p:bldP build="p" bldLvl="5" animBg="1" rev="0" advAuto="0" spid="968" grpId="1"/>
      <p:bldP build="whole" bldLvl="1" animBg="1" rev="0" advAuto="0" spid="988" grpId="5"/>
      <p:bldP build="whole" bldLvl="1" animBg="1" rev="0" advAuto="0" spid="976" grpId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9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1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93" name="Rectangle 1"/>
          <p:cNvSpPr/>
          <p:nvPr/>
        </p:nvSpPr>
        <p:spPr>
          <a:xfrm>
            <a:off x="1516525" y="429525"/>
            <a:ext cx="6319508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“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94" name="Rectangle: Rounded Corners 4"/>
          <p:cNvSpPr/>
          <p:nvPr/>
        </p:nvSpPr>
        <p:spPr>
          <a:xfrm>
            <a:off x="1977462" y="1574284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7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995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6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00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98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9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01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04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02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3" name="&quot;17&quot;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"17"</a:t>
              </a:r>
            </a:p>
          </p:txBody>
        </p:sp>
      </p:grpSp>
      <p:sp>
        <p:nvSpPr>
          <p:cNvPr id="1005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tatements entered in interactive mode are not saved as a program…"/>
          <p:cNvSpPr txBox="1"/>
          <p:nvPr>
            <p:ph type="body" idx="4294967295"/>
          </p:nvPr>
        </p:nvSpPr>
        <p:spPr>
          <a:xfrm>
            <a:off x="1019042" y="1200150"/>
            <a:ext cx="710591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Statements entered in interactive mode are not saved as a program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have a program use script mode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Save a set of Python statements in a file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The filename should have the .py extension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run the file, or script, type </a:t>
            </a: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at the operating system command line</a:t>
            </a:r>
          </a:p>
        </p:txBody>
      </p:sp>
      <p:grpSp>
        <p:nvGrpSpPr>
          <p:cNvPr id="2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7" name="Writing and Running in Script Mod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Writing and Running in Script Mode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10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011" name="Rectangle: Rounded Corners 4"/>
          <p:cNvSpPr/>
          <p:nvPr/>
        </p:nvSpPr>
        <p:spPr>
          <a:xfrm>
            <a:off x="1977462" y="1893129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14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12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3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17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15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6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18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21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19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0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22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5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27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28" name="Rectangle: Rounded Corners 4"/>
          <p:cNvSpPr/>
          <p:nvPr/>
        </p:nvSpPr>
        <p:spPr>
          <a:xfrm>
            <a:off x="1977462" y="2180881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31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29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0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34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32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3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35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38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36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7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39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42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40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1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43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4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6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48" name="Rectangle 1"/>
          <p:cNvSpPr/>
          <p:nvPr/>
        </p:nvSpPr>
        <p:spPr>
          <a:xfrm>
            <a:off x="1516525" y="404125"/>
            <a:ext cx="628874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“."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49" name="Rectangle: Rounded Corners 4"/>
          <p:cNvSpPr/>
          <p:nvPr/>
        </p:nvSpPr>
        <p:spPr>
          <a:xfrm>
            <a:off x="2019299" y="2412353"/>
            <a:ext cx="5697985" cy="318794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52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50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1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55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53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4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56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59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57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8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60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63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61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2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64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6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067" name="What's Going on With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What's Going on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069" name="Content Placeholder 2"/>
          <p:cNvSpPr txBox="1"/>
          <p:nvPr>
            <p:ph type="body" idx="1"/>
          </p:nvPr>
        </p:nvSpPr>
        <p:spPr>
          <a:xfrm>
            <a:off x="1485900" y="812799"/>
            <a:ext cx="6413500" cy="4178298"/>
          </a:xfrm>
          <a:prstGeom prst="rect">
            <a:avLst/>
          </a:prstGeom>
        </p:spPr>
        <p:txBody>
          <a:bodyPr/>
          <a:lstStyle/>
          <a:p>
            <a:pPr marL="242479" indent="-242479" defTabSz="339470">
              <a:spcBef>
                <a:spcPts val="400"/>
              </a:spcBef>
              <a:defRPr sz="1979"/>
            </a:pPr>
            <a:r>
              <a:t>Adding strings in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command?!</a:t>
            </a:r>
            <a:endParaRPr b="1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"The total is "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(total) + 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42479" indent="-242479" defTabSz="339470">
              <a:spcBef>
                <a:spcPts val="400"/>
              </a:spcBef>
              <a:defRPr sz="1979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 operator </a:t>
            </a:r>
            <a:r>
              <a:rPr u="sng"/>
              <a:t>concatenates</a:t>
            </a:r>
            <a:r>
              <a:t> strings together</a:t>
            </a:r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str1 = "hi"				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str2 = " 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str3 = "there"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str4 = str1 + str2 + str3</a:t>
            </a:r>
            <a:endParaRPr sz="1979"/>
          </a:p>
          <a:p>
            <a:pPr marL="242479" indent="-242479" defTabSz="339470">
              <a:spcBef>
                <a:spcPts val="400"/>
              </a:spcBef>
              <a:defRPr b="1" sz="1979">
                <a:latin typeface="Courier"/>
                <a:ea typeface="Courier"/>
                <a:cs typeface="Courier"/>
                <a:sym typeface="Courier"/>
              </a:defRPr>
            </a:pPr>
            <a:r>
              <a:t>total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is integer, so we need to create a </a:t>
            </a:r>
            <a:r>
              <a:rPr b="0" u="sng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version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lvl="1" marL="0" indent="452627" defTabSz="339470">
              <a:spcBef>
                <a:spcPts val="400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	str(total)</a:t>
            </a:r>
            <a:endParaRPr b="1" sz="1386">
              <a:latin typeface="Courier"/>
              <a:ea typeface="Courier"/>
              <a:cs typeface="Courier"/>
              <a:sym typeface="Courier"/>
            </a:endParaRPr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String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a new value that is concatenated to produce final string that is printed</a:t>
            </a:r>
            <a:endParaRPr sz="1979"/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Original variable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still an </a:t>
            </a:r>
            <a:r>
              <a:rPr b="1"/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9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2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74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"."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75" name="Rectangle: Rounded Corners 4"/>
          <p:cNvSpPr/>
          <p:nvPr/>
        </p:nvSpPr>
        <p:spPr>
          <a:xfrm>
            <a:off x="2019299" y="2426050"/>
            <a:ext cx="5283201" cy="318793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78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76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7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81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79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0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82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85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83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4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86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89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87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8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90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093" name="Side note about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Side note about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095" name="Content Placeholder 2"/>
          <p:cNvSpPr txBox="1"/>
          <p:nvPr>
            <p:ph type="body" idx="1"/>
          </p:nvPr>
        </p:nvSpPr>
        <p:spPr>
          <a:xfrm>
            <a:off x="1485900" y="701171"/>
            <a:ext cx="6413500" cy="4178298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You can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numbers by themselves directly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Only need to create string version of numbers when printing other text (strings) with them</a:t>
            </a:r>
          </a:p>
        </p:txBody>
      </p:sp>
      <p:grpSp>
        <p:nvGrpSpPr>
          <p:cNvPr id="1098" name="Rectangle 4"/>
          <p:cNvGrpSpPr/>
          <p:nvPr/>
        </p:nvGrpSpPr>
        <p:grpSpPr>
          <a:xfrm>
            <a:off x="2038276" y="3586271"/>
            <a:ext cx="5067448" cy="1114819"/>
            <a:chOff x="0" y="0"/>
            <a:chExt cx="5067447" cy="1114818"/>
          </a:xfrm>
        </p:grpSpPr>
        <p:sp>
          <p:nvSpPr>
            <p:cNvPr id="1096" name="Rectangle"/>
            <p:cNvSpPr/>
            <p:nvPr/>
          </p:nvSpPr>
          <p:spPr>
            <a:xfrm>
              <a:off x="0" y="-1"/>
              <a:ext cx="5067448" cy="1114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7" name="10…"/>
            <p:cNvSpPr txBox="1"/>
            <p:nvPr/>
          </p:nvSpPr>
          <p:spPr>
            <a:xfrm>
              <a:off x="43639" y="117778"/>
              <a:ext cx="4980169" cy="879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3.5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x = 10</a:t>
              </a:r>
            </a:p>
          </p:txBody>
        </p:sp>
      </p:grpSp>
      <p:sp>
        <p:nvSpPr>
          <p:cNvPr id="1099" name="Rectangle 2"/>
          <p:cNvSpPr/>
          <p:nvPr/>
        </p:nvSpPr>
        <p:spPr>
          <a:xfrm>
            <a:off x="2165348" y="1699260"/>
            <a:ext cx="4165105" cy="1744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x = </a:t>
            </a:r>
            <a:r>
              <a:rPr b="0">
                <a:solidFill>
                  <a:srgbClr val="0000FF"/>
                </a:solidFill>
              </a:rPr>
              <a:t>10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y = </a:t>
            </a:r>
            <a:r>
              <a:rPr b="0">
                <a:solidFill>
                  <a:srgbClr val="0000FF"/>
                </a:solidFill>
              </a:rPr>
              <a:t>3.5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(y)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"x =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(x))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8" grpId="2"/>
      <p:bldP build="whole" bldLvl="1" animBg="1" rev="0" advAuto="0" spid="1099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angle 2"/>
          <p:cNvSpPr/>
          <p:nvPr/>
        </p:nvSpPr>
        <p:spPr>
          <a:xfrm>
            <a:off x="1028700" y="0"/>
            <a:ext cx="725805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2" name="TextBox 1"/>
          <p:cNvSpPr txBox="1"/>
          <p:nvPr/>
        </p:nvSpPr>
        <p:spPr>
          <a:xfrm>
            <a:off x="1062989" y="1872526"/>
            <a:ext cx="7189471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You just wrote your first 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Python program and learned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about 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12063">
              <a:defRPr sz="2688"/>
            </a:lvl1pPr>
          </a:lstStyle>
          <a:p>
            <a:pPr/>
            <a:r>
              <a:t>How do we process the information that we’ve stored?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930;p92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935;p9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09" name="Google Shape;936;p9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Input, Process,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941;p9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12" name="Google Shape;942;p9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value.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  <p:pic>
        <p:nvPicPr>
          <p:cNvPr id="1113" name="Google Shape;943;p94" descr="Google Shape;943;p9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3739674" y="3870975"/>
            <a:ext cx="876401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Google Shape;944;p94"/>
          <p:cNvSpPr txBox="1"/>
          <p:nvPr/>
        </p:nvSpPr>
        <p:spPr>
          <a:xfrm>
            <a:off x="4648200" y="3854324"/>
            <a:ext cx="9144000" cy="1368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Literals are Python objects</a:t>
            </a:r>
            <a:br/>
            <a:r>
              <a:t>written directly in code, e.g. the 5 in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b="1" sz="2000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num_flowers = </a:t>
            </a:r>
            <a:r>
              <a: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solidFill>
                <a:schemeClr val="accent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Math expression: performs calculation and gives a value…"/>
          <p:cNvSpPr txBox="1"/>
          <p:nvPr>
            <p:ph type="body" idx="4294967295"/>
          </p:nvPr>
        </p:nvSpPr>
        <p:spPr>
          <a:xfrm>
            <a:off x="1043616" y="971550"/>
            <a:ext cx="7056768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expression: performs calculation and gives a value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operator</a:t>
            </a:r>
            <a:r>
              <a:rPr u="none"/>
              <a:t>: built-in tool for performing calculation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Operands</a:t>
            </a:r>
            <a:r>
              <a:rPr u="none"/>
              <a:t>: values surrounding operator</a:t>
            </a: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Variables can be used as operands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Resulting value typically assigned to variable</a:t>
            </a:r>
          </a:p>
        </p:txBody>
      </p:sp>
      <p:grpSp>
        <p:nvGrpSpPr>
          <p:cNvPr id="111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1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18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6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949;p9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22" name="Google Shape;950;p95"/>
          <p:cNvSpPr txBox="1"/>
          <p:nvPr>
            <p:ph type="body" idx="1"/>
          </p:nvPr>
        </p:nvSpPr>
        <p:spPr>
          <a:xfrm>
            <a:off x="311699" y="953342"/>
            <a:ext cx="8520602" cy="3615533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879"/>
            </a:pPr>
            <a:r>
              <a:t>*	Multiplication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	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//	Integer 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%	Modulus (remainder)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+	Addition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-	Subtraction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**	Exponentiation</a:t>
            </a:r>
          </a:p>
        </p:txBody>
      </p:sp>
      <p:sp>
        <p:nvSpPr>
          <p:cNvPr id="1123" name="Two types of division:…"/>
          <p:cNvSpPr txBox="1"/>
          <p:nvPr/>
        </p:nvSpPr>
        <p:spPr>
          <a:xfrm>
            <a:off x="3628000" y="1168884"/>
            <a:ext cx="5228794" cy="135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4928" indent="-244928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</a:defRPr>
            </a:pPr>
            <a:r>
              <a:t>Two types of division:</a:t>
            </a: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floating point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integer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2" marL="1074419" indent="-160019" defTabSz="6858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Positive results truncated, negative rounded away from zero</a:t>
            </a:r>
          </a:p>
        </p:txBody>
      </p:sp>
      <p:grpSp>
        <p:nvGrpSpPr>
          <p:cNvPr id="112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25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2" grpId="1"/>
      <p:bldP build="whole" bldLvl="1" animBg="1" rev="0" advAuto="0" spid="1123" grpId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2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9" name="Arithmetic Operator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Arithmetic Operators</a:t>
              </a:r>
            </a:p>
          </p:txBody>
        </p:sp>
      </p:grpSp>
      <p:sp>
        <p:nvSpPr>
          <p:cNvPr id="1131" name="Rectangle 1"/>
          <p:cNvSpPr/>
          <p:nvPr/>
        </p:nvSpPr>
        <p:spPr>
          <a:xfrm>
            <a:off x="1344010" y="612506"/>
            <a:ext cx="6491453" cy="652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</p:txBody>
      </p:sp>
      <p:sp>
        <p:nvSpPr>
          <p:cNvPr id="1132" name="Content Placeholder 2"/>
          <p:cNvSpPr txBox="1"/>
          <p:nvPr/>
        </p:nvSpPr>
        <p:spPr>
          <a:xfrm>
            <a:off x="1520189" y="1241524"/>
            <a:ext cx="6446521" cy="340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numerical types (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 and 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)</a:t>
            </a:r>
            <a:endParaRPr sz="1848"/>
          </a:p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Operators</a:t>
            </a:r>
            <a:endParaRPr sz="1848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"addition"	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+ num2</a:t>
            </a:r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"subtraction"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num1 -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"multiplication"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"division"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"integer division"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%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"remainder"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num1 %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"exponentiation"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"negation" (unary)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-num1</a:t>
            </a:r>
            <a:endParaRPr sz="1540"/>
          </a:p>
          <a:p>
            <a:pPr lvl="1" indent="352043" defTabSz="264032">
              <a:spcBef>
                <a:spcPts val="300"/>
              </a:spcBef>
              <a:defRPr sz="138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133" name="Content Placeholder 2"/>
          <p:cNvSpPr txBox="1"/>
          <p:nvPr/>
        </p:nvSpPr>
        <p:spPr>
          <a:xfrm>
            <a:off x="7042063" y="1063725"/>
            <a:ext cx="759109" cy="340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44928" indent="-244928" algn="ctr" defTabSz="342900"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spcBef>
                <a:spcPts val="500"/>
              </a:spcBef>
              <a:defRPr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num3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2.5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3" grpId="2"/>
      <p:bldP build="p" bldLvl="5" animBg="1" rev="0" advAuto="0" spid="1132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961;p9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36" name="Google Shape;962;p9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37" name="Google Shape;963;p97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4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3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39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968;p9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43" name="Google Shape;969;p9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44" name="Google Shape;970;p98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145" name="Google Shape;971;p98"/>
          <p:cNvSpPr txBox="1"/>
          <p:nvPr/>
        </p:nvSpPr>
        <p:spPr>
          <a:xfrm>
            <a:off x="4505325" y="3031700"/>
            <a:ext cx="39114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your “order of operations” for Python!</a:t>
            </a:r>
          </a:p>
        </p:txBody>
      </p:sp>
      <p:grpSp>
        <p:nvGrpSpPr>
          <p:cNvPr id="114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4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47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976;p9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51" name="Google Shape;977;p9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52" name="Google Shape;978;p99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1153" name="Google Shape;979;p99" descr="Google Shape;979;p99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6796150" y="3157735"/>
            <a:ext cx="1102200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4" name="Google Shape;980;p99"/>
          <p:cNvSpPr txBox="1"/>
          <p:nvPr/>
        </p:nvSpPr>
        <p:spPr>
          <a:xfrm>
            <a:off x="3631124" y="3031700"/>
            <a:ext cx="35991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Ties within rows are broken by going from left to right</a:t>
            </a:r>
          </a:p>
        </p:txBody>
      </p:sp>
      <p:grpSp>
        <p:nvGrpSpPr>
          <p:cNvPr id="115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5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56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985;p10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60" name="Google Shape;986;p10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61" name="Google Shape;987;p100"/>
          <p:cNvSpPr txBox="1"/>
          <p:nvPr/>
        </p:nvSpPr>
        <p:spPr>
          <a:xfrm>
            <a:off x="4007099" y="3406599"/>
            <a:ext cx="48252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Let’s all think about it</a:t>
            </a:r>
          </a:p>
        </p:txBody>
      </p:sp>
      <p:graphicFrame>
        <p:nvGraphicFramePr>
          <p:cNvPr id="1162" name="Google Shape;988;p100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6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6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64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993;p10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68" name="Google Shape;994;p10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69" name="Google Shape;995;p101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170" name="Google Shape;996;p101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7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72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001;p10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76" name="Google Shape;1002;p10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77" name="Google Shape;1003;p102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178" name="Google Shape;1004;p102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8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7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80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