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67" r:id="rId2"/>
    <p:sldId id="268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270" r:id="rId25"/>
    <p:sldId id="271" r:id="rId26"/>
    <p:sldId id="272" r:id="rId27"/>
    <p:sldId id="274" r:id="rId28"/>
    <p:sldId id="277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8" r:id="rId57"/>
    <p:sldId id="329" r:id="rId58"/>
    <p:sldId id="353" r:id="rId59"/>
    <p:sldId id="351" r:id="rId60"/>
    <p:sldId id="352" r:id="rId61"/>
    <p:sldId id="322" r:id="rId62"/>
    <p:sldId id="323" r:id="rId63"/>
    <p:sldId id="324" r:id="rId64"/>
    <p:sldId id="325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EA5DA-F518-7149-9598-EC7DB20DD91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EFAB0-C925-094D-A5C3-D4CF6692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4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450357-82C1-C541-82FB-0E6B878CAEA4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0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7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5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0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7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6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7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5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Calling Methods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3238" y="3100388"/>
            <a:ext cx="4473575" cy="5953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>
                <a:solidFill>
                  <a:srgbClr val="000000"/>
                </a:solidFill>
                <a:latin typeface="Courier New" charset="0"/>
              </a:rPr>
              <a:t>println(“hello world”);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008438" y="2189163"/>
            <a:ext cx="4664075" cy="5953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>
                <a:solidFill>
                  <a:srgbClr val="000000"/>
                </a:solidFill>
                <a:latin typeface="Courier New" charset="0"/>
              </a:rPr>
              <a:t>readInt(“</a:t>
            </a:r>
            <a:r>
              <a:rPr kumimoji="1" lang="en-US" altLang="ja-JP" b="1">
                <a:solidFill>
                  <a:srgbClr val="000000"/>
                </a:solidFill>
                <a:latin typeface="Courier New" charset="0"/>
              </a:rPr>
              <a:t>Int please! </a:t>
            </a:r>
            <a:r>
              <a:rPr kumimoji="1" lang="en-US" b="1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kumimoji="1" lang="en-US" altLang="ja-JP" b="1">
                <a:solidFill>
                  <a:srgbClr val="000000"/>
                </a:solidFill>
                <a:latin typeface="Courier New" charset="0"/>
              </a:rPr>
              <a:t>);</a:t>
            </a:r>
            <a:endParaRPr kumimoji="1" lang="en-US" b="1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700713" y="3460750"/>
            <a:ext cx="2474913" cy="593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 i="1" dirty="0" err="1">
                <a:solidFill>
                  <a:srgbClr val="000000"/>
                </a:solidFill>
                <a:latin typeface="Courier New" charset="0"/>
              </a:rPr>
              <a:t>rect</a:t>
            </a:r>
            <a:r>
              <a:rPr kumimoji="1" lang="en-US" b="1" dirty="0" err="1">
                <a:solidFill>
                  <a:srgbClr val="000000"/>
                </a:solidFill>
                <a:latin typeface="Courier New" charset="0"/>
              </a:rPr>
              <a:t>.getX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();</a:t>
            </a:r>
            <a:endParaRPr kumimoji="1" lang="en-US" b="1" i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25800" y="1327150"/>
            <a:ext cx="2474913" cy="5953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>
                <a:solidFill>
                  <a:srgbClr val="000000"/>
                </a:solidFill>
                <a:latin typeface="Courier New" charset="0"/>
              </a:rPr>
              <a:t>turnRight();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5588" y="4054475"/>
            <a:ext cx="3176587" cy="5953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>
                <a:solidFill>
                  <a:srgbClr val="000000"/>
                </a:solidFill>
                <a:latin typeface="Courier New" charset="0"/>
              </a:rPr>
              <a:t>drawRobotFace();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604963" y="2176463"/>
            <a:ext cx="2474912" cy="5953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>
                <a:solidFill>
                  <a:srgbClr val="000000"/>
                </a:solidFill>
                <a:latin typeface="Courier New" charset="0"/>
              </a:rPr>
              <a:t>move();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273012" y="4929040"/>
            <a:ext cx="4902614" cy="593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 i="1" dirty="0" err="1" smtClean="0">
                <a:solidFill>
                  <a:srgbClr val="000000"/>
                </a:solidFill>
                <a:latin typeface="Courier New" charset="0"/>
              </a:rPr>
              <a:t>rect</a:t>
            </a:r>
            <a:r>
              <a:rPr kumimoji="1" lang="en-US" b="1" dirty="0" err="1" smtClean="0">
                <a:solidFill>
                  <a:srgbClr val="000000"/>
                </a:solidFill>
                <a:latin typeface="Courier New" charset="0"/>
              </a:rPr>
              <a:t>.setLocation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(10, 20)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;</a:t>
            </a:r>
            <a:endParaRPr kumimoji="1" lang="en-US" b="1" i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05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493963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Methods are Like Toasters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12595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2378075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82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493963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Methods are Like Toasters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12697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2378075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836613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0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493963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Methods are Like Toasters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12800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163" y="793750"/>
            <a:ext cx="24511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4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5715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2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493963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Methods are Like Toasters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763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4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2466975"/>
            <a:ext cx="5576887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Methods are Like Toasters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151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2466975"/>
            <a:ext cx="5576887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Methods are Like Toasters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13107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3463925"/>
            <a:ext cx="3135312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0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2466975"/>
            <a:ext cx="5576887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Methods are Like Toasters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13209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3484563"/>
            <a:ext cx="250190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1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493963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Methods are Like Toasters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13312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012825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2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836613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5" name="TextBox 8"/>
          <p:cNvSpPr txBox="1">
            <a:spLocks noChangeArrowheads="1"/>
          </p:cNvSpPr>
          <p:nvPr/>
        </p:nvSpPr>
        <p:spPr bwMode="auto">
          <a:xfrm>
            <a:off x="360498" y="2770188"/>
            <a:ext cx="1739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10000"/>
                </a:solidFill>
              </a:rPr>
              <a:t>p</a:t>
            </a:r>
            <a:r>
              <a:rPr lang="en-US" dirty="0" smtClean="0">
                <a:solidFill>
                  <a:srgbClr val="010000"/>
                </a:solidFill>
              </a:rPr>
              <a:t>arameter(s)</a:t>
            </a:r>
            <a:endParaRPr lang="en-US" dirty="0">
              <a:solidFill>
                <a:srgbClr val="010000"/>
              </a:solidFill>
            </a:endParaRPr>
          </a:p>
        </p:txBody>
      </p:sp>
      <p:pic>
        <p:nvPicPr>
          <p:cNvPr id="133126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5715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27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3" y="547688"/>
            <a:ext cx="2011362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8" name="TextBox 12"/>
          <p:cNvSpPr txBox="1">
            <a:spLocks noChangeArrowheads="1"/>
          </p:cNvSpPr>
          <p:nvPr/>
        </p:nvSpPr>
        <p:spPr bwMode="auto">
          <a:xfrm>
            <a:off x="6753225" y="2727325"/>
            <a:ext cx="920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388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B70051"/>
                </a:solidFill>
                <a:latin typeface="Courier New" charset="0"/>
              </a:rPr>
              <a:t>public void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smtClean="0">
                <a:solidFill>
                  <a:srgbClr val="A50040"/>
                </a:solidFill>
                <a:latin typeface="Courier New" charset="0"/>
              </a:rPr>
              <a:t>double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mid = average(5.0, 10.2);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(mid);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private double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average(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a, 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smtClean="0">
                <a:solidFill>
                  <a:srgbClr val="A50040"/>
                </a:solidFill>
                <a:latin typeface="Courier New" charset="0"/>
              </a:rPr>
              <a:t>double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= a + b;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 2;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Anatomy of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802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B70051"/>
                </a:solidFill>
                <a:latin typeface="Courier New" charset="0"/>
              </a:rPr>
              <a:t>public void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smtClean="0">
                <a:solidFill>
                  <a:srgbClr val="A50040"/>
                </a:solidFill>
                <a:latin typeface="Courier New" charset="0"/>
              </a:rPr>
              <a:t>double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mid = average(5.0, 10.2);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(mid);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private double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average(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a, 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smtClean="0">
                <a:solidFill>
                  <a:srgbClr val="A50040"/>
                </a:solidFill>
                <a:latin typeface="Courier New" charset="0"/>
              </a:rPr>
              <a:t>double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= a + b;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 2;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Anatomy of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465317" y="4437732"/>
            <a:ext cx="3727925" cy="518873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0986" y="3693887"/>
            <a:ext cx="206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Input expected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799" y="3714699"/>
            <a:ext cx="229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Output expected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61547" y="4437732"/>
            <a:ext cx="1310919" cy="518873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800" b="1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800" b="1" i="1">
                <a:solidFill>
                  <a:schemeClr val="bg2"/>
                </a:solidFill>
                <a:latin typeface="Times" charset="0"/>
                <a:cs typeface="Times" charset="0"/>
              </a:rPr>
              <a:t>	</a:t>
            </a:r>
            <a:endParaRPr lang="en-US" sz="2400" b="1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Defining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08547" name="Rectangle 1"/>
          <p:cNvSpPr>
            <a:spLocks noChangeArrowheads="1"/>
          </p:cNvSpPr>
          <p:nvPr/>
        </p:nvSpPr>
        <p:spPr bwMode="auto">
          <a:xfrm>
            <a:off x="808038" y="2247900"/>
            <a:ext cx="37862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turnRight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() {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turnLeft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turnLeft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turnLeft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pic>
        <p:nvPicPr>
          <p:cNvPr id="10854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88" y="1878013"/>
            <a:ext cx="23876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5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B70051"/>
                </a:solidFill>
                <a:latin typeface="Courier New" charset="0"/>
              </a:rPr>
              <a:t>public void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smtClean="0">
                <a:solidFill>
                  <a:srgbClr val="A50040"/>
                </a:solidFill>
                <a:latin typeface="Courier New" charset="0"/>
              </a:rPr>
              <a:t>double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mid = average(5.0, 10.2);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(mid);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private double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average(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a, 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smtClean="0">
                <a:solidFill>
                  <a:srgbClr val="A50040"/>
                </a:solidFill>
                <a:latin typeface="Courier New" charset="0"/>
              </a:rPr>
              <a:t>double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= a + b;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 2;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Anatomy of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178" y="3823936"/>
            <a:ext cx="89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name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72466" y="4451388"/>
            <a:ext cx="1392851" cy="518873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B70051"/>
                </a:solidFill>
                <a:latin typeface="Courier New" charset="0"/>
              </a:rPr>
              <a:t>public void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smtClean="0">
                <a:solidFill>
                  <a:srgbClr val="A50040"/>
                </a:solidFill>
                <a:latin typeface="Courier New" charset="0"/>
              </a:rPr>
              <a:t>double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mid = average(5.0, 10.2);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(mid);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private double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average(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a, 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smtClean="0">
                <a:solidFill>
                  <a:srgbClr val="A50040"/>
                </a:solidFill>
                <a:latin typeface="Courier New" charset="0"/>
              </a:rPr>
              <a:t>double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= a + b;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 2;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Anatomy of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7928" y="5080155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body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0290" y="4861024"/>
            <a:ext cx="3645993" cy="873889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B70051"/>
                </a:solidFill>
                <a:latin typeface="Courier New" charset="0"/>
              </a:rPr>
              <a:t>public void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smtClean="0">
                <a:solidFill>
                  <a:srgbClr val="A50040"/>
                </a:solidFill>
                <a:latin typeface="Courier New" charset="0"/>
              </a:rPr>
              <a:t>double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mid = average(5.0, 10.2);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(mid);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private double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average(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a, 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smtClean="0">
                <a:solidFill>
                  <a:srgbClr val="A50040"/>
                </a:solidFill>
                <a:latin typeface="Courier New" charset="0"/>
              </a:rPr>
              <a:t>double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= a + b;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 2;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Anatomy of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7928" y="5243349"/>
            <a:ext cx="9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return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0290" y="5243349"/>
            <a:ext cx="3645993" cy="491564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B70051"/>
                </a:solidFill>
                <a:latin typeface="Courier New" charset="0"/>
              </a:rPr>
              <a:t>public void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smtClean="0">
                <a:solidFill>
                  <a:srgbClr val="A50040"/>
                </a:solidFill>
                <a:latin typeface="Courier New" charset="0"/>
              </a:rPr>
              <a:t>double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mid = average(5.0, 10.2);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(mid);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private double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average(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a, 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smtClean="0">
                <a:solidFill>
                  <a:srgbClr val="A50040"/>
                </a:solidFill>
                <a:latin typeface="Courier New" charset="0"/>
              </a:rPr>
              <a:t>double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= a + b;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 2;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Anatomy of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7928" y="1488346"/>
            <a:ext cx="191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</a:t>
            </a:r>
            <a:r>
              <a:rPr lang="en-US" sz="2400" dirty="0" smtClean="0">
                <a:solidFill>
                  <a:srgbClr val="0000FF"/>
                </a:solidFill>
              </a:rPr>
              <a:t>ethod “call”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22675" y="2116457"/>
            <a:ext cx="3645993" cy="491564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private void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printIntro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"Welcome to class"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"It's the best part of my day."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Void Example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10595" name="Rectangle 3"/>
          <p:cNvSpPr txBox="1">
            <a:spLocks noChangeArrowheads="1"/>
          </p:cNvSpPr>
          <p:nvPr/>
        </p:nvSpPr>
        <p:spPr bwMode="auto">
          <a:xfrm>
            <a:off x="327025" y="4551363"/>
            <a:ext cx="8524875" cy="11668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660066"/>
                </a:solidFill>
                <a:latin typeface="Courier New" charset="0"/>
              </a:rPr>
              <a:t>public void</a:t>
            </a:r>
            <a:r>
              <a:rPr kumimoji="1" lang="en-US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kumimoji="1" lang="en-US" b="1" dirty="0" err="1">
                <a:solidFill>
                  <a:srgbClr val="000000"/>
                </a:solidFill>
                <a:latin typeface="Courier New" charset="0"/>
              </a:rPr>
              <a:t>printIntro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1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FF008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private double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metersToCm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double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meters)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return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100 * meters</a:t>
            </a:r>
            <a:r>
              <a:rPr lang="en-US" sz="2400" b="1" dirty="0"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111618" name="Rectangle 3"/>
          <p:cNvSpPr txBox="1">
            <a:spLocks noChangeArrowheads="1"/>
          </p:cNvSpPr>
          <p:nvPr/>
        </p:nvSpPr>
        <p:spPr bwMode="auto">
          <a:xfrm>
            <a:off x="312738" y="4406900"/>
            <a:ext cx="8524875" cy="11668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public void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kumimoji="1"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b="1" dirty="0" err="1">
                <a:solidFill>
                  <a:srgbClr val="000000"/>
                </a:solidFill>
                <a:latin typeface="Courier New" charset="0"/>
              </a:rPr>
              <a:t>metersToCm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(5.2));</a:t>
            </a:r>
          </a:p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Example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695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private void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printOpinion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== 5)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“I love 5!”</a:t>
            </a:r>
            <a:r>
              <a:rPr lang="en-US" altLang="ja-JP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} 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else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 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“</a:t>
            </a:r>
            <a:r>
              <a:rPr lang="en-US" altLang="ja-JP" sz="2400" b="1" dirty="0" err="1">
                <a:solidFill>
                  <a:srgbClr val="0000FF"/>
                </a:solidFill>
                <a:latin typeface="Courier New" charset="0"/>
              </a:rPr>
              <a:t>Whattever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”</a:t>
            </a:r>
            <a:r>
              <a:rPr lang="en-US" altLang="ja-JP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Parameter Example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12643" name="Rectangle 3"/>
          <p:cNvSpPr txBox="1">
            <a:spLocks noChangeArrowheads="1"/>
          </p:cNvSpPr>
          <p:nvPr/>
        </p:nvSpPr>
        <p:spPr bwMode="auto">
          <a:xfrm>
            <a:off x="312738" y="5141913"/>
            <a:ext cx="8524875" cy="11668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public void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kumimoji="1" lang="en-US" b="1" dirty="0" err="1">
                <a:solidFill>
                  <a:srgbClr val="000000"/>
                </a:solidFill>
                <a:latin typeface="Courier New" charset="0"/>
              </a:rPr>
              <a:t>printOpinion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(5);</a:t>
            </a:r>
          </a:p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790575"/>
            <a:ext cx="8524875" cy="5049838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private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String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getMonthName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	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== 0)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		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“January”</a:t>
            </a:r>
            <a:r>
              <a:rPr lang="en-US" altLang="ja-JP" sz="2400" b="1" dirty="0">
                <a:solidFill>
                  <a:schemeClr val="bg2"/>
                </a:solidFill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 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== 1)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“February”</a:t>
            </a:r>
            <a:r>
              <a:rPr lang="en-US" altLang="ja-JP" sz="2400" b="1" dirty="0">
                <a:solidFill>
                  <a:schemeClr val="bg2"/>
                </a:solidFill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…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“Unknown”</a:t>
            </a:r>
            <a:r>
              <a:rPr lang="en-US" altLang="ja-JP" sz="2400" b="1" dirty="0">
                <a:solidFill>
                  <a:schemeClr val="bg2"/>
                </a:solidFill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Multiple Return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912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	visibility  type  </a:t>
            </a:r>
            <a:r>
              <a:rPr lang="en-US" sz="2800" b="1" i="1" dirty="0" err="1">
                <a:solidFill>
                  <a:srgbClr val="000000"/>
                </a:solidFill>
                <a:latin typeface="Times" charset="0"/>
                <a:cs typeface="Times" charset="0"/>
              </a:rPr>
              <a:t>nameOfMethod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8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parameters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	</a:t>
            </a:r>
            <a:r>
              <a:rPr lang="en-US" sz="2800" b="1" i="1" dirty="0" smtClean="0">
                <a:solidFill>
                  <a:srgbClr val="000000"/>
                </a:solidFill>
                <a:latin typeface="Times" charset="0"/>
                <a:cs typeface="Times" charset="0"/>
              </a:rPr>
              <a:t>	</a:t>
            </a:r>
            <a:r>
              <a:rPr lang="en-US" sz="28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	statements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	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visibility: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usually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private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or</a:t>
            </a: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public</a:t>
            </a: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type: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type returned by method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(e.g., </a:t>
            </a:r>
            <a:r>
              <a:rPr lang="en-US" sz="2400" b="1" dirty="0" err="1">
                <a:solidFill>
                  <a:srgbClr val="01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,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double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, </a:t>
            </a:r>
            <a:r>
              <a:rPr lang="en-US" sz="2400" i="1" dirty="0">
                <a:solidFill>
                  <a:srgbClr val="010000"/>
                </a:solidFill>
                <a:latin typeface="Times" charset="0"/>
                <a:cs typeface="Times" charset="0"/>
              </a:rPr>
              <a:t>etc.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)</a:t>
            </a:r>
          </a:p>
          <a:p>
            <a:pPr lvl="1"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Can be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 to indicate that nothing is returned</a:t>
            </a:r>
            <a:endParaRPr lang="en-US" sz="2400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parameters: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information passed into method</a:t>
            </a:r>
            <a:endParaRPr lang="en-US" sz="2400" b="1" dirty="0">
              <a:solidFill>
                <a:srgbClr val="010000"/>
              </a:solidFill>
              <a:latin typeface="Times" charset="0"/>
              <a:cs typeface="Times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 typeface="Arial" charset="0"/>
              <a:buChar char="•"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Defining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9404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68135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FF0080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 dirty="0" smtClean="0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kumimoji="1" lang="en-US" sz="2000" b="1" dirty="0" smtClean="0">
              <a:solidFill>
                <a:srgbClr val="B70051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rgbClr val="B70051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private double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while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(value &lt; 0)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     value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B70051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B70051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private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 </a:t>
            </a:r>
            <a:r>
              <a:rPr kumimoji="1" lang="en-US" sz="2000" dirty="0" err="1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 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radius) {</a:t>
            </a:r>
          </a:p>
          <a:p>
            <a:pPr>
              <a:buClr>
                <a:schemeClr val="bg2"/>
              </a:buClr>
            </a:pPr>
            <a:r>
              <a:rPr kumimoji="1" lang="en-US" sz="20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return 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PI * radius * radius;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Methods are Like Toasters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11878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1808163"/>
            <a:ext cx="6445250" cy="4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3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5170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 dirty="0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8925" y="317500"/>
            <a:ext cx="328930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6194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 dirty="0" smtClean="0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8925" y="592138"/>
            <a:ext cx="7113588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7218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 dirty="0" smtClean="0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8242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 = readPositive(</a:t>
            </a:r>
            <a:r>
              <a:rPr kumimoji="1" lang="en-US" sz="200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area = getArea(r);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println(area);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8244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>
                <a:solidFill>
                  <a:srgbClr val="B70051"/>
                </a:solidFill>
                <a:latin typeface="Courier New" charset="0"/>
              </a:rPr>
              <a:t>private double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>
                <a:solidFill>
                  <a:srgbClr val="B70051"/>
                </a:solidFill>
                <a:latin typeface="Courier New" charset="0"/>
              </a:rPr>
              <a:t>while</a:t>
            </a:r>
            <a:r>
              <a:rPr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899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9266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 = readPositive(</a:t>
            </a:r>
            <a:r>
              <a:rPr kumimoji="1" lang="en-US" sz="200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area = getArea(r);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println(area);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9268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2763" y="498475"/>
            <a:ext cx="688975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9270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39271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</p:spTree>
    <p:extLst>
      <p:ext uri="{BB962C8B-B14F-4D97-AF65-F5344CB8AC3E}">
        <p14:creationId xmlns:p14="http://schemas.microsoft.com/office/powerpoint/2010/main" val="38367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0290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 = readPositive(</a:t>
            </a:r>
            <a:r>
              <a:rPr kumimoji="1" lang="en-US" sz="200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area = getArea(r);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println(area);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0292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95350" y="787400"/>
            <a:ext cx="6507163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0294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0295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0296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0297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1260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1314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 = readPositive(</a:t>
            </a:r>
            <a:r>
              <a:rPr kumimoji="1" lang="en-US" sz="200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area = getArea(r);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println(area);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1316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50900" y="1133475"/>
            <a:ext cx="6551613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1318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1319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1320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1321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3700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2338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 = readPositive(</a:t>
            </a:r>
            <a:r>
              <a:rPr kumimoji="1" lang="en-US" sz="200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area = getArea(r);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println(area);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2340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8" y="1422400"/>
            <a:ext cx="655320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2342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2343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2344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2345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6970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362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 = readPositive(</a:t>
            </a:r>
            <a:r>
              <a:rPr kumimoji="1" lang="en-US" sz="200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area = getArea(r);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println(area);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364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8" y="1739900"/>
            <a:ext cx="655320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366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3367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3368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3369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5656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386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 = readPositive(</a:t>
            </a:r>
            <a:r>
              <a:rPr kumimoji="1" lang="en-US" sz="200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area = getArea(r);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println(area);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4388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8" y="1739900"/>
            <a:ext cx="655320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4390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4391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4392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4393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9663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0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493963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012825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Methods are Like Toasters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19812" name="TextBox 12"/>
          <p:cNvSpPr txBox="1">
            <a:spLocks noChangeArrowheads="1"/>
          </p:cNvSpPr>
          <p:nvPr/>
        </p:nvSpPr>
        <p:spPr bwMode="auto">
          <a:xfrm>
            <a:off x="388938" y="277018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75686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5410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 = readPositive(</a:t>
            </a:r>
            <a:r>
              <a:rPr kumimoji="1" lang="en-US" sz="200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area = getArea(r);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println(area);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5412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8" y="2028825"/>
            <a:ext cx="655320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5414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5415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5416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5417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315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6434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 = readPositive(</a:t>
            </a:r>
            <a:r>
              <a:rPr kumimoji="1" lang="en-US" sz="200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area = getArea(r);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println(area);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6436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6613" y="1147763"/>
            <a:ext cx="6551612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6438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6439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6440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6441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8232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7458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 = readPositive(</a:t>
            </a:r>
            <a:r>
              <a:rPr kumimoji="1" lang="en-US" sz="200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area = getArea(r);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println(area);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7460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50900" y="2346325"/>
            <a:ext cx="6551613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7462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7463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7464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7465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8869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8482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 dirty="0" smtClean="0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8484" name="Rectangle 12"/>
          <p:cNvSpPr>
            <a:spLocks noChangeArrowheads="1"/>
          </p:cNvSpPr>
          <p:nvPr/>
        </p:nvSpPr>
        <p:spPr bwMode="auto">
          <a:xfrm>
            <a:off x="4972050" y="13811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2415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9506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 dirty="0" smtClean="0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5175" y="592138"/>
            <a:ext cx="6637338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9508" name="Rectangle 12"/>
          <p:cNvSpPr>
            <a:spLocks noChangeArrowheads="1"/>
          </p:cNvSpPr>
          <p:nvPr/>
        </p:nvSpPr>
        <p:spPr bwMode="auto">
          <a:xfrm>
            <a:off x="4972050" y="13811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49509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49510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0573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0530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 dirty="0" smtClean="0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5175" y="895350"/>
            <a:ext cx="6637338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0532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0533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4706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1554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 dirty="0" smtClean="0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650" y="895350"/>
            <a:ext cx="184785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1556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1557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1087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2578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 = readPositive(</a:t>
            </a:r>
            <a:r>
              <a:rPr kumimoji="1" lang="en-US" sz="200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area = getArea(r);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println(area);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650" y="895350"/>
            <a:ext cx="184785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2580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2581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2582" name="Rectangle 9"/>
          <p:cNvSpPr>
            <a:spLocks noChangeArrowheads="1"/>
          </p:cNvSpPr>
          <p:nvPr/>
        </p:nvSpPr>
        <p:spPr bwMode="auto">
          <a:xfrm>
            <a:off x="455613" y="498475"/>
            <a:ext cx="8210550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>
                <a:solidFill>
                  <a:srgbClr val="B70051"/>
                </a:solidFill>
                <a:latin typeface="Courier New" charset="0"/>
              </a:rPr>
              <a:t>private double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b="1" dirty="0">
                <a:solidFill>
                  <a:srgbClr val="B70051"/>
                </a:solidFill>
                <a:latin typeface="Courier New" charset="0"/>
              </a:rPr>
              <a:t>double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radius) {</a:t>
            </a:r>
          </a:p>
          <a:p>
            <a:pPr>
              <a:buClr>
                <a:schemeClr val="bg2"/>
              </a:buClr>
            </a:pPr>
            <a:r>
              <a:rPr lang="en-US" sz="20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>
                <a:solidFill>
                  <a:srgbClr val="B70051"/>
                </a:solidFill>
                <a:latin typeface="Courier New" charset="0"/>
              </a:rPr>
              <a:t>return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PI * radius * radius;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9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602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 = readPositive(</a:t>
            </a:r>
            <a:r>
              <a:rPr kumimoji="1" lang="en-US" sz="200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area = getArea(r);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println(area);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650" y="895350"/>
            <a:ext cx="184785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04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3605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3606" name="Rectangle 9"/>
          <p:cNvSpPr>
            <a:spLocks noChangeArrowheads="1"/>
          </p:cNvSpPr>
          <p:nvPr/>
        </p:nvSpPr>
        <p:spPr bwMode="auto">
          <a:xfrm>
            <a:off x="455613" y="498475"/>
            <a:ext cx="8210550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double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radius) {</a:t>
            </a:r>
          </a:p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return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PI * radius * radius;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8475" y="542925"/>
            <a:ext cx="6126163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08" name="TextBox 11"/>
          <p:cNvSpPr txBox="1">
            <a:spLocks noChangeArrowheads="1"/>
          </p:cNvSpPr>
          <p:nvPr/>
        </p:nvSpPr>
        <p:spPr bwMode="auto">
          <a:xfrm>
            <a:off x="795338" y="2439988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radius</a:t>
            </a:r>
          </a:p>
        </p:txBody>
      </p:sp>
      <p:sp>
        <p:nvSpPr>
          <p:cNvPr id="153609" name="Rectangle 12"/>
          <p:cNvSpPr>
            <a:spLocks noChangeArrowheads="1"/>
          </p:cNvSpPr>
          <p:nvPr/>
        </p:nvSpPr>
        <p:spPr bwMode="auto">
          <a:xfrm>
            <a:off x="2122488" y="2468563"/>
            <a:ext cx="671512" cy="506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4865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626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 = readPositive(</a:t>
            </a:r>
            <a:r>
              <a:rPr kumimoji="1" lang="en-US" sz="200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area = getArea(r);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println(area);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650" y="895350"/>
            <a:ext cx="184785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4628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4629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4630" name="Rectangle 9"/>
          <p:cNvSpPr>
            <a:spLocks noChangeArrowheads="1"/>
          </p:cNvSpPr>
          <p:nvPr/>
        </p:nvSpPr>
        <p:spPr bwMode="auto">
          <a:xfrm>
            <a:off x="455613" y="498475"/>
            <a:ext cx="8210550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double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radius) {</a:t>
            </a:r>
          </a:p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return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PI * radius * radius;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8475" y="846138"/>
            <a:ext cx="6126163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4632" name="TextBox 11"/>
          <p:cNvSpPr txBox="1">
            <a:spLocks noChangeArrowheads="1"/>
          </p:cNvSpPr>
          <p:nvPr/>
        </p:nvSpPr>
        <p:spPr bwMode="auto">
          <a:xfrm>
            <a:off x="795338" y="2439988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radius</a:t>
            </a:r>
          </a:p>
        </p:txBody>
      </p:sp>
      <p:sp>
        <p:nvSpPr>
          <p:cNvPr id="154633" name="Rectangle 12"/>
          <p:cNvSpPr>
            <a:spLocks noChangeArrowheads="1"/>
          </p:cNvSpPr>
          <p:nvPr/>
        </p:nvSpPr>
        <p:spPr bwMode="auto">
          <a:xfrm>
            <a:off x="2122488" y="2468563"/>
            <a:ext cx="671512" cy="506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4171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493963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012825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Methods are Like Toasters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120836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836613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7" name="TextBox 12"/>
          <p:cNvSpPr txBox="1">
            <a:spLocks noChangeArrowheads="1"/>
          </p:cNvSpPr>
          <p:nvPr/>
        </p:nvSpPr>
        <p:spPr bwMode="auto">
          <a:xfrm>
            <a:off x="388938" y="277018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23569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5650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r = readPositive(</a:t>
            </a:r>
            <a:r>
              <a:rPr kumimoji="1" lang="en-US" sz="200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area = getArea(r);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   println(area);</a:t>
            </a:r>
          </a:p>
          <a:p>
            <a:pPr>
              <a:buClr>
                <a:schemeClr val="bg2"/>
              </a:buClr>
            </a:pPr>
            <a:r>
              <a:rPr kumimoji="1" lang="en-US" sz="200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650" y="895350"/>
            <a:ext cx="184785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5652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5653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5654" name="Rectangle 9"/>
          <p:cNvSpPr>
            <a:spLocks noChangeArrowheads="1"/>
          </p:cNvSpPr>
          <p:nvPr/>
        </p:nvSpPr>
        <p:spPr bwMode="auto">
          <a:xfrm>
            <a:off x="455613" y="498475"/>
            <a:ext cx="8210550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double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radius) {</a:t>
            </a:r>
          </a:p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return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PI * radius * radius;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35175" y="846138"/>
            <a:ext cx="3333750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5656" name="TextBox 11"/>
          <p:cNvSpPr txBox="1">
            <a:spLocks noChangeArrowheads="1"/>
          </p:cNvSpPr>
          <p:nvPr/>
        </p:nvSpPr>
        <p:spPr bwMode="auto">
          <a:xfrm>
            <a:off x="795338" y="2439988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radius</a:t>
            </a:r>
          </a:p>
        </p:txBody>
      </p:sp>
      <p:sp>
        <p:nvSpPr>
          <p:cNvPr id="155657" name="Rectangle 12"/>
          <p:cNvSpPr>
            <a:spLocks noChangeArrowheads="1"/>
          </p:cNvSpPr>
          <p:nvPr/>
        </p:nvSpPr>
        <p:spPr bwMode="auto">
          <a:xfrm>
            <a:off x="2122488" y="2468563"/>
            <a:ext cx="671512" cy="506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5658" name="Rectangle 16"/>
          <p:cNvSpPr>
            <a:spLocks noChangeArrowheads="1"/>
          </p:cNvSpPr>
          <p:nvPr/>
        </p:nvSpPr>
        <p:spPr bwMode="auto">
          <a:xfrm>
            <a:off x="3681413" y="1243013"/>
            <a:ext cx="155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5538.96</a:t>
            </a:r>
          </a:p>
        </p:txBody>
      </p:sp>
    </p:spTree>
    <p:extLst>
      <p:ext uri="{BB962C8B-B14F-4D97-AF65-F5344CB8AC3E}">
        <p14:creationId xmlns:p14="http://schemas.microsoft.com/office/powerpoint/2010/main" val="295788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6674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 dirty="0" smtClean="0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650" y="895350"/>
            <a:ext cx="184785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6676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6677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6678" name="Rectangle 16"/>
          <p:cNvSpPr>
            <a:spLocks noChangeArrowheads="1"/>
          </p:cNvSpPr>
          <p:nvPr/>
        </p:nvSpPr>
        <p:spPr bwMode="auto">
          <a:xfrm>
            <a:off x="4806950" y="1011238"/>
            <a:ext cx="15573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5538.96</a:t>
            </a:r>
          </a:p>
        </p:txBody>
      </p:sp>
    </p:spTree>
    <p:extLst>
      <p:ext uri="{BB962C8B-B14F-4D97-AF65-F5344CB8AC3E}">
        <p14:creationId xmlns:p14="http://schemas.microsoft.com/office/powerpoint/2010/main" val="12143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7698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 dirty="0" smtClean="0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2313" y="895350"/>
            <a:ext cx="4040187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7700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7701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7702" name="Rectangle 16"/>
          <p:cNvSpPr>
            <a:spLocks noChangeArrowheads="1"/>
          </p:cNvSpPr>
          <p:nvPr/>
        </p:nvSpPr>
        <p:spPr bwMode="auto">
          <a:xfrm>
            <a:off x="4806950" y="1011238"/>
            <a:ext cx="15573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5538.96</a:t>
            </a:r>
          </a:p>
        </p:txBody>
      </p:sp>
    </p:spTree>
    <p:extLst>
      <p:ext uri="{BB962C8B-B14F-4D97-AF65-F5344CB8AC3E}">
        <p14:creationId xmlns:p14="http://schemas.microsoft.com/office/powerpoint/2010/main" val="286384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8722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 dirty="0" smtClean="0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2313" y="895350"/>
            <a:ext cx="4040187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8724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8725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8726" name="Rectangle 16"/>
          <p:cNvSpPr>
            <a:spLocks noChangeArrowheads="1"/>
          </p:cNvSpPr>
          <p:nvPr/>
        </p:nvSpPr>
        <p:spPr bwMode="auto">
          <a:xfrm>
            <a:off x="4806950" y="1011238"/>
            <a:ext cx="15573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5538.96</a:t>
            </a:r>
          </a:p>
        </p:txBody>
      </p:sp>
      <p:sp>
        <p:nvSpPr>
          <p:cNvPr id="158727" name="TextBox 9"/>
          <p:cNvSpPr txBox="1">
            <a:spLocks noChangeArrowheads="1"/>
          </p:cNvSpPr>
          <p:nvPr/>
        </p:nvSpPr>
        <p:spPr bwMode="auto">
          <a:xfrm>
            <a:off x="2325688" y="2498725"/>
            <a:ext cx="922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area</a:t>
            </a:r>
          </a:p>
        </p:txBody>
      </p:sp>
      <p:sp>
        <p:nvSpPr>
          <p:cNvPr id="158728" name="Rectangle 10"/>
          <p:cNvSpPr>
            <a:spLocks noChangeArrowheads="1"/>
          </p:cNvSpPr>
          <p:nvPr/>
        </p:nvSpPr>
        <p:spPr bwMode="auto">
          <a:xfrm>
            <a:off x="3436938" y="2513013"/>
            <a:ext cx="1570037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5538.96</a:t>
            </a:r>
          </a:p>
        </p:txBody>
      </p:sp>
    </p:spTree>
    <p:extLst>
      <p:ext uri="{BB962C8B-B14F-4D97-AF65-F5344CB8AC3E}">
        <p14:creationId xmlns:p14="http://schemas.microsoft.com/office/powerpoint/2010/main" val="4484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9746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 dirty="0" smtClean="0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2313" y="1198563"/>
            <a:ext cx="4040187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9748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9749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9750" name="TextBox 9"/>
          <p:cNvSpPr txBox="1">
            <a:spLocks noChangeArrowheads="1"/>
          </p:cNvSpPr>
          <p:nvPr/>
        </p:nvSpPr>
        <p:spPr bwMode="auto">
          <a:xfrm>
            <a:off x="2325688" y="2498725"/>
            <a:ext cx="922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area</a:t>
            </a:r>
          </a:p>
        </p:txBody>
      </p:sp>
      <p:sp>
        <p:nvSpPr>
          <p:cNvPr id="159751" name="Rectangle 10"/>
          <p:cNvSpPr>
            <a:spLocks noChangeArrowheads="1"/>
          </p:cNvSpPr>
          <p:nvPr/>
        </p:nvSpPr>
        <p:spPr bwMode="auto">
          <a:xfrm>
            <a:off x="3436938" y="2513013"/>
            <a:ext cx="1570037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5538.96</a:t>
            </a:r>
          </a:p>
        </p:txBody>
      </p:sp>
    </p:spTree>
    <p:extLst>
      <p:ext uri="{BB962C8B-B14F-4D97-AF65-F5344CB8AC3E}">
        <p14:creationId xmlns:p14="http://schemas.microsoft.com/office/powerpoint/2010/main" val="26756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0770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private void</a:t>
            </a:r>
            <a:r>
              <a:rPr kumimoji="1" lang="en-US" sz="2000" b="1" dirty="0" smtClean="0">
                <a:solidFill>
                  <a:srgbClr val="660066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7500" y="1530350"/>
            <a:ext cx="303213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0772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60773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60774" name="TextBox 9"/>
          <p:cNvSpPr txBox="1">
            <a:spLocks noChangeArrowheads="1"/>
          </p:cNvSpPr>
          <p:nvPr/>
        </p:nvSpPr>
        <p:spPr bwMode="auto">
          <a:xfrm>
            <a:off x="2325688" y="2498725"/>
            <a:ext cx="922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area</a:t>
            </a:r>
          </a:p>
        </p:txBody>
      </p:sp>
      <p:sp>
        <p:nvSpPr>
          <p:cNvPr id="160775" name="Rectangle 10"/>
          <p:cNvSpPr>
            <a:spLocks noChangeArrowheads="1"/>
          </p:cNvSpPr>
          <p:nvPr/>
        </p:nvSpPr>
        <p:spPr bwMode="auto">
          <a:xfrm>
            <a:off x="3436938" y="2513013"/>
            <a:ext cx="1570037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5538.96</a:t>
            </a:r>
          </a:p>
        </p:txBody>
      </p:sp>
    </p:spTree>
    <p:extLst>
      <p:ext uri="{BB962C8B-B14F-4D97-AF65-F5344CB8AC3E}">
        <p14:creationId xmlns:p14="http://schemas.microsoft.com/office/powerpoint/2010/main" val="390099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// NOTE: This program is </a:t>
            </a:r>
            <a:r>
              <a:rPr lang="en-US" sz="2400" b="1" u="sng" dirty="0">
                <a:solidFill>
                  <a:srgbClr val="000000"/>
                </a:solidFill>
                <a:latin typeface="Courier New" charset="0"/>
              </a:rPr>
              <a:t>buggy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!!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private void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public void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Bad Times </a:t>
            </a:r>
            <a:r>
              <a:rPr lang="en-US" sz="4000" b="1" dirty="0">
                <a:solidFill>
                  <a:srgbClr val="000000"/>
                </a:solidFill>
                <a:latin typeface="Century Gothic"/>
                <a:cs typeface="Century Gothic"/>
              </a:rPr>
              <a:t>W</a:t>
            </a: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ith Methods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73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// NOTE: This program is </a:t>
            </a:r>
            <a:r>
              <a:rPr lang="en-US" sz="2400" b="1" dirty="0">
                <a:solidFill>
                  <a:srgbClr val="CC0000"/>
                </a:solidFill>
                <a:latin typeface="Courier New" charset="0"/>
              </a:rPr>
              <a:t>feeling just fine...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private </a:t>
            </a:r>
            <a:r>
              <a:rPr lang="en-US" sz="2400" b="1" dirty="0" err="1" smtClean="0">
                <a:solidFill>
                  <a:srgbClr val="CC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charset="0"/>
              </a:rPr>
              <a:t>  return x;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public void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	</a:t>
            </a:r>
            <a:r>
              <a:rPr lang="en-US" sz="2400" b="1" dirty="0">
                <a:solidFill>
                  <a:srgbClr val="CC0000"/>
                </a:solidFill>
                <a:latin typeface="Courier New" charset="0"/>
              </a:rPr>
              <a:t>x =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Good Times </a:t>
            </a:r>
            <a:r>
              <a:rPr lang="en-US" sz="4000" b="1" dirty="0">
                <a:solidFill>
                  <a:srgbClr val="000000"/>
                </a:solidFill>
                <a:latin typeface="Century Gothic"/>
                <a:cs typeface="Century Gothic"/>
              </a:rPr>
              <a:t>W</a:t>
            </a: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ith Methods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47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9625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chemeClr val="bg1"/>
                </a:solidFill>
                <a:latin typeface="Courier"/>
                <a:cs typeface="Courier"/>
              </a:rPr>
              <a:t>More Examples</a:t>
            </a:r>
            <a:endParaRPr lang="en-US" sz="36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986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private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err="1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cow(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private void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cow(</a:t>
            </a:r>
            <a:r>
              <a:rPr lang="en-US" sz="2400" b="1" dirty="0" err="1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grass)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(grass);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Changed Name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0083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493963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Methods are Like Toasters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2747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private void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err="1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private void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err="1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Same Variable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120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59900" cy="701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Booleans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150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Boolean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16486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1262063"/>
            <a:ext cx="6384925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6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5413" y="2265363"/>
            <a:ext cx="6132512" cy="571500"/>
          </a:xfrm>
          <a:noFill/>
        </p:spPr>
        <p:txBody>
          <a:bodyPr lIns="90487" tIns="44450" rIns="90487" bIns="44450">
            <a:noAutofit/>
          </a:bodyPr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err="1">
                <a:solidFill>
                  <a:srgbClr val="B70051"/>
                </a:solidFill>
                <a:latin typeface="Courier New" charset="0"/>
              </a:rPr>
              <a:t>boolean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karelIsAwesome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true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 typeface="Monotype Sorts" charset="0"/>
              <a:buNone/>
            </a:pPr>
            <a:r>
              <a:rPr lang="en-US" sz="2400" b="1" dirty="0" err="1">
                <a:solidFill>
                  <a:srgbClr val="B70051"/>
                </a:solidFill>
                <a:latin typeface="Courier New" charset="0"/>
              </a:rPr>
              <a:t>boolean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myBool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 1 &lt; 2;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Boolean Variable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65891" name="Rectangle 3"/>
          <p:cNvSpPr txBox="1">
            <a:spLocks noChangeArrowheads="1"/>
          </p:cNvSpPr>
          <p:nvPr/>
        </p:nvSpPr>
        <p:spPr bwMode="auto">
          <a:xfrm>
            <a:off x="1422400" y="3435350"/>
            <a:ext cx="6276975" cy="573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Boolean Operations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66914" name="Rectangle 3"/>
          <p:cNvSpPr txBox="1">
            <a:spLocks noChangeArrowheads="1"/>
          </p:cNvSpPr>
          <p:nvPr/>
        </p:nvSpPr>
        <p:spPr bwMode="auto">
          <a:xfrm>
            <a:off x="1343025" y="1719263"/>
            <a:ext cx="6276975" cy="2514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 dirty="0" err="1">
                <a:solidFill>
                  <a:srgbClr val="B70051"/>
                </a:solidFill>
                <a:latin typeface="Courier New" charset="0"/>
              </a:rPr>
              <a:t>boolean</a:t>
            </a: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a = </a:t>
            </a: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true</a:t>
            </a:r>
            <a:r>
              <a:rPr kumimoji="1" lang="en-US" b="1" dirty="0">
                <a:solidFill>
                  <a:schemeClr val="bg2"/>
                </a:solidFill>
                <a:latin typeface="Courier New" charset="0"/>
              </a:rPr>
              <a:t>;</a:t>
            </a: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b="1" dirty="0" err="1">
                <a:solidFill>
                  <a:srgbClr val="B70051"/>
                </a:solidFill>
                <a:latin typeface="Courier New" charset="0"/>
              </a:rPr>
              <a:t>boolean</a:t>
            </a: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b = </a:t>
            </a:r>
            <a:r>
              <a:rPr kumimoji="1" lang="en-US" b="1" dirty="0" smtClean="0">
                <a:solidFill>
                  <a:srgbClr val="B70051"/>
                </a:solidFill>
                <a:latin typeface="Courier New" charset="0"/>
              </a:rPr>
              <a:t>false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;</a:t>
            </a:r>
            <a:endParaRPr kumimoji="1"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b="1" dirty="0" err="1">
                <a:solidFill>
                  <a:srgbClr val="B70051"/>
                </a:solidFill>
                <a:latin typeface="Courier New" charset="0"/>
              </a:rPr>
              <a:t>boolean</a:t>
            </a: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 err="1" smtClean="0">
                <a:solidFill>
                  <a:srgbClr val="000000"/>
                </a:solidFill>
                <a:latin typeface="Courier New" charset="0"/>
              </a:rPr>
              <a:t>a_and_b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= a &amp;&amp; b;</a:t>
            </a: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b="1" dirty="0" err="1" smtClean="0">
                <a:solidFill>
                  <a:srgbClr val="B70051"/>
                </a:solidFill>
                <a:latin typeface="Courier New" charset="0"/>
              </a:rPr>
              <a:t>boolean</a:t>
            </a:r>
            <a:r>
              <a:rPr kumimoji="1"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 err="1" smtClean="0">
                <a:solidFill>
                  <a:srgbClr val="000000"/>
                </a:solidFill>
                <a:latin typeface="Courier New" charset="0"/>
              </a:rPr>
              <a:t>a_or_b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= a || b;</a:t>
            </a: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b="1" dirty="0" err="1" smtClean="0">
                <a:solidFill>
                  <a:srgbClr val="B70051"/>
                </a:solidFill>
                <a:latin typeface="Courier New" charset="0"/>
              </a:rPr>
              <a:t>boolean</a:t>
            </a:r>
            <a:r>
              <a:rPr kumimoji="1"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 err="1" smtClean="0">
                <a:solidFill>
                  <a:srgbClr val="000000"/>
                </a:solidFill>
                <a:latin typeface="Courier New" charset="0"/>
              </a:rPr>
              <a:t>not_a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= !a;</a:t>
            </a: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2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5715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493963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Methods are Like Toasters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775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5715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493963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3" y="547688"/>
            <a:ext cx="2011362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Methods are Like Toasters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23909" name="TextBox 9"/>
          <p:cNvSpPr txBox="1">
            <a:spLocks noChangeArrowheads="1"/>
          </p:cNvSpPr>
          <p:nvPr/>
        </p:nvSpPr>
        <p:spPr bwMode="auto">
          <a:xfrm>
            <a:off x="6753225" y="2727325"/>
            <a:ext cx="920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23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493963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Methods are Like Toasters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537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1900</Words>
  <Application>Microsoft Macintosh PowerPoint</Application>
  <PresentationFormat>On-screen Show (4:3)</PresentationFormat>
  <Paragraphs>624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Calibri</vt:lpstr>
      <vt:lpstr>Century Gothic</vt:lpstr>
      <vt:lpstr>Courier</vt:lpstr>
      <vt:lpstr>Courier New</vt:lpstr>
      <vt:lpstr>Monotype Sorts</vt:lpstr>
      <vt:lpstr>ＭＳ Ｐゴシック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Piech</dc:creator>
  <cp:lastModifiedBy>Tyler Jay Conklin</cp:lastModifiedBy>
  <cp:revision>16</cp:revision>
  <dcterms:created xsi:type="dcterms:W3CDTF">2016-06-22T10:46:22Z</dcterms:created>
  <dcterms:modified xsi:type="dcterms:W3CDTF">2018-06-28T12:13:33Z</dcterms:modified>
</cp:coreProperties>
</file>