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E696C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E696C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E696C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E696C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E696C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E696C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E696C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E696C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E696C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E696C"/>
        </a:fontRef>
        <a:srgbClr val="5E696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E696C"/>
        </a:fontRef>
        <a:srgbClr val="5E696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696C"/>
        </a:fontRef>
        <a:srgbClr val="5E696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696C"/>
        </a:fontRef>
        <a:srgbClr val="5E696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AEA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696C"/>
        </a:fontRef>
        <a:srgbClr val="5E696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696C"/>
              </a:solidFill>
              <a:prstDash val="solid"/>
              <a:round/>
            </a:ln>
          </a:top>
          <a:bottom>
            <a:ln w="25400" cap="flat">
              <a:solidFill>
                <a:srgbClr val="5E696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696C"/>
              </a:solidFill>
              <a:prstDash val="solid"/>
              <a:round/>
            </a:ln>
          </a:top>
          <a:bottom>
            <a:ln w="25400" cap="flat">
              <a:solidFill>
                <a:srgbClr val="5E696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696C"/>
        </a:fontRef>
        <a:srgbClr val="5E696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3D3"/>
          </a:solidFill>
        </a:fill>
      </a:tcStyle>
    </a:wholeTbl>
    <a:band2H>
      <a:tcTxStyle b="def" i="def"/>
      <a:tcStyle>
        <a:tcBdr/>
        <a:fill>
          <a:solidFill>
            <a:srgbClr val="E9EA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696C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696C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696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696C"/>
        </a:fontRef>
        <a:srgbClr val="5E696C"/>
      </a:tcTxStyle>
      <a:tcStyle>
        <a:tcBdr>
          <a:left>
            <a:ln w="12700" cap="flat">
              <a:solidFill>
                <a:srgbClr val="5E696C"/>
              </a:solidFill>
              <a:prstDash val="solid"/>
              <a:round/>
            </a:ln>
          </a:left>
          <a:right>
            <a:ln w="12700" cap="flat">
              <a:solidFill>
                <a:srgbClr val="5E696C"/>
              </a:solidFill>
              <a:prstDash val="solid"/>
              <a:round/>
            </a:ln>
          </a:right>
          <a:top>
            <a:ln w="12700" cap="flat">
              <a:solidFill>
                <a:srgbClr val="5E696C"/>
              </a:solidFill>
              <a:prstDash val="solid"/>
              <a:round/>
            </a:ln>
          </a:top>
          <a:bottom>
            <a:ln w="12700" cap="flat">
              <a:solidFill>
                <a:srgbClr val="5E696C"/>
              </a:solidFill>
              <a:prstDash val="solid"/>
              <a:round/>
            </a:ln>
          </a:bottom>
          <a:insideH>
            <a:ln w="12700" cap="flat">
              <a:solidFill>
                <a:srgbClr val="5E696C"/>
              </a:solidFill>
              <a:prstDash val="solid"/>
              <a:round/>
            </a:ln>
          </a:insideH>
          <a:insideV>
            <a:ln w="12700" cap="flat">
              <a:solidFill>
                <a:srgbClr val="5E696C"/>
              </a:solidFill>
              <a:prstDash val="solid"/>
              <a:round/>
            </a:ln>
          </a:insideV>
        </a:tcBdr>
        <a:fill>
          <a:solidFill>
            <a:srgbClr val="5E696C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696C"/>
        </a:fontRef>
        <a:srgbClr val="5E696C"/>
      </a:tcTxStyle>
      <a:tcStyle>
        <a:tcBdr>
          <a:left>
            <a:ln w="12700" cap="flat">
              <a:solidFill>
                <a:srgbClr val="5E696C"/>
              </a:solidFill>
              <a:prstDash val="solid"/>
              <a:round/>
            </a:ln>
          </a:left>
          <a:right>
            <a:ln w="12700" cap="flat">
              <a:solidFill>
                <a:srgbClr val="5E696C"/>
              </a:solidFill>
              <a:prstDash val="solid"/>
              <a:round/>
            </a:ln>
          </a:right>
          <a:top>
            <a:ln w="12700" cap="flat">
              <a:solidFill>
                <a:srgbClr val="5E696C"/>
              </a:solidFill>
              <a:prstDash val="solid"/>
              <a:round/>
            </a:ln>
          </a:top>
          <a:bottom>
            <a:ln w="12700" cap="flat">
              <a:solidFill>
                <a:srgbClr val="5E696C"/>
              </a:solidFill>
              <a:prstDash val="solid"/>
              <a:round/>
            </a:ln>
          </a:bottom>
          <a:insideH>
            <a:ln w="12700" cap="flat">
              <a:solidFill>
                <a:srgbClr val="5E696C"/>
              </a:solidFill>
              <a:prstDash val="solid"/>
              <a:round/>
            </a:ln>
          </a:insideH>
          <a:insideV>
            <a:ln w="12700" cap="flat">
              <a:solidFill>
                <a:srgbClr val="5E696C"/>
              </a:solidFill>
              <a:prstDash val="solid"/>
              <a:round/>
            </a:ln>
          </a:insideV>
        </a:tcBdr>
        <a:fill>
          <a:solidFill>
            <a:srgbClr val="5E696C">
              <a:alpha val="20000"/>
            </a:srgbClr>
          </a:solidFill>
        </a:fill>
      </a:tcStyle>
    </a:firstCol>
    <a:lastRow>
      <a:tcTxStyle b="on" i="off">
        <a:fontRef idx="minor">
          <a:srgbClr val="5E696C"/>
        </a:fontRef>
        <a:srgbClr val="5E696C"/>
      </a:tcTxStyle>
      <a:tcStyle>
        <a:tcBdr>
          <a:left>
            <a:ln w="12700" cap="flat">
              <a:solidFill>
                <a:srgbClr val="5E696C"/>
              </a:solidFill>
              <a:prstDash val="solid"/>
              <a:round/>
            </a:ln>
          </a:left>
          <a:right>
            <a:ln w="12700" cap="flat">
              <a:solidFill>
                <a:srgbClr val="5E696C"/>
              </a:solidFill>
              <a:prstDash val="solid"/>
              <a:round/>
            </a:ln>
          </a:right>
          <a:top>
            <a:ln w="50800" cap="flat">
              <a:solidFill>
                <a:srgbClr val="5E696C"/>
              </a:solidFill>
              <a:prstDash val="solid"/>
              <a:round/>
            </a:ln>
          </a:top>
          <a:bottom>
            <a:ln w="12700" cap="flat">
              <a:solidFill>
                <a:srgbClr val="5E696C"/>
              </a:solidFill>
              <a:prstDash val="solid"/>
              <a:round/>
            </a:ln>
          </a:bottom>
          <a:insideH>
            <a:ln w="12700" cap="flat">
              <a:solidFill>
                <a:srgbClr val="5E696C"/>
              </a:solidFill>
              <a:prstDash val="solid"/>
              <a:round/>
            </a:ln>
          </a:insideH>
          <a:insideV>
            <a:ln w="12700" cap="flat">
              <a:solidFill>
                <a:srgbClr val="5E696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696C"/>
        </a:fontRef>
        <a:srgbClr val="5E696C"/>
      </a:tcTxStyle>
      <a:tcStyle>
        <a:tcBdr>
          <a:left>
            <a:ln w="12700" cap="flat">
              <a:solidFill>
                <a:srgbClr val="5E696C"/>
              </a:solidFill>
              <a:prstDash val="solid"/>
              <a:round/>
            </a:ln>
          </a:left>
          <a:right>
            <a:ln w="12700" cap="flat">
              <a:solidFill>
                <a:srgbClr val="5E696C"/>
              </a:solidFill>
              <a:prstDash val="solid"/>
              <a:round/>
            </a:ln>
          </a:right>
          <a:top>
            <a:ln w="12700" cap="flat">
              <a:solidFill>
                <a:srgbClr val="5E696C"/>
              </a:solidFill>
              <a:prstDash val="solid"/>
              <a:round/>
            </a:ln>
          </a:top>
          <a:bottom>
            <a:ln w="25400" cap="flat">
              <a:solidFill>
                <a:srgbClr val="5E696C"/>
              </a:solidFill>
              <a:prstDash val="solid"/>
              <a:round/>
            </a:ln>
          </a:bottom>
          <a:insideH>
            <a:ln w="12700" cap="flat">
              <a:solidFill>
                <a:srgbClr val="5E696C"/>
              </a:solidFill>
              <a:prstDash val="solid"/>
              <a:round/>
            </a:ln>
          </a:insideH>
          <a:insideV>
            <a:ln w="12700" cap="flat">
              <a:solidFill>
                <a:srgbClr val="5E696C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5" name="Shape 2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hyperlink" Target="http://web.stanford.edu/class/cs106ap/" TargetMode="Externa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hyperlink" Target="http://web.stanford.edu/class/cs106ap/" TargetMode="External"/><Relationship Id="rId4" Type="http://schemas.openxmlformats.org/officeDocument/2006/relationships/hyperlink" Target="https://compedu.stanford.edu/codeinplace/v1/#/course" TargetMode="External"/><Relationship Id="rId5" Type="http://schemas.openxmlformats.org/officeDocument/2006/relationships/hyperlink" Target="https://sites.google.com/ku.edu.tr/comp125-spring2020/home" TargetMode="Externa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b="1" sz="5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8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5A1E5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5A1E5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5A1E5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5A1E5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5A1E5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bg>
      <p:bgPr>
        <a:solidFill>
          <a:srgbClr val="5A1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Google Shape;65;p16"/>
          <p:cNvSpPr/>
          <p:nvPr/>
        </p:nvSpPr>
        <p:spPr>
          <a:xfrm>
            <a:off x="0" y="4848025"/>
            <a:ext cx="9144000" cy="295501"/>
          </a:xfrm>
          <a:prstGeom prst="rect">
            <a:avLst/>
          </a:prstGeom>
          <a:solidFill>
            <a:srgbClr val="5A1E5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buFont typeface="Proxima Nova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65200" indent="-355600">
              <a:buSzPts val="1400"/>
              <a:buFont typeface="Proxima Nova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422400" indent="-355600">
              <a:buSzPts val="1400"/>
              <a:buFont typeface="Proxima Nova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79600" indent="-355600">
              <a:buSzPts val="1400"/>
              <a:buFont typeface="Proxima Nova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336800" indent="-355600">
              <a:buSzPts val="1400"/>
              <a:buFont typeface="Proxima Nova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Google Shape;69;p17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buFont typeface="Proxima Nova"/>
              <a:defRPr sz="1400"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137" name="Google Shape;71;p17"/>
          <p:cNvSpPr/>
          <p:nvPr/>
        </p:nvSpPr>
        <p:spPr>
          <a:xfrm>
            <a:off x="0" y="4848025"/>
            <a:ext cx="9144000" cy="295501"/>
          </a:xfrm>
          <a:prstGeom prst="rect">
            <a:avLst/>
          </a:prstGeom>
          <a:solidFill>
            <a:srgbClr val="5A1E5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xfrm>
            <a:off x="8704830" y="4692391"/>
            <a:ext cx="316328" cy="335251"/>
          </a:xfrm>
          <a:prstGeom prst="rect">
            <a:avLst/>
          </a:prstGeom>
        </p:spPr>
        <p:txBody>
          <a:bodyPr/>
          <a:lstStyle>
            <a:lvl1pPr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4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buFont typeface="Proxima Nova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indent="-304800">
              <a:buSzPts val="1200"/>
              <a:buFont typeface="Proxima Nova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indent="-304800">
              <a:buSzPts val="1200"/>
              <a:buFont typeface="Proxima Nova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indent="-304800">
              <a:buSzPts val="1200"/>
              <a:buFont typeface="Proxima Nova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indent="-304800">
              <a:buSzPts val="1200"/>
              <a:buFont typeface="Proxima Nova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bg>
      <p:bgPr>
        <a:solidFill>
          <a:srgbClr val="C5D3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83;p21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C5D3C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71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2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Google Shape;86;p21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1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>
                <a:latin typeface="Caveat"/>
                <a:ea typeface="Caveat"/>
                <a:cs typeface="Caveat"/>
                <a:sym typeface="Caveat"/>
              </a:defRPr>
            </a:lvl1pPr>
            <a:lvl2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2pPr>
            <a:lvl3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3pPr>
            <a:lvl4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4pPr>
            <a:lvl5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>
                <a:solidFill>
                  <a:schemeClr val="accent2">
                    <a:lumOff val="21764"/>
                  </a:schemeClr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190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algn="ctr"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algn="ctr"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algn="ctr"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algn="ctr"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1" name="Google Shape;95;p23"/>
          <p:cNvSpPr/>
          <p:nvPr/>
        </p:nvSpPr>
        <p:spPr>
          <a:xfrm>
            <a:off x="0" y="4848025"/>
            <a:ext cx="9144000" cy="295501"/>
          </a:xfrm>
          <a:prstGeom prst="rect">
            <a:avLst/>
          </a:prstGeom>
          <a:solidFill>
            <a:srgbClr val="5A1E5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192" name="Slide Number"/>
          <p:cNvSpPr txBox="1"/>
          <p:nvPr>
            <p:ph type="sldNum" sz="quarter" idx="2"/>
          </p:nvPr>
        </p:nvSpPr>
        <p:spPr>
          <a:xfrm>
            <a:off x="8704830" y="4692391"/>
            <a:ext cx="316328" cy="335251"/>
          </a:xfrm>
          <a:prstGeom prst="rect">
            <a:avLst/>
          </a:prstGeom>
        </p:spPr>
        <p:txBody>
          <a:bodyPr/>
          <a:lstStyle>
            <a:lvl1pPr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Image"/>
          <p:cNvSpPr/>
          <p:nvPr>
            <p:ph type="pic" sz="half" idx="21"/>
          </p:nvPr>
        </p:nvSpPr>
        <p:spPr>
          <a:xfrm>
            <a:off x="2395389" y="502295"/>
            <a:ext cx="4353224" cy="290661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07" name="Title Text"/>
          <p:cNvSpPr txBox="1"/>
          <p:nvPr>
            <p:ph type="title"/>
          </p:nvPr>
        </p:nvSpPr>
        <p:spPr>
          <a:xfrm>
            <a:off x="2114102" y="3683496"/>
            <a:ext cx="4915796" cy="649637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8" name="Body Level One…"/>
          <p:cNvSpPr txBox="1"/>
          <p:nvPr>
            <p:ph type="body" sz="quarter" idx="1"/>
          </p:nvPr>
        </p:nvSpPr>
        <p:spPr>
          <a:xfrm>
            <a:off x="2114102" y="4326432"/>
            <a:ext cx="4915796" cy="341563"/>
          </a:xfrm>
          <a:prstGeom prst="rect">
            <a:avLst/>
          </a:prstGeom>
        </p:spPr>
        <p:txBody>
          <a:bodyPr lIns="34289" tIns="34289" rIns="34289" bIns="34289"/>
          <a:lstStyle>
            <a:lvl1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9" name="Adopted from Stanford Uni’s CS106ap course slides by Kylie Jue and Sonja Johnson-Yu"/>
          <p:cNvSpPr txBox="1"/>
          <p:nvPr/>
        </p:nvSpPr>
        <p:spPr>
          <a:xfrm>
            <a:off x="4124028" y="4767171"/>
            <a:ext cx="3771432" cy="212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716" tIns="25716" rIns="25716" bIns="25716">
            <a:normAutofit fontScale="100000" lnSpcReduction="0"/>
          </a:bodyPr>
          <a:lstStyle/>
          <a:p>
            <a:pPr lvl="2" indent="832103" defTabSz="234029">
              <a:spcBef>
                <a:spcPts val="100"/>
              </a:spcBef>
              <a:defRPr sz="6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Adopted from Stanford Uni’s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CS106ap course slides by Kylie Jue and Sonja Johnson-Yu</a:t>
            </a:r>
          </a:p>
        </p:txBody>
      </p:sp>
      <p:sp>
        <p:nvSpPr>
          <p:cNvPr id="210" name="Slide Number"/>
          <p:cNvSpPr txBox="1"/>
          <p:nvPr>
            <p:ph type="sldNum" sz="quarter" idx="2"/>
          </p:nvPr>
        </p:nvSpPr>
        <p:spPr>
          <a:xfrm>
            <a:off x="7449686" y="4800045"/>
            <a:ext cx="208415" cy="208279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i="1" sz="900">
                <a:solidFill>
                  <a:srgbClr val="F4E1B9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lide Number"/>
          <p:cNvSpPr txBox="1"/>
          <p:nvPr>
            <p:ph type="sldNum" sz="quarter" idx="2"/>
          </p:nvPr>
        </p:nvSpPr>
        <p:spPr>
          <a:xfrm>
            <a:off x="7435557" y="4683918"/>
            <a:ext cx="222544" cy="204126"/>
          </a:xfrm>
          <a:prstGeom prst="rect">
            <a:avLst/>
          </a:prstGeom>
        </p:spPr>
        <p:txBody>
          <a:bodyPr lIns="34289" tIns="34289" rIns="34289" bIns="34289" anchor="t"/>
          <a:lstStyle>
            <a:lvl1pPr defTabSz="685800"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Image"/>
          <p:cNvSpPr/>
          <p:nvPr>
            <p:ph type="pic" sz="quarter" idx="21"/>
          </p:nvPr>
        </p:nvSpPr>
        <p:spPr>
          <a:xfrm>
            <a:off x="2939541" y="1019658"/>
            <a:ext cx="3264919" cy="21799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5" name="Title Text"/>
          <p:cNvSpPr txBox="1"/>
          <p:nvPr>
            <p:ph type="title"/>
          </p:nvPr>
        </p:nvSpPr>
        <p:spPr>
          <a:xfrm>
            <a:off x="2728577" y="3405559"/>
            <a:ext cx="3686846" cy="487228"/>
          </a:xfrm>
          <a:prstGeom prst="rect">
            <a:avLst/>
          </a:prstGeom>
        </p:spPr>
        <p:txBody>
          <a:bodyPr lIns="25716" tIns="25716" rIns="25716" bIns="25716" anchor="ctr"/>
          <a:lstStyle>
            <a:lvl1pPr algn="ctr" defTabSz="342900">
              <a:defRPr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6" name="Body Level One…"/>
          <p:cNvSpPr txBox="1"/>
          <p:nvPr>
            <p:ph type="body" sz="quarter" idx="1"/>
          </p:nvPr>
        </p:nvSpPr>
        <p:spPr>
          <a:xfrm>
            <a:off x="2728577" y="3887761"/>
            <a:ext cx="3686846" cy="256173"/>
          </a:xfrm>
          <a:prstGeom prst="rect">
            <a:avLst/>
          </a:prstGeom>
        </p:spPr>
        <p:txBody>
          <a:bodyPr lIns="25716" tIns="25716" rIns="25716" bIns="25716"/>
          <a:lstStyle>
            <a:lvl1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7" name="Adopted from Stanford Uni’s CS106ap course slides by Kylie Jue and Sonja Johnson-Yu and Code in Place by Piech and Sahami; Koca Uni’s Comp125 course by Ayca Tuzmen"/>
          <p:cNvSpPr txBox="1"/>
          <p:nvPr/>
        </p:nvSpPr>
        <p:spPr>
          <a:xfrm>
            <a:off x="988444" y="4218315"/>
            <a:ext cx="6076152" cy="159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287" tIns="19287" rIns="19287" bIns="19287">
            <a:normAutofit fontScale="100000" lnSpcReduction="0"/>
          </a:bodyPr>
          <a:lstStyle/>
          <a:p>
            <a:pPr lvl="2" indent="886968" defTabSz="249459">
              <a:defRPr sz="582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Adopted from Stanford Uni’s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CS106ap course slides by Kylie Jue and Sonja Johnson-Yu</a:t>
            </a:r>
            <a:r>
              <a:t> and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Code in Place by Piech and Sahami</a:t>
            </a:r>
            <a:r>
              <a:t>; Koca Uni’s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Comp125 course by Ayca Tuzmen</a:t>
            </a:r>
          </a:p>
        </p:txBody>
      </p:sp>
      <p:sp>
        <p:nvSpPr>
          <p:cNvPr id="228" name="Slide Number"/>
          <p:cNvSpPr txBox="1"/>
          <p:nvPr>
            <p:ph type="sldNum" sz="quarter" idx="2"/>
          </p:nvPr>
        </p:nvSpPr>
        <p:spPr>
          <a:xfrm>
            <a:off x="6706579" y="4238122"/>
            <a:ext cx="179997" cy="165908"/>
          </a:xfrm>
          <a:prstGeom prst="rect">
            <a:avLst/>
          </a:prstGeom>
        </p:spPr>
        <p:txBody>
          <a:bodyPr lIns="25716" tIns="25716" rIns="25716" bIns="25716"/>
          <a:lstStyle>
            <a:lvl1pPr defTabSz="342900">
              <a:defRPr i="1" sz="900">
                <a:solidFill>
                  <a:srgbClr val="F4E1B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E696C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E696C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E696C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E696C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E696C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E696C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E696C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E696C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E696C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omp130"/>
          <p:cNvSpPr txBox="1"/>
          <p:nvPr>
            <p:ph type="title"/>
          </p:nvPr>
        </p:nvSpPr>
        <p:spPr>
          <a:xfrm>
            <a:off x="2728577" y="3500515"/>
            <a:ext cx="3686846" cy="4872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GUI - Interactors</a:t>
            </a:r>
          </a:p>
        </p:txBody>
      </p:sp>
      <p:pic>
        <p:nvPicPr>
          <p:cNvPr id="2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2642" y="1829156"/>
            <a:ext cx="6198716" cy="14407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Interactors"/>
          <p:cNvSpPr txBox="1"/>
          <p:nvPr>
            <p:ph type="title" idx="4294967295"/>
          </p:nvPr>
        </p:nvSpPr>
        <p:spPr>
          <a:xfrm>
            <a:off x="1485900" y="228599"/>
            <a:ext cx="6172200" cy="857252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685800">
              <a:defRPr b="1" sz="3200">
                <a:solidFill>
                  <a:srgbClr val="007DC4"/>
                </a:solidFill>
              </a:defRPr>
            </a:lvl1pPr>
          </a:lstStyle>
          <a:p>
            <a:pPr/>
            <a:r>
              <a:t>Interactors</a:t>
            </a:r>
          </a:p>
        </p:txBody>
      </p:sp>
      <p:sp>
        <p:nvSpPr>
          <p:cNvPr id="241" name="Interactors: graphical element that the user can interact with or view…"/>
          <p:cNvSpPr txBox="1"/>
          <p:nvPr>
            <p:ph type="body" idx="4294967295"/>
          </p:nvPr>
        </p:nvSpPr>
        <p:spPr>
          <a:xfrm>
            <a:off x="1485900" y="1200150"/>
            <a:ext cx="6172200" cy="3394472"/>
          </a:xfrm>
          <a:prstGeom prst="rect">
            <a:avLst/>
          </a:prstGeom>
        </p:spPr>
        <p:txBody>
          <a:bodyPr lIns="34289" tIns="34289" rIns="34289" bIns="34289"/>
          <a:lstStyle/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Tx/>
              <a:buChar char="•"/>
              <a:defRPr b="1" sz="2400" u="sng">
                <a:solidFill>
                  <a:srgbClr val="000000"/>
                </a:solidFill>
              </a:defRPr>
            </a:pPr>
            <a:r>
              <a:t>Interactors</a:t>
            </a:r>
            <a:r>
              <a:rPr u="none"/>
              <a:t>: graphical element that the user can interact with or view</a:t>
            </a:r>
            <a:endParaRPr u="none"/>
          </a:p>
          <a:p>
            <a:pPr lvl="1" marL="661307" indent="-204107" defTabSz="685800">
              <a:lnSpc>
                <a:spcPct val="100000"/>
              </a:lnSpc>
              <a:buClrTx/>
              <a:buSzPct val="100000"/>
              <a:buChar char="•"/>
              <a:defRPr sz="2000">
                <a:solidFill>
                  <a:srgbClr val="000000"/>
                </a:solidFill>
              </a:defRPr>
            </a:pPr>
            <a:r>
              <a:t>Presented by a GUI program</a:t>
            </a:r>
          </a:p>
          <a:p>
            <a:pPr lvl="1" marL="661307" indent="-204107" defTabSz="685800">
              <a:lnSpc>
                <a:spcPct val="100000"/>
              </a:lnSpc>
              <a:buClrTx/>
              <a:buSzPct val="100000"/>
              <a:buChar char="•"/>
              <a:defRPr sz="2000">
                <a:solidFill>
                  <a:srgbClr val="000000"/>
                </a:solidFill>
              </a:defRPr>
            </a:pPr>
            <a:r>
              <a:t>Also called widget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3303" y="342900"/>
            <a:ext cx="5835254" cy="41850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Interactors in graphics.py"/>
          <p:cNvSpPr txBox="1"/>
          <p:nvPr>
            <p:ph type="title" idx="4294967295"/>
          </p:nvPr>
        </p:nvSpPr>
        <p:spPr>
          <a:xfrm>
            <a:off x="1485900" y="228599"/>
            <a:ext cx="6172200" cy="857252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685800">
              <a:defRPr b="1" sz="3200">
                <a:solidFill>
                  <a:srgbClr val="007DC4"/>
                </a:solidFill>
              </a:defRPr>
            </a:lvl1pPr>
          </a:lstStyle>
          <a:p>
            <a:pPr/>
            <a:r>
              <a:t>Interactors in graphics.py</a:t>
            </a:r>
          </a:p>
        </p:txBody>
      </p:sp>
      <p:sp>
        <p:nvSpPr>
          <p:cNvPr id="246" name="Button - widget that the user can click to cause an action to take place…"/>
          <p:cNvSpPr txBox="1"/>
          <p:nvPr>
            <p:ph type="body" idx="4294967295"/>
          </p:nvPr>
        </p:nvSpPr>
        <p:spPr>
          <a:xfrm>
            <a:off x="1485900" y="1200150"/>
            <a:ext cx="6172200" cy="3394472"/>
          </a:xfrm>
          <a:prstGeom prst="rect">
            <a:avLst/>
          </a:prstGeom>
        </p:spPr>
        <p:txBody>
          <a:bodyPr lIns="34289" tIns="34289" rIns="34289" bIns="34289"/>
          <a:lstStyle/>
          <a:p>
            <a:pPr marL="246887" indent="-246887" defTabSz="658368">
              <a:lnSpc>
                <a:spcPct val="100000"/>
              </a:lnSpc>
              <a:spcBef>
                <a:spcPts val="500"/>
              </a:spcBef>
              <a:buClrTx/>
              <a:buSzPct val="100000"/>
              <a:buFontTx/>
              <a:buChar char="•"/>
              <a:defRPr b="1" sz="2304" u="sng">
                <a:solidFill>
                  <a:srgbClr val="000000"/>
                </a:solidFill>
              </a:defRPr>
            </a:pPr>
            <a:r>
              <a:t>Button </a:t>
            </a:r>
            <a:r>
              <a:rPr u="none"/>
              <a:t>- widget that the user can click to cause an action to take place</a:t>
            </a:r>
            <a:endParaRPr u="none"/>
          </a:p>
          <a:p>
            <a:pPr lvl="1" marL="634854" indent="-195942" defTabSz="658368">
              <a:lnSpc>
                <a:spcPct val="100000"/>
              </a:lnSpc>
              <a:buClrTx/>
              <a:buSzPct val="100000"/>
              <a:buChar char="•"/>
              <a:defRPr sz="1919">
                <a:solidFill>
                  <a:srgbClr val="000000"/>
                </a:solidFill>
              </a:defRPr>
            </a:pPr>
            <a:r>
              <a:t>When creating a button can specify:</a:t>
            </a:r>
          </a:p>
          <a:p>
            <a:pPr lvl="2" marL="1042416" indent="-164592" defTabSz="658368">
              <a:lnSpc>
                <a:spcPct val="100000"/>
              </a:lnSpc>
              <a:buClrTx/>
              <a:buSzPct val="100000"/>
              <a:buFontTx/>
              <a:buChar char="•"/>
              <a:defRPr sz="1727">
                <a:solidFill>
                  <a:srgbClr val="000000"/>
                </a:solidFill>
              </a:defRPr>
            </a:pPr>
            <a:r>
              <a:t>Text to appear on the face of the button</a:t>
            </a:r>
          </a:p>
          <a:p>
            <a:pPr lvl="2" marL="1042416" indent="-164592" defTabSz="658368">
              <a:lnSpc>
                <a:spcPct val="100000"/>
              </a:lnSpc>
              <a:buClrTx/>
              <a:buSzPct val="100000"/>
              <a:buFontTx/>
              <a:buChar char="•"/>
              <a:defRPr sz="1727">
                <a:solidFill>
                  <a:srgbClr val="000000"/>
                </a:solidFill>
              </a:defRPr>
            </a:pPr>
            <a:r>
              <a:t>Location of the button</a:t>
            </a:r>
          </a:p>
          <a:p>
            <a:pPr marL="246887" indent="-246887" defTabSz="658368">
              <a:lnSpc>
                <a:spcPct val="100000"/>
              </a:lnSpc>
              <a:spcBef>
                <a:spcPts val="500"/>
              </a:spcBef>
              <a:buClrTx/>
              <a:buSzPct val="100000"/>
              <a:buFontTx/>
              <a:buChar char="•"/>
              <a:defRPr b="1" sz="2304" u="sng">
                <a:solidFill>
                  <a:srgbClr val="000000"/>
                </a:solidFill>
              </a:defRPr>
            </a:pPr>
            <a:r>
              <a:t>Text Field</a:t>
            </a:r>
            <a:r>
              <a:rPr u="none"/>
              <a:t> - widget that the user can type in</a:t>
            </a:r>
            <a:endParaRPr u="none"/>
          </a:p>
          <a:p>
            <a:pPr lvl="1" marL="634854" indent="-195942" defTabSz="658368">
              <a:lnSpc>
                <a:spcPct val="100000"/>
              </a:lnSpc>
              <a:buClrTx/>
              <a:buSzPct val="100000"/>
              <a:buChar char="•"/>
              <a:defRPr sz="1919">
                <a:solidFill>
                  <a:srgbClr val="000000"/>
                </a:solidFill>
              </a:defRPr>
            </a:pPr>
            <a:r>
              <a:t>When creating a text field can specify:</a:t>
            </a:r>
          </a:p>
          <a:p>
            <a:pPr lvl="2" marL="1042416" indent="-164592" defTabSz="658368">
              <a:lnSpc>
                <a:spcPct val="100000"/>
              </a:lnSpc>
              <a:buClrTx/>
              <a:buSzPct val="100000"/>
              <a:buFontTx/>
              <a:buChar char="•"/>
              <a:defRPr sz="1727">
                <a:solidFill>
                  <a:srgbClr val="000000"/>
                </a:solidFill>
              </a:defRPr>
            </a:pPr>
            <a:r>
              <a:t>Name of the text field</a:t>
            </a:r>
          </a:p>
          <a:p>
            <a:pPr lvl="2" marL="1042416" indent="-164592" defTabSz="658368">
              <a:lnSpc>
                <a:spcPct val="100000"/>
              </a:lnSpc>
              <a:buClrTx/>
              <a:buSzPct val="100000"/>
              <a:buFontTx/>
              <a:buChar char="•"/>
              <a:defRPr sz="1727">
                <a:solidFill>
                  <a:srgbClr val="000000"/>
                </a:solidFill>
              </a:defRPr>
            </a:pPr>
            <a:r>
              <a:t>Text appear before the text field</a:t>
            </a:r>
          </a:p>
          <a:p>
            <a:pPr lvl="2" marL="1042416" indent="-164592" defTabSz="658368">
              <a:lnSpc>
                <a:spcPct val="100000"/>
              </a:lnSpc>
              <a:buClrTx/>
              <a:buSzPct val="100000"/>
              <a:buFontTx/>
              <a:buChar char="•"/>
              <a:defRPr sz="1727">
                <a:solidFill>
                  <a:srgbClr val="000000"/>
                </a:solidFill>
              </a:defRPr>
            </a:pPr>
            <a:r>
              <a:t>Location of the text field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Interactors in graphics.py"/>
          <p:cNvSpPr txBox="1"/>
          <p:nvPr>
            <p:ph type="title" idx="4294967295"/>
          </p:nvPr>
        </p:nvSpPr>
        <p:spPr>
          <a:xfrm>
            <a:off x="1485900" y="228599"/>
            <a:ext cx="6172200" cy="857252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685800">
              <a:defRPr b="1" sz="3200">
                <a:solidFill>
                  <a:srgbClr val="007DC4"/>
                </a:solidFill>
              </a:defRPr>
            </a:lvl1pPr>
          </a:lstStyle>
          <a:p>
            <a:pPr/>
            <a:r>
              <a:t>Interactors in graphics.py</a:t>
            </a:r>
          </a:p>
        </p:txBody>
      </p:sp>
      <p:sp>
        <p:nvSpPr>
          <p:cNvPr id="249" name="Button…"/>
          <p:cNvSpPr txBox="1"/>
          <p:nvPr>
            <p:ph type="body" idx="4294967295"/>
          </p:nvPr>
        </p:nvSpPr>
        <p:spPr>
          <a:xfrm>
            <a:off x="1485900" y="1200150"/>
            <a:ext cx="6172200" cy="3394472"/>
          </a:xfrm>
          <a:prstGeom prst="rect">
            <a:avLst/>
          </a:prstGeom>
        </p:spPr>
        <p:txBody>
          <a:bodyPr lIns="34289" tIns="34289" rIns="34289" bIns="34289"/>
          <a:lstStyle/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Tx/>
              <a:buChar char="•"/>
              <a:defRPr b="1" sz="2400" u="sng">
                <a:solidFill>
                  <a:srgbClr val="000000"/>
                </a:solidFill>
              </a:defRPr>
            </a:pPr>
            <a:r>
              <a:t>Button</a:t>
            </a:r>
          </a:p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Tx/>
              <a:buChar char="•"/>
              <a:defRPr b="1" sz="2400" u="sng">
                <a:solidFill>
                  <a:srgbClr val="000000"/>
                </a:solidFill>
              </a:defRPr>
            </a:pPr>
          </a:p>
          <a:p>
            <a:pPr lvl="1" marL="0" indent="228600" defTabSz="457200">
              <a:lnSpc>
                <a:spcPts val="3900"/>
              </a:lnSpc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canvas.create_button(“Text and name of the button", location of the button)</a:t>
            </a:r>
          </a:p>
          <a:p>
            <a:pPr lvl="1" marL="617934" indent="-160734" defTabSz="457200">
              <a:lnSpc>
                <a:spcPts val="3900"/>
              </a:lnSpc>
              <a:buClrTx/>
              <a:buSzPct val="100000"/>
              <a:buFontTx/>
              <a:buChar char="•"/>
              <a:defRPr sz="15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lvl="1" marL="0" indent="228600" defTabSz="457200">
              <a:lnSpc>
                <a:spcPts val="3900"/>
              </a:lnSpc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e.g canvas.create_button(“Create Rectangle", Canvas.TOP)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Interactors in graphics.py"/>
          <p:cNvSpPr txBox="1"/>
          <p:nvPr>
            <p:ph type="title" idx="4294967295"/>
          </p:nvPr>
        </p:nvSpPr>
        <p:spPr>
          <a:xfrm>
            <a:off x="1485900" y="228599"/>
            <a:ext cx="6172200" cy="857252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685800">
              <a:defRPr b="1" sz="3200">
                <a:solidFill>
                  <a:srgbClr val="007DC4"/>
                </a:solidFill>
              </a:defRPr>
            </a:lvl1pPr>
          </a:lstStyle>
          <a:p>
            <a:pPr/>
            <a:r>
              <a:t>Interactors in graphics.py</a:t>
            </a:r>
          </a:p>
        </p:txBody>
      </p:sp>
      <p:sp>
        <p:nvSpPr>
          <p:cNvPr id="252" name="Text Field…"/>
          <p:cNvSpPr txBox="1"/>
          <p:nvPr>
            <p:ph type="body" idx="4294967295"/>
          </p:nvPr>
        </p:nvSpPr>
        <p:spPr>
          <a:xfrm>
            <a:off x="1485900" y="1200150"/>
            <a:ext cx="6172200" cy="3394472"/>
          </a:xfrm>
          <a:prstGeom prst="rect">
            <a:avLst/>
          </a:prstGeom>
        </p:spPr>
        <p:txBody>
          <a:bodyPr lIns="34289" tIns="34289" rIns="34289" bIns="34289"/>
          <a:lstStyle/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Tx/>
              <a:buChar char="•"/>
              <a:defRPr b="1" sz="2400" u="sng">
                <a:solidFill>
                  <a:srgbClr val="000000"/>
                </a:solidFill>
              </a:defRPr>
            </a:pPr>
            <a:r>
              <a:t>Text Field</a:t>
            </a:r>
          </a:p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Tx/>
              <a:buChar char="•"/>
              <a:defRPr b="1" sz="2400" u="sng">
                <a:solidFill>
                  <a:srgbClr val="000000"/>
                </a:solidFill>
              </a:defRPr>
            </a:pPr>
          </a:p>
          <a:p>
            <a:pPr lvl="1" marL="0" indent="228600" defTabSz="457200">
              <a:lnSpc>
                <a:spcPts val="3900"/>
              </a:lnSpc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canvas.create_text_field(“name and text of the textfield", location of the textfield)</a:t>
            </a:r>
          </a:p>
          <a:p>
            <a:pPr lvl="1" marL="617934" indent="-160734" defTabSz="457200">
              <a:lnSpc>
                <a:spcPts val="3900"/>
              </a:lnSpc>
              <a:buClrTx/>
              <a:buSzPct val="100000"/>
              <a:buFontTx/>
              <a:buChar char="•"/>
              <a:defRPr sz="15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lvl="1" marL="0" indent="228600" defTabSz="457200">
              <a:lnSpc>
                <a:spcPts val="3900"/>
              </a:lnSpc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e.g </a:t>
            </a:r>
          </a:p>
          <a:p>
            <a:pPr lvl="1" marL="0" indent="228600" defTabSz="457200">
              <a:lnSpc>
                <a:spcPts val="3900"/>
              </a:lnSpc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canvas.create_text_field("Color", Canvas.TOP)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5E696C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5E696C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5E696C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5E696C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5E696C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