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3D3"/>
          </a:solidFill>
        </a:fill>
      </a:tcStyle>
    </a:wholeTbl>
    <a:band2H>
      <a:tcTxStyle b="def" i="def"/>
      <a:tcStyle>
        <a:tcBdr/>
        <a:fill>
          <a:solidFill>
            <a:srgbClr val="E9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3" name="Shape 5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6" name="Shape 7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3" name="Shape 7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5A1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Google Shape;65;p16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652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224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796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368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69;p17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Google Shape;71;p17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83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86;p21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Google Shape;95;p23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Adopted from Stanford Uni’s CS106ap course slides by Kylie Jue and Sonja Johnson-Yu"/>
          <p:cNvSpPr txBox="1"/>
          <p:nvPr/>
        </p:nvSpPr>
        <p:spPr>
          <a:xfrm>
            <a:off x="4124028" y="4767171"/>
            <a:ext cx="3771432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832103" defTabSz="234029">
              <a:spcBef>
                <a:spcPts val="100"/>
              </a:spcBef>
              <a:defRPr sz="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7449686" y="4800045"/>
            <a:ext cx="208415" cy="208279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mage"/>
          <p:cNvSpPr/>
          <p:nvPr>
            <p:ph type="pic" sz="quarter" idx="21"/>
          </p:nvPr>
        </p:nvSpPr>
        <p:spPr>
          <a:xfrm>
            <a:off x="2939541" y="1019658"/>
            <a:ext cx="3264919" cy="21799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728577" y="3405559"/>
            <a:ext cx="3686846" cy="487228"/>
          </a:xfrm>
          <a:prstGeom prst="rect">
            <a:avLst/>
          </a:prstGeom>
        </p:spPr>
        <p:txBody>
          <a:bodyPr lIns="25716" tIns="25716" rIns="25716" bIns="25716" anchor="ctr"/>
          <a:lstStyle>
            <a:lvl1pPr algn="ctr" defTabSz="342900"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728577" y="3887762"/>
            <a:ext cx="3686846" cy="256172"/>
          </a:xfrm>
          <a:prstGeom prst="rect">
            <a:avLst/>
          </a:prstGeom>
        </p:spPr>
        <p:txBody>
          <a:bodyPr lIns="25716" tIns="25716" rIns="25716" bIns="25716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988444" y="4218315"/>
            <a:ext cx="6076152" cy="15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87" tIns="19287" rIns="19287" bIns="19287">
            <a:normAutofit fontScale="100000" lnSpcReduction="0"/>
          </a:bodyPr>
          <a:lstStyle/>
          <a:p>
            <a:pPr lvl="2" indent="886968" defTabSz="249459">
              <a:defRPr sz="582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6706579" y="4238122"/>
            <a:ext cx="179997" cy="165908"/>
          </a:xfrm>
          <a:prstGeom prst="rect">
            <a:avLst/>
          </a:prstGeom>
        </p:spPr>
        <p:txBody>
          <a:bodyPr lIns="25716" tIns="25716" rIns="25716" bIns="25716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mp130"/>
          <p:cNvSpPr txBox="1"/>
          <p:nvPr>
            <p:ph type="title"/>
          </p:nvPr>
        </p:nvSpPr>
        <p:spPr>
          <a:xfrm>
            <a:off x="2728577" y="3500514"/>
            <a:ext cx="3686846" cy="487228"/>
          </a:xfrm>
          <a:prstGeom prst="rect">
            <a:avLst/>
          </a:prstGeom>
        </p:spPr>
        <p:txBody>
          <a:bodyPr/>
          <a:lstStyle>
            <a:lvl1pPr defTabSz="277749">
              <a:defRPr sz="2430">
                <a:solidFill>
                  <a:srgbClr val="FFFFFF"/>
                </a:solidFill>
              </a:defRPr>
            </a:lvl1pPr>
          </a:lstStyle>
          <a:p>
            <a:pPr/>
            <a:r>
              <a:t>Data Structures- Dictionaries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642" y="1829156"/>
            <a:ext cx="6198716" cy="144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345;p46"/>
          <p:cNvGrpSpPr/>
          <p:nvPr/>
        </p:nvGrpSpPr>
        <p:grpSpPr>
          <a:xfrm>
            <a:off x="2255227" y="1152475"/>
            <a:ext cx="4267502" cy="2277301"/>
            <a:chOff x="0" y="0"/>
            <a:chExt cx="4267501" cy="2277300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4267502" cy="22773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289" name="List…"/>
            <p:cNvSpPr txBox="1"/>
            <p:nvPr/>
          </p:nvSpPr>
          <p:spPr>
            <a:xfrm>
              <a:off x="111168" y="310626"/>
              <a:ext cx="4045165" cy="165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Dictionary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container data type that maps “keys” to their associated “values”.</a:t>
              </a:r>
            </a:p>
          </p:txBody>
        </p:sp>
      </p:grpSp>
      <p:sp>
        <p:nvSpPr>
          <p:cNvPr id="291" name="Google Shape;346;p46"/>
          <p:cNvSpPr txBox="1"/>
          <p:nvPr/>
        </p:nvSpPr>
        <p:spPr>
          <a:xfrm>
            <a:off x="3128275" y="432724"/>
            <a:ext cx="2488802" cy="72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600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294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name_of_dic = {}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name_of_dic = {'elephant': 'grass', 'bear': ‘berries', 'otter': ‘clams’, 'platypus': ‘shrimp'}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297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name_of_dic = {'elephant': 'grass', 'bear': ‘berries', 'otter': ‘clams’, 'platypus': ‘shrimp'}</a:t>
            </a:r>
          </a:p>
        </p:txBody>
      </p:sp>
      <p:pic>
        <p:nvPicPr>
          <p:cNvPr id="29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558761">
            <a:off x="965557" y="177631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Google Shape;365;p48"/>
          <p:cNvSpPr txBox="1"/>
          <p:nvPr/>
        </p:nvSpPr>
        <p:spPr>
          <a:xfrm>
            <a:off x="2088383" y="2133314"/>
            <a:ext cx="54407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a dictionary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7"/>
          <p:cNvSpPr/>
          <p:nvPr/>
        </p:nvSpPr>
        <p:spPr>
          <a:xfrm>
            <a:off x="1021267" y="2871634"/>
            <a:ext cx="5629513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303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name_of_dic = {'elephant': 'grass', 'bear': ‘berries', 'otter': ‘clams’, 'platypus': ‘shrimp'}</a:t>
            </a:r>
          </a:p>
        </p:txBody>
      </p:sp>
      <p:pic>
        <p:nvPicPr>
          <p:cNvPr id="304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558761">
            <a:off x="921532" y="166358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Google Shape;365;p48"/>
          <p:cNvSpPr txBox="1"/>
          <p:nvPr/>
        </p:nvSpPr>
        <p:spPr>
          <a:xfrm>
            <a:off x="1991496" y="1504289"/>
            <a:ext cx="644369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It is easier to visualize it this way:</a:t>
            </a:r>
          </a:p>
        </p:txBody>
      </p:sp>
      <p:graphicFrame>
        <p:nvGraphicFramePr>
          <p:cNvPr id="306" name="Table 1"/>
          <p:cNvGraphicFramePr/>
          <p:nvPr/>
        </p:nvGraphicFramePr>
        <p:xfrm>
          <a:off x="1489280" y="3196444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07" name="Table 6"/>
          <p:cNvGraphicFramePr/>
          <p:nvPr/>
        </p:nvGraphicFramePr>
        <p:xfrm>
          <a:off x="4215265" y="3196444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08" name="Straight Arrow Connector 5"/>
          <p:cNvSpPr/>
          <p:nvPr/>
        </p:nvSpPr>
        <p:spPr>
          <a:xfrm>
            <a:off x="3404604" y="3375226"/>
            <a:ext cx="810663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9" name="Straight Arrow Connector 9"/>
          <p:cNvSpPr/>
          <p:nvPr/>
        </p:nvSpPr>
        <p:spPr>
          <a:xfrm>
            <a:off x="3404603" y="3734103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Straight Arrow Connector 10"/>
          <p:cNvSpPr/>
          <p:nvPr/>
        </p:nvSpPr>
        <p:spPr>
          <a:xfrm>
            <a:off x="3404603" y="4116578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Straight Arrow Connector 11"/>
          <p:cNvSpPr/>
          <p:nvPr/>
        </p:nvSpPr>
        <p:spPr>
          <a:xfrm>
            <a:off x="3425490" y="451675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Google Shape;365;p48"/>
          <p:cNvSpPr txBox="1"/>
          <p:nvPr/>
        </p:nvSpPr>
        <p:spPr>
          <a:xfrm>
            <a:off x="3478514" y="2450966"/>
            <a:ext cx="53962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13" name="Google Shape;365;p48"/>
          <p:cNvSpPr txBox="1"/>
          <p:nvPr/>
        </p:nvSpPr>
        <p:spPr>
          <a:xfrm>
            <a:off x="2022724" y="2818958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14" name="Google Shape;365;p48"/>
          <p:cNvSpPr txBox="1"/>
          <p:nvPr/>
        </p:nvSpPr>
        <p:spPr>
          <a:xfrm>
            <a:off x="4828797" y="2803223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pic>
        <p:nvPicPr>
          <p:cNvPr id="317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</a:t>
            </a:r>
            <a:r>
              <a:t>ach key can store one value</a:t>
            </a:r>
          </a:p>
        </p:txBody>
      </p:sp>
      <p:sp>
        <p:nvSpPr>
          <p:cNvPr id="31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20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21" name="Table 6"/>
          <p:cNvGraphicFramePr/>
          <p:nvPr/>
        </p:nvGraphicFramePr>
        <p:xfrm>
          <a:off x="6599755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2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2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2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pic>
        <p:nvPicPr>
          <p:cNvPr id="33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</a:t>
            </a:r>
            <a:r>
              <a:t>ach key can store one value</a:t>
            </a:r>
          </a:p>
        </p:txBody>
      </p:sp>
      <p:sp>
        <p:nvSpPr>
          <p:cNvPr id="33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34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35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3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4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4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43" name="Text Placeholder 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4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4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4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4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5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5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56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  <p:pic>
        <p:nvPicPr>
          <p:cNvPr id="357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‘‘get’’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61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62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63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64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69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70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71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  <p:pic>
        <p:nvPicPr>
          <p:cNvPr id="372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‘‘get’’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7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7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7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7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8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8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86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8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90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91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9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9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9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99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20;p28"/>
          <p:cNvSpPr txBox="1"/>
          <p:nvPr>
            <p:ph type="title"/>
          </p:nvPr>
        </p:nvSpPr>
        <p:spPr>
          <a:xfrm>
            <a:off x="265500" y="1830475"/>
            <a:ext cx="4045200" cy="1482302"/>
          </a:xfrm>
          <a:prstGeom prst="rect">
            <a:avLst/>
          </a:prstGeom>
        </p:spPr>
        <p:txBody>
          <a:bodyPr/>
          <a:lstStyle/>
          <a:p>
            <a:pPr/>
            <a:r>
              <a:t>Today’s questions</a:t>
            </a:r>
          </a:p>
        </p:txBody>
      </p:sp>
      <p:sp>
        <p:nvSpPr>
          <p:cNvPr id="247" name="Google Shape;221;p28"/>
          <p:cNvSpPr txBox="1"/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5000"/>
              </a:lnSpc>
              <a:defRPr sz="1800"/>
            </a:lvl1pPr>
          </a:lstStyle>
          <a:p>
            <a:pPr/>
            <a:r>
              <a:t>How can I organize my data so it’s easier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0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0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0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0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1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1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1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</p:txBody>
      </p:sp>
      <p:pic>
        <p:nvPicPr>
          <p:cNvPr id="41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1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18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19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2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2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2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27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</p:txBody>
      </p:sp>
      <p:pic>
        <p:nvPicPr>
          <p:cNvPr id="42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3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3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3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4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4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4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45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46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47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48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0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53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54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55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459" name="Group 2"/>
          <p:cNvGrpSpPr/>
          <p:nvPr/>
        </p:nvGrpSpPr>
        <p:grpSpPr>
          <a:xfrm>
            <a:off x="2085314" y="2649999"/>
            <a:ext cx="2828090" cy="2307260"/>
            <a:chOff x="0" y="0"/>
            <a:chExt cx="2828089" cy="2307258"/>
          </a:xfrm>
        </p:grpSpPr>
        <p:sp>
          <p:nvSpPr>
            <p:cNvPr id="456" name="Google Shape;592;p81"/>
            <p:cNvSpPr/>
            <p:nvPr/>
          </p:nvSpPr>
          <p:spPr>
            <a:xfrm>
              <a:off x="-1" y="-1"/>
              <a:ext cx="2828091" cy="230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2AD41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593;p81"/>
            <p:cNvSpPr/>
            <p:nvPr/>
          </p:nvSpPr>
          <p:spPr>
            <a:xfrm>
              <a:off x="434666" y="86275"/>
              <a:ext cx="1958745" cy="18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A61C00">
                <a:alpha val="55409"/>
              </a:srgbClr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594;p81"/>
            <p:cNvSpPr txBox="1"/>
            <p:nvPr/>
          </p:nvSpPr>
          <p:spPr>
            <a:xfrm>
              <a:off x="809549" y="814404"/>
              <a:ext cx="1163402" cy="38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KeyError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6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6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6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6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7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7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7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pic>
        <p:nvPicPr>
          <p:cNvPr id="47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3503171">
            <a:off x="2652395" y="3462499"/>
            <a:ext cx="1182610" cy="94484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Google Shape;365;p48"/>
          <p:cNvSpPr txBox="1"/>
          <p:nvPr/>
        </p:nvSpPr>
        <p:spPr>
          <a:xfrm>
            <a:off x="4298628" y="3417655"/>
            <a:ext cx="375458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“get” errors if the key is not in the dict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7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78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79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8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8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8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87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90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91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92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93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6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98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99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500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50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504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05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0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51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1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513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‘cat’ not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51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51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1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52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2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526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‘cat’ not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27" name="Google Shape;365;p48"/>
          <p:cNvSpPr txBox="1"/>
          <p:nvPr/>
        </p:nvSpPr>
        <p:spPr>
          <a:xfrm>
            <a:off x="742542" y="3081450"/>
            <a:ext cx="7310078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Common pattern: Check if key is present. If it is, do something. If it isn’t, do something else.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3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33;p44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612648">
              <a:defRPr sz="2800"/>
            </a:lvl1pPr>
          </a:lstStyle>
          <a:p>
            <a:pPr/>
            <a:r>
              <a:t>How can I organize my data so it’s easier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3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</p:txBody>
      </p:sp>
      <p:sp>
        <p:nvSpPr>
          <p:cNvPr id="534" name="Google Shape;365;p48"/>
          <p:cNvSpPr txBox="1"/>
          <p:nvPr/>
        </p:nvSpPr>
        <p:spPr>
          <a:xfrm>
            <a:off x="2299155" y="1919238"/>
            <a:ext cx="436121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Create an empty dictionary</a:t>
            </a:r>
          </a:p>
        </p:txBody>
      </p:sp>
      <p:pic>
        <p:nvPicPr>
          <p:cNvPr id="535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2098320" y="1155848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3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4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  <p:pic>
        <p:nvPicPr>
          <p:cNvPr id="54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474074" y="187270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4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  <p:pic>
        <p:nvPicPr>
          <p:cNvPr id="547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370401" y="1893442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5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{‘elephant’: ‘grass'}</a:t>
            </a:r>
          </a:p>
        </p:txBody>
      </p:sp>
      <p:sp>
        <p:nvSpPr>
          <p:cNvPr id="552" name="Google Shape;365;p48"/>
          <p:cNvSpPr txBox="1"/>
          <p:nvPr/>
        </p:nvSpPr>
        <p:spPr>
          <a:xfrm>
            <a:off x="3696960" y="2540651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  <p:pic>
        <p:nvPicPr>
          <p:cNvPr id="55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442972" y="185197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5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{‘elephant’: ‘grass’}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07;p6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365760">
              <a:defRPr sz="1680">
                <a:solidFill>
                  <a:srgbClr val="5E696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Types of Dictionaries</a:t>
            </a:r>
          </a:p>
        </p:txBody>
      </p:sp>
      <p:sp>
        <p:nvSpPr>
          <p:cNvPr id="559" name="Google Shape;508;p61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So far, we’ve seen dictionaries mapping from strings to ints</a:t>
            </a:r>
          </a:p>
          <a:p>
            <a:pPr lvl="1" marL="914400" indent="-355600">
              <a:spcBef>
                <a:spcPts val="1000"/>
              </a:spcBef>
              <a:buSzPts val="2000"/>
              <a:defRPr sz="2000"/>
            </a:pPr>
            <a:r>
              <a:t>This is not the only type of dictionary!</a:t>
            </a:r>
          </a:p>
          <a:p>
            <a:pPr lvl="1" marL="914400" indent="-355600">
              <a:spcBef>
                <a:spcPts val="1000"/>
              </a:spcBef>
              <a:buSzPts val="2000"/>
              <a:defRPr sz="2000"/>
            </a:pPr>
            <a:r>
              <a:t>You can map from string/int/float to string/int/float...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1126;p139"/>
          <p:cNvSpPr txBox="1"/>
          <p:nvPr>
            <p:ph type="title"/>
          </p:nvPr>
        </p:nvSpPr>
        <p:spPr>
          <a:xfrm>
            <a:off x="490250" y="450150"/>
            <a:ext cx="8578800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b="1" sz="1800"/>
            </a:pPr>
            <a:br/>
            <a:r>
              <a:rPr b="0" sz="3600"/>
              <a:t>Store names of CS lecturers and their 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66" name="Google Shape;614;p84"/>
          <p:cNvSpPr txBox="1"/>
          <p:nvPr>
            <p:ph type="body" idx="1"/>
          </p:nvPr>
        </p:nvSpPr>
        <p:spPr>
          <a:xfrm>
            <a:off x="311699" y="1152475"/>
            <a:ext cx="871239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6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601;p69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Store names of habitat animals and their corresponding diet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72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</a:t>
            </a:r>
          </a:p>
        </p:txBody>
      </p:sp>
      <p:sp>
        <p:nvSpPr>
          <p:cNvPr id="573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(same as d[‘Ayca’] = d[‘Ayca] + 2)</a:t>
            </a:r>
          </a:p>
        </p:txBody>
      </p:sp>
      <p:pic>
        <p:nvPicPr>
          <p:cNvPr id="574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7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 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{‘Ayca’: 36}</a:t>
            </a:r>
          </a:p>
        </p:txBody>
      </p:sp>
      <p:sp>
        <p:nvSpPr>
          <p:cNvPr id="578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(same as d[‘Ayca’] = d[‘Ayca] + 2)</a:t>
            </a:r>
          </a:p>
        </p:txBody>
      </p:sp>
      <p:pic>
        <p:nvPicPr>
          <p:cNvPr id="579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82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d.keys()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8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d.keys()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dict_keys([‘Ayca’, ‘Nick’, ‘Ondrej’, ‘Chris’])</a:t>
            </a:r>
          </a:p>
        </p:txBody>
      </p:sp>
      <p:pic>
        <p:nvPicPr>
          <p:cNvPr id="58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flipH="1" rot="566860">
            <a:off x="5765390" y="2669930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Google Shape;365;p48"/>
          <p:cNvSpPr txBox="1"/>
          <p:nvPr/>
        </p:nvSpPr>
        <p:spPr>
          <a:xfrm>
            <a:off x="1708819" y="3646043"/>
            <a:ext cx="697893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</a:t>
            </a:r>
            <a:r>
              <a:t>terable collection of all the keys.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</a:t>
            </a:r>
            <a:r>
              <a:t>terable means it can be used in 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9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‘Nick’, ‘Ondrej’, Chris]</a:t>
            </a:r>
          </a:p>
        </p:txBody>
      </p:sp>
      <p:sp>
        <p:nvSpPr>
          <p:cNvPr id="591" name="Google Shape;365;p48"/>
          <p:cNvSpPr txBox="1"/>
          <p:nvPr/>
        </p:nvSpPr>
        <p:spPr>
          <a:xfrm>
            <a:off x="3008845" y="3305751"/>
            <a:ext cx="6135329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are using list() to convert d.keys() into a list</a:t>
            </a:r>
          </a:p>
        </p:txBody>
      </p:sp>
      <p:pic>
        <p:nvPicPr>
          <p:cNvPr id="59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9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9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60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</p:txBody>
      </p:sp>
      <p:sp>
        <p:nvSpPr>
          <p:cNvPr id="602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</a:t>
            </a:r>
            <a:r>
              <a:t>values</a:t>
            </a:r>
            <a:r>
              <a:t>() into a list</a:t>
            </a:r>
          </a:p>
        </p:txBody>
      </p:sp>
      <p:pic>
        <p:nvPicPr>
          <p:cNvPr id="60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60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[34,28,30,29]</a:t>
            </a:r>
          </a:p>
        </p:txBody>
      </p:sp>
      <p:sp>
        <p:nvSpPr>
          <p:cNvPr id="607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</a:t>
            </a:r>
            <a:r>
              <a:t>values</a:t>
            </a:r>
            <a:r>
              <a:t>() into a list</a:t>
            </a:r>
          </a:p>
        </p:txBody>
      </p:sp>
      <p:pic>
        <p:nvPicPr>
          <p:cNvPr id="608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1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latypus_1200.jpg" descr="platypus_12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349" y="249531"/>
            <a:ext cx="2263967" cy="1188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elephant.jpg" descr="elephan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88" y="131862"/>
            <a:ext cx="2645054" cy="1423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otter.jpeg" descr="otter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62761" y="372891"/>
            <a:ext cx="1956174" cy="94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ear.jpeg" descr="bear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21141" y="131413"/>
            <a:ext cx="1902206" cy="1424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hrimp.jpeg" descr="shrimp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3236028"/>
            <a:ext cx="1956174" cy="195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ss.jpeg" descr="grass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12931" y="3388615"/>
            <a:ext cx="21844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clams.jpg" descr="clams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289" y="2081206"/>
            <a:ext cx="1956175" cy="293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erries.jpeg" descr="berries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749826" y="3388615"/>
            <a:ext cx="248101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lephant   bear     otter    platypus"/>
          <p:cNvSpPr txBox="1"/>
          <p:nvPr/>
        </p:nvSpPr>
        <p:spPr>
          <a:xfrm>
            <a:off x="2464136" y="1750155"/>
            <a:ext cx="56524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b="1" sz="2000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elephant   bear     otter    platypus</a:t>
            </a:r>
          </a:p>
        </p:txBody>
      </p:sp>
      <p:sp>
        <p:nvSpPr>
          <p:cNvPr id="264" name="clams   grass   shrimp    berries"/>
          <p:cNvSpPr txBox="1"/>
          <p:nvPr/>
        </p:nvSpPr>
        <p:spPr>
          <a:xfrm>
            <a:off x="2888550" y="2762447"/>
            <a:ext cx="50427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b="1" sz="2000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clams   grass   shrimp    berries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4"/>
      <p:bldP build="whole" bldLvl="1" animBg="1" rev="0" advAuto="0" spid="257" grpId="3"/>
      <p:bldP build="whole" bldLvl="1" animBg="1" rev="0" advAuto="0" spid="262" grpId="9"/>
      <p:bldP build="whole" bldLvl="1" animBg="1" rev="0" advAuto="0" spid="264" grpId="10"/>
      <p:bldP build="whole" bldLvl="1" animBg="1" rev="0" advAuto="0" spid="261" grpId="6"/>
      <p:bldP build="whole" bldLvl="1" animBg="1" rev="0" advAuto="0" spid="258" grpId="2"/>
      <p:bldP build="whole" bldLvl="1" animBg="1" rev="0" advAuto="0" spid="263" grpId="5"/>
      <p:bldP build="whole" bldLvl="1" animBg="1" rev="0" advAuto="0" spid="256" grpId="1"/>
      <p:bldP build="whole" bldLvl="1" animBg="1" rev="0" advAuto="0" spid="260" grpId="7"/>
      <p:bldP build="whole" bldLvl="1" animBg="1" rev="0" advAuto="0" spid="259" grpId="8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1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1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2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2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</a:t>
            </a:r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111618"/>
            <a:ext cx="481387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use foreach on the dictionary’s keys!</a:t>
            </a:r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4343932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2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3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3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3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4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</a:t>
            </a:r>
          </a:p>
        </p:txBody>
      </p:sp>
      <p:sp>
        <p:nvSpPr>
          <p:cNvPr id="641" name="Google Shape;365;p48"/>
          <p:cNvSpPr txBox="1"/>
          <p:nvPr/>
        </p:nvSpPr>
        <p:spPr>
          <a:xfrm>
            <a:off x="4141348" y="3028679"/>
            <a:ext cx="4813873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use foreach on the dictionary’s </a:t>
            </a:r>
            <a:r>
              <a:t>values</a:t>
            </a:r>
            <a:r>
              <a:t>!</a:t>
            </a:r>
          </a:p>
        </p:txBody>
      </p:sp>
      <p:pic>
        <p:nvPicPr>
          <p:cNvPr id="64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4333565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4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  <p:sp>
        <p:nvSpPr>
          <p:cNvPr id="269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4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5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</p:txBody>
      </p:sp>
      <p:sp>
        <p:nvSpPr>
          <p:cNvPr id="65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5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5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</p:txBody>
      </p:sp>
      <p:sp>
        <p:nvSpPr>
          <p:cNvPr id="657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58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6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 is 34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 is 28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 is 30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 is 29 years old.</a:t>
            </a:r>
          </a:p>
        </p:txBody>
      </p:sp>
      <p:sp>
        <p:nvSpPr>
          <p:cNvPr id="66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6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6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 is 34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 is 28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 is 30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 is 29 years old.</a:t>
            </a:r>
          </a:p>
        </p:txBody>
      </p:sp>
      <p:sp>
        <p:nvSpPr>
          <p:cNvPr id="667" name="Google Shape;365;p48"/>
          <p:cNvSpPr txBox="1"/>
          <p:nvPr/>
        </p:nvSpPr>
        <p:spPr>
          <a:xfrm>
            <a:off x="4370259" y="2707291"/>
            <a:ext cx="4584962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print() will automatically concatenate args separated by commas!</a:t>
            </a:r>
          </a:p>
        </p:txBody>
      </p:sp>
      <p:pic>
        <p:nvPicPr>
          <p:cNvPr id="66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95102" y="2599138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7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7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</p:txBody>
      </p:sp>
      <p:sp>
        <p:nvSpPr>
          <p:cNvPr id="675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sep is an optional argument like end!</a:t>
            </a:r>
          </a:p>
        </p:txBody>
      </p:sp>
      <p:pic>
        <p:nvPicPr>
          <p:cNvPr id="67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69199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7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80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sep is an optional argument like end!</a:t>
            </a:r>
          </a:p>
        </p:txBody>
      </p:sp>
      <p:pic>
        <p:nvPicPr>
          <p:cNvPr id="68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69198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8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85" name="Google Shape;365;p48"/>
          <p:cNvSpPr txBox="1"/>
          <p:nvPr/>
        </p:nvSpPr>
        <p:spPr>
          <a:xfrm>
            <a:off x="4380627" y="2935373"/>
            <a:ext cx="4584962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 separating string will be printed between the arguments you pass into print()</a:t>
            </a:r>
          </a:p>
        </p:txBody>
      </p:sp>
      <p:pic>
        <p:nvPicPr>
          <p:cNvPr id="68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43266" y="29308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8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90" name="Google Shape;365;p48"/>
          <p:cNvSpPr txBox="1"/>
          <p:nvPr/>
        </p:nvSpPr>
        <p:spPr>
          <a:xfrm>
            <a:off x="2929457" y="3825451"/>
            <a:ext cx="6079445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 default is sep=‘ ’ (insert space)</a:t>
            </a:r>
          </a:p>
        </p:txBody>
      </p:sp>
      <p:pic>
        <p:nvPicPr>
          <p:cNvPr id="69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43266" y="3003464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  <p:sp>
        <p:nvSpPr>
          <p:cNvPr id="274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75" name="Google Shape;363;p48" descr="Google Shape;363;p48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718"/>
          <a:stretch>
            <a:fillRect/>
          </a:stretch>
        </p:blipFill>
        <p:spPr>
          <a:xfrm rot="14115927">
            <a:off x="2452674" y="20952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365;p48"/>
          <p:cNvSpPr txBox="1"/>
          <p:nvPr/>
        </p:nvSpPr>
        <p:spPr>
          <a:xfrm>
            <a:off x="3465105" y="20448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9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9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70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70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</p:txBody>
      </p:sp>
      <p:sp>
        <p:nvSpPr>
          <p:cNvPr id="704" name="Google Shape;365;p48"/>
          <p:cNvSpPr txBox="1"/>
          <p:nvPr/>
        </p:nvSpPr>
        <p:spPr>
          <a:xfrm>
            <a:off x="4297688" y="3059781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sorted() returns a list in alphabetical order!</a:t>
            </a:r>
          </a:p>
        </p:txBody>
      </p:sp>
      <p:pic>
        <p:nvPicPr>
          <p:cNvPr id="705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22531" y="2951627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70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71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[‘Ayca’: 34, ‘Nick’: 28, ‘Ondrej’: 30, ‘Chris’= 29’]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1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1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2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[28, 29, 30, 34]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2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[28, 29, 30, 34]</a:t>
            </a:r>
          </a:p>
        </p:txBody>
      </p:sp>
      <p:sp>
        <p:nvSpPr>
          <p:cNvPr id="724" name="Google Shape;365;p48"/>
          <p:cNvSpPr txBox="1"/>
          <p:nvPr/>
        </p:nvSpPr>
        <p:spPr>
          <a:xfrm>
            <a:off x="4070441" y="286921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sorted() returns a list in </a:t>
            </a:r>
            <a:r>
              <a:t>numerical</a:t>
            </a:r>
            <a:r>
              <a:t> order!</a:t>
            </a:r>
          </a:p>
        </p:txBody>
      </p:sp>
      <p:pic>
        <p:nvPicPr>
          <p:cNvPr id="725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195284" y="2761062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8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115927">
            <a:off x="2452674" y="18031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Google Shape;365;p48"/>
          <p:cNvSpPr txBox="1"/>
          <p:nvPr/>
        </p:nvSpPr>
        <p:spPr>
          <a:xfrm>
            <a:off x="3465105" y="18924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</a:t>
            </a:r>
            <a:r>
              <a:t>!</a:t>
            </a:r>
          </a:p>
        </p:txBody>
      </p:sp>
      <p:sp>
        <p:nvSpPr>
          <p:cNvPr id="283" name="Google Shape;365;p48"/>
          <p:cNvSpPr txBox="1"/>
          <p:nvPr/>
        </p:nvSpPr>
        <p:spPr>
          <a:xfrm>
            <a:off x="3465105" y="3069661"/>
            <a:ext cx="5212847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Can we store them so they’re associated with each other?</a:t>
            </a:r>
          </a:p>
        </p:txBody>
      </p:sp>
      <p:sp>
        <p:nvSpPr>
          <p:cNvPr id="284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2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3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3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</p:txBody>
      </p:sp>
      <p:sp>
        <p:nvSpPr>
          <p:cNvPr id="73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3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3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</p:txBody>
      </p:sp>
      <p:sp>
        <p:nvSpPr>
          <p:cNvPr id="740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4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4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</p:txBody>
      </p:sp>
      <p:sp>
        <p:nvSpPr>
          <p:cNvPr id="74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4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4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</p:txBody>
      </p:sp>
      <p:sp>
        <p:nvSpPr>
          <p:cNvPr id="750" name="Google Shape;365;p48"/>
          <p:cNvSpPr txBox="1"/>
          <p:nvPr/>
        </p:nvSpPr>
        <p:spPr>
          <a:xfrm>
            <a:off x="4196848" y="2470199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5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21691" y="2362044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biggest element!</a:t>
            </a:r>
          </a:p>
        </p:txBody>
      </p:sp>
      <p:pic>
        <p:nvPicPr>
          <p:cNvPr id="75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5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</p:txBody>
      </p:sp>
      <p:sp>
        <p:nvSpPr>
          <p:cNvPr id="757" name="Google Shape;365;p48"/>
          <p:cNvSpPr txBox="1"/>
          <p:nvPr/>
        </p:nvSpPr>
        <p:spPr>
          <a:xfrm>
            <a:off x="4196848" y="2470199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5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21691" y="2362044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biggest element!</a:t>
            </a:r>
          </a:p>
        </p:txBody>
      </p:sp>
      <p:pic>
        <p:nvPicPr>
          <p:cNvPr id="760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1146;p155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1477;p147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Implement a phone book using dictionaries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929;p10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Nested Data Structures</a:t>
            </a:r>
          </a:p>
        </p:txBody>
      </p:sp>
      <p:sp>
        <p:nvSpPr>
          <p:cNvPr id="769" name="Google Shape;932;p100"/>
          <p:cNvSpPr txBox="1"/>
          <p:nvPr/>
        </p:nvSpPr>
        <p:spPr>
          <a:xfrm>
            <a:off x="311699" y="1074763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●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We can nest data structures!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lists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grid/game board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dicts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animals to feeding times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Dicts in dicts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your phone’s contact book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... and so 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338;p45"/>
          <p:cNvSpPr txBox="1"/>
          <p:nvPr>
            <p:ph type="title"/>
          </p:nvPr>
        </p:nvSpPr>
        <p:spPr>
          <a:xfrm>
            <a:off x="490249" y="450150"/>
            <a:ext cx="6367803" cy="4090800"/>
          </a:xfrm>
          <a:prstGeom prst="rect">
            <a:avLst/>
          </a:prstGeom>
        </p:spPr>
        <p:txBody>
          <a:bodyPr/>
          <a:lstStyle/>
          <a:p>
            <a:pPr/>
            <a:r>
              <a:t>Dictionaries!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1477;p147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Make a dictionary of habitat animals and the number of times each animal has been fed.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641;p8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Animal – Feedings Dictionary</a:t>
            </a:r>
          </a:p>
        </p:txBody>
      </p:sp>
      <p:grpSp>
        <p:nvGrpSpPr>
          <p:cNvPr id="796" name="Google Shape;644;p83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776" name="Google Shape;645;p83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Google Shape;646;p83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780" name="Google Shape;647;p83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778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79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781" name="Google Shape;648;p83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2" name="Google Shape;649;p83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3" name="Google Shape;650;p83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786" name="Google Shape;651;p83"/>
            <p:cNvGrpSpPr/>
            <p:nvPr/>
          </p:nvGrpSpPr>
          <p:grpSpPr>
            <a:xfrm>
              <a:off x="3152675" y="686165"/>
              <a:ext cx="1454400" cy="1200121"/>
              <a:chOff x="0" y="0"/>
              <a:chExt cx="1454399" cy="1200119"/>
            </a:xfrm>
          </p:grpSpPr>
          <p:sp>
            <p:nvSpPr>
              <p:cNvPr id="784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85" name="3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3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2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1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4</a:t>
                </a:r>
              </a:p>
            </p:txBody>
          </p:sp>
        </p:grpSp>
        <p:sp>
          <p:nvSpPr>
            <p:cNvPr id="787" name="Google Shape;652;p83"/>
            <p:cNvSpPr/>
            <p:nvPr/>
          </p:nvSpPr>
          <p:spPr>
            <a:xfrm>
              <a:off x="3143674" y="10074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8" name="Google Shape;653;p83"/>
            <p:cNvSpPr/>
            <p:nvPr/>
          </p:nvSpPr>
          <p:spPr>
            <a:xfrm>
              <a:off x="3143674" y="1286224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9" name="Google Shape;654;p83"/>
            <p:cNvSpPr/>
            <p:nvPr/>
          </p:nvSpPr>
          <p:spPr>
            <a:xfrm>
              <a:off x="3143674" y="15728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Google Shape;655;p83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791" name="Google Shape;656;p83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792" name="Google Shape;657;p83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3" name="Google Shape;658;p83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Google Shape;659;p83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5" name="Google Shape;660;p83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97" name="Google Shape;661;p83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number of feedings</a:t>
            </a:r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666;p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Animal – Feedings Dictionary</a:t>
            </a:r>
          </a:p>
        </p:txBody>
      </p:sp>
      <p:grpSp>
        <p:nvGrpSpPr>
          <p:cNvPr id="820" name="Google Shape;669;p84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00" name="Google Shape;670;p84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1" name="Google Shape;671;p84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04" name="Google Shape;672;p84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03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05" name="Google Shape;673;p84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Google Shape;674;p84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7" name="Google Shape;675;p84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10" name="Google Shape;676;p84"/>
            <p:cNvGrpSpPr/>
            <p:nvPr/>
          </p:nvGrpSpPr>
          <p:grpSpPr>
            <a:xfrm>
              <a:off x="3152675" y="686165"/>
              <a:ext cx="1454400" cy="1200121"/>
              <a:chOff x="0" y="0"/>
              <a:chExt cx="1454399" cy="1200119"/>
            </a:xfrm>
          </p:grpSpPr>
          <p:sp>
            <p:nvSpPr>
              <p:cNvPr id="808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09" name="3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3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2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1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4</a:t>
                </a:r>
              </a:p>
            </p:txBody>
          </p:sp>
        </p:grpSp>
        <p:sp>
          <p:nvSpPr>
            <p:cNvPr id="811" name="Google Shape;677;p84"/>
            <p:cNvSpPr/>
            <p:nvPr/>
          </p:nvSpPr>
          <p:spPr>
            <a:xfrm>
              <a:off x="3143674" y="10074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2" name="Google Shape;678;p84"/>
            <p:cNvSpPr/>
            <p:nvPr/>
          </p:nvSpPr>
          <p:spPr>
            <a:xfrm>
              <a:off x="3143674" y="1286224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3" name="Google Shape;679;p84"/>
            <p:cNvSpPr/>
            <p:nvPr/>
          </p:nvSpPr>
          <p:spPr>
            <a:xfrm>
              <a:off x="3143674" y="15728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Google Shape;680;p84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15" name="Google Shape;681;p84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16" name="Google Shape;682;p84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7" name="Google Shape;683;p84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Google Shape;684;p84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9" name="Google Shape;685;p84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21" name="Google Shape;686;p84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number of feedings</a:t>
            </a:r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int</a:t>
            </a:r>
          </a:p>
        </p:txBody>
      </p:sp>
      <p:sp>
        <p:nvSpPr>
          <p:cNvPr id="822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701;p8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grpSp>
        <p:nvGrpSpPr>
          <p:cNvPr id="845" name="Google Shape;704;p86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25" name="Google Shape;705;p86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6" name="Google Shape;706;p86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29" name="Google Shape;707;p86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28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30" name="Google Shape;708;p86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1" name="Google Shape;709;p86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2" name="Google Shape;710;p86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35" name="Google Shape;711;p86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33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34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36" name="Google Shape;712;p86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7" name="Google Shape;713;p86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Google Shape;714;p86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9" name="Google Shape;715;p86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40" name="Google Shape;716;p86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41" name="Google Shape;717;p86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Google Shape;718;p86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3" name="Google Shape;719;p86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4" name="Google Shape;720;p86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6" name="Google Shape;721;p86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string</a:t>
            </a:r>
          </a:p>
        </p:txBody>
      </p:sp>
      <p:sp>
        <p:nvSpPr>
          <p:cNvPr id="847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727;p8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sp>
        <p:nvSpPr>
          <p:cNvPr id="850" name="Google Shape;728;p87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871" name="Google Shape;730;p87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51" name="Google Shape;731;p87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Google Shape;732;p87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55" name="Google Shape;733;p87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53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54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56" name="Google Shape;734;p87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7" name="Google Shape;735;p87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Google Shape;736;p87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61" name="Google Shape;737;p87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59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60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62" name="Google Shape;738;p87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3" name="Google Shape;739;p87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4" name="Google Shape;740;p87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5" name="Google Shape;741;p87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66" name="Google Shape;742;p87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67" name="Google Shape;743;p87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8" name="Google Shape;744;p87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9" name="Google Shape;745;p87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Google Shape;746;p87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72" name="Google Shape;747;p87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string</a:t>
            </a:r>
          </a:p>
        </p:txBody>
      </p:sp>
      <p:sp>
        <p:nvSpPr>
          <p:cNvPr id="873" name="Google Shape;749;p87"/>
          <p:cNvSpPr txBox="1"/>
          <p:nvPr/>
        </p:nvSpPr>
        <p:spPr>
          <a:xfrm>
            <a:off x="4020425" y="3479100"/>
            <a:ext cx="49542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Times are not easily accessible!</a:t>
            </a:r>
          </a:p>
        </p:txBody>
      </p:sp>
      <p:pic>
        <p:nvPicPr>
          <p:cNvPr id="874" name="Google Shape;750;p87" descr="Google Shape;750;p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199" y="3474999"/>
            <a:ext cx="554051" cy="5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783;p8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sp>
        <p:nvSpPr>
          <p:cNvPr id="878" name="Google Shape;784;p89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899" name="Google Shape;786;p89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79" name="Google Shape;787;p89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0" name="Google Shape;788;p89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83" name="Google Shape;789;p89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81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82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84" name="Google Shape;790;p89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5" name="Google Shape;791;p89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Google Shape;792;p89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89" name="Google Shape;793;p89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87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88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90" name="Google Shape;794;p89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1" name="Google Shape;795;p89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2" name="Google Shape;796;p89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3" name="Google Shape;797;p89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94" name="Google Shape;798;p89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95" name="Google Shape;799;p89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6" name="Google Shape;800;p89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7" name="Google Shape;801;p89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Google Shape;802;p89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00" name="Google Shape;803;p89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</a:t>
            </a:r>
            <a:r>
              <a:rPr b="1"/>
              <a:t> string</a:t>
            </a:r>
          </a:p>
        </p:txBody>
      </p:sp>
      <p:sp>
        <p:nvSpPr>
          <p:cNvPr id="901" name="Google Shape;806;p89"/>
          <p:cNvSpPr txBox="1"/>
          <p:nvPr/>
        </p:nvSpPr>
        <p:spPr>
          <a:xfrm>
            <a:off x="4020425" y="3479100"/>
            <a:ext cx="49542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But those times look like a data type we know of......</a:t>
            </a:r>
          </a:p>
        </p:txBody>
      </p:sp>
      <p:sp>
        <p:nvSpPr>
          <p:cNvPr id="902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820;p9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#2: Animal – Feeding Times Dictionary</a:t>
            </a:r>
          </a:p>
        </p:txBody>
      </p:sp>
      <p:grpSp>
        <p:nvGrpSpPr>
          <p:cNvPr id="925" name="Google Shape;823;p91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905" name="Google Shape;824;p91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Google Shape;825;p91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909" name="Google Shape;826;p91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907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908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910" name="Google Shape;827;p91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1" name="Google Shape;828;p91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2" name="Google Shape;829;p91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915" name="Google Shape;830;p91"/>
            <p:cNvGrpSpPr/>
            <p:nvPr/>
          </p:nvGrpSpPr>
          <p:grpSpPr>
            <a:xfrm>
              <a:off x="3152674" y="692374"/>
              <a:ext cx="2015102" cy="1187701"/>
              <a:chOff x="0" y="0"/>
              <a:chExt cx="2015100" cy="1187699"/>
            </a:xfrm>
          </p:grpSpPr>
          <p:sp>
            <p:nvSpPr>
              <p:cNvPr id="913" name="Rectangle"/>
              <p:cNvSpPr/>
              <p:nvPr/>
            </p:nvSpPr>
            <p:spPr>
              <a:xfrm>
                <a:off x="-1" y="0"/>
                <a:ext cx="2015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914" name="[‘12:00’,‘3:00’,‘9:00’]…"/>
              <p:cNvSpPr txBox="1"/>
              <p:nvPr/>
            </p:nvSpPr>
            <p:spPr>
              <a:xfrm>
                <a:off x="-1" y="31890"/>
                <a:ext cx="2015102" cy="1123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[‘12:00’,‘3:00’,‘9:00’]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[‘8:00’,‘1:00’]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[‘11:00’]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[‘5:00’,‘3:00’,‘9:00’,‘2:00’]</a:t>
                </a:r>
              </a:p>
            </p:txBody>
          </p:sp>
        </p:grpSp>
        <p:sp>
          <p:nvSpPr>
            <p:cNvPr id="916" name="Google Shape;831;p91"/>
            <p:cNvSpPr/>
            <p:nvPr/>
          </p:nvSpPr>
          <p:spPr>
            <a:xfrm flipV="1">
              <a:off x="3143674" y="1006274"/>
              <a:ext cx="2018102" cy="12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7" name="Google Shape;832;p91"/>
            <p:cNvSpPr/>
            <p:nvPr/>
          </p:nvSpPr>
          <p:spPr>
            <a:xfrm>
              <a:off x="3152675" y="1286224"/>
              <a:ext cx="2015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8" name="Google Shape;833;p91"/>
            <p:cNvSpPr/>
            <p:nvPr/>
          </p:nvSpPr>
          <p:spPr>
            <a:xfrm>
              <a:off x="3143674" y="1572874"/>
              <a:ext cx="2024101" cy="9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9" name="Google Shape;834;p91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920" name="Google Shape;835;p91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921" name="Google Shape;836;p91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2" name="Google Shape;837;p91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3" name="Google Shape;838;p91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4" name="Google Shape;839;p91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26" name="Google Shape;840;p91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list[string]</a:t>
            </a:r>
          </a:p>
        </p:txBody>
      </p:sp>
      <p:sp>
        <p:nvSpPr>
          <p:cNvPr id="927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E696C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