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0"/>
  </p:notesMasterIdLst>
  <p:handoutMasterIdLst>
    <p:handoutMasterId r:id="rId71"/>
  </p:handoutMasterIdLst>
  <p:sldIdLst>
    <p:sldId id="256" r:id="rId2"/>
    <p:sldId id="365" r:id="rId3"/>
    <p:sldId id="386" r:id="rId4"/>
    <p:sldId id="258" r:id="rId5"/>
    <p:sldId id="510" r:id="rId6"/>
    <p:sldId id="512" r:id="rId7"/>
    <p:sldId id="423" r:id="rId8"/>
    <p:sldId id="430" r:id="rId9"/>
    <p:sldId id="431" r:id="rId10"/>
    <p:sldId id="43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507" r:id="rId21"/>
    <p:sldId id="487" r:id="rId22"/>
    <p:sldId id="488" r:id="rId23"/>
    <p:sldId id="489" r:id="rId24"/>
    <p:sldId id="490" r:id="rId25"/>
    <p:sldId id="498" r:id="rId26"/>
    <p:sldId id="491" r:id="rId27"/>
    <p:sldId id="492" r:id="rId28"/>
    <p:sldId id="499" r:id="rId29"/>
    <p:sldId id="493" r:id="rId30"/>
    <p:sldId id="494" r:id="rId31"/>
    <p:sldId id="500" r:id="rId32"/>
    <p:sldId id="495" r:id="rId33"/>
    <p:sldId id="496" r:id="rId34"/>
    <p:sldId id="501" r:id="rId35"/>
    <p:sldId id="497" r:id="rId36"/>
    <p:sldId id="502" r:id="rId37"/>
    <p:sldId id="503" r:id="rId38"/>
    <p:sldId id="508" r:id="rId39"/>
    <p:sldId id="504" r:id="rId40"/>
    <p:sldId id="505" r:id="rId41"/>
    <p:sldId id="506" r:id="rId42"/>
    <p:sldId id="445" r:id="rId43"/>
    <p:sldId id="446" r:id="rId44"/>
    <p:sldId id="509" r:id="rId45"/>
    <p:sldId id="462" r:id="rId46"/>
    <p:sldId id="511" r:id="rId47"/>
    <p:sldId id="436" r:id="rId48"/>
    <p:sldId id="440" r:id="rId49"/>
    <p:sldId id="467" r:id="rId50"/>
    <p:sldId id="442" r:id="rId51"/>
    <p:sldId id="468" r:id="rId52"/>
    <p:sldId id="469" r:id="rId53"/>
    <p:sldId id="470" r:id="rId54"/>
    <p:sldId id="471" r:id="rId55"/>
    <p:sldId id="472" r:id="rId56"/>
    <p:sldId id="473" r:id="rId57"/>
    <p:sldId id="513" r:id="rId58"/>
    <p:sldId id="475" r:id="rId59"/>
    <p:sldId id="447" r:id="rId60"/>
    <p:sldId id="476" r:id="rId61"/>
    <p:sldId id="477" r:id="rId62"/>
    <p:sldId id="514" r:id="rId63"/>
    <p:sldId id="448" r:id="rId64"/>
    <p:sldId id="460" r:id="rId65"/>
    <p:sldId id="515" r:id="rId66"/>
    <p:sldId id="516" r:id="rId67"/>
    <p:sldId id="517" r:id="rId68"/>
    <p:sldId id="518" r:id="rId6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F543A-9EC2-9943-AE65-82C1D9FD3B5E}">
          <p14:sldIdLst>
            <p14:sldId id="256"/>
            <p14:sldId id="365"/>
            <p14:sldId id="386"/>
          </p14:sldIdLst>
        </p14:section>
        <p14:section name="Review" id="{0097DB35-C707-464F-93AD-8B09F3BF2277}">
          <p14:sldIdLst>
            <p14:sldId id="258"/>
            <p14:sldId id="510"/>
            <p14:sldId id="512"/>
            <p14:sldId id="423"/>
            <p14:sldId id="430"/>
            <p14:sldId id="431"/>
            <p14:sldId id="43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507"/>
            <p14:sldId id="487"/>
            <p14:sldId id="488"/>
            <p14:sldId id="489"/>
            <p14:sldId id="490"/>
            <p14:sldId id="498"/>
            <p14:sldId id="491"/>
            <p14:sldId id="492"/>
            <p14:sldId id="499"/>
            <p14:sldId id="493"/>
            <p14:sldId id="494"/>
            <p14:sldId id="500"/>
            <p14:sldId id="495"/>
            <p14:sldId id="496"/>
            <p14:sldId id="501"/>
            <p14:sldId id="497"/>
            <p14:sldId id="502"/>
            <p14:sldId id="503"/>
            <p14:sldId id="508"/>
            <p14:sldId id="504"/>
            <p14:sldId id="505"/>
            <p14:sldId id="506"/>
            <p14:sldId id="445"/>
            <p14:sldId id="446"/>
            <p14:sldId id="509"/>
            <p14:sldId id="462"/>
          </p14:sldIdLst>
        </p14:section>
        <p14:section name="If/Else" id="{0878E5BF-50FC-6C46-9EA8-5C87D0040D37}">
          <p14:sldIdLst>
            <p14:sldId id="511"/>
            <p14:sldId id="436"/>
            <p14:sldId id="440"/>
            <p14:sldId id="467"/>
            <p14:sldId id="442"/>
            <p14:sldId id="468"/>
            <p14:sldId id="469"/>
            <p14:sldId id="470"/>
            <p14:sldId id="471"/>
            <p14:sldId id="472"/>
            <p14:sldId id="473"/>
          </p14:sldIdLst>
        </p14:section>
        <p14:section name="Hurdle Jumper" id="{EBAEEBF6-8DFE-774E-BFF2-F4EFA0D1D114}">
          <p14:sldIdLst>
            <p14:sldId id="513"/>
            <p14:sldId id="475"/>
            <p14:sldId id="447"/>
            <p14:sldId id="476"/>
            <p14:sldId id="477"/>
          </p14:sldIdLst>
        </p14:section>
        <p14:section name="Decomposition" id="{745F05AF-EB73-9942-9EA2-618C2086C436}">
          <p14:sldIdLst>
            <p14:sldId id="514"/>
            <p14:sldId id="448"/>
            <p14:sldId id="460"/>
          </p14:sldIdLst>
        </p14:section>
        <p14:section name="Recap" id="{0CC194B4-A822-C44B-9A4E-9FB5E9D92ECC}">
          <p14:sldIdLst>
            <p14:sldId id="515"/>
            <p14:sldId id="516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Troccoli" initials="NT" lastIdx="1" clrIdx="0">
    <p:extLst>
      <p:ext uri="{19B8F6BF-5375-455C-9EA6-DF929625EA0E}">
        <p15:presenceInfo xmlns:p15="http://schemas.microsoft.com/office/powerpoint/2012/main" userId="64397634599ac7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2536" autoAdjust="0"/>
  </p:normalViewPr>
  <p:slideViewPr>
    <p:cSldViewPr>
      <p:cViewPr varScale="1">
        <p:scale>
          <a:sx n="70" d="100"/>
          <a:sy n="70" d="100"/>
        </p:scale>
        <p:origin x="216" y="8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eb40c818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eb40c818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[3:0; 3-6]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interactions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do interact, ask questions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chat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our assistant, say hello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speak: raise hand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other icons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stay muted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692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3815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155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“pick up all the beepers on this square”</a:t>
            </a:r>
          </a:p>
          <a:p>
            <a:r>
              <a:rPr lang="en-US" dirty="0"/>
              <a:t>E.g. “turn</a:t>
            </a:r>
            <a:r>
              <a:rPr lang="en-US" baseline="0" dirty="0"/>
              <a:t> until you’re facing west”</a:t>
            </a:r>
          </a:p>
          <a:p>
            <a:r>
              <a:rPr lang="en-US" baseline="0" dirty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122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175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41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772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6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cs" smtClean="0"/>
              <a:pPr algn="r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198145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4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2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8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0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6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2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5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mpedu.stanford.edu/karel-reader/docs/python/en/referenc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Bridge, Lecture 3</a:t>
            </a:r>
            <a:br>
              <a:rPr lang="en-US" altLang="x-none" dirty="0"/>
            </a:br>
            <a:r>
              <a:rPr lang="en-US" altLang="x-none" sz="3400" dirty="0"/>
              <a:t>More Karel Control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7502-392D-0A4B-85F2-7B8ECF6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570" y="3429000"/>
            <a:ext cx="358685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Overview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381500" y="16764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latin typeface="Arial" charset="0"/>
              </a:rPr>
              <a:t>I want Karel to repeat some commands!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981200" y="44196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200" b="1" dirty="0">
                <a:latin typeface="Arial" charset="0"/>
              </a:rPr>
              <a:t>for</a:t>
            </a:r>
            <a:r>
              <a:rPr lang="en-US" sz="4200" dirty="0">
                <a:latin typeface="Arial" charset="0"/>
              </a:rPr>
              <a:t> loop</a:t>
            </a:r>
            <a:endParaRPr lang="en-US" sz="4200" b="1" dirty="0"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781800" y="44196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200" b="1" dirty="0">
                <a:latin typeface="Arial" charset="0"/>
              </a:rPr>
              <a:t>while </a:t>
            </a:r>
            <a:r>
              <a:rPr lang="en-US" sz="4200" dirty="0">
                <a:latin typeface="Arial" charset="0"/>
              </a:rPr>
              <a:t>loop</a:t>
            </a:r>
            <a:endParaRPr lang="en-US" sz="4200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3695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6096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286000" y="2939844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Know how many times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5700" y="2939844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Don’t </a:t>
            </a:r>
            <a:r>
              <a:rPr lang="en-US" sz="2400"/>
              <a:t>know </a:t>
            </a:r>
            <a:r>
              <a:rPr lang="en-US" sz="2400" dirty="0"/>
              <a:t>how many times</a:t>
            </a:r>
          </a:p>
        </p:txBody>
      </p:sp>
    </p:spTree>
    <p:extLst>
      <p:ext uri="{BB962C8B-B14F-4D97-AF65-F5344CB8AC3E}">
        <p14:creationId xmlns:p14="http://schemas.microsoft.com/office/powerpoint/2010/main" val="275156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1863524" y="4352081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2291787" y="4838218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3150243" y="4851722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2293717" y="5661949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3152173" y="5675453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9223" y="5400673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4096870" y="4851722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4098800" y="5675453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5039638" y="4857509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5041568" y="5681240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325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  <a:p>
            <a:endParaRPr lang="en-US" sz="3200" dirty="0"/>
          </a:p>
          <a:p>
            <a:r>
              <a:rPr lang="en-US" sz="3200" dirty="0"/>
              <a:t>Let’s first pretend the program must only work for this world.  What commands should Karel execute?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33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539" y="4877715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853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494" y="4863296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2590800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863296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3036576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34" name="Picture 33" descr="Screen Shot 2016-06-20 at 10.52.43 AM.png">
            <a:extLst>
              <a:ext uri="{FF2B5EF4-FFF2-40B4-BE49-F238E27FC236}">
                <a16:creationId xmlns:a16="http://schemas.microsoft.com/office/drawing/2014/main" id="{87AB5474-FB97-F84D-83C3-72EA5E667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3569976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13867BF-7780-6B4B-BD88-B1F9BC0B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5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4027176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ED37-41CE-7C42-96BE-9B727A2CDC66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B4801C-C2E1-4D48-B5B4-07E7C6177ABA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304602-1F08-0344-960F-516FB5C2A37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1A6F7D-030C-A349-8D19-7D21DEF1DC0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0537EA-CA95-1346-9876-6356B3476C46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82D2F6-BDF6-0F4C-A2D8-07F8F8C0DE5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0B7F81-2447-0244-BC8E-AFA0D3072900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524D97-20BB-DA49-A453-69E02ACC3106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70D304A-4C42-E84A-A2E4-2F0552C4335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4A5ABF-7951-0148-A7A8-95E18132063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3237F8-160F-A74D-B7B8-A32DD8B00C08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F34FD7-6D45-234C-AEBF-ED1F2618758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799AC1-7DDC-7841-92A1-E4AC2643CEA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 descr="Screen Shot 2016-06-20 at 10.52.43 AM.png">
            <a:extLst>
              <a:ext uri="{FF2B5EF4-FFF2-40B4-BE49-F238E27FC236}">
                <a16:creationId xmlns:a16="http://schemas.microsoft.com/office/drawing/2014/main" id="{CFA8B2DC-7F60-C14D-84B3-9B4D1A17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19A3931D-803E-D541-B231-DFAAEF8907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7445886-574E-4441-BDE5-4ECA5739BD13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F914F8-BF38-794D-9673-140025DE5A8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4F57F9-FB69-3140-B6B7-0F0B4E07511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76FE0B-7ECC-9E48-8A27-08A4C797B955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F119FF-FAE0-1C4A-960A-EE677E5534F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CD0D27-05D7-8B41-AEA1-CA14367F659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460844-083B-3B40-8BB7-5B5CCB8735FB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3CCA0C-3E1E-884B-9894-8F6F73D04B0C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01E26FA-37E9-C149-824A-F7B28D39035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D31BE2-4897-A244-B5CD-CFEB75BF81E8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8837A5-E811-A04B-ACD9-20B8E689C81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47E20E-A2C7-1A4E-8278-9BCB234D948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ACDB505-66AA-B546-8584-4199D0758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6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4560576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6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5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5017776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4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5486400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6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  <a:p>
            <a:r>
              <a:rPr lang="en-US" altLang="x-none" sz="3600" dirty="0"/>
              <a:t>Decomposition and 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2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B1002-96E3-6444-9992-B86122E2C71F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4 beepers but move 3 times!</a:t>
            </a:r>
          </a:p>
        </p:txBody>
      </p:sp>
    </p:spTree>
    <p:extLst>
      <p:ext uri="{BB962C8B-B14F-4D97-AF65-F5344CB8AC3E}">
        <p14:creationId xmlns:p14="http://schemas.microsoft.com/office/powerpoint/2010/main" val="2799077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6553200" y="4498753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B1002-96E3-6444-9992-B86122E2C71F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4 beepers but move 3 times!</a:t>
            </a:r>
          </a:p>
        </p:txBody>
      </p:sp>
    </p:spTree>
    <p:extLst>
      <p:ext uri="{BB962C8B-B14F-4D97-AF65-F5344CB8AC3E}">
        <p14:creationId xmlns:p14="http://schemas.microsoft.com/office/powerpoint/2010/main" val="298216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539" y="4877715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939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539" y="4877715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D38FAA5C-FA55-3D4D-91BE-05CD854F92F3}"/>
              </a:ext>
            </a:extLst>
          </p:cNvPr>
          <p:cNvSpPr/>
          <p:nvPr/>
        </p:nvSpPr>
        <p:spPr>
          <a:xfrm>
            <a:off x="6393069" y="2557812"/>
            <a:ext cx="5341730" cy="4901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47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6926AC7-D403-934C-8097-90EF3A234375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494" y="4863296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6858000" y="3017161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863296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24748C-0946-3F40-ADE2-80FD563A266B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5" name="Rectangle: Rounded Corners 22">
            <a:extLst>
              <a:ext uri="{FF2B5EF4-FFF2-40B4-BE49-F238E27FC236}">
                <a16:creationId xmlns:a16="http://schemas.microsoft.com/office/drawing/2014/main" id="{78179701-3106-9449-BBA5-0FF666EF617E}"/>
              </a:ext>
            </a:extLst>
          </p:cNvPr>
          <p:cNvSpPr/>
          <p:nvPr/>
        </p:nvSpPr>
        <p:spPr>
          <a:xfrm>
            <a:off x="6858000" y="3502246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863296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24748C-0946-3F40-ADE2-80FD563A266B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5" name="Rectangle: Rounded Corners 22">
            <a:extLst>
              <a:ext uri="{FF2B5EF4-FFF2-40B4-BE49-F238E27FC236}">
                <a16:creationId xmlns:a16="http://schemas.microsoft.com/office/drawing/2014/main" id="{78179701-3106-9449-BBA5-0FF666EF617E}"/>
              </a:ext>
            </a:extLst>
          </p:cNvPr>
          <p:cNvSpPr/>
          <p:nvPr/>
        </p:nvSpPr>
        <p:spPr>
          <a:xfrm>
            <a:off x="6393069" y="2514600"/>
            <a:ext cx="5383205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34" name="Picture 33" descr="Screen Shot 2016-06-20 at 10.52.43 AM.png">
            <a:extLst>
              <a:ext uri="{FF2B5EF4-FFF2-40B4-BE49-F238E27FC236}">
                <a16:creationId xmlns:a16="http://schemas.microsoft.com/office/drawing/2014/main" id="{87AB5474-FB97-F84D-83C3-72EA5E667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13867BF-7780-6B4B-BD88-B1F9BC0B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863296"/>
            <a:ext cx="816735" cy="8210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D9C9212-D5F8-AA40-B66E-57792D77F8F1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7" name="Rectangle: Rounded Corners 22">
            <a:extLst>
              <a:ext uri="{FF2B5EF4-FFF2-40B4-BE49-F238E27FC236}">
                <a16:creationId xmlns:a16="http://schemas.microsoft.com/office/drawing/2014/main" id="{1B512BAF-9B8B-6E4D-B853-68ADF72C7DF3}"/>
              </a:ext>
            </a:extLst>
          </p:cNvPr>
          <p:cNvSpPr/>
          <p:nvPr/>
        </p:nvSpPr>
        <p:spPr>
          <a:xfrm>
            <a:off x="6858000" y="3017161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12192000" cy="5715001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522672"/>
            <a:ext cx="12192000" cy="56780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00883" y="2118420"/>
            <a:ext cx="828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Code using conditions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Trace programs that use loops and conditions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4" b="98005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9712" y="3292137"/>
            <a:ext cx="1746823" cy="189318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B38E829-0E61-B54D-943D-3ECADCE8E85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959240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ED37-41CE-7C42-96BE-9B727A2CDC66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B4801C-C2E1-4D48-B5B4-07E7C6177ABA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304602-1F08-0344-960F-516FB5C2A37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1A6F7D-030C-A349-8D19-7D21DEF1DC0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0537EA-CA95-1346-9876-6356B3476C46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82D2F6-BDF6-0F4C-A2D8-07F8F8C0DE5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0B7F81-2447-0244-BC8E-AFA0D3072900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524D97-20BB-DA49-A453-69E02ACC3106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70D304A-4C42-E84A-A2E4-2F0552C4335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4A5ABF-7951-0148-A7A8-95E18132063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3237F8-160F-A74D-B7B8-A32DD8B00C08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F34FD7-6D45-234C-AEBF-ED1F2618758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799AC1-7DDC-7841-92A1-E4AC2643CEA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 descr="Screen Shot 2016-06-20 at 10.52.43 AM.png">
            <a:extLst>
              <a:ext uri="{FF2B5EF4-FFF2-40B4-BE49-F238E27FC236}">
                <a16:creationId xmlns:a16="http://schemas.microsoft.com/office/drawing/2014/main" id="{CFA8B2DC-7F60-C14D-84B3-9B4D1A17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19A3931D-803E-D541-B231-DFAAEF8907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7445886-574E-4441-BDE5-4ECA5739BD13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F914F8-BF38-794D-9673-140025DE5A8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4F57F9-FB69-3140-B6B7-0F0B4E07511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76FE0B-7ECC-9E48-8A27-08A4C797B955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F119FF-FAE0-1C4A-960A-EE677E5534F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CD0D27-05D7-8B41-AEA1-CA14367F659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460844-083B-3B40-8BB7-5B5CCB8735FB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3CCA0C-3E1E-884B-9894-8F6F73D04B0C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01E26FA-37E9-C149-824A-F7B28D39035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D31BE2-4897-A244-B5CD-CFEB75BF81E8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8837A5-E811-A04B-ACD9-20B8E689C81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47E20E-A2C7-1A4E-8278-9BCB234D948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ACDB505-66AA-B546-8584-4199D0758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665" y="4863296"/>
            <a:ext cx="816735" cy="82108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B94371-5AAE-8649-B236-D04F1DAB4072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3" name="Rectangle: Rounded Corners 22">
            <a:extLst>
              <a:ext uri="{FF2B5EF4-FFF2-40B4-BE49-F238E27FC236}">
                <a16:creationId xmlns:a16="http://schemas.microsoft.com/office/drawing/2014/main" id="{EE35DE81-A478-2D49-8C4E-78C0465C6422}"/>
              </a:ext>
            </a:extLst>
          </p:cNvPr>
          <p:cNvSpPr/>
          <p:nvPr/>
        </p:nvSpPr>
        <p:spPr>
          <a:xfrm>
            <a:off x="6858000" y="3502246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ED37-41CE-7C42-96BE-9B727A2CDC66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B4801C-C2E1-4D48-B5B4-07E7C6177ABA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304602-1F08-0344-960F-516FB5C2A37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1A6F7D-030C-A349-8D19-7D21DEF1DC0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0537EA-CA95-1346-9876-6356B3476C46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82D2F6-BDF6-0F4C-A2D8-07F8F8C0DE5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0B7F81-2447-0244-BC8E-AFA0D3072900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524D97-20BB-DA49-A453-69E02ACC3106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70D304A-4C42-E84A-A2E4-2F0552C4335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4A5ABF-7951-0148-A7A8-95E18132063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3237F8-160F-A74D-B7B8-A32DD8B00C08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F34FD7-6D45-234C-AEBF-ED1F2618758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799AC1-7DDC-7841-92A1-E4AC2643CEA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 descr="Screen Shot 2016-06-20 at 10.52.43 AM.png">
            <a:extLst>
              <a:ext uri="{FF2B5EF4-FFF2-40B4-BE49-F238E27FC236}">
                <a16:creationId xmlns:a16="http://schemas.microsoft.com/office/drawing/2014/main" id="{CFA8B2DC-7F60-C14D-84B3-9B4D1A17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19A3931D-803E-D541-B231-DFAAEF8907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7445886-574E-4441-BDE5-4ECA5739BD13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F914F8-BF38-794D-9673-140025DE5A8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4F57F9-FB69-3140-B6B7-0F0B4E07511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76FE0B-7ECC-9E48-8A27-08A4C797B955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F119FF-FAE0-1C4A-960A-EE677E5534F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CD0D27-05D7-8B41-AEA1-CA14367F659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460844-083B-3B40-8BB7-5B5CCB8735FB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3CCA0C-3E1E-884B-9894-8F6F73D04B0C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01E26FA-37E9-C149-824A-F7B28D39035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D31BE2-4897-A244-B5CD-CFEB75BF81E8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8837A5-E811-A04B-ACD9-20B8E689C81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47E20E-A2C7-1A4E-8278-9BCB234D948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ACDB505-66AA-B546-8584-4199D0758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665" y="4863296"/>
            <a:ext cx="816735" cy="82108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8C97A23-2192-404E-BA73-DFED104D0F81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5" name="Rectangle: Rounded Corners 22">
            <a:extLst>
              <a:ext uri="{FF2B5EF4-FFF2-40B4-BE49-F238E27FC236}">
                <a16:creationId xmlns:a16="http://schemas.microsoft.com/office/drawing/2014/main" id="{CCB24309-37A9-054E-992D-CC97243A7969}"/>
              </a:ext>
            </a:extLst>
          </p:cNvPr>
          <p:cNvSpPr/>
          <p:nvPr/>
        </p:nvSpPr>
        <p:spPr>
          <a:xfrm>
            <a:off x="6393069" y="2514600"/>
            <a:ext cx="5383205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9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665" y="4863296"/>
            <a:ext cx="816735" cy="8210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1F0A3E6-9E8A-C843-A4D7-963C150A56ED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5" name="Rectangle: Rounded Corners 22">
            <a:extLst>
              <a:ext uri="{FF2B5EF4-FFF2-40B4-BE49-F238E27FC236}">
                <a16:creationId xmlns:a16="http://schemas.microsoft.com/office/drawing/2014/main" id="{21758339-B95D-3B45-8883-31ECA95A3033}"/>
              </a:ext>
            </a:extLst>
          </p:cNvPr>
          <p:cNvSpPr/>
          <p:nvPr/>
        </p:nvSpPr>
        <p:spPr>
          <a:xfrm>
            <a:off x="6858000" y="3017161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3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E195BF-A703-9641-8B51-096231EF6E94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5" name="Rectangle: Rounded Corners 22">
            <a:extLst>
              <a:ext uri="{FF2B5EF4-FFF2-40B4-BE49-F238E27FC236}">
                <a16:creationId xmlns:a16="http://schemas.microsoft.com/office/drawing/2014/main" id="{222C20A0-ABA8-844D-8E29-7D312AE68E23}"/>
              </a:ext>
            </a:extLst>
          </p:cNvPr>
          <p:cNvSpPr/>
          <p:nvPr/>
        </p:nvSpPr>
        <p:spPr>
          <a:xfrm>
            <a:off x="6858000" y="3502246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4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E195BF-A703-9641-8B51-096231EF6E94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5" name="Rectangle: Rounded Corners 22">
            <a:extLst>
              <a:ext uri="{FF2B5EF4-FFF2-40B4-BE49-F238E27FC236}">
                <a16:creationId xmlns:a16="http://schemas.microsoft.com/office/drawing/2014/main" id="{222C20A0-ABA8-844D-8E29-7D312AE68E23}"/>
              </a:ext>
            </a:extLst>
          </p:cNvPr>
          <p:cNvSpPr/>
          <p:nvPr/>
        </p:nvSpPr>
        <p:spPr>
          <a:xfrm>
            <a:off x="6393069" y="2514600"/>
            <a:ext cx="5383205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44A81AC-DEEF-024E-BE8B-06110D879207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6" name="Rectangle: Rounded Corners 22">
            <a:extLst>
              <a:ext uri="{FF2B5EF4-FFF2-40B4-BE49-F238E27FC236}">
                <a16:creationId xmlns:a16="http://schemas.microsoft.com/office/drawing/2014/main" id="{4DA417FA-ABD7-5041-AB99-6EF1C782AA3B}"/>
              </a:ext>
            </a:extLst>
          </p:cNvPr>
          <p:cNvSpPr/>
          <p:nvPr/>
        </p:nvSpPr>
        <p:spPr>
          <a:xfrm>
            <a:off x="6393069" y="4002046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07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44A81AC-DEEF-024E-BE8B-06110D879207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8541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B1002-96E3-6444-9992-B86122E2C71F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N beepers but move N-1 times!</a:t>
            </a:r>
          </a:p>
        </p:txBody>
      </p:sp>
    </p:spTree>
    <p:extLst>
      <p:ext uri="{BB962C8B-B14F-4D97-AF65-F5344CB8AC3E}">
        <p14:creationId xmlns:p14="http://schemas.microsoft.com/office/powerpoint/2010/main" val="613650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5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8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475" y="4911926"/>
            <a:ext cx="36290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1447800"/>
            <a:ext cx="48672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5558049" y="3906050"/>
            <a:ext cx="532200" cy="692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8" name="Google Shape;68;p15"/>
          <p:cNvCxnSpPr>
            <a:stCxn id="66" idx="2"/>
          </p:cNvCxnSpPr>
          <p:nvPr/>
        </p:nvCxnSpPr>
        <p:spPr>
          <a:xfrm>
            <a:off x="4414837" y="4533900"/>
            <a:ext cx="2368200" cy="99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676" y="4900001"/>
            <a:ext cx="1516175" cy="15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5FC9A8A-DB71-0B4A-96ED-8C8D0C8738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 Questions!</a:t>
            </a:r>
          </a:p>
        </p:txBody>
      </p:sp>
    </p:spTree>
    <p:extLst>
      <p:ext uri="{BB962C8B-B14F-4D97-AF65-F5344CB8AC3E}">
        <p14:creationId xmlns:p14="http://schemas.microsoft.com/office/powerpoint/2010/main" val="2708094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FB54D0-D83A-A849-8360-89B7CD025A38}"/>
              </a:ext>
            </a:extLst>
          </p:cNvPr>
          <p:cNvSpPr txBox="1"/>
          <p:nvPr/>
        </p:nvSpPr>
        <p:spPr>
          <a:xfrm>
            <a:off x="6553200" y="4498753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3922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B1002-96E3-6444-9992-B86122E2C71F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N beepers but move N-1 times!</a:t>
            </a:r>
          </a:p>
        </p:txBody>
      </p:sp>
    </p:spTree>
    <p:extLst>
      <p:ext uri="{BB962C8B-B14F-4D97-AF65-F5344CB8AC3E}">
        <p14:creationId xmlns:p14="http://schemas.microsoft.com/office/powerpoint/2010/main" val="1358500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86"/>
          <a:stretch/>
        </p:blipFill>
        <p:spPr>
          <a:xfrm>
            <a:off x="1905000" y="1676400"/>
            <a:ext cx="8382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3564699" y="5603558"/>
            <a:ext cx="4351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/>
              <a:t>8 fence segments, but 9 posts!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187343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 fencepost structure is useful when you want to loop a set of statements but do one part of that set 1 </a:t>
            </a:r>
            <a:r>
              <a:rPr lang="en-US" sz="2600" i="1" dirty="0"/>
              <a:t>additional</a:t>
            </a:r>
            <a:r>
              <a:rPr lang="en-US" sz="2600" dirty="0"/>
              <a:t> time.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or...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</p:txBody>
      </p:sp>
    </p:spTree>
    <p:extLst>
      <p:ext uri="{BB962C8B-B14F-4D97-AF65-F5344CB8AC3E}">
        <p14:creationId xmlns:p14="http://schemas.microsoft.com/office/powerpoint/2010/main" val="4223007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06C2F-8D95-4446-B65F-168FF0989249}"/>
              </a:ext>
            </a:extLst>
          </p:cNvPr>
          <p:cNvSpPr/>
          <p:nvPr/>
        </p:nvSpPr>
        <p:spPr>
          <a:xfrm>
            <a:off x="320675" y="1291684"/>
            <a:ext cx="115506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  <a:p>
            <a:endParaRPr lang="en-US" sz="3200" dirty="0"/>
          </a:p>
          <a:p>
            <a:r>
              <a:rPr lang="en-US" sz="3200" dirty="0"/>
              <a:t>Make sure to indent a code block 1 level further when you: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Define a new Karel command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Write a for loop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Write a while loop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You may nest these.  Make sure you keep track of your indentation!</a:t>
            </a:r>
          </a:p>
        </p:txBody>
      </p:sp>
    </p:spTree>
    <p:extLst>
      <p:ext uri="{BB962C8B-B14F-4D97-AF65-F5344CB8AC3E}">
        <p14:creationId xmlns:p14="http://schemas.microsoft.com/office/powerpoint/2010/main" val="3625466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24D337B-C75C-254D-9B4E-3D83F216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2860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in range(</a:t>
            </a:r>
            <a:r>
              <a:rPr lang="en-US" altLang="en-US" b="1" i="1" u="sng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count</a:t>
            </a:r>
            <a:r>
              <a:rPr lang="en-US" altLang="en-US" b="1" dirty="0">
                <a:latin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		    statements</a:t>
            </a:r>
            <a:r>
              <a:rPr lang="en-US" altLang="en-US" b="1" dirty="0">
                <a:latin typeface="Courier New" panose="02070309020205020404" pitchFamily="49" charset="0"/>
              </a:rPr>
              <a:t> 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my_command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in range(3):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turn_left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F1D8CB-2A6F-B14F-9371-55F884CE37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4491037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0CD6A15-2A1A-774B-A199-DFC9FB90EA4D}"/>
              </a:ext>
            </a:extLst>
          </p:cNvPr>
          <p:cNvSpPr/>
          <p:nvPr/>
        </p:nvSpPr>
        <p:spPr>
          <a:xfrm>
            <a:off x="685800" y="5024436"/>
            <a:ext cx="875760" cy="1230561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C40AEE03-1581-2441-9A0B-FE571A521E37}"/>
              </a:ext>
            </a:extLst>
          </p:cNvPr>
          <p:cNvSpPr/>
          <p:nvPr/>
        </p:nvSpPr>
        <p:spPr>
          <a:xfrm>
            <a:off x="1600200" y="5405438"/>
            <a:ext cx="738438" cy="385762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AF7B87AA-7AA6-6640-B71A-F79748D38526}"/>
              </a:ext>
            </a:extLst>
          </p:cNvPr>
          <p:cNvSpPr/>
          <p:nvPr/>
        </p:nvSpPr>
        <p:spPr>
          <a:xfrm>
            <a:off x="762000" y="3135057"/>
            <a:ext cx="875760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C637A-A815-F947-A864-E81E2F5E433D}"/>
              </a:ext>
            </a:extLst>
          </p:cNvPr>
          <p:cNvSpPr/>
          <p:nvPr/>
        </p:nvSpPr>
        <p:spPr>
          <a:xfrm>
            <a:off x="320675" y="1291684"/>
            <a:ext cx="11550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</p:txBody>
      </p:sp>
    </p:spTree>
    <p:extLst>
      <p:ext uri="{BB962C8B-B14F-4D97-AF65-F5344CB8AC3E}">
        <p14:creationId xmlns:p14="http://schemas.microsoft.com/office/powerpoint/2010/main" val="21383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Karel and Control Flow</a:t>
            </a:r>
            <a:endParaRPr lang="en-US" altLang="x-none" sz="3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 Hurdle Jumper</a:t>
            </a: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Decomposition and 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2718368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 want to make Karel clean up all beepers in front of it until it reaches a wall.  How do I do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7C245-BF0F-544B-AE3D-8A5F8CE2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6" y="2496273"/>
            <a:ext cx="1052648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0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Will this work?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b="1" dirty="0"/>
              <a:t>No.  </a:t>
            </a:r>
            <a:r>
              <a:rPr lang="en-US" sz="3200" dirty="0"/>
              <a:t>This may crash, because Karel </a:t>
            </a:r>
            <a:r>
              <a:rPr lang="en-US" sz="3200" i="1" dirty="0"/>
              <a:t>cannot pick up beepers if there aren’t any</a:t>
            </a:r>
            <a:r>
              <a:rPr lang="en-US" sz="3200" dirty="0"/>
              <a:t>.  We don’t </a:t>
            </a:r>
            <a:r>
              <a:rPr lang="en-US" sz="3200" b="1" dirty="0"/>
              <a:t>always</a:t>
            </a:r>
            <a:r>
              <a:rPr lang="en-US" sz="3200" dirty="0"/>
              <a:t> want Karel to pick up beepers; just when there is a beeper to pick up.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8EC90-F1E0-8A4A-8919-44122E1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17" y="1905000"/>
            <a:ext cx="6631583" cy="2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0C3B-3280-4C4B-A55C-3B74AED2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DA501-79C0-954D-827A-287F7CF2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71" y="1295400"/>
            <a:ext cx="6734814" cy="270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21020-8896-CC4A-B9DC-DBFA06A3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77" y="3176088"/>
            <a:ext cx="4572001" cy="1643743"/>
          </a:xfrm>
          <a:prstGeom prst="rect">
            <a:avLst/>
          </a:prstGeom>
          <a:effectLst>
            <a:outerShdw blurRad="508000" dist="2667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C08B2-8EDE-2D44-9340-DBD2C923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77" y="5046544"/>
            <a:ext cx="10541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If/Else Statements</a:t>
            </a:r>
          </a:p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 Hurdle Jumper</a:t>
            </a: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Decomposition and 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2020092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Instead, use an </a:t>
            </a:r>
            <a:r>
              <a:rPr lang="en-US" sz="3200" b="1" dirty="0"/>
              <a:t>if </a:t>
            </a:r>
            <a:r>
              <a:rPr lang="en-US" sz="3200" dirty="0"/>
              <a:t>statement:</a:t>
            </a:r>
          </a:p>
          <a:p>
            <a:pPr marL="0" indent="0">
              <a:buNone/>
            </a:pPr>
            <a:endParaRPr lang="en-US" sz="2600" dirty="0"/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Runs the statements in the body </a:t>
            </a:r>
            <a:r>
              <a:rPr lang="en-US" sz="3200" i="1" dirty="0"/>
              <a:t>once</a:t>
            </a:r>
            <a:r>
              <a:rPr lang="en-US" sz="3200" dirty="0"/>
              <a:t> if </a:t>
            </a:r>
            <a:r>
              <a:rPr lang="en-US" sz="3200" b="1" i="1" dirty="0"/>
              <a:t>condition</a:t>
            </a:r>
            <a:r>
              <a:rPr lang="en-US" sz="3200" dirty="0"/>
              <a:t> is true.  These are the same conditions you can use for </a:t>
            </a:r>
            <a:r>
              <a:rPr lang="en-US" sz="3200" b="1" dirty="0"/>
              <a:t>while </a:t>
            </a:r>
            <a:r>
              <a:rPr lang="en-US" sz="3200" dirty="0"/>
              <a:t>loops!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90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Now we can say: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beepers_present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Karel won’t crash because it will only pick up a beeper if there is one.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8EC90-F1E0-8A4A-8919-44122E1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17" y="1905000"/>
            <a:ext cx="6631583" cy="2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8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3375-A0D3-AC4C-86E5-47B30CC0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Indentation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4E024-F19E-2F48-956D-D756C2CE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223963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 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safe_pick_up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if </a:t>
            </a:r>
            <a:r>
              <a:rPr lang="en-US" altLang="en-US" b="1" dirty="0" err="1">
                <a:latin typeface="Courier New" panose="02070309020205020404" pitchFamily="49" charset="0"/>
              </a:rPr>
              <a:t>beepers_present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pick_beeper</a:t>
            </a:r>
            <a:r>
              <a:rPr lang="en-US" altLang="en-US" b="1" dirty="0">
                <a:latin typeface="Courier New" panose="02070309020205020404" pitchFamily="49" charset="0"/>
              </a:rPr>
              <a:t>()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CC0B12-F4ED-6243-A4C4-7892E1E2C3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3429000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EFE668CE-2990-6347-942E-C2313B379E66}"/>
              </a:ext>
            </a:extLst>
          </p:cNvPr>
          <p:cNvSpPr/>
          <p:nvPr/>
        </p:nvSpPr>
        <p:spPr>
          <a:xfrm>
            <a:off x="597196" y="3929538"/>
            <a:ext cx="857098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9741E473-DDEC-0541-9EF8-8AABDC813BA6}"/>
              </a:ext>
            </a:extLst>
          </p:cNvPr>
          <p:cNvSpPr/>
          <p:nvPr/>
        </p:nvSpPr>
        <p:spPr>
          <a:xfrm>
            <a:off x="1475630" y="4332131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28CE6C53-73F8-6940-90D8-8D50B09EEAD5}"/>
              </a:ext>
            </a:extLst>
          </p:cNvPr>
          <p:cNvSpPr/>
          <p:nvPr/>
        </p:nvSpPr>
        <p:spPr>
          <a:xfrm>
            <a:off x="609600" y="2049685"/>
            <a:ext cx="793999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45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AEFC-F682-F347-A27C-C3793B53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90E0-7A84-274C-82E5-995BA643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if we want to do one thing if some condition is true, and another otherwise?  We can add an </a:t>
            </a:r>
            <a:r>
              <a:rPr lang="en-US" sz="3200" b="1" dirty="0"/>
              <a:t>else</a:t>
            </a:r>
            <a:r>
              <a:rPr lang="en-US" sz="3200" dirty="0"/>
              <a:t> statement: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7D1F5-200A-D94E-BA51-57165D387C4E}"/>
              </a:ext>
            </a:extLst>
          </p:cNvPr>
          <p:cNvSpPr/>
          <p:nvPr/>
        </p:nvSpPr>
        <p:spPr bwMode="auto">
          <a:xfrm>
            <a:off x="5562600" y="3429000"/>
            <a:ext cx="4648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This will run the first group of statements if </a:t>
            </a:r>
            <a:r>
              <a:rPr lang="en-US" sz="2800" b="1" i="1" dirty="0">
                <a:latin typeface="+mn-lt"/>
                <a:cs typeface="Courier New" panose="02070309020205020404" pitchFamily="49" charset="0"/>
              </a:rPr>
              <a:t>condition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i</a:t>
            </a:r>
            <a:r>
              <a:rPr lang="en-US" sz="2800" dirty="0">
                <a:cs typeface="Courier New" panose="02070309020205020404" pitchFamily="49" charset="0"/>
              </a:rPr>
              <a:t>s true; otherwise, it runs the second group of statements.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80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9AAB-8772-9A43-9B2C-DC3CFC6B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0B4E-34DC-4C4A-AF44-F3885E29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does this code do?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beepers_present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pick_beeper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4301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2134-3AD6-BB46-BE38-59454E95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 and Indentation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5E845-2B28-684E-9C4F-D0521A323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i="1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else: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invert_beepers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if </a:t>
            </a:r>
            <a:r>
              <a:rPr lang="en-US" altLang="en-US" b="1" dirty="0" err="1">
                <a:latin typeface="Courier New" panose="02070309020205020404" pitchFamily="49" charset="0"/>
              </a:rPr>
              <a:t>beepers_present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pick_beeper</a:t>
            </a:r>
            <a:r>
              <a:rPr lang="en-US" altLang="en-US" b="1" dirty="0">
                <a:latin typeface="Courier New" panose="02070309020205020404" pitchFamily="49" charset="0"/>
              </a:rPr>
              <a:t>()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else: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 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49CF30-6EF9-6448-8B10-9C480DE2AE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3725" y="3652837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1BEED91E-2791-014A-B8DA-72AF7995F840}"/>
              </a:ext>
            </a:extLst>
          </p:cNvPr>
          <p:cNvSpPr/>
          <p:nvPr/>
        </p:nvSpPr>
        <p:spPr>
          <a:xfrm>
            <a:off x="743102" y="4130591"/>
            <a:ext cx="857098" cy="1750844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D52B979-61B8-584F-A7D5-84B1088EBBBA}"/>
              </a:ext>
            </a:extLst>
          </p:cNvPr>
          <p:cNvSpPr/>
          <p:nvPr/>
        </p:nvSpPr>
        <p:spPr>
          <a:xfrm>
            <a:off x="1676400" y="4493698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198019F2-5695-6244-B0CD-94FABFDB2BF4}"/>
              </a:ext>
            </a:extLst>
          </p:cNvPr>
          <p:cNvSpPr/>
          <p:nvPr/>
        </p:nvSpPr>
        <p:spPr>
          <a:xfrm>
            <a:off x="806201" y="1867031"/>
            <a:ext cx="793999" cy="481629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0BD622-99DC-584E-8DAC-ADC1E1F01D79}"/>
              </a:ext>
            </a:extLst>
          </p:cNvPr>
          <p:cNvSpPr/>
          <p:nvPr/>
        </p:nvSpPr>
        <p:spPr>
          <a:xfrm>
            <a:off x="806201" y="2667000"/>
            <a:ext cx="793999" cy="481629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DF049780-DA8C-B74D-988B-87A28D52341F}"/>
              </a:ext>
            </a:extLst>
          </p:cNvPr>
          <p:cNvSpPr/>
          <p:nvPr/>
        </p:nvSpPr>
        <p:spPr>
          <a:xfrm>
            <a:off x="1676400" y="5334000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5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A3FC-2A4F-4746-B9DC-11A63518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F269-D0A9-F94F-B44A-D9F6A1D7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Congratulations!</a:t>
            </a:r>
            <a:r>
              <a:rPr lang="en-US" sz="3200" dirty="0"/>
              <a:t>  You’ve learned all of control flow in Karel.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i="1" dirty="0"/>
              <a:t>Control Flow </a:t>
            </a:r>
            <a:r>
              <a:rPr lang="en-US" sz="3200" dirty="0"/>
              <a:t>lets us control the “flow” of our Karel program.  For example, repeat something more than once, or only do something in certain cases.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Want to repeat something?  Use a </a:t>
            </a:r>
            <a:r>
              <a:rPr lang="en-US" sz="3200" b="1" dirty="0"/>
              <a:t>for</a:t>
            </a:r>
            <a:r>
              <a:rPr lang="en-US" sz="3200" dirty="0"/>
              <a:t> or </a:t>
            </a:r>
            <a:r>
              <a:rPr lang="en-US" sz="3200" b="1" dirty="0"/>
              <a:t>while</a:t>
            </a:r>
            <a:r>
              <a:rPr lang="en-US" sz="3200" dirty="0"/>
              <a:t> loop.</a:t>
            </a:r>
          </a:p>
          <a:p>
            <a:pPr marL="0" indent="0">
              <a:buNone/>
            </a:pPr>
            <a:r>
              <a:rPr lang="en-US" sz="3200" dirty="0"/>
              <a:t>	- </a:t>
            </a:r>
            <a:r>
              <a:rPr lang="en-US" sz="3200" b="1" dirty="0"/>
              <a:t>for</a:t>
            </a:r>
            <a:r>
              <a:rPr lang="en-US" sz="3200" dirty="0"/>
              <a:t> if we know how many times</a:t>
            </a:r>
          </a:p>
          <a:p>
            <a:pPr marL="0" indent="0">
              <a:buNone/>
            </a:pPr>
            <a:r>
              <a:rPr lang="en-US" sz="3200" dirty="0"/>
              <a:t>	- </a:t>
            </a:r>
            <a:r>
              <a:rPr lang="en-US" sz="3200" b="1" dirty="0"/>
              <a:t>while </a:t>
            </a:r>
            <a:r>
              <a:rPr lang="en-US" sz="3200" dirty="0"/>
              <a:t>if we don’t know how many times</a:t>
            </a:r>
          </a:p>
          <a:p>
            <a:pPr marL="0" indent="0">
              <a:buNone/>
            </a:pPr>
            <a:r>
              <a:rPr lang="en-US" sz="3200" dirty="0"/>
              <a:t>Want to conditionally do something?  Use </a:t>
            </a:r>
            <a:r>
              <a:rPr lang="en-US" sz="3200" b="1" dirty="0"/>
              <a:t>if</a:t>
            </a:r>
            <a:r>
              <a:rPr lang="en-US" sz="3200" dirty="0"/>
              <a:t> (with an optional </a:t>
            </a:r>
            <a:r>
              <a:rPr lang="en-US" sz="3200" b="1" dirty="0"/>
              <a:t>else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0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Karel and Control Flow</a:t>
            </a:r>
            <a:endParaRPr lang="en-US" altLang="x-none" sz="3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If/Else Statements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Decomposition and 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3743174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AF2E-4DE3-7047-BC8B-FD6F17CA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C2CB-939E-DC4F-A3EA-42A22855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5943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Karel is in the Olympics!  We want to write a Karel program that hops hurdles.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Karel starts at (1,1) facing East and should end up at the end of row 1 facing east.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The world has 9 columns.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There are an unknown number of ”hurdles” (walls) of varying heights that Karel must ascend and descend to get to the other side.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2C36A-4A2B-2841-898C-F81600BA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31267" cy="41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137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7553-D8DE-424E-AB86-EABA7205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EE0E-F31B-7742-97C5-072DA7FC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Control Flow </a:t>
            </a:r>
            <a:r>
              <a:rPr lang="en-US" sz="3200" dirty="0"/>
              <a:t>lets us control the “flow” of our Karel program.</a:t>
            </a:r>
          </a:p>
          <a:p>
            <a:r>
              <a:rPr lang="en-US" sz="3200" dirty="0"/>
              <a:t>Example: repeat something 5 times</a:t>
            </a:r>
          </a:p>
          <a:p>
            <a:r>
              <a:rPr lang="en-US" sz="3200" dirty="0"/>
              <a:t>Example: repeat something until Karel is blocked</a:t>
            </a:r>
          </a:p>
        </p:txBody>
      </p:sp>
    </p:spTree>
    <p:extLst>
      <p:ext uri="{BB962C8B-B14F-4D97-AF65-F5344CB8AC3E}">
        <p14:creationId xmlns:p14="http://schemas.microsoft.com/office/powerpoint/2010/main" val="3744850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F11-0BD3-0246-92D0-F6AD95E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5360-57C9-EA4B-8AA2-5861AA83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Precondition:</a:t>
            </a:r>
            <a:r>
              <a:rPr lang="en-US" sz="2600" dirty="0"/>
              <a:t> something you </a:t>
            </a:r>
            <a:r>
              <a:rPr lang="en-US" sz="2600" i="1" dirty="0"/>
              <a:t>assume</a:t>
            </a:r>
            <a:r>
              <a:rPr lang="en-US" sz="2600" dirty="0"/>
              <a:t> is true at the start of a function or code block</a:t>
            </a:r>
          </a:p>
          <a:p>
            <a:pPr marL="0" indent="0">
              <a:buNone/>
            </a:pPr>
            <a:r>
              <a:rPr lang="en-US" sz="2600" b="1" dirty="0"/>
              <a:t>Postcondition: </a:t>
            </a:r>
            <a:r>
              <a:rPr lang="en-US" sz="2600" dirty="0"/>
              <a:t>something you </a:t>
            </a:r>
            <a:r>
              <a:rPr lang="en-US" sz="2600" i="1" dirty="0"/>
              <a:t>promise</a:t>
            </a:r>
            <a:r>
              <a:rPr lang="en-US" sz="2600" dirty="0"/>
              <a:t> is true at the end of a function or code block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Pre/post-conditions should be documented using comments.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Karel jumps over one hurdle of arbitrary height.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Pre-condition:  Karel is facing east next to a hurdle.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Post-condition: Karel is facing east at the bottom of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the other side of the hurdle.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ascend_hurdle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descend_hurdle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74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F11-0BD3-0246-92D0-F6AD95E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5360-57C9-EA4B-8AA2-5861AA83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Precondition:</a:t>
            </a:r>
            <a:r>
              <a:rPr lang="en-US" sz="2600" dirty="0"/>
              <a:t> something you </a:t>
            </a:r>
            <a:r>
              <a:rPr lang="en-US" sz="2600" i="1" dirty="0"/>
              <a:t>assume</a:t>
            </a:r>
            <a:r>
              <a:rPr lang="en-US" sz="2600" dirty="0"/>
              <a:t> is true at the start of a function or code block</a:t>
            </a:r>
          </a:p>
          <a:p>
            <a:pPr marL="0" indent="0">
              <a:buNone/>
            </a:pPr>
            <a:r>
              <a:rPr lang="en-US" sz="2600" b="1" dirty="0"/>
              <a:t>Postcondition: </a:t>
            </a:r>
            <a:r>
              <a:rPr lang="en-US" sz="2600" dirty="0"/>
              <a:t>something you </a:t>
            </a:r>
            <a:r>
              <a:rPr lang="en-US" sz="2600" i="1" dirty="0"/>
              <a:t>promise</a:t>
            </a:r>
            <a:r>
              <a:rPr lang="en-US" sz="2600" dirty="0"/>
              <a:t> is true at the end of a function or code block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Pre/post-conditions should be documented using comments.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in range(8):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What do we assume is true here?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move()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Does the postcondition match?</a:t>
            </a:r>
          </a:p>
        </p:txBody>
      </p:sp>
    </p:spTree>
    <p:extLst>
      <p:ext uri="{BB962C8B-B14F-4D97-AF65-F5344CB8AC3E}">
        <p14:creationId xmlns:p14="http://schemas.microsoft.com/office/powerpoint/2010/main" val="25282359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Karel and Control Flow</a:t>
            </a:r>
            <a:endParaRPr lang="en-US" altLang="x-none" sz="3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If/Else Statements</a:t>
            </a:r>
          </a:p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 Hurdle Jumper</a:t>
            </a:r>
          </a:p>
          <a:p>
            <a:r>
              <a:rPr lang="en-US" altLang="x-none" sz="3600" dirty="0"/>
              <a:t>Decomposition and 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1927285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problems into smaller, more approachable sub-problems (e.g. our own Karel commands)</a:t>
            </a:r>
          </a:p>
          <a:p>
            <a:r>
              <a:rPr lang="en-US" dirty="0"/>
              <a:t>Each piece should solve </a:t>
            </a:r>
            <a:r>
              <a:rPr lang="en-US" b="1" dirty="0"/>
              <a:t>one</a:t>
            </a:r>
            <a:r>
              <a:rPr lang="en-US" dirty="0"/>
              <a:t> problem/task (&lt; ~ 20 lines of code)</a:t>
            </a:r>
          </a:p>
          <a:p>
            <a:pPr lvl="1"/>
            <a:r>
              <a:rPr lang="en-US" dirty="0"/>
              <a:t>Descriptively-named</a:t>
            </a:r>
          </a:p>
          <a:p>
            <a:pPr lvl="1"/>
            <a:r>
              <a:rPr lang="en-US" dirty="0"/>
              <a:t>Well-commented!</a:t>
            </a:r>
          </a:p>
          <a:p>
            <a:r>
              <a:rPr lang="en-US" dirty="0"/>
              <a:t>E.g. getting up in the morning:</a:t>
            </a:r>
          </a:p>
          <a:p>
            <a:pPr lvl="1"/>
            <a:r>
              <a:rPr lang="en-US" dirty="0"/>
              <a:t>Wake up</a:t>
            </a:r>
          </a:p>
          <a:p>
            <a:pPr lvl="1"/>
            <a:r>
              <a:rPr lang="en-US" dirty="0"/>
              <a:t>Brush teeth</a:t>
            </a:r>
          </a:p>
          <a:p>
            <a:pPr lvl="2"/>
            <a:r>
              <a:rPr lang="en-US" dirty="0"/>
              <a:t>Put toothpaste on toothbrush</a:t>
            </a:r>
          </a:p>
          <a:p>
            <a:pPr lvl="2"/>
            <a:r>
              <a:rPr lang="en-US" dirty="0"/>
              <a:t>Insert toothbrush into mouth</a:t>
            </a:r>
          </a:p>
          <a:p>
            <a:pPr lvl="2"/>
            <a:r>
              <a:rPr lang="en-US" dirty="0"/>
              <a:t>Move toothbrush against teeth</a:t>
            </a:r>
          </a:p>
          <a:p>
            <a:pPr lvl="2"/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259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Start from a large task and break it up into smaller pieces</a:t>
            </a:r>
          </a:p>
          <a:p>
            <a:r>
              <a:rPr lang="en-US" sz="3200" dirty="0"/>
              <a:t>Ok to write your program in terms of commands that don’t exist yet</a:t>
            </a:r>
          </a:p>
          <a:p>
            <a:r>
              <a:rPr lang="en-US" sz="3200" b="1" dirty="0"/>
              <a:t>Goal</a:t>
            </a:r>
            <a:r>
              <a:rPr lang="en-US" sz="3200" dirty="0"/>
              <a:t>: make our programs easily readable by humans</a:t>
            </a:r>
          </a:p>
          <a:p>
            <a:pPr lvl="1"/>
            <a:r>
              <a:rPr lang="en-US" sz="2800" dirty="0"/>
              <a:t>Commenting</a:t>
            </a:r>
          </a:p>
          <a:p>
            <a:pPr lvl="1"/>
            <a:r>
              <a:rPr lang="en-US" sz="2800" dirty="0"/>
              <a:t>Decomposition</a:t>
            </a:r>
          </a:p>
          <a:p>
            <a:r>
              <a:rPr lang="en-US" sz="3200" dirty="0"/>
              <a:t>E.g. Hurdle Jumper</a:t>
            </a:r>
          </a:p>
        </p:txBody>
      </p:sp>
    </p:spTree>
    <p:extLst>
      <p:ext uri="{BB962C8B-B14F-4D97-AF65-F5344CB8AC3E}">
        <p14:creationId xmlns:p14="http://schemas.microsoft.com/office/powerpoint/2010/main" val="2700700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  <a:p>
            <a:r>
              <a:rPr lang="en-US" altLang="x-none" sz="3600" dirty="0"/>
              <a:t>Decomposition and 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20764002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592D-99DB-8945-A4A9-656903D9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53FC-30C0-ED48-8F55-3ABF1EE6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39" y="2009775"/>
            <a:ext cx="7846122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05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DE48-B910-8647-843E-7D7BD3AA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7195-A0AC-314C-86EA-A9D19E5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6096000" cy="5307323"/>
          </a:xfrm>
        </p:spPr>
        <p:txBody>
          <a:bodyPr/>
          <a:lstStyle/>
          <a:p>
            <a:r>
              <a:rPr lang="en-US" b="1" dirty="0" err="1"/>
              <a:t>Quickstart</a:t>
            </a:r>
            <a:r>
              <a:rPr lang="en-US" b="1" dirty="0"/>
              <a:t>: </a:t>
            </a:r>
            <a:r>
              <a:rPr lang="en-US" dirty="0"/>
              <a:t>Implement a program where Karel draws stripes with Beepers.</a:t>
            </a:r>
          </a:p>
          <a:p>
            <a:r>
              <a:rPr lang="en-US" b="1" dirty="0"/>
              <a:t>Section: </a:t>
            </a:r>
            <a:r>
              <a:rPr lang="en-US" dirty="0"/>
              <a:t>Implement a program where Karel builds Hospitals</a:t>
            </a:r>
          </a:p>
          <a:p>
            <a:r>
              <a:rPr lang="en-US" b="1" dirty="0"/>
              <a:t>Project:</a:t>
            </a:r>
            <a:r>
              <a:rPr lang="en-US" dirty="0"/>
              <a:t> Write a program where Karel paints any world randomly with green and blue squares.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38CEE-B8C6-1842-9241-0139FFC9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70" y="5160634"/>
            <a:ext cx="2415460" cy="1518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C88CD-CF7A-374E-ABDF-96ACE83A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15" y="3137598"/>
            <a:ext cx="4743450" cy="2144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1E430-392A-844B-B197-64F65C13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73" y="1205297"/>
            <a:ext cx="4447134" cy="19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7D2-52C2-F94B-8F57-9D7596D0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0338-5EA2-8545-BE2B-6247BF42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your section’s </a:t>
            </a:r>
            <a:r>
              <a:rPr lang="en-US" dirty="0" err="1"/>
              <a:t>quickstart</a:t>
            </a:r>
            <a:r>
              <a:rPr lang="en-US" dirty="0"/>
              <a:t> time!</a:t>
            </a:r>
          </a:p>
          <a:p>
            <a:r>
              <a:rPr lang="en-US" dirty="0"/>
              <a:t>Check your section’s Ed group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5277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sz="3200" dirty="0"/>
          </a:p>
          <a:p>
            <a:pPr marL="3175" indent="0">
              <a:buNone/>
            </a:pPr>
            <a:r>
              <a:rPr lang="en-US" sz="3200" dirty="0"/>
              <a:t>Repeats the statements in the body </a:t>
            </a:r>
            <a:r>
              <a:rPr lang="en-US" sz="3200" b="1" i="1" dirty="0"/>
              <a:t>count</a:t>
            </a:r>
            <a:r>
              <a:rPr lang="en-US" sz="3200" dirty="0"/>
              <a:t> times.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1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sz="3200" dirty="0"/>
          </a:p>
          <a:p>
            <a:pPr marL="3175" indent="0">
              <a:buNone/>
            </a:pPr>
            <a:r>
              <a:rPr lang="en-US" sz="3200" dirty="0"/>
              <a:t>Repeats the statements in the body until </a:t>
            </a:r>
            <a:r>
              <a:rPr lang="en-US" sz="3200" b="1" i="1" dirty="0"/>
              <a:t>condition</a:t>
            </a:r>
            <a:r>
              <a:rPr lang="en-US" sz="3200" dirty="0"/>
              <a:t> is no longer true.</a:t>
            </a:r>
          </a:p>
          <a:p>
            <a:pPr marL="3175" indent="0">
              <a:buNone/>
            </a:pPr>
            <a:r>
              <a:rPr lang="en-US" sz="3200" dirty="0"/>
              <a:t>Each time, Karel executes </a:t>
            </a:r>
            <a:r>
              <a:rPr lang="en-US" sz="3200" i="1" dirty="0"/>
              <a:t>all statements</a:t>
            </a:r>
            <a:r>
              <a:rPr lang="en-US" sz="3200" dirty="0"/>
              <a:t>, and </a:t>
            </a:r>
            <a:r>
              <a:rPr lang="en-US" sz="3200" b="1" dirty="0"/>
              <a:t>then</a:t>
            </a:r>
            <a:r>
              <a:rPr lang="en-US" sz="3200" dirty="0"/>
              <a:t> checks the condition.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3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7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taken from the </a:t>
            </a:r>
            <a:r>
              <a:rPr lang="en-US" altLang="x-none" i="1" dirty="0">
                <a:latin typeface="Calibri" charset="0"/>
                <a:hlinkClick r:id="rId2"/>
              </a:rPr>
              <a:t>Karel Reference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90170-DA39-8249-9F5E-114DBBF85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1401245"/>
            <a:ext cx="8356600" cy="44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7148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7086</TotalTime>
  <Words>2889</Words>
  <Application>Microsoft Macintosh PowerPoint</Application>
  <PresentationFormat>Widescreen</PresentationFormat>
  <Paragraphs>495</Paragraphs>
  <Slides>68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Andale Mono</vt:lpstr>
      <vt:lpstr>Arial</vt:lpstr>
      <vt:lpstr>Calibri</vt:lpstr>
      <vt:lpstr>Calibri Light</vt:lpstr>
      <vt:lpstr>Chalkboard</vt:lpstr>
      <vt:lpstr>Consolas</vt:lpstr>
      <vt:lpstr>Courier</vt:lpstr>
      <vt:lpstr>Courier New</vt:lpstr>
      <vt:lpstr>Tahoma</vt:lpstr>
      <vt:lpstr>Times</vt:lpstr>
      <vt:lpstr>Times New Roman</vt:lpstr>
      <vt:lpstr>Verdana</vt:lpstr>
      <vt:lpstr>1_Default Design</vt:lpstr>
      <vt:lpstr>CS Bridge, Lecture 3 More Karel Control Flow</vt:lpstr>
      <vt:lpstr>Lecture Plan</vt:lpstr>
      <vt:lpstr>PowerPoint Presentation</vt:lpstr>
      <vt:lpstr>PowerPoint Presentation</vt:lpstr>
      <vt:lpstr>Lecture Plan</vt:lpstr>
      <vt:lpstr>Control Flow</vt:lpstr>
      <vt:lpstr>Control Flow: For Loops</vt:lpstr>
      <vt:lpstr>Control Flow: While Loops</vt:lpstr>
      <vt:lpstr>Possible Questions</vt:lpstr>
      <vt:lpstr>Loops Overview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 Problem</vt:lpstr>
      <vt:lpstr>Fencepost Structure</vt:lpstr>
      <vt:lpstr>Indentation</vt:lpstr>
      <vt:lpstr>Indentation</vt:lpstr>
      <vt:lpstr>Lecture Plan</vt:lpstr>
      <vt:lpstr>If Statements</vt:lpstr>
      <vt:lpstr>If Statements</vt:lpstr>
      <vt:lpstr>If Statements</vt:lpstr>
      <vt:lpstr>If Statements</vt:lpstr>
      <vt:lpstr>If Statements</vt:lpstr>
      <vt:lpstr>If Statements and Indentation</vt:lpstr>
      <vt:lpstr>If/Else Statements</vt:lpstr>
      <vt:lpstr>If/Else Statements</vt:lpstr>
      <vt:lpstr>If/Else Statements and Indentation</vt:lpstr>
      <vt:lpstr>Karel and Control Flow</vt:lpstr>
      <vt:lpstr>Lecture Plan</vt:lpstr>
      <vt:lpstr>Hurdle Jumper</vt:lpstr>
      <vt:lpstr>Hurdle Jumper</vt:lpstr>
      <vt:lpstr>Hurdle Jumper</vt:lpstr>
      <vt:lpstr>Hurdle Jumper</vt:lpstr>
      <vt:lpstr>Lecture Plan</vt:lpstr>
      <vt:lpstr>Decomposition</vt:lpstr>
      <vt:lpstr>Top-Down Design</vt:lpstr>
      <vt:lpstr>Lecture Recap</vt:lpstr>
      <vt:lpstr>Karel Resources</vt:lpstr>
      <vt:lpstr>Rest Of Today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735</cp:revision>
  <cp:lastPrinted>2017-06-26T08:05:25Z</cp:lastPrinted>
  <dcterms:created xsi:type="dcterms:W3CDTF">2008-06-28T20:57:21Z</dcterms:created>
  <dcterms:modified xsi:type="dcterms:W3CDTF">2020-08-05T15:51:07Z</dcterms:modified>
</cp:coreProperties>
</file>